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sldIdLst>
    <p:sldId id="256" r:id="rId2"/>
    <p:sldId id="286" r:id="rId3"/>
    <p:sldId id="257" r:id="rId4"/>
    <p:sldId id="264" r:id="rId5"/>
    <p:sldId id="262" r:id="rId6"/>
    <p:sldId id="282" r:id="rId7"/>
    <p:sldId id="289" r:id="rId8"/>
    <p:sldId id="283" r:id="rId9"/>
    <p:sldId id="279" r:id="rId10"/>
    <p:sldId id="312" r:id="rId11"/>
    <p:sldId id="278" r:id="rId12"/>
    <p:sldId id="287" r:id="rId13"/>
    <p:sldId id="307" r:id="rId14"/>
    <p:sldId id="308" r:id="rId15"/>
    <p:sldId id="310" r:id="rId16"/>
    <p:sldId id="311" r:id="rId17"/>
    <p:sldId id="313" r:id="rId18"/>
    <p:sldId id="290" r:id="rId19"/>
    <p:sldId id="281" r:id="rId20"/>
    <p:sldId id="300" r:id="rId21"/>
    <p:sldId id="302" r:id="rId22"/>
    <p:sldId id="296" r:id="rId23"/>
    <p:sldId id="297" r:id="rId24"/>
    <p:sldId id="293" r:id="rId25"/>
    <p:sldId id="288" r:id="rId26"/>
    <p:sldId id="259" r:id="rId27"/>
    <p:sldId id="314" r:id="rId28"/>
    <p:sldId id="315" r:id="rId29"/>
    <p:sldId id="316" r:id="rId30"/>
    <p:sldId id="317" r:id="rId31"/>
    <p:sldId id="306" r:id="rId32"/>
    <p:sldId id="305" r:id="rId33"/>
    <p:sldId id="329" r:id="rId34"/>
    <p:sldId id="319" r:id="rId35"/>
    <p:sldId id="318" r:id="rId36"/>
    <p:sldId id="322" r:id="rId37"/>
    <p:sldId id="323" r:id="rId38"/>
    <p:sldId id="324" r:id="rId39"/>
    <p:sldId id="321" r:id="rId40"/>
    <p:sldId id="325" r:id="rId41"/>
    <p:sldId id="332" r:id="rId42"/>
    <p:sldId id="333" r:id="rId43"/>
    <p:sldId id="335" r:id="rId44"/>
    <p:sldId id="334" r:id="rId45"/>
    <p:sldId id="326" r:id="rId46"/>
    <p:sldId id="331" r:id="rId47"/>
    <p:sldId id="327" r:id="rId48"/>
    <p:sldId id="330" r:id="rId49"/>
    <p:sldId id="291" r:id="rId50"/>
    <p:sldId id="320" r:id="rId51"/>
    <p:sldId id="265" r:id="rId52"/>
    <p:sldId id="268" r:id="rId53"/>
    <p:sldId id="294" r:id="rId54"/>
    <p:sldId id="269" r:id="rId55"/>
    <p:sldId id="273" r:id="rId56"/>
    <p:sldId id="295" r:id="rId57"/>
    <p:sldId id="261" r:id="rId58"/>
    <p:sldId id="260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E97F8D-7528-45A1-954A-C2FEB1720948}">
          <p14:sldIdLst>
            <p14:sldId id="256"/>
            <p14:sldId id="286"/>
            <p14:sldId id="257"/>
            <p14:sldId id="264"/>
            <p14:sldId id="262"/>
            <p14:sldId id="282"/>
            <p14:sldId id="289"/>
            <p14:sldId id="283"/>
            <p14:sldId id="279"/>
            <p14:sldId id="312"/>
            <p14:sldId id="278"/>
            <p14:sldId id="287"/>
            <p14:sldId id="307"/>
            <p14:sldId id="308"/>
            <p14:sldId id="310"/>
            <p14:sldId id="311"/>
            <p14:sldId id="313"/>
            <p14:sldId id="290"/>
            <p14:sldId id="281"/>
            <p14:sldId id="300"/>
            <p14:sldId id="302"/>
            <p14:sldId id="296"/>
            <p14:sldId id="297"/>
            <p14:sldId id="293"/>
            <p14:sldId id="288"/>
            <p14:sldId id="259"/>
            <p14:sldId id="314"/>
            <p14:sldId id="315"/>
            <p14:sldId id="316"/>
            <p14:sldId id="317"/>
            <p14:sldId id="306"/>
            <p14:sldId id="305"/>
            <p14:sldId id="329"/>
            <p14:sldId id="319"/>
            <p14:sldId id="318"/>
            <p14:sldId id="322"/>
            <p14:sldId id="323"/>
            <p14:sldId id="324"/>
            <p14:sldId id="321"/>
          </p14:sldIdLst>
        </p14:section>
        <p14:section name="Untitled Section" id="{D68022C9-E111-45B8-84D0-C66BA6CE6E47}">
          <p14:sldIdLst>
            <p14:sldId id="325"/>
            <p14:sldId id="332"/>
            <p14:sldId id="333"/>
            <p14:sldId id="335"/>
            <p14:sldId id="334"/>
            <p14:sldId id="326"/>
            <p14:sldId id="331"/>
            <p14:sldId id="327"/>
            <p14:sldId id="330"/>
            <p14:sldId id="291"/>
            <p14:sldId id="320"/>
            <p14:sldId id="265"/>
            <p14:sldId id="268"/>
            <p14:sldId id="294"/>
            <p14:sldId id="269"/>
            <p14:sldId id="273"/>
            <p14:sldId id="295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BE"/>
    <a:srgbClr val="425CB3"/>
    <a:srgbClr val="7222A1"/>
    <a:srgbClr val="B13C62"/>
    <a:srgbClr val="53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1923" autoAdjust="0"/>
  </p:normalViewPr>
  <p:slideViewPr>
    <p:cSldViewPr snapToGrid="0" snapToObjects="1">
      <p:cViewPr varScale="1">
        <p:scale>
          <a:sx n="108" d="100"/>
          <a:sy n="108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0F1A-8B8C-4C5B-83A2-B385B919DFDE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A0C6-9A2A-4310-946E-103D8BF3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if you hedge your</a:t>
            </a:r>
            <a:r>
              <a:rPr lang="en-US" baseline="0" smtClean="0"/>
              <a:t> bets and use both.</a:t>
            </a:r>
          </a:p>
          <a:p>
            <a:r>
              <a:rPr lang="en-US" baseline="0" smtClean="0"/>
              <a:t>In a script module with correctly-formatted .EXTERNALHELP, an error in comment-based help -&gt; autogenerated help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a script module, any error -&gt; autogenerated help, even if there</a:t>
            </a:r>
            <a:r>
              <a:rPr lang="en-US" baseline="0" smtClean="0"/>
              <a:t> is XML help for the module.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a manifest module, the default is XML help.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.EXTERNALHelp</a:t>
            </a:r>
            <a:r>
              <a:rPr lang="en-US" baseline="0" smtClean="0"/>
              <a:t> takes precedence over comment-based help ... unless there's an error.</a:t>
            </a: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Any error</a:t>
            </a:r>
            <a:r>
              <a:rPr lang="en-US" baseline="0" smtClean="0"/>
              <a:t> in script module -&gt; autogenerated help, even when there's comment-based help.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Any error defaults to XML</a:t>
            </a:r>
            <a:r>
              <a:rPr lang="en-US" baseline="0" smtClean="0"/>
              <a:t> help.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Even in a manifest module, comment-based</a:t>
            </a:r>
            <a:r>
              <a:rPr lang="en-US" baseline="0" smtClean="0"/>
              <a:t> help takes precedence, so use .EXTERNALHELP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2264833"/>
            <a:ext cx="8556625" cy="1494118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425C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6" y="3797049"/>
            <a:ext cx="7316258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14" name="Picture 13" descr="Summit-Horiz-Logo-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4" y="436033"/>
            <a:ext cx="8442383" cy="1553633"/>
          </a:xfrm>
          <a:prstGeom prst="rect">
            <a:avLst/>
          </a:prstGeom>
        </p:spPr>
      </p:pic>
      <p:pic>
        <p:nvPicPr>
          <p:cNvPr id="16" name="Picture 15" descr="logo-and-square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4720166"/>
            <a:ext cx="34544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82576" y="5917280"/>
            <a:ext cx="48503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Access session recordings via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PowerShell.org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1647296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018896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190499" y="-95244"/>
            <a:ext cx="501650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800" dirty="0" smtClean="0">
                <a:solidFill>
                  <a:schemeClr val="bg2"/>
                </a:solidFill>
              </a:rPr>
              <a:t>demo</a:t>
            </a:r>
            <a:endParaRPr lang="en-US" sz="138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2337858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699933"/>
            <a:ext cx="5638800" cy="81915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8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8475" y="1682750"/>
            <a:ext cx="7556500" cy="46783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228600" indent="0">
              <a:buNone/>
              <a:defRPr sz="1400">
                <a:latin typeface="Consolas"/>
                <a:cs typeface="Consolas"/>
              </a:defRPr>
            </a:lvl2pPr>
            <a:lvl3pPr marL="457200" indent="0">
              <a:buNone/>
              <a:defRPr sz="1400">
                <a:latin typeface="Consolas"/>
                <a:cs typeface="Consolas"/>
              </a:defRPr>
            </a:lvl3pPr>
            <a:lvl4pPr marL="685800" indent="0">
              <a:buNone/>
              <a:defRPr sz="1400">
                <a:latin typeface="Consolas"/>
                <a:cs typeface="Consolas"/>
              </a:defRPr>
            </a:lvl4pPr>
            <a:lvl5pPr marL="914400" indent="0">
              <a:buNone/>
              <a:defRPr sz="14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5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498474" cy="484094"/>
          </a:xfrm>
          <a:prstGeom prst="rect">
            <a:avLst/>
          </a:prstGeom>
          <a:solidFill>
            <a:srgbClr val="2473B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8475" y="0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" y="484094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" y="968188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98474" y="484094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6949" y="0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49" y="5883462"/>
            <a:ext cx="847537" cy="84753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98475" y="6423222"/>
            <a:ext cx="755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PowerShellSummit.org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705" r:id="rId5"/>
    <p:sldLayoutId id="2147483690" r:id="rId6"/>
    <p:sldLayoutId id="2147483691" r:id="rId7"/>
    <p:sldLayoutId id="2147483695" r:id="rId8"/>
    <p:sldLayoutId id="2147483706" r:id="rId9"/>
    <p:sldLayoutId id="2147483696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425C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PowerShell Help DeepDive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It's about content!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7208" y="861134"/>
            <a:ext cx="312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Comment-based help is </a:t>
            </a:r>
            <a:r>
              <a:rPr lang="en-US" smtClean="0">
                <a:solidFill>
                  <a:srgbClr val="FF0000"/>
                </a:solidFill>
              </a:rPr>
              <a:t>not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a fallback strategy for any </a:t>
            </a:r>
          </a:p>
          <a:p>
            <a:r>
              <a:rPr lang="en-US" smtClean="0"/>
              <a:t>module type.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.ExternalHelp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8540330" cy="4144963"/>
          </a:xfrm>
        </p:spPr>
        <p:txBody>
          <a:bodyPr/>
          <a:lstStyle/>
          <a:p>
            <a:pPr lvl="1"/>
            <a:r>
              <a:rPr lang="en-US" sz="2800" smtClean="0">
                <a:solidFill>
                  <a:srgbClr val="0070C0"/>
                </a:solidFill>
              </a:rPr>
              <a:t>Associates a function with an XML help file</a:t>
            </a:r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685800" lvl="3" indent="0">
              <a:buNone/>
            </a:pPr>
            <a:r>
              <a:rPr lang="en-US" smtClean="0">
                <a:solidFill>
                  <a:srgbClr val="00B050"/>
                </a:solidFill>
                <a:latin typeface="Lucida Console" panose="020B0609040504020204" pitchFamily="49" charset="0"/>
              </a:rPr>
              <a:t>&lt;#</a:t>
            </a:r>
          </a:p>
          <a:p>
            <a:pPr marL="685800" lvl="3" indent="0">
              <a:buNone/>
            </a:pPr>
            <a:r>
              <a:rPr lang="en-US" smtClean="0">
                <a:solidFill>
                  <a:srgbClr val="00B050"/>
                </a:solidFill>
                <a:latin typeface="Lucida Console" panose="020B0609040504020204" pitchFamily="49" charset="0"/>
              </a:rPr>
              <a:t>.ExternalHelp &lt;filename&gt;-help.xml</a:t>
            </a:r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685800" lvl="3" indent="0">
              <a:buNone/>
            </a:pPr>
            <a:r>
              <a:rPr lang="en-US" smtClean="0">
                <a:solidFill>
                  <a:srgbClr val="00B050"/>
                </a:solidFill>
                <a:latin typeface="Lucida Console" panose="020B0609040504020204" pitchFamily="49" charset="0"/>
              </a:rPr>
              <a:t>#&gt;</a:t>
            </a:r>
          </a:p>
          <a:p>
            <a:pPr marL="685800" lvl="3" indent="0">
              <a:buNone/>
            </a:pPr>
            <a:r>
              <a:rPr lang="en-US" smtClean="0">
                <a:latin typeface="Lucida Console" panose="020B0609040504020204" pitchFamily="49" charset="0"/>
              </a:rPr>
              <a:t>function MyFunction {}</a:t>
            </a:r>
            <a:br>
              <a:rPr lang="en-US" smtClean="0">
                <a:latin typeface="Lucida Console" panose="020B0609040504020204" pitchFamily="49" charset="0"/>
              </a:rPr>
            </a:br>
            <a:endParaRPr lang="en-US">
              <a:latin typeface="Lucida Console" panose="020B0609040504020204" pitchFamily="49" charset="0"/>
            </a:endParaRPr>
          </a:p>
          <a:p>
            <a:pPr lvl="1"/>
            <a:r>
              <a:rPr lang="en-US" sz="2400" smtClean="0">
                <a:solidFill>
                  <a:srgbClr val="0070C0"/>
                </a:solidFill>
              </a:rPr>
              <a:t>3.0:  Required for functions</a:t>
            </a:r>
          </a:p>
          <a:p>
            <a:pPr lvl="1"/>
            <a:r>
              <a:rPr lang="en-US" sz="2400" smtClean="0">
                <a:solidFill>
                  <a:srgbClr val="0070C0"/>
                </a:solidFill>
              </a:rPr>
              <a:t>4.0:  Required for script modules</a:t>
            </a:r>
            <a:br>
              <a:rPr lang="en-US" sz="2400" smtClean="0">
                <a:solidFill>
                  <a:srgbClr val="0070C0"/>
                </a:solidFill>
              </a:rPr>
            </a:br>
            <a:r>
              <a:rPr lang="en-US" sz="2400" smtClean="0">
                <a:solidFill>
                  <a:srgbClr val="0070C0"/>
                </a:solidFill>
              </a:rPr>
              <a:t>	  Optional in manifest modules (value ignored)</a:t>
            </a:r>
          </a:p>
          <a:p>
            <a:pPr lvl="1"/>
            <a:endParaRPr lang="en-US" sz="2400" smtClean="0">
              <a:solidFill>
                <a:srgbClr val="0070C0"/>
              </a:solidFill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Comment-based help is fragile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394673" cy="4144963"/>
          </a:xfrm>
        </p:spPr>
        <p:txBody>
          <a:bodyPr/>
          <a:lstStyle/>
          <a:p>
            <a:r>
              <a:rPr lang="en-US" sz="2400" smtClean="0">
                <a:solidFill>
                  <a:srgbClr val="0070C0"/>
                </a:solidFill>
              </a:rPr>
              <a:t>Syntax error in any keyword </a:t>
            </a:r>
            <a:r>
              <a:rPr lang="en-US" sz="2400" smtClean="0">
                <a:solidFill>
                  <a:srgbClr val="0070C0"/>
                </a:solidFill>
                <a:sym typeface="Wingdings" panose="05000000000000000000" pitchFamily="2" charset="2"/>
              </a:rPr>
              <a:t> all keywords ignored</a:t>
            </a:r>
            <a:br>
              <a:rPr lang="en-US" sz="240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en-US" sz="240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2400" smtClean="0">
                <a:solidFill>
                  <a:srgbClr val="0070C0"/>
                </a:solidFill>
                <a:sym typeface="Wingdings" panose="05000000000000000000" pitchFamily="2" charset="2"/>
              </a:rPr>
              <a:t>Failure fallback:</a:t>
            </a:r>
          </a:p>
          <a:p>
            <a:pPr lvl="1"/>
            <a:r>
              <a:rPr lang="en-US" sz="2400" smtClean="0">
                <a:solidFill>
                  <a:schemeClr val="tx1"/>
                </a:solidFill>
                <a:sym typeface="Wingdings" panose="05000000000000000000" pitchFamily="2" charset="2"/>
              </a:rPr>
              <a:t>Manifest modules</a:t>
            </a:r>
            <a:r>
              <a:rPr lang="en-US" sz="2400" smtClean="0">
                <a:solidFill>
                  <a:srgbClr val="0070C0"/>
                </a:solidFill>
                <a:sym typeface="Wingdings" panose="05000000000000000000" pitchFamily="2" charset="2"/>
              </a:rPr>
              <a:t>:   XML Help, Autogenerated help</a:t>
            </a:r>
          </a:p>
          <a:p>
            <a:pPr lvl="1"/>
            <a:r>
              <a:rPr lang="en-US" sz="2400" smtClean="0">
                <a:solidFill>
                  <a:schemeClr val="tx1"/>
                </a:solidFill>
                <a:sym typeface="Wingdings" panose="05000000000000000000" pitchFamily="2" charset="2"/>
              </a:rPr>
              <a:t>Script modules</a:t>
            </a:r>
            <a:r>
              <a:rPr lang="en-US" sz="2400" smtClean="0">
                <a:solidFill>
                  <a:srgbClr val="0070C0"/>
                </a:solidFill>
                <a:sym typeface="Wingdings" panose="05000000000000000000" pitchFamily="2" charset="2"/>
              </a:rPr>
              <a:t>:        Autogenerated help </a:t>
            </a:r>
            <a:br>
              <a:rPr lang="en-US" sz="240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smtClean="0">
                <a:solidFill>
                  <a:srgbClr val="0070C0"/>
                </a:solidFill>
                <a:sym typeface="Wingdings" panose="05000000000000000000" pitchFamily="2" charset="2"/>
              </a:rPr>
              <a:t>			      (even if you have XML Help)</a:t>
            </a:r>
          </a:p>
          <a:p>
            <a:endParaRPr lang="en-US" smtClean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0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74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7554"/>
            <a:ext cx="9144000" cy="66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Comment-based help keywords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03496"/>
          </a:xfrm>
        </p:spPr>
        <p:txBody>
          <a:bodyPr/>
          <a:lstStyle/>
          <a:p>
            <a:r>
              <a:rPr lang="en-US" sz="2800" smtClean="0">
                <a:solidFill>
                  <a:schemeClr val="accent2"/>
                </a:solidFill>
              </a:rPr>
              <a:t>Value on same line: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Parameter &lt;Name&gt;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ForwardHelpTargetName &lt;TopicName&gt;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ForwardHelpCategory &lt;Category&gt;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ExternalHelp &lt;FileName</a:t>
            </a:r>
            <a:r>
              <a:rPr lang="en-US" smtClean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strike="sngStrike" smtClean="0">
                <a:solidFill>
                  <a:schemeClr val="tx1"/>
                </a:solidFill>
              </a:rPr>
              <a:t>Link</a:t>
            </a:r>
            <a:endParaRPr lang="en-US">
              <a:solidFill>
                <a:srgbClr val="0070C0"/>
              </a:solidFill>
            </a:endParaRPr>
          </a:p>
          <a:p>
            <a:r>
              <a:rPr lang="en-US" sz="2800" smtClean="0">
                <a:solidFill>
                  <a:schemeClr val="accent2"/>
                </a:solidFill>
              </a:rPr>
              <a:t>Can repeat keyword: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Parameter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Example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Link</a:t>
            </a:r>
          </a:p>
          <a:p>
            <a:pPr lvl="1"/>
            <a:r>
              <a:rPr lang="en-US" strike="sngStrike" smtClean="0">
                <a:solidFill>
                  <a:schemeClr val="tx1"/>
                </a:solidFill>
              </a:rPr>
              <a:t>Notes</a:t>
            </a:r>
          </a:p>
          <a:p>
            <a:pPr marL="228600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Comment-based help</a:t>
            </a:r>
            <a:br>
              <a:rPr lang="en-US" smtClean="0"/>
            </a:br>
            <a:r>
              <a:rPr lang="en-US" smtClean="0"/>
              <a:t>    ForwardHelpTargetName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5051" y="2102581"/>
            <a:ext cx="7556313" cy="4144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</a:rPr>
              <a:t>Redirects to a different help topic </a:t>
            </a:r>
          </a:p>
          <a:p>
            <a:pPr>
              <a:spcBef>
                <a:spcPts val="0"/>
              </a:spcBef>
            </a:pPr>
            <a:endParaRPr lang="en-US" sz="1800"/>
          </a:p>
          <a:p>
            <a:pPr marL="228600" lvl="1" indent="0">
              <a:spcBef>
                <a:spcPts val="0"/>
              </a:spcBef>
              <a:buNone/>
            </a:pPr>
            <a:r>
              <a:rPr lang="en-US" smtClean="0">
                <a:latin typeface="Lucida Console" panose="020B0609040504020204" pitchFamily="49" charset="0"/>
              </a:rPr>
              <a:t># ForwardHelpTargetName &lt;HelpTopic&gt;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# </a:t>
            </a:r>
            <a:r>
              <a:rPr lang="en-US" smtClean="0">
                <a:latin typeface="Lucida Console" panose="020B0609040504020204" pitchFamily="49" charset="0"/>
              </a:rPr>
              <a:t>ForwardHelpCategory &lt;Category&gt;</a:t>
            </a:r>
            <a:endParaRPr lang="en-US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smtClean="0"/>
          </a:p>
          <a:p>
            <a:pPr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</a:rPr>
              <a:t>Redirects only to command help (cmdlets, functions)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</a:rPr>
              <a:t>Does not work with about topics or aliases </a:t>
            </a:r>
            <a:br>
              <a:rPr lang="en-US" sz="1800" smtClean="0">
                <a:solidFill>
                  <a:srgbClr val="0070C0"/>
                </a:solidFill>
              </a:rPr>
            </a:br>
            <a:r>
              <a:rPr lang="en-US" sz="1800" smtClean="0">
                <a:solidFill>
                  <a:srgbClr val="0070C0"/>
                </a:solidFill>
              </a:rPr>
              <a:t>(regardless of the value of ForwardHelpCategory)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>
                <a:solidFill>
                  <a:srgbClr val="0070C0"/>
                </a:solidFill>
              </a:rPr>
              <a:t>Works only with commands in the </a:t>
            </a:r>
            <a:r>
              <a:rPr lang="en-US" sz="1800" smtClean="0">
                <a:solidFill>
                  <a:srgbClr val="0070C0"/>
                </a:solidFill>
              </a:rPr>
              <a:t>session</a:t>
            </a:r>
            <a:endParaRPr lang="en-US" sz="180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</a:rPr>
              <a:t>ForwardHelpCategory is effective</a:t>
            </a:r>
            <a:endParaRPr lang="en-US" sz="1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June Blender (@juneb_get_help)</a:t>
            </a:r>
          </a:p>
          <a:p>
            <a:r>
              <a:rPr lang="en-US" smtClean="0">
                <a:solidFill>
                  <a:srgbClr val="0070C0"/>
                </a:solidFill>
              </a:rPr>
              <a:t>SAPIEN Technologies, Inc. : Technology Evangelist</a:t>
            </a:r>
          </a:p>
          <a:p>
            <a:r>
              <a:rPr lang="en-US" smtClean="0">
                <a:solidFill>
                  <a:srgbClr val="0070C0"/>
                </a:solidFill>
              </a:rPr>
              <a:t>Microsoft Corporation: Senior Programming Writer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(1997 - 2014)</a:t>
            </a:r>
          </a:p>
          <a:p>
            <a:r>
              <a:rPr lang="en-US" smtClean="0">
                <a:solidFill>
                  <a:srgbClr val="0070C0"/>
                </a:solidFill>
              </a:rPr>
              <a:t>Honorary Scripting Guy</a:t>
            </a:r>
          </a:p>
          <a:p>
            <a:r>
              <a:rPr lang="en-US" smtClean="0">
                <a:solidFill>
                  <a:srgbClr val="0070C0"/>
                </a:solidFill>
              </a:rPr>
              <a:t>PowerShell Hero 2014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70" y="138424"/>
            <a:ext cx="1426582" cy="20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645526" cy="1116106"/>
          </a:xfrm>
        </p:spPr>
        <p:txBody>
          <a:bodyPr/>
          <a:lstStyle/>
          <a:p>
            <a:r>
              <a:rPr lang="en-US" smtClean="0"/>
              <a:t>Parameter Help v.</a:t>
            </a:r>
            <a:br>
              <a:rPr lang="en-US" smtClean="0"/>
            </a:br>
            <a:r>
              <a:rPr lang="en-US" smtClean="0"/>
              <a:t>	HelpMessage v. HelpComment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526654"/>
            <a:ext cx="7579062" cy="1681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3" y="4356653"/>
            <a:ext cx="7677711" cy="2115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382" y="1919751"/>
            <a:ext cx="57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70C0"/>
                </a:solidFill>
              </a:rPr>
              <a:t>Comment-based help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645526" cy="1116106"/>
          </a:xfrm>
        </p:spPr>
        <p:txBody>
          <a:bodyPr/>
          <a:lstStyle/>
          <a:p>
            <a:r>
              <a:rPr lang="en-US" smtClean="0"/>
              <a:t>Parameter Help v.</a:t>
            </a:r>
            <a:br>
              <a:rPr lang="en-US" smtClean="0"/>
            </a:br>
            <a:r>
              <a:rPr lang="en-US" smtClean="0"/>
              <a:t>	HelpMessage v. HelpComment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126461"/>
            <a:ext cx="8553943" cy="2295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30" y="4071745"/>
            <a:ext cx="748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130" y="4510165"/>
            <a:ext cx="415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70C0"/>
                </a:solidFill>
              </a:rPr>
              <a:t>Mandatory parameter prompt + '!?'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382" y="1701923"/>
            <a:ext cx="57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70C0"/>
                </a:solidFill>
              </a:rPr>
              <a:t>Auto-generated help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8" y="4880669"/>
            <a:ext cx="4801810" cy="1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File Location </a:t>
            </a:r>
            <a:br>
              <a:rPr lang="en-US" smtClean="0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0070C0"/>
                </a:solidFill>
              </a:rPr>
              <a:t>Module directory (ModuleBase)</a:t>
            </a:r>
            <a:endParaRPr lang="en-US"/>
          </a:p>
          <a:p>
            <a:pPr marL="228600" lvl="1" indent="0">
              <a:buNone/>
            </a:pPr>
            <a:r>
              <a:rPr lang="en-US" smtClean="0">
                <a:latin typeface="Lucida Console" panose="020B0609040504020204" pitchFamily="49" charset="0"/>
              </a:rPr>
              <a:t>(Get-Module &lt;Module&gt;).ModuleBase</a:t>
            </a:r>
          </a:p>
          <a:p>
            <a:pPr marL="228600" lvl="1" indent="0">
              <a:buNone/>
            </a:pPr>
            <a:endParaRPr lang="en-US" smtClean="0">
              <a:latin typeface="Lucida Console" panose="020B0609040504020204" pitchFamily="49" charset="0"/>
            </a:endParaRPr>
          </a:p>
          <a:p>
            <a:r>
              <a:rPr lang="en-US" sz="3200" smtClean="0">
                <a:solidFill>
                  <a:srgbClr val="0070C0"/>
                </a:solidFill>
              </a:rPr>
              <a:t>Language-specific subdirectory</a:t>
            </a:r>
          </a:p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r>
              <a:rPr lang="en-US">
                <a:latin typeface="Lucida Console" panose="020B0609040504020204" pitchFamily="49" charset="0"/>
              </a:rPr>
              <a:t>(Get-Module &lt;Module&gt;).ModuleBase</a:t>
            </a:r>
            <a:br>
              <a:rPr lang="en-US">
                <a:latin typeface="Lucida Console" panose="020B0609040504020204" pitchFamily="49" charset="0"/>
              </a:rPr>
            </a:br>
            <a:r>
              <a:rPr lang="en-US">
                <a:latin typeface="Lucida Console" panose="020B0609040504020204" pitchFamily="49" charset="0"/>
              </a:rPr>
              <a:t>    </a:t>
            </a:r>
            <a:r>
              <a:rPr lang="en-US" smtClean="0">
                <a:latin typeface="Lucida Console" panose="020B0609040504020204" pitchFamily="49" charset="0"/>
              </a:rPr>
              <a:t>\de-DE</a:t>
            </a:r>
            <a:r>
              <a:rPr lang="en-US">
                <a:latin typeface="Lucida Console" panose="020B0609040504020204" pitchFamily="49" charset="0"/>
              </a:rPr>
              <a:t/>
            </a:r>
            <a:br>
              <a:rPr lang="en-US">
                <a:latin typeface="Lucida Console" panose="020B0609040504020204" pitchFamily="49" charset="0"/>
              </a:rPr>
            </a:br>
            <a:r>
              <a:rPr lang="en-US">
                <a:latin typeface="Lucida Console" panose="020B0609040504020204" pitchFamily="49" charset="0"/>
              </a:rPr>
              <a:t>    </a:t>
            </a:r>
            <a:r>
              <a:rPr lang="en-US" smtClean="0">
                <a:latin typeface="Lucida Console" panose="020B0609040504020204" pitchFamily="49" charset="0"/>
              </a:rPr>
              <a:t>\en-US</a:t>
            </a:r>
            <a:r>
              <a:rPr lang="en-US">
                <a:latin typeface="Lucida Console" panose="020B0609040504020204" pitchFamily="49" charset="0"/>
              </a:rPr>
              <a:t/>
            </a:r>
            <a:br>
              <a:rPr lang="en-US">
                <a:latin typeface="Lucida Console" panose="020B0609040504020204" pitchFamily="49" charset="0"/>
              </a:rPr>
            </a:br>
            <a:r>
              <a:rPr lang="en-US">
                <a:latin typeface="Lucida Console" panose="020B0609040504020204" pitchFamily="49" charset="0"/>
              </a:rPr>
              <a:t>    </a:t>
            </a:r>
            <a:r>
              <a:rPr lang="en-US" smtClean="0">
                <a:latin typeface="Lucida Console" panose="020B0609040504020204" pitchFamily="49" charset="0"/>
              </a:rPr>
              <a:t>\es-ES</a:t>
            </a:r>
            <a:r>
              <a:rPr lang="en-US">
                <a:latin typeface="Lucida Console" panose="020B0609040504020204" pitchFamily="49" charset="0"/>
              </a:rPr>
              <a:t/>
            </a:r>
            <a:br>
              <a:rPr lang="en-US">
                <a:latin typeface="Lucida Console" panose="020B0609040504020204" pitchFamily="49" charset="0"/>
              </a:rPr>
            </a:br>
            <a:r>
              <a:rPr lang="en-US">
                <a:latin typeface="Lucida Console" panose="020B0609040504020204" pitchFamily="49" charset="0"/>
              </a:rPr>
              <a:t>    </a:t>
            </a:r>
            <a:r>
              <a:rPr lang="en-US" smtClean="0">
                <a:latin typeface="Lucida Console" panose="020B0609040504020204" pitchFamily="49" charset="0"/>
              </a:rPr>
              <a:t>\sv-fi</a:t>
            </a:r>
            <a:endParaRPr lang="en-US">
              <a:latin typeface="Lucida Console" panose="020B0609040504020204" pitchFamily="49" charset="0"/>
            </a:endParaRPr>
          </a:p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r>
              <a:rPr lang="en-US" smtClean="0">
                <a:latin typeface="Lucida Console" panose="020B0609040504020204" pitchFamily="49" charset="0"/>
              </a:rPr>
              <a:t>	</a:t>
            </a:r>
          </a:p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endParaRPr lang="en-US" smtClean="0">
              <a:latin typeface="Lucida Console" panose="020B0609040504020204" pitchFamily="49" charset="0"/>
            </a:endParaRPr>
          </a:p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endParaRPr lang="en-US" smtClean="0">
              <a:latin typeface="Lucida Console" panose="020B0609040504020204" pitchFamily="49" charset="0"/>
            </a:endParaRPr>
          </a:p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endParaRPr lang="en-US" smtClean="0">
              <a:latin typeface="Lucida Console" panose="020B0609040504020204" pitchFamily="49" charset="0"/>
            </a:endParaRPr>
          </a:p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endParaRPr lang="en-US" smtClean="0">
              <a:latin typeface="Lucida Console" panose="020B0609040504020204" pitchFamily="49" charset="0"/>
            </a:endParaRPr>
          </a:p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endParaRPr lang="en-US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File Name Requirements </a:t>
            </a:r>
            <a:br>
              <a:rPr lang="en-US" smtClean="0"/>
            </a:br>
            <a:r>
              <a:rPr lang="en-US" smtClean="0"/>
              <a:t> 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862615" y="1513288"/>
          <a:ext cx="6695346" cy="3880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976"/>
                <a:gridCol w="2042081"/>
                <a:gridCol w="3180289"/>
              </a:tblGrid>
              <a:tr h="390983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PS 3.0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PS 4.0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781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Cmdlets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&lt;Name&gt;.dll-help.xml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&lt;Name&gt;.dll-help.xml</a:t>
                      </a:r>
                      <a:b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&lt;Module&gt;-help.xml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781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Providers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&lt;Name&gt;.dll-help.xml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&lt;Name&gt;.dll-help.xml</a:t>
                      </a:r>
                      <a:b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&lt;Module&gt;-help.xml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70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Functions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Any (.ExternalHelp)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Any (.ExternalHelp for script modules)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390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Workflows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Any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smtClean="0">
                          <a:solidFill>
                            <a:srgbClr val="0070C0"/>
                          </a:solidFill>
                          <a:effectLst/>
                        </a:rPr>
                        <a:t>Any  (.ExternalHelp for script modules)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781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CIM Commands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&lt;Name&gt;.cdxml-help.xml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&lt;Name&gt;.cdxml-help.xml</a:t>
                      </a:r>
                      <a:b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&lt;Module&gt;-help.xml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2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XML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UTF8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 in Help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Get-Help does not display help for parameters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that it can't see</a:t>
            </a:r>
          </a:p>
          <a:p>
            <a:r>
              <a:rPr lang="en-US" smtClean="0">
                <a:solidFill>
                  <a:srgbClr val="0070C0"/>
                </a:solidFill>
              </a:rPr>
              <a:t>Parameters that don't exist</a:t>
            </a:r>
          </a:p>
          <a:p>
            <a:r>
              <a:rPr lang="en-US" smtClean="0">
                <a:solidFill>
                  <a:srgbClr val="0070C0"/>
                </a:solidFill>
              </a:rPr>
              <a:t>Dynamic parameters (cache time)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Help Content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47880"/>
            <a:ext cx="8645526" cy="4378283"/>
          </a:xfrm>
        </p:spPr>
        <p:txBody>
          <a:bodyPr/>
          <a:lstStyle/>
          <a:p>
            <a:pPr lvl="1"/>
            <a:r>
              <a:rPr lang="en-US" sz="3200" smtClean="0">
                <a:solidFill>
                  <a:srgbClr val="0070C0"/>
                </a:solidFill>
              </a:rPr>
              <a:t> User perspective</a:t>
            </a:r>
          </a:p>
          <a:p>
            <a:pPr lvl="1"/>
            <a:endParaRPr lang="en-US" sz="3200">
              <a:solidFill>
                <a:srgbClr val="0070C0"/>
              </a:solidFill>
            </a:endParaRPr>
          </a:p>
          <a:p>
            <a:pPr lvl="1"/>
            <a:r>
              <a:rPr lang="en-US" sz="3200" smtClean="0">
                <a:solidFill>
                  <a:srgbClr val="0070C0"/>
                </a:solidFill>
              </a:rPr>
              <a:t> Forget the MVPs</a:t>
            </a:r>
            <a:endParaRPr lang="en-US" sz="3200">
              <a:solidFill>
                <a:srgbClr val="0070C0"/>
              </a:solidFill>
            </a:endParaRPr>
          </a:p>
          <a:p>
            <a:pPr lvl="1"/>
            <a:r>
              <a:rPr lang="en-US" sz="3200" smtClean="0">
                <a:solidFill>
                  <a:srgbClr val="0070C0"/>
                </a:solidFill>
              </a:rPr>
              <a:t> Beginner frame of mind</a:t>
            </a:r>
          </a:p>
          <a:p>
            <a:pPr lvl="1"/>
            <a:endParaRPr lang="en-US" sz="3200" smtClean="0">
              <a:solidFill>
                <a:srgbClr val="0070C0"/>
              </a:solidFill>
            </a:endParaRPr>
          </a:p>
          <a:p>
            <a:pPr lvl="1"/>
            <a:r>
              <a:rPr lang="en-US" sz="3200" smtClean="0">
                <a:solidFill>
                  <a:srgbClr val="0070C0"/>
                </a:solidFill>
              </a:rPr>
              <a:t> Find a writer</a:t>
            </a:r>
          </a:p>
          <a:p>
            <a:pPr lvl="1"/>
            <a:r>
              <a:rPr lang="en-US" sz="3200" smtClean="0">
                <a:solidFill>
                  <a:srgbClr val="0070C0"/>
                </a:solidFill>
              </a:rPr>
              <a:t> Find a buddy</a:t>
            </a:r>
            <a:endParaRPr lang="en-US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4" y="1750428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I'm too busy to write help...</a:t>
            </a:r>
            <a:br>
              <a:rPr lang="en-US" smtClean="0"/>
            </a:br>
            <a:r>
              <a:rPr lang="en-US" smtClean="0"/>
              <a:t>	...  shifting the burden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4" y="1750428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I'm not good at writing...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June Blender (@juneb_get_help)</a:t>
            </a:r>
          </a:p>
          <a:p>
            <a:r>
              <a:rPr lang="en-US" smtClean="0">
                <a:solidFill>
                  <a:srgbClr val="0070C0"/>
                </a:solidFill>
              </a:rPr>
              <a:t>SAPIEN Technologies, Inc. : Technology Evangelist</a:t>
            </a:r>
          </a:p>
          <a:p>
            <a:r>
              <a:rPr lang="en-US" smtClean="0">
                <a:solidFill>
                  <a:srgbClr val="0070C0"/>
                </a:solidFill>
              </a:rPr>
              <a:t>Microsoft Corporation: Senior Programming Writer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(1997 - 2014)</a:t>
            </a:r>
          </a:p>
          <a:p>
            <a:r>
              <a:rPr lang="en-US" smtClean="0">
                <a:solidFill>
                  <a:srgbClr val="0070C0"/>
                </a:solidFill>
              </a:rPr>
              <a:t>Honorary Scripting Guy</a:t>
            </a:r>
          </a:p>
          <a:p>
            <a:r>
              <a:rPr lang="en-US" smtClean="0">
                <a:solidFill>
                  <a:srgbClr val="0070C0"/>
                </a:solidFill>
              </a:rPr>
              <a:t>PowerShell Hero 2014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30" y="0"/>
            <a:ext cx="1892933" cy="24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4" y="1750428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I'm not good at writing...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93616" y="2441359"/>
            <a:ext cx="195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1"/>
                </a:solidFill>
              </a:rPr>
              <a:t>He's worse</a:t>
            </a:r>
            <a:endParaRPr lang="en-US" sz="280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46587" y="2741110"/>
            <a:ext cx="152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77288"/>
            <a:ext cx="72580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 v. Code 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062899" cy="4144963"/>
          </a:xfrm>
        </p:spPr>
        <p:txBody>
          <a:bodyPr>
            <a:normAutofit/>
          </a:bodyPr>
          <a:lstStyle/>
          <a:p>
            <a:r>
              <a:rPr lang="en-US" sz="3200" smtClean="0"/>
              <a:t>The difference is </a:t>
            </a:r>
            <a:r>
              <a:rPr lang="en-US" sz="3200" smtClean="0">
                <a:solidFill>
                  <a:schemeClr val="accent2"/>
                </a:solidFill>
              </a:rPr>
              <a:t>the audience</a:t>
            </a:r>
            <a:r>
              <a:rPr lang="en-US" sz="3200" smtClean="0"/>
              <a:t>.</a:t>
            </a:r>
          </a:p>
          <a:p>
            <a:endParaRPr lang="en-US" sz="32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32841"/>
              </p:ext>
            </p:extLst>
          </p:nvPr>
        </p:nvGraphicFramePr>
        <p:xfrm>
          <a:off x="793020" y="2710830"/>
          <a:ext cx="7120991" cy="158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311"/>
                <a:gridCol w="2150092"/>
                <a:gridCol w="2668588"/>
              </a:tblGrid>
              <a:tr h="5286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Audience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Content 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6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Help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2"/>
                          </a:solidFill>
                          <a:effectLst/>
                        </a:rPr>
                        <a:t>End-user</a:t>
                      </a:r>
                      <a:endParaRPr lang="en-US" sz="20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2"/>
                          </a:solidFill>
                          <a:effectLst/>
                        </a:rPr>
                        <a:t>Describes the UI</a:t>
                      </a:r>
                      <a:endParaRPr lang="en-US" sz="20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6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</a:rPr>
                        <a:t>Code comments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B050"/>
                          </a:solidFill>
                          <a:effectLst/>
                        </a:rPr>
                        <a:t>Colleagues</a:t>
                      </a:r>
                      <a:endParaRPr lang="en-US" sz="20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B050"/>
                          </a:solidFill>
                          <a:effectLst/>
                        </a:rPr>
                        <a:t>Explains the code</a:t>
                      </a:r>
                      <a:endParaRPr lang="en-US" sz="20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 v. Code 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 maintains the black box. </a:t>
            </a:r>
            <a:endParaRPr lang="en-US"/>
          </a:p>
          <a:p>
            <a:r>
              <a:rPr lang="en-US" smtClean="0"/>
              <a:t>Help describes the user experience. It does not explain the implementation.</a:t>
            </a:r>
          </a:p>
          <a:p>
            <a:r>
              <a:rPr lang="en-US" smtClean="0"/>
              <a:t>If you must say something about how your command works, write it in Notes.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Help as a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510684"/>
            <a:ext cx="7556313" cy="4144963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Description</a:t>
            </a:r>
            <a:r>
              <a:rPr lang="en-US" smtClean="0">
                <a:solidFill>
                  <a:schemeClr val="accent1"/>
                </a:solidFill>
              </a:rPr>
              <a:t>:   Describe the UI. </a:t>
            </a:r>
          </a:p>
          <a:p>
            <a:r>
              <a:rPr lang="en-US" smtClean="0">
                <a:solidFill>
                  <a:schemeClr val="tx1"/>
                </a:solidFill>
              </a:rPr>
              <a:t>Examples</a:t>
            </a:r>
            <a:r>
              <a:rPr lang="en-US" smtClean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Which parameters you need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Recognizable parameter names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Parameter attributes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Parameter combinations -&gt; parameter sets</a:t>
            </a:r>
          </a:p>
          <a:p>
            <a:r>
              <a:rPr lang="en-US" smtClean="0">
                <a:solidFill>
                  <a:schemeClr val="accent1"/>
                </a:solidFill>
              </a:rPr>
              <a:t>Expected outcomes for </a:t>
            </a:r>
            <a:r>
              <a:rPr lang="en-US" smtClean="0">
                <a:solidFill>
                  <a:schemeClr val="tx1"/>
                </a:solidFill>
              </a:rPr>
              <a:t>testing</a:t>
            </a:r>
          </a:p>
          <a:p>
            <a:r>
              <a:rPr lang="en-US" smtClean="0">
                <a:solidFill>
                  <a:schemeClr val="tx1"/>
                </a:solidFill>
              </a:rPr>
              <a:t>Inputs</a:t>
            </a:r>
            <a:r>
              <a:rPr lang="en-US" smtClean="0">
                <a:solidFill>
                  <a:schemeClr val="accent1"/>
                </a:solidFill>
              </a:rPr>
              <a:t>:  Coordinate types with other cmdlets</a:t>
            </a:r>
          </a:p>
          <a:p>
            <a:r>
              <a:rPr lang="en-US" smtClean="0">
                <a:solidFill>
                  <a:schemeClr val="tx1"/>
                </a:solidFill>
              </a:rPr>
              <a:t>Outputs</a:t>
            </a:r>
            <a:r>
              <a:rPr lang="en-US" smtClean="0">
                <a:solidFill>
                  <a:schemeClr val="accent1"/>
                </a:solidFill>
              </a:rPr>
              <a:t>: Define return values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3032" y="2494625"/>
            <a:ext cx="245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If experience is poor,</a:t>
            </a:r>
          </a:p>
          <a:p>
            <a:r>
              <a:rPr lang="en-US" smtClean="0">
                <a:solidFill>
                  <a:schemeClr val="accent4"/>
                </a:solidFill>
              </a:rPr>
              <a:t>rethink the design.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Synopsis:   Go/No-Go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</a:t>
            </a:r>
            <a:r>
              <a:rPr lang="en-US"/>
              <a:t>right tool for </a:t>
            </a:r>
            <a:r>
              <a:rPr lang="en-US" smtClean="0"/>
              <a:t>the job?  (You have 30 seconds.)</a:t>
            </a:r>
          </a:p>
          <a:p>
            <a:r>
              <a:rPr lang="en-US" smtClean="0"/>
              <a:t>It's critical, because users see it first.</a:t>
            </a:r>
          </a:p>
          <a:p>
            <a:r>
              <a:rPr lang="en-US"/>
              <a:t>Use your Twitter discipline. Make it brief, but don't waste a syllable. </a:t>
            </a:r>
            <a:endParaRPr lang="en-US" smtClean="0"/>
          </a:p>
          <a:p>
            <a:r>
              <a:rPr lang="en-US" smtClean="0"/>
              <a:t>It's not a sales pitch. If it won't work for a user, you want them to know up front.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51" y="268041"/>
            <a:ext cx="1954755" cy="1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Synopsis Content: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 the technology (What kind of disk?)</a:t>
            </a:r>
          </a:p>
          <a:p>
            <a:r>
              <a:rPr lang="en-US" smtClean="0"/>
              <a:t>Be specific about the action. </a:t>
            </a:r>
            <a:br>
              <a:rPr lang="en-US" smtClean="0"/>
            </a:br>
            <a:r>
              <a:rPr lang="en-US" smtClean="0"/>
              <a:t>(Changes property values of offline widgets.)</a:t>
            </a:r>
          </a:p>
          <a:p>
            <a:r>
              <a:rPr lang="en-US" smtClean="0"/>
              <a:t>If it's generic, say so.  (Removes all events from the session.)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51" y="268041"/>
            <a:ext cx="1954755" cy="1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Evaluate the synopsis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Imagine that you're searching for a solution</a:t>
            </a:r>
            <a:r>
              <a:rPr lang="en-US" sz="2800" smtClean="0"/>
              <a:t>.</a:t>
            </a:r>
          </a:p>
          <a:p>
            <a:pPr marL="0" indent="0">
              <a:buNone/>
            </a:pPr>
            <a:r>
              <a:rPr lang="en-US" sz="2800" smtClean="0"/>
              <a:t>Does </a:t>
            </a:r>
            <a:r>
              <a:rPr lang="en-US" sz="2800"/>
              <a:t>the synopsis tell you enough to know whether </a:t>
            </a:r>
            <a:r>
              <a:rPr lang="en-US" sz="2800" smtClean="0"/>
              <a:t>this might work for you, or should you </a:t>
            </a:r>
            <a:r>
              <a:rPr lang="en-US" sz="2800"/>
              <a:t>keep </a:t>
            </a:r>
            <a:r>
              <a:rPr lang="en-US" sz="2800" smtClean="0"/>
              <a:t>searching?</a:t>
            </a: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 the Synopsis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4" y="1600200"/>
            <a:ext cx="8752058" cy="414496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Gets </a:t>
            </a:r>
            <a:r>
              <a:rPr lang="en-US"/>
              <a:t>the current </a:t>
            </a:r>
            <a:r>
              <a:rPr lang="en-US" smtClean="0"/>
              <a:t>configuration</a:t>
            </a:r>
          </a:p>
          <a:p>
            <a:pPr lvl="0"/>
            <a:r>
              <a:rPr lang="en-US" smtClean="0"/>
              <a:t>Walks </a:t>
            </a:r>
            <a:r>
              <a:rPr lang="en-US"/>
              <a:t>the specified upgrade domain.  </a:t>
            </a:r>
          </a:p>
          <a:p>
            <a:pPr lvl="0"/>
            <a:r>
              <a:rPr lang="en-US" smtClean="0"/>
              <a:t>Sends </a:t>
            </a:r>
            <a:r>
              <a:rPr lang="en-US"/>
              <a:t>information to the next resource or fails </a:t>
            </a:r>
            <a:r>
              <a:rPr lang="en-US" smtClean="0"/>
              <a:t>if there's no </a:t>
            </a:r>
            <a:br>
              <a:rPr lang="en-US" smtClean="0"/>
            </a:br>
            <a:r>
              <a:rPr lang="en-US" smtClean="0"/>
              <a:t>resource or if the resource can't be connected. </a:t>
            </a:r>
          </a:p>
          <a:p>
            <a:pPr lvl="0"/>
            <a:r>
              <a:rPr lang="en-US"/>
              <a:t>Name     : </a:t>
            </a:r>
            <a:r>
              <a:rPr lang="en-US" smtClean="0"/>
              <a:t>Get-AzureEnvironment</a:t>
            </a:r>
            <a:br>
              <a:rPr lang="en-US" smtClean="0"/>
            </a:br>
            <a:r>
              <a:rPr lang="en-US" smtClean="0"/>
              <a:t>Synopsis </a:t>
            </a:r>
            <a:r>
              <a:rPr lang="en-US"/>
              <a:t>: Gets Azure environments</a:t>
            </a:r>
          </a:p>
          <a:p>
            <a:pPr lvl="0"/>
            <a:r>
              <a:rPr lang="en-US"/>
              <a:t>Name     : </a:t>
            </a:r>
            <a:r>
              <a:rPr lang="en-US" smtClean="0"/>
              <a:t>Enable-AzureWebsiteDebug</a:t>
            </a:r>
            <a:br>
              <a:rPr lang="en-US" smtClean="0"/>
            </a:br>
            <a:r>
              <a:rPr lang="en-US" smtClean="0"/>
              <a:t>Synopsis </a:t>
            </a:r>
            <a:r>
              <a:rPr lang="en-US"/>
              <a:t>: Enables the website's debug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 the Synopsis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4" y="1600200"/>
            <a:ext cx="8752058" cy="4144963"/>
          </a:xfrm>
        </p:spPr>
        <p:txBody>
          <a:bodyPr>
            <a:noAutofit/>
          </a:bodyPr>
          <a:lstStyle/>
          <a:p>
            <a:pPr lvl="0"/>
            <a:r>
              <a:rPr lang="en-US" smtClean="0">
                <a:solidFill>
                  <a:srgbClr val="FF0000"/>
                </a:solidFill>
              </a:rPr>
              <a:t>Poor</a:t>
            </a:r>
            <a:r>
              <a:rPr lang="en-US" smtClean="0"/>
              <a:t>:  Gets </a:t>
            </a:r>
            <a:r>
              <a:rPr lang="en-US"/>
              <a:t>the current </a:t>
            </a:r>
            <a:r>
              <a:rPr lang="en-US" smtClean="0"/>
              <a:t>configuration</a:t>
            </a:r>
          </a:p>
          <a:p>
            <a:pPr lvl="0">
              <a:spcBef>
                <a:spcPts val="0"/>
              </a:spcBef>
              <a:spcAft>
                <a:spcPts val="2000"/>
              </a:spcAft>
            </a:pPr>
            <a:r>
              <a:rPr lang="en-US" smtClean="0">
                <a:solidFill>
                  <a:srgbClr val="00B050"/>
                </a:solidFill>
              </a:rPr>
              <a:t>Better</a:t>
            </a:r>
            <a:r>
              <a:rPr lang="en-US"/>
              <a:t>:  Gets the current configuration of the Desired State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Configuration </a:t>
            </a:r>
            <a:r>
              <a:rPr lang="en-US"/>
              <a:t>(DSC) resource node.</a:t>
            </a:r>
          </a:p>
          <a:p>
            <a:pPr lvl="0"/>
            <a:r>
              <a:rPr lang="en-US">
                <a:solidFill>
                  <a:srgbClr val="FF0000"/>
                </a:solidFill>
              </a:rPr>
              <a:t>Poor</a:t>
            </a:r>
            <a:r>
              <a:rPr lang="en-US"/>
              <a:t>: Walks the specified upgrade domain.  </a:t>
            </a:r>
          </a:p>
          <a:p>
            <a:pPr lvl="0">
              <a:spcBef>
                <a:spcPts val="0"/>
              </a:spcBef>
              <a:spcAft>
                <a:spcPts val="2000"/>
              </a:spcAft>
            </a:pPr>
            <a:r>
              <a:rPr lang="en-US">
                <a:solidFill>
                  <a:srgbClr val="00B050"/>
                </a:solidFill>
              </a:rPr>
              <a:t>Better</a:t>
            </a:r>
            <a:r>
              <a:rPr lang="en-US"/>
              <a:t>: Gets properties of a Windows domain upgraded </a:t>
            </a:r>
            <a:br>
              <a:rPr lang="en-US"/>
            </a:br>
            <a:r>
              <a:rPr lang="en-US" smtClean="0"/>
              <a:t>by </a:t>
            </a:r>
            <a:r>
              <a:rPr lang="en-US"/>
              <a:t>using &lt;cmdlet</a:t>
            </a:r>
            <a:r>
              <a:rPr lang="en-US" smtClean="0"/>
              <a:t>&gt;</a:t>
            </a:r>
            <a:endParaRPr lang="en-US"/>
          </a:p>
          <a:p>
            <a:pPr lvl="0"/>
            <a:r>
              <a:rPr lang="en-US">
                <a:solidFill>
                  <a:srgbClr val="FF0000"/>
                </a:solidFill>
              </a:rPr>
              <a:t>Poor</a:t>
            </a:r>
            <a:r>
              <a:rPr lang="en-US"/>
              <a:t>: Sends information to the next resource or fails </a:t>
            </a:r>
            <a:r>
              <a:rPr lang="en-US" smtClean="0"/>
              <a:t>if there's no </a:t>
            </a:r>
            <a:br>
              <a:rPr lang="en-US" smtClean="0"/>
            </a:br>
            <a:r>
              <a:rPr lang="en-US" smtClean="0"/>
              <a:t>resource or if the resource can't be connected. </a:t>
            </a:r>
            <a:endParaRPr lang="en-US"/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>
                <a:solidFill>
                  <a:srgbClr val="00B050"/>
                </a:solidFill>
              </a:rPr>
              <a:t>Better</a:t>
            </a:r>
            <a:r>
              <a:rPr lang="en-US"/>
              <a:t>: Sends </a:t>
            </a:r>
            <a:r>
              <a:rPr lang="en-US" smtClean="0"/>
              <a:t>a configuration object to its child resource in </a:t>
            </a:r>
            <a:r>
              <a:rPr lang="en-US"/>
              <a:t>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Widget </a:t>
            </a:r>
            <a:r>
              <a:rPr lang="en-US"/>
              <a:t>resource tree.</a:t>
            </a:r>
          </a:p>
        </p:txBody>
      </p:sp>
    </p:spTree>
    <p:extLst>
      <p:ext uri="{BB962C8B-B14F-4D97-AF65-F5344CB8AC3E}">
        <p14:creationId xmlns:p14="http://schemas.microsoft.com/office/powerpoint/2010/main" val="35152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Help: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It's about content</a:t>
            </a:r>
            <a:br>
              <a:rPr lang="en-US" smtClean="0"/>
            </a:b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54" y="1899479"/>
            <a:ext cx="69913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Describes the cmdlet UI.</a:t>
            </a:r>
          </a:p>
          <a:p>
            <a:r>
              <a:rPr lang="en-US" smtClean="0"/>
              <a:t>Explains the intended use.</a:t>
            </a:r>
          </a:p>
          <a:p>
            <a:r>
              <a:rPr lang="en-US" smtClean="0"/>
              <a:t>Calls out important parameters.</a:t>
            </a:r>
          </a:p>
          <a:p>
            <a:r>
              <a:rPr lang="en-US" smtClean="0"/>
              <a:t>Lists requirements (elevated)</a:t>
            </a:r>
          </a:p>
          <a:p>
            <a:r>
              <a:rPr lang="en-US" smtClean="0"/>
              <a:t>Warns of likely errors</a:t>
            </a:r>
          </a:p>
          <a:p>
            <a:r>
              <a:rPr lang="en-US" smtClean="0"/>
              <a:t>Version restrictions</a:t>
            </a:r>
          </a:p>
          <a:p>
            <a:r>
              <a:rPr lang="en-US" smtClean="0"/>
              <a:t>New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9" y="2540169"/>
            <a:ext cx="3400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descriptions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Parameter names help. </a:t>
            </a:r>
          </a:p>
          <a:p>
            <a:pPr lvl="1"/>
            <a:r>
              <a:rPr lang="en-US" smtClean="0"/>
              <a:t>Standards make the predictable.</a:t>
            </a:r>
          </a:p>
          <a:p>
            <a:pPr lvl="1"/>
            <a:r>
              <a:rPr lang="en-US" smtClean="0"/>
              <a:t>Hide differences</a:t>
            </a:r>
          </a:p>
          <a:p>
            <a:pPr lvl="1"/>
            <a:endParaRPr lang="en-US"/>
          </a:p>
          <a:p>
            <a:r>
              <a:rPr lang="en-US" smtClean="0"/>
              <a:t>Parameter descriptions include:</a:t>
            </a:r>
          </a:p>
          <a:p>
            <a:pPr lvl="1"/>
            <a:r>
              <a:rPr lang="en-US" smtClean="0"/>
              <a:t>Effect on cmdlet behavior</a:t>
            </a:r>
          </a:p>
          <a:p>
            <a:pPr lvl="1"/>
            <a:r>
              <a:rPr lang="en-US" smtClean="0"/>
              <a:t>Content/format of valid parameter values</a:t>
            </a:r>
          </a:p>
          <a:p>
            <a:pPr lvl="1"/>
            <a:r>
              <a:rPr lang="en-US" smtClean="0"/>
              <a:t>Default 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descriptions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Console" panose="020B0609040504020204" pitchFamily="49" charset="0"/>
              </a:rPr>
              <a:t>Invoke-AsWorkflow -Expression&lt;String</a:t>
            </a:r>
            <a:r>
              <a:rPr lang="en-US" smtClean="0">
                <a:latin typeface="Lucida Console" panose="020B0609040504020204" pitchFamily="49" charset="0"/>
              </a:rPr>
              <a:t>&gt;</a:t>
            </a:r>
            <a:br>
              <a:rPr lang="en-US" smtClean="0">
                <a:latin typeface="Lucida Console" panose="020B0609040504020204" pitchFamily="49" charset="0"/>
              </a:rPr>
            </a:br>
            <a:r>
              <a:rPr lang="en-US" smtClean="0">
                <a:latin typeface="Lucida Console" panose="020B0609040504020204" pitchFamily="49" charset="0"/>
              </a:rPr>
              <a:t/>
            </a:r>
            <a:br>
              <a:rPr lang="en-US" smtClean="0">
                <a:latin typeface="Lucida Console" panose="020B0609040504020204" pitchFamily="49" charset="0"/>
              </a:rPr>
            </a:br>
            <a:r>
              <a:rPr lang="en-US" smtClean="0"/>
              <a:t>Runs </a:t>
            </a:r>
            <a:r>
              <a:rPr lang="en-US"/>
              <a:t>the specified expression as a workflow. 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&lt;- Behavior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Enter </a:t>
            </a:r>
            <a:r>
              <a:rPr lang="en-US"/>
              <a:t>the expression as a string, such as "ipconfig /all". If the expression includes spaces or special characters, enclose the expression in quotation marks</a:t>
            </a:r>
            <a:r>
              <a:rPr lang="en-US" smtClean="0"/>
              <a:t>. </a:t>
            </a:r>
            <a:r>
              <a:rPr lang="en-US" smtClean="0">
                <a:solidFill>
                  <a:srgbClr val="C00000"/>
                </a:solidFill>
              </a:rPr>
              <a:t>&lt;- Parameter value format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descriptions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Lucida Console" panose="020B0609040504020204" pitchFamily="49" charset="0"/>
              </a:rPr>
              <a:t>New-AzureResourceGroup -Identity&lt;String&gt;</a:t>
            </a:r>
          </a:p>
          <a:p>
            <a:pPr marL="0" indent="0">
              <a:buNone/>
            </a:pPr>
            <a:r>
              <a:rPr lang="en-US" smtClean="0"/>
              <a:t>Gets </a:t>
            </a:r>
            <a:r>
              <a:rPr lang="en-US"/>
              <a:t>the gallery template with the specified </a:t>
            </a:r>
            <a:r>
              <a:rPr lang="en-US" b="1"/>
              <a:t>Identity</a:t>
            </a:r>
            <a:r>
              <a:rPr lang="en-US"/>
              <a:t> value. Wildcards are not permitted. You can specify only one Identity in each command.</a:t>
            </a:r>
          </a:p>
          <a:p>
            <a:pPr marL="0" indent="0">
              <a:buNone/>
            </a:pPr>
            <a:r>
              <a:rPr lang="en-US"/>
              <a:t>To find the </a:t>
            </a:r>
            <a:r>
              <a:rPr lang="en-US" b="1"/>
              <a:t>Identity</a:t>
            </a:r>
            <a:r>
              <a:rPr lang="en-US"/>
              <a:t> of a gallery template, run </a:t>
            </a:r>
            <a:r>
              <a:rPr lang="en-US" b="1"/>
              <a:t>Get-AzureResourceGroupGalleryTemplate</a:t>
            </a:r>
            <a:r>
              <a:rPr lang="en-US"/>
              <a:t> without parameters.</a:t>
            </a:r>
          </a:p>
          <a:p>
            <a:endParaRPr lang="en-US" b="1">
              <a:latin typeface="Lucida Console" panose="020B060904050402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descriptions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Lucida Console" panose="020B0609040504020204" pitchFamily="49" charset="0"/>
              </a:rPr>
              <a:t>Invoke-Command -ComputerName&lt;String</a:t>
            </a:r>
            <a:r>
              <a:rPr lang="en-US" b="1">
                <a:latin typeface="Lucida Console" panose="020B0609040504020204" pitchFamily="49" charset="0"/>
              </a:rPr>
              <a:t>[]&gt;</a:t>
            </a:r>
          </a:p>
          <a:p>
            <a:pPr marL="0" indent="0">
              <a:buNone/>
            </a:pPr>
            <a:r>
              <a:rPr lang="en-US"/>
              <a:t>Specifies the computers on which the command runs. The default is the local computer.</a:t>
            </a:r>
          </a:p>
          <a:p>
            <a:pPr marL="0" indent="0">
              <a:buNone/>
            </a:pPr>
            <a:r>
              <a:rPr lang="en-US"/>
              <a:t>When you use the ComputerName parameter, Windows PowerShell creates a temporary connection that is used only to run the specified command and is then closed. If you need a persistent connection, use the Session parameter.</a:t>
            </a:r>
          </a:p>
          <a:p>
            <a:pPr marL="0" indent="0">
              <a:buNone/>
            </a:pPr>
            <a:r>
              <a:rPr lang="en-US"/>
              <a:t>Type the NETBIOS name, IP address, or fully-qualified domain name of one or more computers in a comma-separated list. To specify the local computer, type the computer name, "localhost", or a dot (.).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:</a:t>
            </a:r>
            <a:br>
              <a:rPr lang="en-US" smtClean="0"/>
            </a:br>
            <a:r>
              <a:rPr lang="en-US" smtClean="0"/>
              <a:t>	The </a:t>
            </a:r>
            <a:r>
              <a:rPr lang="en-US" smtClean="0">
                <a:solidFill>
                  <a:srgbClr val="00B050"/>
                </a:solidFill>
              </a:rPr>
              <a:t>Show</a:t>
            </a:r>
            <a:r>
              <a:rPr lang="en-US" smtClean="0"/>
              <a:t> in Show &amp; Tell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Instructive:  Model or template for other commands</a:t>
            </a:r>
          </a:p>
          <a:p>
            <a:r>
              <a:rPr lang="en-US" smtClean="0"/>
              <a:t>Teach </a:t>
            </a:r>
            <a:r>
              <a:rPr lang="en-US" b="1" smtClean="0"/>
              <a:t>one</a:t>
            </a:r>
            <a:r>
              <a:rPr lang="en-US" smtClean="0"/>
              <a:t> </a:t>
            </a:r>
            <a:r>
              <a:rPr lang="en-US" b="1" smtClean="0"/>
              <a:t>concept </a:t>
            </a:r>
            <a:r>
              <a:rPr lang="en-US" smtClean="0"/>
              <a:t>in each example</a:t>
            </a:r>
          </a:p>
          <a:p>
            <a:r>
              <a:rPr lang="en-US" smtClean="0"/>
              <a:t>Use </a:t>
            </a:r>
            <a:r>
              <a:rPr lang="en-US"/>
              <a:t>clear, simple language</a:t>
            </a:r>
          </a:p>
          <a:p>
            <a:pPr lvl="1"/>
            <a:r>
              <a:rPr lang="en-US"/>
              <a:t>Get, not "retrieve"</a:t>
            </a:r>
          </a:p>
          <a:p>
            <a:pPr lvl="1"/>
            <a:r>
              <a:rPr lang="en-US"/>
              <a:t>Use, not "utilize"</a:t>
            </a:r>
          </a:p>
          <a:p>
            <a:pPr lvl="1"/>
            <a:r>
              <a:rPr lang="en-US"/>
              <a:t>Change, not "modify</a:t>
            </a:r>
            <a:r>
              <a:rPr lang="en-US" smtClean="0"/>
              <a:t>"</a:t>
            </a:r>
          </a:p>
          <a:p>
            <a:r>
              <a:rPr lang="en-US" smtClean="0"/>
              <a:t>Don't </a:t>
            </a:r>
            <a:r>
              <a:rPr lang="en-US"/>
              <a:t>be clever  :    Forget the MVPs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Examples: Order of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-&gt; </a:t>
            </a:r>
            <a:r>
              <a:rPr lang="en-US" smtClean="0"/>
              <a:t>Complex</a:t>
            </a:r>
            <a:br>
              <a:rPr lang="en-US" smtClean="0"/>
            </a:br>
            <a:endParaRPr lang="en-US"/>
          </a:p>
          <a:p>
            <a:pPr marL="685800" lvl="1" indent="-457200">
              <a:buFont typeface="+mj-lt"/>
              <a:buAutoNum type="arabicPeriod"/>
            </a:pPr>
            <a:r>
              <a:rPr lang="en-US" sz="2000"/>
              <a:t>Use only mandatory </a:t>
            </a:r>
            <a:r>
              <a:rPr lang="en-US" sz="2000" smtClean="0"/>
              <a:t>parameters</a:t>
            </a:r>
            <a:endParaRPr lang="en-US" sz="2000"/>
          </a:p>
          <a:p>
            <a:pPr marL="685800" lvl="1" indent="-457200">
              <a:buFont typeface="+mj-lt"/>
              <a:buAutoNum type="arabicPeriod"/>
            </a:pPr>
            <a:r>
              <a:rPr lang="en-US" sz="2000"/>
              <a:t>Use optional </a:t>
            </a:r>
            <a:r>
              <a:rPr lang="en-US" sz="2000" smtClean="0"/>
              <a:t>parameters</a:t>
            </a:r>
            <a:endParaRPr lang="en-US" sz="2000"/>
          </a:p>
          <a:p>
            <a:pPr marL="685800" lvl="1" indent="-457200">
              <a:buFont typeface="+mj-lt"/>
              <a:buAutoNum type="arabicPeriod"/>
            </a:pPr>
            <a:r>
              <a:rPr lang="en-US" sz="2000"/>
              <a:t>Show parameter combinations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000"/>
              <a:t>Real-world example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19" y="2176508"/>
            <a:ext cx="7556313" cy="4144963"/>
          </a:xfrm>
        </p:spPr>
        <p:txBody>
          <a:bodyPr>
            <a:normAutofit/>
          </a:bodyPr>
          <a:lstStyle/>
          <a:p>
            <a:r>
              <a:rPr lang="en-US" smtClean="0"/>
              <a:t>Use </a:t>
            </a:r>
            <a:r>
              <a:rPr lang="en-US"/>
              <a:t>full parameter names. </a:t>
            </a:r>
            <a:r>
              <a:rPr lang="en-US" smtClean="0"/>
              <a:t>No </a:t>
            </a:r>
            <a:r>
              <a:rPr lang="en-US"/>
              <a:t>cmdlet </a:t>
            </a:r>
            <a:r>
              <a:rPr lang="en-US" smtClean="0"/>
              <a:t>aliases. No tricks.</a:t>
            </a:r>
            <a:endParaRPr lang="en-US"/>
          </a:p>
          <a:p>
            <a:r>
              <a:rPr lang="en-US"/>
              <a:t>Show </a:t>
            </a:r>
            <a:r>
              <a:rPr lang="en-US" smtClean="0"/>
              <a:t>expected </a:t>
            </a:r>
            <a:r>
              <a:rPr lang="en-US"/>
              <a:t>output. </a:t>
            </a:r>
            <a:r>
              <a:rPr lang="en-US" smtClean="0"/>
              <a:t> (Am I doing this right?)</a:t>
            </a:r>
          </a:p>
          <a:p>
            <a:r>
              <a:rPr lang="en-US" smtClean="0"/>
              <a:t>Try-it-ready</a:t>
            </a:r>
            <a:r>
              <a:rPr lang="en-US"/>
              <a:t>:  Use resources most users have on the system.</a:t>
            </a:r>
          </a:p>
          <a:p>
            <a:r>
              <a:rPr lang="en-US" smtClean="0"/>
              <a:t>Use </a:t>
            </a:r>
            <a:r>
              <a:rPr lang="en-US"/>
              <a:t>each </a:t>
            </a:r>
            <a:r>
              <a:rPr lang="en-US" smtClean="0"/>
              <a:t>parameter </a:t>
            </a:r>
            <a:r>
              <a:rPr lang="en-US"/>
              <a:t>at least </a:t>
            </a:r>
            <a:r>
              <a:rPr lang="en-US" smtClean="0"/>
              <a:t>once with a realistic parameter value.   (How do I format the parameter value?)</a:t>
            </a:r>
          </a:p>
          <a:p>
            <a:r>
              <a:rPr lang="en-US" smtClean="0"/>
              <a:t>Avoid extended one-liners.  Show one operation in each step.</a:t>
            </a:r>
          </a:p>
          <a:p>
            <a:r>
              <a:rPr lang="en-US" smtClean="0"/>
              <a:t>Don't </a:t>
            </a:r>
            <a:r>
              <a:rPr lang="en-US"/>
              <a:t>be clever  :    Forget the MVPs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Teach the object. Use properties that are not in the default display.</a:t>
            </a:r>
          </a:p>
          <a:p>
            <a:r>
              <a:rPr lang="en-US" smtClean="0"/>
              <a:t>If anything in the example is version-specific, say so. </a:t>
            </a:r>
            <a:endParaRPr lang="en-US"/>
          </a:p>
          <a:p>
            <a:r>
              <a:rPr lang="en-US"/>
              <a:t>For advanced commands, explain your strategy. Explain why you constructed the command this way.  If the command uses expressions, explain them in detail</a:t>
            </a:r>
            <a:r>
              <a:rPr lang="en-US" smtClean="0"/>
              <a:t>.</a:t>
            </a:r>
          </a:p>
          <a:p>
            <a:r>
              <a:rPr lang="en-US"/>
              <a:t>Don't be clever  :    Forget the </a:t>
            </a:r>
            <a:r>
              <a:rPr lang="en-US" smtClean="0"/>
              <a:t>MVPs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Wish List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165253"/>
            <a:ext cx="8645526" cy="4378283"/>
          </a:xfrm>
        </p:spPr>
        <p:txBody>
          <a:bodyPr>
            <a:noAutofit/>
          </a:bodyPr>
          <a:lstStyle/>
          <a:p>
            <a:pPr lvl="1"/>
            <a:r>
              <a:rPr lang="en-US" sz="2800" smtClean="0">
                <a:solidFill>
                  <a:srgbClr val="0070C0"/>
                </a:solidFill>
              </a:rPr>
              <a:t> Syntax checking in comment-based help</a:t>
            </a:r>
          </a:p>
          <a:p>
            <a:pPr marL="228600" lvl="1" indent="0">
              <a:buNone/>
            </a:pPr>
            <a:r>
              <a:rPr lang="en-US" sz="2800" smtClean="0">
                <a:solidFill>
                  <a:srgbClr val="0070C0"/>
                </a:solidFill>
              </a:rPr>
              <a:t/>
            </a:r>
            <a:br>
              <a:rPr lang="en-US" sz="2800" smtClean="0">
                <a:solidFill>
                  <a:srgbClr val="0070C0"/>
                </a:solidFill>
              </a:rPr>
            </a:br>
            <a:endParaRPr lang="en-US" sz="2800" smtClean="0">
              <a:solidFill>
                <a:srgbClr val="0070C0"/>
              </a:solidFill>
            </a:endParaRPr>
          </a:p>
          <a:p>
            <a:pPr marL="228600" lvl="1" indent="0">
              <a:buNone/>
            </a:pPr>
            <a:endParaRPr lang="en-US" sz="2800">
              <a:solidFill>
                <a:srgbClr val="0070C0"/>
              </a:solidFill>
            </a:endParaRPr>
          </a:p>
          <a:p>
            <a:pPr marL="228600" lvl="1" indent="0">
              <a:buNone/>
            </a:pPr>
            <a:endParaRPr lang="en-US" sz="2800" smtClean="0">
              <a:solidFill>
                <a:srgbClr val="0070C0"/>
              </a:solidFill>
            </a:endParaRPr>
          </a:p>
          <a:p>
            <a:pPr lvl="1"/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Default value in CommandInfo</a:t>
            </a:r>
          </a:p>
          <a:p>
            <a:pPr lvl="1"/>
            <a:r>
              <a:rPr lang="en-US" sz="2800" smtClean="0">
                <a:solidFill>
                  <a:srgbClr val="0070C0"/>
                </a:solidFill>
              </a:rPr>
              <a:t> Populate HelpFile property</a:t>
            </a:r>
          </a:p>
          <a:p>
            <a:pPr lvl="1"/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Improve schema files </a:t>
            </a:r>
          </a:p>
          <a:p>
            <a:pPr lvl="1"/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Improve consistency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17" y="2034473"/>
            <a:ext cx="3545491" cy="15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10% Help Mechanics</a:t>
            </a:r>
          </a:p>
          <a:p>
            <a:pPr lvl="1"/>
            <a:r>
              <a:rPr lang="en-US" smtClean="0"/>
              <a:t>Help for Command Types</a:t>
            </a:r>
          </a:p>
          <a:p>
            <a:pPr lvl="1"/>
            <a:r>
              <a:rPr lang="en-US" smtClean="0"/>
              <a:t>Comment-Based Help</a:t>
            </a:r>
            <a:endParaRPr lang="en-US"/>
          </a:p>
          <a:p>
            <a:pPr lvl="1"/>
            <a:r>
              <a:rPr lang="en-US" smtClean="0"/>
              <a:t>Updatable Help</a:t>
            </a:r>
          </a:p>
          <a:p>
            <a:pPr lvl="1"/>
            <a:r>
              <a:rPr lang="en-US" smtClean="0"/>
              <a:t>Auto-Generated Help</a:t>
            </a:r>
          </a:p>
          <a:p>
            <a:r>
              <a:rPr lang="en-US" smtClean="0"/>
              <a:t>90% Help Content</a:t>
            </a:r>
          </a:p>
          <a:p>
            <a:pPr lvl="1"/>
            <a:r>
              <a:rPr lang="en-US" smtClean="0"/>
              <a:t>Who should write help?</a:t>
            </a:r>
          </a:p>
          <a:p>
            <a:pPr lvl="1"/>
            <a:r>
              <a:rPr lang="en-US" smtClean="0"/>
              <a:t>What should be in it?</a:t>
            </a:r>
          </a:p>
          <a:p>
            <a:pPr lvl="1"/>
            <a:r>
              <a:rPr lang="en-US" smtClean="0"/>
              <a:t>What makes great help?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/>
              <a:t>Help for </a:t>
            </a:r>
            <a:r>
              <a:rPr lang="en-US" smtClean="0"/>
              <a:t>Classes, DSC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54" y="1899479"/>
            <a:ext cx="6991350" cy="414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37" y="1357312"/>
            <a:ext cx="6991350" cy="4143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741" y="1654612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libri" panose="020F0502020204030204" pitchFamily="34" charset="0"/>
              </a:rPr>
              <a:t>Mechanics of writing help</a:t>
            </a:r>
            <a:endParaRPr lang="en-US" sz="240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9112" y="3083066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libri" panose="020F0502020204030204" pitchFamily="34" charset="0"/>
              </a:rPr>
              <a:t>Writing great help content</a:t>
            </a:r>
            <a:endParaRPr lang="en-US" sz="2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help :  for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How do I use the cmdlets together</a:t>
            </a:r>
            <a:r>
              <a:rPr lang="en-US" sz="2400" smtClean="0">
                <a:solidFill>
                  <a:schemeClr val="accent1"/>
                </a:solidFill>
              </a:rPr>
              <a:t>?</a:t>
            </a:r>
          </a:p>
          <a:p>
            <a:r>
              <a:rPr lang="en-US" sz="2400" smtClean="0">
                <a:solidFill>
                  <a:schemeClr val="accent1"/>
                </a:solidFill>
              </a:rPr>
              <a:t>In what order do I use them? </a:t>
            </a:r>
          </a:p>
          <a:p>
            <a:r>
              <a:rPr lang="en-US" sz="2400" smtClean="0">
                <a:solidFill>
                  <a:schemeClr val="accent1"/>
                </a:solidFill>
              </a:rPr>
              <a:t>Is one a prerequisite? </a:t>
            </a:r>
          </a:p>
          <a:p>
            <a:r>
              <a:rPr lang="en-US" sz="2400" smtClean="0">
                <a:solidFill>
                  <a:schemeClr val="accent1"/>
                </a:solidFill>
              </a:rPr>
              <a:t>Are any dependent on others?</a:t>
            </a:r>
          </a:p>
          <a:p>
            <a:r>
              <a:rPr lang="en-US" sz="2400" smtClean="0">
                <a:solidFill>
                  <a:schemeClr val="accent1"/>
                </a:solidFill>
              </a:rPr>
              <a:t>Is one designed to pipe to another?</a:t>
            </a:r>
          </a:p>
          <a:p>
            <a:r>
              <a:rPr lang="en-US" sz="2400" smtClean="0">
                <a:solidFill>
                  <a:schemeClr val="accent1"/>
                </a:solidFill>
              </a:rPr>
              <a:t>How do I use your module to solve a problem</a:t>
            </a:r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 for Script Workflows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3.0</a:t>
            </a:r>
          </a:p>
          <a:p>
            <a:pPr lvl="1"/>
            <a:r>
              <a:rPr lang="en-US" smtClean="0"/>
              <a:t>Comment-based help is not supported in workflows</a:t>
            </a:r>
          </a:p>
          <a:p>
            <a:pPr lvl="1"/>
            <a:r>
              <a:rPr lang="en-US" smtClean="0"/>
              <a:t>Requires XML help with .ExternalHelp keyword / valid value</a:t>
            </a:r>
          </a:p>
          <a:p>
            <a:pPr lvl="1"/>
            <a:endParaRPr lang="en-US"/>
          </a:p>
          <a:p>
            <a:r>
              <a:rPr lang="en-US" smtClean="0"/>
              <a:t>4.0+</a:t>
            </a:r>
          </a:p>
          <a:p>
            <a:pPr lvl="1"/>
            <a:r>
              <a:rPr lang="en-US" smtClean="0"/>
              <a:t>Same as functions</a:t>
            </a:r>
          </a:p>
          <a:p>
            <a:pPr lvl="2"/>
            <a:r>
              <a:rPr lang="en-US" smtClean="0"/>
              <a:t>Comment-based help works</a:t>
            </a:r>
          </a:p>
          <a:p>
            <a:pPr lvl="2"/>
            <a:r>
              <a:rPr lang="en-US" smtClean="0"/>
              <a:t>Script modules: XML help requires .ExternalHelp / valid value</a:t>
            </a:r>
          </a:p>
          <a:p>
            <a:pPr lvl="2"/>
            <a:r>
              <a:rPr lang="en-US" smtClean="0"/>
              <a:t>Manifest modules: ExternalHelp is not required.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Online Help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47880"/>
            <a:ext cx="8645526" cy="4378283"/>
          </a:xfrm>
        </p:spPr>
        <p:txBody>
          <a:bodyPr/>
          <a:lstStyle/>
          <a:p>
            <a:pPr lvl="1"/>
            <a:r>
              <a:rPr lang="en-US" sz="3200" smtClean="0">
                <a:solidFill>
                  <a:schemeClr val="accent2"/>
                </a:solidFill>
              </a:rPr>
              <a:t>Help</a:t>
            </a:r>
            <a:r>
              <a:rPr lang="en-US" sz="3200" smtClean="0">
                <a:solidFill>
                  <a:srgbClr val="0070C0"/>
                </a:solidFill>
              </a:rPr>
              <a:t>:  URI in first Related Link</a:t>
            </a:r>
          </a:p>
          <a:p>
            <a:pPr lvl="1"/>
            <a:endParaRPr lang="en-US" sz="3200">
              <a:solidFill>
                <a:srgbClr val="0070C0"/>
              </a:solidFill>
            </a:endParaRPr>
          </a:p>
          <a:p>
            <a:pPr marL="685800" lvl="3" indent="0">
              <a:buNone/>
            </a:pPr>
            <a:r>
              <a:rPr lang="en-US" sz="2400" smtClean="0">
                <a:solidFill>
                  <a:srgbClr val="0070C0"/>
                </a:solidFill>
              </a:rPr>
              <a:t>...takes precedence over...</a:t>
            </a:r>
          </a:p>
          <a:p>
            <a:pPr lvl="1"/>
            <a:endParaRPr lang="en-US" sz="3200" smtClean="0">
              <a:solidFill>
                <a:srgbClr val="0070C0"/>
              </a:solidFill>
            </a:endParaRPr>
          </a:p>
          <a:p>
            <a:pPr lvl="1"/>
            <a:r>
              <a:rPr lang="en-US" sz="3200" smtClean="0">
                <a:solidFill>
                  <a:schemeClr val="accent2"/>
                </a:solidFill>
              </a:rPr>
              <a:t>Code</a:t>
            </a:r>
            <a:r>
              <a:rPr lang="en-US" sz="3200" smtClean="0">
                <a:solidFill>
                  <a:srgbClr val="0070C0"/>
                </a:solidFill>
              </a:rPr>
              <a:t>:  HelpUri Attribute</a:t>
            </a:r>
            <a:endParaRPr lang="en-US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Online Help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47880"/>
            <a:ext cx="8645526" cy="4378283"/>
          </a:xfrm>
        </p:spPr>
        <p:txBody>
          <a:bodyPr/>
          <a:lstStyle/>
          <a:p>
            <a:pPr marL="228600" lvl="1" indent="0">
              <a:buNone/>
            </a:pPr>
            <a:r>
              <a:rPr lang="en-US" sz="3200">
                <a:solidFill>
                  <a:srgbClr val="0070C0"/>
                </a:solidFill>
              </a:rPr>
              <a:t>HelpUri </a:t>
            </a:r>
            <a:r>
              <a:rPr lang="en-US" sz="3200" smtClean="0">
                <a:solidFill>
                  <a:srgbClr val="0070C0"/>
                </a:solidFill>
              </a:rPr>
              <a:t>Attribute</a:t>
            </a:r>
            <a:endParaRPr lang="en-US" sz="3200">
              <a:solidFill>
                <a:srgbClr val="0070C0"/>
              </a:solidFill>
            </a:endParaRPr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Cmdlets</a:t>
            </a:r>
          </a:p>
          <a:p>
            <a:pPr marL="228600" lvl="1" indent="0">
              <a:buNone/>
            </a:pPr>
            <a:r>
              <a:rPr lang="en-US" sz="1600" smtClean="0">
                <a:latin typeface="Lucida Console" panose="020B0609040504020204" pitchFamily="49" charset="0"/>
              </a:rPr>
              <a:t>[Cmdlet(VerbsCommon.Get</a:t>
            </a:r>
            <a:r>
              <a:rPr lang="en-US" sz="1600">
                <a:latin typeface="Lucida Console" panose="020B0609040504020204" pitchFamily="49" charset="0"/>
              </a:rPr>
              <a:t>, "Widget", </a:t>
            </a:r>
            <a:r>
              <a:rPr lang="en-US" sz="1600">
                <a:solidFill>
                  <a:schemeClr val="accent2"/>
                </a:solidFill>
                <a:latin typeface="Lucida Console" panose="020B0609040504020204" pitchFamily="49" charset="0"/>
              </a:rPr>
              <a:t>HelpUri = </a:t>
            </a:r>
            <a:r>
              <a:rPr lang="en-US" sz="16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"&lt;uri&gt;"</a:t>
            </a:r>
            <a:r>
              <a:rPr lang="en-US" sz="1600" smtClean="0">
                <a:latin typeface="Lucida Console" panose="020B0609040504020204" pitchFamily="49" charset="0"/>
              </a:rPr>
              <a:t>)] </a:t>
            </a:r>
            <a:br>
              <a:rPr lang="en-US" sz="1600" smtClean="0">
                <a:latin typeface="Lucida Console" panose="020B0609040504020204" pitchFamily="49" charset="0"/>
              </a:rPr>
            </a:br>
            <a:endParaRPr lang="en-US" sz="1600">
              <a:latin typeface="Lucida Console" panose="020B0609040504020204" pitchFamily="49" charset="0"/>
            </a:endParaRPr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Functions, Workflows</a:t>
            </a:r>
            <a:endParaRPr lang="en-US" sz="2000">
              <a:solidFill>
                <a:schemeClr val="accent2"/>
              </a:solidFill>
            </a:endParaRPr>
          </a:p>
          <a:p>
            <a:pPr marL="228600" lvl="1" indent="0">
              <a:buNone/>
            </a:pPr>
            <a:r>
              <a:rPr lang="en-US" sz="1600">
                <a:latin typeface="Lucida Console" panose="020B0609040504020204" pitchFamily="49" charset="0"/>
              </a:rPr>
              <a:t>[</a:t>
            </a:r>
            <a:r>
              <a:rPr lang="en-US" sz="1600" smtClean="0">
                <a:latin typeface="Lucida Console" panose="020B0609040504020204" pitchFamily="49" charset="0"/>
              </a:rPr>
              <a:t>CmdletBinding(</a:t>
            </a:r>
            <a:r>
              <a:rPr lang="en-US" sz="16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HelpUri="&lt;uri&gt;"</a:t>
            </a:r>
            <a:r>
              <a:rPr lang="en-US" sz="1600" smtClean="0">
                <a:latin typeface="Lucida Console" panose="020B0609040504020204" pitchFamily="49" charset="0"/>
              </a:rPr>
              <a:t>)] </a:t>
            </a:r>
          </a:p>
          <a:p>
            <a:pPr marL="228600" lvl="1" indent="0">
              <a:buNone/>
            </a:pPr>
            <a:endParaRPr lang="en-US" sz="1600" smtClean="0">
              <a:latin typeface="Lucida Console" panose="020B0609040504020204" pitchFamily="49" charset="0"/>
            </a:endParaRPr>
          </a:p>
          <a:p>
            <a:pPr lvl="1"/>
            <a:r>
              <a:rPr lang="en-US" sz="2000">
                <a:solidFill>
                  <a:schemeClr val="accent2"/>
                </a:solidFill>
              </a:rPr>
              <a:t>Cim Commands</a:t>
            </a:r>
          </a:p>
          <a:p>
            <a:pPr marL="228600" lvl="1" indent="0">
              <a:buNone/>
            </a:pPr>
            <a:r>
              <a:rPr lang="en-US" sz="1600">
                <a:latin typeface="Lucida Console" panose="020B0609040504020204" pitchFamily="49" charset="0"/>
              </a:rPr>
              <a:t>&lt;CmdletMetadata Verb</a:t>
            </a:r>
            <a:r>
              <a:rPr lang="en-US" sz="1600" smtClean="0">
                <a:latin typeface="Lucida Console" panose="020B0609040504020204" pitchFamily="49" charset="0"/>
              </a:rPr>
              <a:t>="Get" </a:t>
            </a:r>
            <a:r>
              <a:rPr lang="en-US" sz="1600">
                <a:solidFill>
                  <a:schemeClr val="accent2"/>
                </a:solidFill>
                <a:latin typeface="Lucida Console" panose="020B0609040504020204" pitchFamily="49" charset="0"/>
              </a:rPr>
              <a:t>HelpUri</a:t>
            </a:r>
            <a:r>
              <a:rPr lang="en-US" sz="16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="&lt;uri&gt;"</a:t>
            </a:r>
            <a:r>
              <a:rPr lang="en-US" sz="1600" smtClean="0">
                <a:latin typeface="Lucida Console" panose="020B0609040504020204" pitchFamily="49" charset="0"/>
              </a:rPr>
              <a:t>/&gt;</a:t>
            </a:r>
            <a:endParaRPr lang="en-US" sz="16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Online Help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35186"/>
            <a:ext cx="8645526" cy="4378283"/>
          </a:xfrm>
        </p:spPr>
        <p:txBody>
          <a:bodyPr/>
          <a:lstStyle/>
          <a:p>
            <a:pPr marL="228600" lvl="1" indent="0">
              <a:buNone/>
            </a:pPr>
            <a:r>
              <a:rPr lang="en-US" sz="3200" smtClean="0">
                <a:solidFill>
                  <a:srgbClr val="0070C0"/>
                </a:solidFill>
              </a:rPr>
              <a:t>Help: First related link</a:t>
            </a:r>
            <a:br>
              <a:rPr lang="en-US" sz="3200" smtClean="0">
                <a:solidFill>
                  <a:srgbClr val="0070C0"/>
                </a:solidFill>
              </a:rPr>
            </a:br>
            <a:endParaRPr lang="en-US" sz="3200" smtClean="0">
              <a:solidFill>
                <a:srgbClr val="0070C0"/>
              </a:solidFill>
            </a:endParaRPr>
          </a:p>
          <a:p>
            <a:pPr lvl="1"/>
            <a:r>
              <a:rPr lang="en-US" sz="2000"/>
              <a:t> </a:t>
            </a:r>
            <a:r>
              <a:rPr lang="en-US" sz="2000" smtClean="0"/>
              <a:t>Comment-based help</a:t>
            </a:r>
          </a:p>
          <a:p>
            <a:pPr marL="457200" lvl="2" indent="0">
              <a:buNone/>
            </a:pPr>
            <a:r>
              <a:rPr lang="en-US" sz="1200">
                <a:latin typeface="Lucida Console" panose="020B0609040504020204" pitchFamily="49" charset="0"/>
              </a:rPr>
              <a:t>&lt;#</a:t>
            </a:r>
          </a:p>
          <a:p>
            <a:pPr marL="457200" lvl="2" indent="0">
              <a:buNone/>
            </a:pPr>
            <a:r>
              <a:rPr lang="en-US" sz="1200">
                <a:solidFill>
                  <a:schemeClr val="accent2"/>
                </a:solidFill>
                <a:latin typeface="Lucida Console" panose="020B0609040504020204" pitchFamily="49" charset="0"/>
              </a:rPr>
              <a:t>.LINK</a:t>
            </a:r>
          </a:p>
          <a:p>
            <a:pPr marL="457200" lvl="2" indent="0">
              <a:buNone/>
            </a:pPr>
            <a:r>
              <a:rPr lang="en-US" sz="1200">
                <a:solidFill>
                  <a:schemeClr val="accent2"/>
                </a:solidFill>
                <a:latin typeface="Lucida Console" panose="020B0609040504020204" pitchFamily="49" charset="0"/>
              </a:rPr>
              <a:t> http://fabrikam.com/getWidget.htm</a:t>
            </a:r>
            <a:r>
              <a:rPr lang="en-US" sz="1200">
                <a:latin typeface="Lucida Console" panose="020B0609040504020204" pitchFamily="49" charset="0"/>
              </a:rPr>
              <a:t/>
            </a:r>
            <a:br>
              <a:rPr lang="en-US" sz="1200">
                <a:latin typeface="Lucida Console" panose="020B0609040504020204" pitchFamily="49" charset="0"/>
              </a:rPr>
            </a:br>
            <a:r>
              <a:rPr lang="en-US" sz="1200">
                <a:latin typeface="Lucida Console" panose="020B0609040504020204" pitchFamily="49" charset="0"/>
              </a:rPr>
              <a:t>#&gt;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/>
          </a:p>
          <a:p>
            <a:pPr lvl="1"/>
            <a:r>
              <a:rPr lang="en-US" sz="2000" smtClean="0"/>
              <a:t>XML Help</a:t>
            </a:r>
          </a:p>
          <a:p>
            <a:pPr marL="457200" lvl="2" indent="0">
              <a:buNone/>
            </a:pPr>
            <a:r>
              <a:rPr lang="en-US" sz="1200">
                <a:latin typeface="Lucida Console" panose="020B0609040504020204" pitchFamily="49" charset="0"/>
              </a:rPr>
              <a:t>&lt;maml:relatedLinks&gt;</a:t>
            </a:r>
          </a:p>
          <a:p>
            <a:pPr marL="457200" lvl="2" indent="0">
              <a:buNone/>
            </a:pPr>
            <a:r>
              <a:rPr lang="en-US" sz="1200">
                <a:latin typeface="Lucida Console" panose="020B0609040504020204" pitchFamily="49" charset="0"/>
              </a:rPr>
              <a:t>&lt;maml:navigationLink&gt;</a:t>
            </a:r>
          </a:p>
          <a:p>
            <a:pPr marL="457200" lvl="2" indent="0">
              <a:buNone/>
            </a:pPr>
            <a:r>
              <a:rPr lang="en-US" sz="1200">
                <a:latin typeface="Lucida Console" panose="020B0609040504020204" pitchFamily="49" charset="0"/>
              </a:rPr>
              <a:t>	</a:t>
            </a:r>
            <a:r>
              <a:rPr lang="en-US" sz="1200">
                <a:solidFill>
                  <a:schemeClr val="accent2"/>
                </a:solidFill>
                <a:latin typeface="Lucida Console" panose="020B0609040504020204" pitchFamily="49" charset="0"/>
              </a:rPr>
              <a:t>&lt;maml:linkText&gt;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Online Version:</a:t>
            </a:r>
            <a:r>
              <a:rPr lang="en-US" sz="1200">
                <a:solidFill>
                  <a:schemeClr val="accent2"/>
                </a:solidFill>
                <a:latin typeface="Lucida Console" panose="020B0609040504020204" pitchFamily="49" charset="0"/>
              </a:rPr>
              <a:t>&lt;/maml:linkText&gt;</a:t>
            </a:r>
          </a:p>
          <a:p>
            <a:pPr marL="457200" lvl="2" indent="0">
              <a:buNone/>
            </a:pPr>
            <a:r>
              <a:rPr lang="en-US" sz="1200">
                <a:solidFill>
                  <a:schemeClr val="accent2"/>
                </a:solidFill>
                <a:latin typeface="Lucida Console" panose="020B0609040504020204" pitchFamily="49" charset="0"/>
              </a:rPr>
              <a:t>	&lt;maml:uri&gt;http://fabrikam.com/getWidget.htm&lt;/maml:uri&gt;</a:t>
            </a:r>
          </a:p>
          <a:p>
            <a:pPr marL="457200" lvl="2" indent="0">
              <a:buNone/>
            </a:pPr>
            <a:r>
              <a:rPr lang="en-US" sz="1200">
                <a:latin typeface="Lucida Console" panose="020B0609040504020204" pitchFamily="49" charset="0"/>
              </a:rPr>
              <a:t>&lt;/maml:navigationLink&gt;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7473" y="3010503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URI only</a:t>
            </a:r>
            <a:endParaRPr lang="en-US" smtClean="0"/>
          </a:p>
          <a:p>
            <a:r>
              <a:rPr lang="en-US" smtClean="0"/>
              <a:t>No link name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20857" y="3431023"/>
            <a:ext cx="756616" cy="2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Updatable Help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17" y="1278542"/>
            <a:ext cx="8645526" cy="4378283"/>
          </a:xfrm>
        </p:spPr>
        <p:txBody>
          <a:bodyPr>
            <a:normAutofit/>
          </a:bodyPr>
          <a:lstStyle/>
          <a:p>
            <a:pPr marL="742950" lvl="1" indent="-514350">
              <a:buFont typeface="+mj-lt"/>
              <a:buAutoNum type="arabicPeriod"/>
            </a:pPr>
            <a:r>
              <a:rPr lang="en-US" sz="2400" smtClean="0">
                <a:solidFill>
                  <a:srgbClr val="0070C0"/>
                </a:solidFill>
              </a:rPr>
              <a:t>Find an online site</a:t>
            </a:r>
            <a:br>
              <a:rPr lang="en-US" sz="2400" smtClean="0">
                <a:solidFill>
                  <a:srgbClr val="0070C0"/>
                </a:solidFill>
              </a:rPr>
            </a:br>
            <a:endParaRPr lang="en-US" sz="2400" smtClean="0">
              <a:solidFill>
                <a:srgbClr val="0070C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r>
              <a:rPr lang="en-US" sz="2400" smtClean="0">
                <a:solidFill>
                  <a:srgbClr val="0070C0"/>
                </a:solidFill>
              </a:rPr>
              <a:t>Add </a:t>
            </a:r>
            <a:r>
              <a:rPr lang="en-US" sz="2400" smtClean="0">
                <a:solidFill>
                  <a:schemeClr val="accent2"/>
                </a:solidFill>
              </a:rPr>
              <a:t>HelpInfoUri</a:t>
            </a:r>
            <a:r>
              <a:rPr lang="en-US" sz="2400" smtClean="0">
                <a:solidFill>
                  <a:srgbClr val="0070C0"/>
                </a:solidFill>
              </a:rPr>
              <a:t> to module manifest</a:t>
            </a:r>
            <a:br>
              <a:rPr lang="en-US" sz="2400" smtClean="0">
                <a:solidFill>
                  <a:srgbClr val="0070C0"/>
                </a:solidFill>
              </a:rPr>
            </a:br>
            <a:endParaRPr lang="en-US" sz="2400" smtClean="0">
              <a:solidFill>
                <a:srgbClr val="0070C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r>
              <a:rPr lang="en-US" sz="2400" smtClean="0">
                <a:solidFill>
                  <a:srgbClr val="0070C0"/>
                </a:solidFill>
              </a:rPr>
              <a:t>Generate </a:t>
            </a:r>
            <a:r>
              <a:rPr lang="en-US" sz="2400" smtClean="0">
                <a:solidFill>
                  <a:schemeClr val="accent2"/>
                </a:solidFill>
              </a:rPr>
              <a:t>HelpInfo.xml</a:t>
            </a:r>
            <a:r>
              <a:rPr lang="en-US" sz="2400" smtClean="0">
                <a:solidFill>
                  <a:srgbClr val="0070C0"/>
                </a:solidFill>
              </a:rPr>
              <a:t> file</a:t>
            </a:r>
            <a:br>
              <a:rPr lang="en-US" sz="2400" smtClean="0">
                <a:solidFill>
                  <a:srgbClr val="0070C0"/>
                </a:solidFill>
              </a:rPr>
            </a:br>
            <a:endParaRPr lang="en-US" sz="2400" smtClean="0">
              <a:solidFill>
                <a:srgbClr val="0070C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r>
              <a:rPr lang="en-US" sz="2400" smtClean="0">
                <a:solidFill>
                  <a:srgbClr val="0070C0"/>
                </a:solidFill>
              </a:rPr>
              <a:t>Package help in CAB file (</a:t>
            </a:r>
            <a:r>
              <a:rPr lang="en-US" sz="2400" smtClean="0">
                <a:solidFill>
                  <a:schemeClr val="accent2"/>
                </a:solidFill>
              </a:rPr>
              <a:t>MakeCab.exe</a:t>
            </a:r>
            <a:r>
              <a:rPr lang="en-US" sz="2400" smtClean="0">
                <a:solidFill>
                  <a:srgbClr val="0070C0"/>
                </a:solidFill>
              </a:rPr>
              <a:t>)</a:t>
            </a:r>
            <a:br>
              <a:rPr lang="en-US" sz="2400" smtClean="0">
                <a:solidFill>
                  <a:srgbClr val="0070C0"/>
                </a:solidFill>
              </a:rPr>
            </a:br>
            <a:endParaRPr lang="en-US" sz="2400" smtClean="0">
              <a:solidFill>
                <a:srgbClr val="0070C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r>
              <a:rPr lang="en-US" sz="2400" smtClean="0">
                <a:solidFill>
                  <a:srgbClr val="0070C0"/>
                </a:solidFill>
              </a:rPr>
              <a:t>Upload </a:t>
            </a:r>
            <a:r>
              <a:rPr lang="en-US" sz="2400" smtClean="0">
                <a:solidFill>
                  <a:schemeClr val="accent2"/>
                </a:solidFill>
              </a:rPr>
              <a:t>HelpInfo.xml</a:t>
            </a:r>
            <a:r>
              <a:rPr lang="en-US" sz="2400" smtClean="0">
                <a:solidFill>
                  <a:srgbClr val="0070C0"/>
                </a:solidFill>
              </a:rPr>
              <a:t> to </a:t>
            </a:r>
            <a:r>
              <a:rPr lang="en-US" sz="2400" smtClean="0">
                <a:solidFill>
                  <a:schemeClr val="accent2"/>
                </a:solidFill>
              </a:rPr>
              <a:t>HelpInfoUri</a:t>
            </a:r>
            <a:r>
              <a:rPr lang="en-US" sz="2400" smtClean="0">
                <a:solidFill>
                  <a:srgbClr val="0070C0"/>
                </a:solidFill>
              </a:rPr>
              <a:t> location</a:t>
            </a:r>
          </a:p>
          <a:p>
            <a:pPr marL="742950" lvl="1" indent="-514350">
              <a:buFont typeface="+mj-lt"/>
              <a:buAutoNum type="arabicPeriod"/>
            </a:pPr>
            <a:endParaRPr lang="en-US" sz="2400" smtClean="0">
              <a:solidFill>
                <a:srgbClr val="0070C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r>
              <a:rPr lang="en-US" sz="2400" smtClean="0">
                <a:solidFill>
                  <a:srgbClr val="0070C0"/>
                </a:solidFill>
              </a:rPr>
              <a:t>Upload </a:t>
            </a:r>
            <a:r>
              <a:rPr lang="en-US" sz="2400" smtClean="0">
                <a:solidFill>
                  <a:schemeClr val="accent2"/>
                </a:solidFill>
              </a:rPr>
              <a:t>CAB</a:t>
            </a:r>
            <a:r>
              <a:rPr lang="en-US" sz="2400" smtClean="0">
                <a:solidFill>
                  <a:srgbClr val="0070C0"/>
                </a:solidFill>
              </a:rPr>
              <a:t> to the </a:t>
            </a:r>
            <a:r>
              <a:rPr lang="en-US" sz="2400" smtClean="0">
                <a:solidFill>
                  <a:schemeClr val="accent2"/>
                </a:solidFill>
              </a:rPr>
              <a:t>HelpContentUri</a:t>
            </a:r>
            <a:r>
              <a:rPr lang="en-US" sz="2400" smtClean="0">
                <a:solidFill>
                  <a:srgbClr val="0070C0"/>
                </a:solidFill>
              </a:rPr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25111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Updatable Help: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HelpContentUri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53" y="2144389"/>
            <a:ext cx="8645526" cy="2629911"/>
          </a:xfrm>
        </p:spPr>
        <p:txBody>
          <a:bodyPr>
            <a:normAutofit/>
          </a:bodyPr>
          <a:lstStyle/>
          <a:p>
            <a:pPr lvl="1"/>
            <a:r>
              <a:rPr lang="en-US" sz="2400" smtClean="0">
                <a:solidFill>
                  <a:srgbClr val="0070C0"/>
                </a:solidFill>
              </a:rPr>
              <a:t>HelpInfoUri:  Location of the HelpInfoXML file.</a:t>
            </a:r>
          </a:p>
          <a:p>
            <a:pPr lvl="1"/>
            <a:r>
              <a:rPr lang="en-US" sz="2400" smtClean="0">
                <a:solidFill>
                  <a:srgbClr val="0070C0"/>
                </a:solidFill>
              </a:rPr>
              <a:t>HelpContentUri: Location of CAB file.</a:t>
            </a:r>
          </a:p>
        </p:txBody>
      </p:sp>
    </p:spTree>
    <p:extLst>
      <p:ext uri="{BB962C8B-B14F-4D97-AF65-F5344CB8AC3E}">
        <p14:creationId xmlns:p14="http://schemas.microsoft.com/office/powerpoint/2010/main" val="4245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Website: www.sapien.com/blog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mtClean="0"/>
              <a:t>E-Mail: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juneb@sapien.com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4177680" cy="4140200"/>
          </a:xfrm>
        </p:spPr>
        <p:txBody>
          <a:bodyPr/>
          <a:lstStyle/>
          <a:p>
            <a:r>
              <a:rPr lang="en-US" smtClean="0"/>
              <a:t>Facebook</a:t>
            </a:r>
            <a:r>
              <a:rPr lang="en-US"/>
              <a:t>: </a:t>
            </a:r>
            <a:r>
              <a:rPr lang="en-US" smtClean="0"/>
              <a:t>facebook.com/juneblender</a:t>
            </a:r>
            <a:endParaRPr lang="en-US" dirty="0" smtClean="0"/>
          </a:p>
          <a:p>
            <a:r>
              <a:rPr lang="en-US" smtClean="0"/>
              <a:t>Twitter: @juneb_get_help</a:t>
            </a:r>
            <a:endParaRPr lang="en-US" dirty="0" smtClean="0"/>
          </a:p>
          <a:p>
            <a:r>
              <a:rPr lang="en-US" smtClean="0"/>
              <a:t>LinkedIn: www.linkedin.com/in/juneblender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fill out an online session evaluation – they are an important part of making the Summit great!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Recorded sessions are posted on the </a:t>
            </a:r>
            <a:r>
              <a:rPr lang="en-US" dirty="0" err="1" smtClean="0"/>
              <a:t>PowerShell.org</a:t>
            </a:r>
            <a:r>
              <a:rPr lang="en-US" dirty="0" smtClean="0"/>
              <a:t> YouTube channel. Visit </a:t>
            </a:r>
            <a:r>
              <a:rPr lang="en-US" dirty="0" err="1" smtClean="0"/>
              <a:t>PowerShell.org</a:t>
            </a:r>
            <a:r>
              <a:rPr lang="en-US" dirty="0" smtClean="0"/>
              <a:t> for more information.</a:t>
            </a:r>
            <a:endParaRPr lang="en-US" dirty="0"/>
          </a:p>
        </p:txBody>
      </p:sp>
      <p:pic>
        <p:nvPicPr>
          <p:cNvPr id="7" name="Content Placeholder 6" descr="BES_078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85" b="-3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9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PowerShell </a:t>
            </a:r>
            <a:br>
              <a:rPr lang="en-US" smtClean="0"/>
            </a:br>
            <a:r>
              <a:rPr lang="en-US" smtClean="0"/>
              <a:t>    Help Formats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151700"/>
              </p:ext>
            </p:extLst>
          </p:nvPr>
        </p:nvGraphicFramePr>
        <p:xfrm>
          <a:off x="647364" y="1666957"/>
          <a:ext cx="7015794" cy="3673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714"/>
                <a:gridCol w="2241156"/>
                <a:gridCol w="2630924"/>
              </a:tblGrid>
              <a:tr h="85141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XML Help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Comment-Based Help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03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CIM Commands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03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Cmdlets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03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Functions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03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Providers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03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Scripts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03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Workflows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  (4.0+)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Comment-Based Help 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chemeClr val="tx1"/>
                </a:solidFill>
              </a:rPr>
              <a:t>Costs</a:t>
            </a:r>
            <a:r>
              <a:rPr lang="en-US" smtClean="0"/>
              <a:t> / </a:t>
            </a:r>
            <a:r>
              <a:rPr lang="en-US" smtClean="0">
                <a:solidFill>
                  <a:srgbClr val="00B050"/>
                </a:solidFill>
              </a:rPr>
              <a:t>Benefits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Easy</a:t>
            </a:r>
          </a:p>
          <a:p>
            <a:r>
              <a:rPr lang="en-US" smtClean="0">
                <a:solidFill>
                  <a:srgbClr val="00B050"/>
                </a:solidFill>
              </a:rPr>
              <a:t>Help always matches code</a:t>
            </a:r>
          </a:p>
          <a:p>
            <a:r>
              <a:rPr lang="en-US" smtClean="0">
                <a:solidFill>
                  <a:schemeClr val="tx1"/>
                </a:solidFill>
              </a:rPr>
              <a:t>Not supported for cmdlets, providers, CIM commands</a:t>
            </a:r>
          </a:p>
          <a:p>
            <a:r>
              <a:rPr lang="en-US" smtClean="0">
                <a:solidFill>
                  <a:schemeClr val="tx1"/>
                </a:solidFill>
              </a:rPr>
              <a:t>No updatable help</a:t>
            </a:r>
          </a:p>
          <a:p>
            <a:r>
              <a:rPr lang="en-US" smtClean="0">
                <a:solidFill>
                  <a:schemeClr val="tx1"/>
                </a:solidFill>
              </a:rPr>
              <a:t>One language</a:t>
            </a:r>
          </a:p>
          <a:p>
            <a:r>
              <a:rPr lang="en-US" smtClean="0">
                <a:solidFill>
                  <a:schemeClr val="tx1"/>
                </a:solidFill>
              </a:rPr>
              <a:t>FRAGILE !</a:t>
            </a:r>
          </a:p>
        </p:txBody>
      </p:sp>
    </p:spTree>
    <p:extLst>
      <p:ext uri="{BB962C8B-B14F-4D97-AF65-F5344CB8AC3E}">
        <p14:creationId xmlns:p14="http://schemas.microsoft.com/office/powerpoint/2010/main" val="42569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Help 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chemeClr val="tx1"/>
                </a:solidFill>
              </a:rPr>
              <a:t>Costs</a:t>
            </a:r>
            <a:r>
              <a:rPr lang="en-US" smtClean="0"/>
              <a:t> / </a:t>
            </a:r>
            <a:r>
              <a:rPr lang="en-US" smtClean="0">
                <a:solidFill>
                  <a:srgbClr val="00B050"/>
                </a:solidFill>
              </a:rPr>
              <a:t>Benefits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Updatable Help</a:t>
            </a:r>
          </a:p>
          <a:p>
            <a:r>
              <a:rPr lang="en-US" smtClean="0">
                <a:solidFill>
                  <a:srgbClr val="00B050"/>
                </a:solidFill>
              </a:rPr>
              <a:t>Multiple Languages</a:t>
            </a:r>
          </a:p>
          <a:p>
            <a:r>
              <a:rPr lang="en-US" smtClean="0">
                <a:solidFill>
                  <a:srgbClr val="00B050"/>
                </a:solidFill>
              </a:rPr>
              <a:t>Robust; error-safe</a:t>
            </a:r>
          </a:p>
          <a:p>
            <a:r>
              <a:rPr lang="en-US" smtClean="0">
                <a:solidFill>
                  <a:srgbClr val="00B050"/>
                </a:solidFill>
              </a:rPr>
              <a:t>Separates help from code (Github)</a:t>
            </a:r>
            <a:endParaRPr lang="en-US">
              <a:solidFill>
                <a:srgbClr val="00B050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PSMAML </a:t>
            </a:r>
            <a:r>
              <a:rPr lang="en-US">
                <a:solidFill>
                  <a:schemeClr val="tx1"/>
                </a:solidFill>
              </a:rPr>
              <a:t>Schema:   $</a:t>
            </a:r>
            <a:r>
              <a:rPr lang="en-US" smtClean="0">
                <a:solidFill>
                  <a:schemeClr val="tx1"/>
                </a:solidFill>
              </a:rPr>
              <a:t>pshome\Schemas\PSMaml</a:t>
            </a:r>
          </a:p>
          <a:p>
            <a:r>
              <a:rPr lang="en-US" smtClean="0">
                <a:solidFill>
                  <a:schemeClr val="tx1"/>
                </a:solidFill>
              </a:rPr>
              <a:t>Help might not match code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Hedge your bets? Try both? :  Precedence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3922449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Comment-based help takes precedence over XML help</a:t>
            </a:r>
          </a:p>
          <a:p>
            <a:r>
              <a:rPr lang="en-US">
                <a:solidFill>
                  <a:srgbClr val="0070C0"/>
                </a:solidFill>
              </a:rPr>
              <a:t>.ExternalHelp keyword takes precedence over comment-based </a:t>
            </a:r>
            <a:r>
              <a:rPr lang="en-US" smtClean="0">
                <a:solidFill>
                  <a:srgbClr val="0070C0"/>
                </a:solidFill>
              </a:rPr>
              <a:t>help</a:t>
            </a:r>
            <a:endParaRPr lang="en-US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Error in comment-based help</a:t>
            </a:r>
            <a:endParaRPr lang="en-US" b="1" smtClean="0">
              <a:solidFill>
                <a:srgbClr val="0070C0"/>
              </a:solidFill>
            </a:endParaRPr>
          </a:p>
          <a:p>
            <a:pPr lvl="1"/>
            <a:r>
              <a:rPr lang="en-US" smtClean="0">
                <a:solidFill>
                  <a:srgbClr val="0070C0"/>
                </a:solidFill>
              </a:rPr>
              <a:t>Manifest modules: XML, Autogenerated help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Script modules: Autogenerated help</a:t>
            </a:r>
          </a:p>
          <a:p>
            <a:r>
              <a:rPr lang="en-US" smtClean="0">
                <a:solidFill>
                  <a:srgbClr val="0070C0"/>
                </a:solidFill>
              </a:rPr>
              <a:t>Error in XML help</a:t>
            </a:r>
            <a:endParaRPr lang="en-US" b="1">
              <a:solidFill>
                <a:srgbClr val="0070C0"/>
              </a:solidFill>
            </a:endParaRPr>
          </a:p>
          <a:p>
            <a:pPr lvl="1"/>
            <a:r>
              <a:rPr lang="en-US" smtClean="0">
                <a:solidFill>
                  <a:srgbClr val="0070C0"/>
                </a:solidFill>
              </a:rPr>
              <a:t>Autogenerated help</a:t>
            </a:r>
            <a:r>
              <a:rPr lang="en-US" b="1" smtClean="0">
                <a:solidFill>
                  <a:srgbClr val="0070C0"/>
                </a:solidFill>
              </a:rPr>
              <a:t/>
            </a:r>
            <a:br>
              <a:rPr lang="en-US" b="1" smtClean="0">
                <a:solidFill>
                  <a:srgbClr val="0070C0"/>
                </a:solidFill>
              </a:rPr>
            </a:br>
            <a:endParaRPr lang="en-US" b="1">
              <a:solidFill>
                <a:srgbClr val="0070C0"/>
              </a:solidFill>
            </a:endParaRPr>
          </a:p>
          <a:p>
            <a:pPr marL="228600" lvl="1" indent="0">
              <a:buNone/>
            </a:pPr>
            <a:r>
              <a:rPr lang="en-US" smtClean="0">
                <a:solidFill>
                  <a:srgbClr val="0070C0"/>
                </a:solidFill>
              </a:rPr>
              <a:t>                                      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PowerShellorg">
      <a:dk1>
        <a:srgbClr val="000000"/>
      </a:dk1>
      <a:lt1>
        <a:sysClr val="window" lastClr="FFFFFF"/>
      </a:lt1>
      <a:dk2>
        <a:srgbClr val="2B142D"/>
      </a:dk2>
      <a:lt2>
        <a:srgbClr val="AFCEE6"/>
      </a:lt2>
      <a:accent1>
        <a:srgbClr val="2473BE"/>
      </a:accent1>
      <a:accent2>
        <a:srgbClr val="B35B20"/>
      </a:accent2>
      <a:accent3>
        <a:srgbClr val="BB1168"/>
      </a:accent3>
      <a:accent4>
        <a:srgbClr val="BB2622"/>
      </a:accent4>
      <a:accent5>
        <a:srgbClr val="58C322"/>
      </a:accent5>
      <a:accent6>
        <a:srgbClr val="6909BE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PSHSummit_4x3</Template>
  <TotalTime>2116</TotalTime>
  <Words>1473</Words>
  <Application>Microsoft Office PowerPoint</Application>
  <PresentationFormat>On-screen Show (4:3)</PresentationFormat>
  <Paragraphs>359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Consolas</vt:lpstr>
      <vt:lpstr>Lucida Console</vt:lpstr>
      <vt:lpstr>Rockwell</vt:lpstr>
      <vt:lpstr>Wingdings</vt:lpstr>
      <vt:lpstr>Advantage</vt:lpstr>
      <vt:lpstr>PowerShell Help DeepDive</vt:lpstr>
      <vt:lpstr>About the Presenter</vt:lpstr>
      <vt:lpstr>About the Presenter</vt:lpstr>
      <vt:lpstr>Improving Help:  It's about content </vt:lpstr>
      <vt:lpstr>What We Will Cover</vt:lpstr>
      <vt:lpstr>Windows PowerShell      Help Formats</vt:lpstr>
      <vt:lpstr>Comment-Based Help   Costs / Benefits  </vt:lpstr>
      <vt:lpstr>XML Help   Costs / Benefits   </vt:lpstr>
      <vt:lpstr>Hedge your bets? Try both? :  Precedence</vt:lpstr>
      <vt:lpstr>PowerPoint Presentation</vt:lpstr>
      <vt:lpstr>.ExternalHelp keyword</vt:lpstr>
      <vt:lpstr>Comment-based help is fragile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Comment-based help keywords</vt:lpstr>
      <vt:lpstr>Comment-based help     ForwardHelpTargetName</vt:lpstr>
      <vt:lpstr>Parameter Help v.  HelpMessage v. HelpComment</vt:lpstr>
      <vt:lpstr>Parameter Help v.  HelpMessage v. HelpComment</vt:lpstr>
      <vt:lpstr>XML File Location   </vt:lpstr>
      <vt:lpstr>XML File Name Requirements   </vt:lpstr>
      <vt:lpstr>Encoding XML</vt:lpstr>
      <vt:lpstr>Parameters in Help</vt:lpstr>
      <vt:lpstr>PowerPoint Presentation</vt:lpstr>
      <vt:lpstr>Writing Help Content</vt:lpstr>
      <vt:lpstr>I'm too busy to write help...  ...  shifting the burden</vt:lpstr>
      <vt:lpstr>I'm not good at writing...</vt:lpstr>
      <vt:lpstr>I'm not good at writing...</vt:lpstr>
      <vt:lpstr>PowerPoint Presentation</vt:lpstr>
      <vt:lpstr>Help v. Code Comments</vt:lpstr>
      <vt:lpstr>Help v. Code Comments</vt:lpstr>
      <vt:lpstr>Writing Help as a specification</vt:lpstr>
      <vt:lpstr>Synopsis:   Go/No-Go</vt:lpstr>
      <vt:lpstr>Synopsis Content:</vt:lpstr>
      <vt:lpstr>Evaluate the synopsis</vt:lpstr>
      <vt:lpstr>Improve the Synopsis</vt:lpstr>
      <vt:lpstr>Improve the Synopsis</vt:lpstr>
      <vt:lpstr>Description</vt:lpstr>
      <vt:lpstr>Parameter descriptions</vt:lpstr>
      <vt:lpstr>Parameter descriptions</vt:lpstr>
      <vt:lpstr>Parameter descriptions</vt:lpstr>
      <vt:lpstr>Parameter descriptions</vt:lpstr>
      <vt:lpstr>Examples :  The Show in Show &amp; Tell</vt:lpstr>
      <vt:lpstr>Examples: Order of operations</vt:lpstr>
      <vt:lpstr>Examples</vt:lpstr>
      <vt:lpstr>Examples</vt:lpstr>
      <vt:lpstr>Wish List</vt:lpstr>
      <vt:lpstr>About help :  for modules</vt:lpstr>
      <vt:lpstr>Help for Script Workflows</vt:lpstr>
      <vt:lpstr>Supporting Online Help</vt:lpstr>
      <vt:lpstr>Supporting Online Help</vt:lpstr>
      <vt:lpstr>Supporting Online Help</vt:lpstr>
      <vt:lpstr>Updatable Help</vt:lpstr>
      <vt:lpstr>Updatable Help:  HelpContentUri</vt:lpstr>
      <vt:lpstr>How to Contact Me</vt:lpstr>
      <vt:lpstr>Thank You</vt:lpstr>
    </vt:vector>
  </TitlesOfParts>
  <Company>Concentrated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Help DeepDive</dc:title>
  <dc:creator>June Blender Rogers</dc:creator>
  <cp:lastModifiedBy>June Blender Rogers</cp:lastModifiedBy>
  <cp:revision>218</cp:revision>
  <dcterms:created xsi:type="dcterms:W3CDTF">2015-04-03T12:01:21Z</dcterms:created>
  <dcterms:modified xsi:type="dcterms:W3CDTF">2015-04-11T23:08:06Z</dcterms:modified>
</cp:coreProperties>
</file>