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3"/>
  </p:notesMasterIdLst>
  <p:sldIdLst>
    <p:sldId id="256" r:id="rId2"/>
    <p:sldId id="263" r:id="rId3"/>
    <p:sldId id="295" r:id="rId4"/>
    <p:sldId id="312" r:id="rId5"/>
    <p:sldId id="260" r:id="rId6"/>
    <p:sldId id="261" r:id="rId7"/>
    <p:sldId id="304" r:id="rId8"/>
    <p:sldId id="305" r:id="rId9"/>
    <p:sldId id="313" r:id="rId10"/>
    <p:sldId id="306" r:id="rId11"/>
    <p:sldId id="307" r:id="rId12"/>
    <p:sldId id="309" r:id="rId13"/>
    <p:sldId id="289" r:id="rId14"/>
    <p:sldId id="266" r:id="rId15"/>
    <p:sldId id="269" r:id="rId16"/>
    <p:sldId id="281" r:id="rId17"/>
    <p:sldId id="271" r:id="rId18"/>
    <p:sldId id="272" r:id="rId19"/>
    <p:sldId id="274" r:id="rId20"/>
    <p:sldId id="275" r:id="rId21"/>
    <p:sldId id="314" r:id="rId22"/>
    <p:sldId id="277" r:id="rId23"/>
    <p:sldId id="302" r:id="rId24"/>
    <p:sldId id="294" r:id="rId25"/>
    <p:sldId id="278" r:id="rId26"/>
    <p:sldId id="285" r:id="rId27"/>
    <p:sldId id="282" r:id="rId28"/>
    <p:sldId id="292" r:id="rId29"/>
    <p:sldId id="288" r:id="rId30"/>
    <p:sldId id="257" r:id="rId31"/>
    <p:sldId id="31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76" autoAdjust="0"/>
  </p:normalViewPr>
  <p:slideViewPr>
    <p:cSldViewPr snapToGrid="0" snapToObjects="1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CFA9-4302-43D9-834B-D976940B9013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E33EB-B6CE-45FE-87DB-0956F2C2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Behavior-driven</a:t>
            </a:r>
            <a:r>
              <a:rPr lang="en-US" baseline="0" smtClean="0"/>
              <a:t> development : Management process for TDD. Focuses on UX in testing.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0.3.0.1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39" y="355138"/>
            <a:ext cx="5670959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827"/>
            <a:ext cx="467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64490"/>
            <a:ext cx="8040587" cy="2664340"/>
          </a:xfrm>
        </p:spPr>
        <p:txBody>
          <a:bodyPr/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solidFill>
                  <a:srgbClr val="FF0000"/>
                </a:solidFill>
              </a:rPr>
              <a:t>Real World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Test-Driven </a:t>
            </a:r>
            <a:r>
              <a:rPr lang="en-US"/>
              <a:t>Development </a:t>
            </a:r>
            <a:br>
              <a:rPr lang="en-US"/>
            </a:br>
            <a:r>
              <a:rPr lang="en-US"/>
              <a:t>with Pester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8" y="4928830"/>
            <a:ext cx="8040586" cy="10968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mtClean="0">
                <a:solidFill>
                  <a:schemeClr val="tx1"/>
                </a:solidFill>
              </a:rPr>
              <a:t>June Blender</a:t>
            </a:r>
          </a:p>
          <a:p>
            <a:pPr>
              <a:spcBef>
                <a:spcPts val="0"/>
              </a:spcBef>
            </a:pPr>
            <a:r>
              <a:rPr lang="en-US" smtClean="0"/>
              <a:t>Technology Evangelist</a:t>
            </a:r>
          </a:p>
          <a:p>
            <a:pPr>
              <a:spcBef>
                <a:spcPts val="0"/>
              </a:spcBef>
            </a:pPr>
            <a:r>
              <a:rPr lang="en-US" smtClean="0"/>
              <a:t>SAPIEN Technologies, Inc.</a:t>
            </a:r>
          </a:p>
          <a:p>
            <a:pPr>
              <a:spcBef>
                <a:spcPts val="0"/>
              </a:spcBef>
            </a:pPr>
            <a:r>
              <a:rPr lang="en-US" smtClean="0"/>
              <a:t>Windows PowerShell MVP</a:t>
            </a:r>
          </a:p>
          <a:p>
            <a:pPr>
              <a:spcBef>
                <a:spcPts val="0"/>
              </a:spcBef>
            </a:pPr>
            <a:r>
              <a:rPr lang="en-US" smtClean="0"/>
              <a:t>@juneb_get_help</a:t>
            </a:r>
          </a:p>
          <a:p>
            <a:pPr>
              <a:spcBef>
                <a:spcPts val="0"/>
              </a:spcBef>
            </a:pPr>
            <a:r>
              <a:rPr lang="en-US" smtClean="0"/>
              <a:t>juneb@sapien.com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5477279"/>
            <a:ext cx="9144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11" y="5477279"/>
            <a:ext cx="2289053" cy="92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4" y="5531789"/>
            <a:ext cx="1170419" cy="8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28" y="99129"/>
            <a:ext cx="8596668" cy="13208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Start with a help file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White box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1355692"/>
            <a:ext cx="8596668" cy="3880773"/>
          </a:xfrm>
        </p:spPr>
        <p:txBody>
          <a:bodyPr/>
          <a:lstStyle/>
          <a:p>
            <a:r>
              <a:rPr lang="en-US" smtClean="0"/>
              <a:t>Examples are a test spec. Test is my code spec.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01" y="1851660"/>
            <a:ext cx="8567193" cy="49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Create module from a help file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08" y="1788251"/>
            <a:ext cx="4371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Create tests for each example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273592" cy="44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How to Pester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4532"/>
            <a:ext cx="4373637" cy="2768462"/>
          </a:xfrm>
        </p:spPr>
        <p:txBody>
          <a:bodyPr/>
          <a:lstStyle/>
          <a:p>
            <a:r>
              <a:rPr lang="en-US" smtClean="0"/>
              <a:t>Describe</a:t>
            </a:r>
          </a:p>
          <a:p>
            <a:r>
              <a:rPr lang="en-US" smtClean="0"/>
              <a:t>Context</a:t>
            </a:r>
          </a:p>
          <a:p>
            <a:r>
              <a:rPr lang="en-US" smtClean="0"/>
              <a:t>It</a:t>
            </a:r>
          </a:p>
          <a:p>
            <a:r>
              <a:rPr lang="en-US" smtClean="0"/>
              <a:t>Should</a:t>
            </a:r>
          </a:p>
          <a:p>
            <a:r>
              <a:rPr lang="en-US" smtClean="0"/>
              <a:t>Be </a:t>
            </a:r>
          </a:p>
          <a:p>
            <a:r>
              <a:rPr lang="en-US" smtClean="0"/>
              <a:t>Mock</a:t>
            </a:r>
          </a:p>
          <a:p>
            <a:r>
              <a:rPr lang="en-US" smtClean="0"/>
              <a:t>InModuleScope</a:t>
            </a:r>
          </a:p>
          <a:p>
            <a:r>
              <a:rPr lang="en-US" smtClean="0"/>
              <a:t>TestDrive: and $TestDrive</a:t>
            </a:r>
          </a:p>
          <a:p>
            <a:r>
              <a:rPr lang="en-US" smtClean="0"/>
              <a:t>Invoke-Pester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4754" y="2159826"/>
            <a:ext cx="5129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2"/>
                </a:solidFill>
              </a:rPr>
              <a:t>Learn the syntax and forget it.</a:t>
            </a:r>
            <a:br>
              <a:rPr lang="en-US" sz="2800" smtClean="0">
                <a:solidFill>
                  <a:schemeClr val="accent2"/>
                </a:solidFill>
              </a:rPr>
            </a:br>
            <a:endParaRPr lang="en-US" sz="2800" smtClean="0">
              <a:solidFill>
                <a:schemeClr val="accent2"/>
              </a:solidFill>
            </a:endParaRPr>
          </a:p>
          <a:p>
            <a:r>
              <a:rPr lang="en-US" sz="2800" smtClean="0">
                <a:solidFill>
                  <a:schemeClr val="accent2"/>
                </a:solidFill>
              </a:rPr>
              <a:t>Use Pester's natural language.</a:t>
            </a:r>
            <a:endParaRPr 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The TDD Glossary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225"/>
            <a:ext cx="8596668" cy="3880773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Unit test</a:t>
            </a:r>
            <a:r>
              <a:rPr lang="en-US" smtClean="0"/>
              <a:t>:  Tests individual segments of code independently</a:t>
            </a:r>
          </a:p>
          <a:p>
            <a:r>
              <a:rPr lang="en-US" smtClean="0">
                <a:solidFill>
                  <a:srgbClr val="FF0000"/>
                </a:solidFill>
              </a:rPr>
              <a:t>Integration test</a:t>
            </a:r>
            <a:r>
              <a:rPr lang="en-US" smtClean="0"/>
              <a:t>:  </a:t>
            </a:r>
            <a:r>
              <a:rPr lang="en-US"/>
              <a:t>Tests </a:t>
            </a:r>
            <a:r>
              <a:rPr lang="en-US" smtClean="0"/>
              <a:t>code segments together</a:t>
            </a:r>
          </a:p>
          <a:p>
            <a:r>
              <a:rPr lang="en-US" smtClean="0">
                <a:solidFill>
                  <a:srgbClr val="FF0000"/>
                </a:solidFill>
              </a:rPr>
              <a:t>Acceptance test</a:t>
            </a:r>
            <a:r>
              <a:rPr lang="en-US" smtClean="0"/>
              <a:t>: Tests production code.</a:t>
            </a:r>
          </a:p>
          <a:p>
            <a:r>
              <a:rPr lang="en-US" smtClean="0">
                <a:solidFill>
                  <a:srgbClr val="FF0000"/>
                </a:solidFill>
              </a:rPr>
              <a:t>Regression test</a:t>
            </a:r>
            <a:r>
              <a:rPr lang="en-US" smtClean="0"/>
              <a:t>: Rerun tests to detect breaks from code changes</a:t>
            </a:r>
          </a:p>
          <a:p>
            <a:r>
              <a:rPr lang="en-US" smtClean="0">
                <a:solidFill>
                  <a:srgbClr val="FF0000"/>
                </a:solidFill>
              </a:rPr>
              <a:t>White Box</a:t>
            </a:r>
            <a:r>
              <a:rPr lang="en-US" smtClean="0"/>
              <a:t>: Tests implementation</a:t>
            </a:r>
          </a:p>
          <a:p>
            <a:r>
              <a:rPr lang="en-US" smtClean="0">
                <a:solidFill>
                  <a:srgbClr val="FF0000"/>
                </a:solidFill>
              </a:rPr>
              <a:t>Black Box</a:t>
            </a:r>
            <a:r>
              <a:rPr lang="en-US" smtClean="0"/>
              <a:t>: Tests user experience</a:t>
            </a:r>
          </a:p>
          <a:p>
            <a:r>
              <a:rPr lang="en-US">
                <a:solidFill>
                  <a:srgbClr val="FF0000"/>
                </a:solidFill>
              </a:rPr>
              <a:t>Mock</a:t>
            </a:r>
            <a:r>
              <a:rPr lang="en-US"/>
              <a:t>:  Replace a command call with specified </a:t>
            </a:r>
            <a:r>
              <a:rPr lang="en-US" smtClean="0"/>
              <a:t>output</a:t>
            </a:r>
          </a:p>
          <a:p>
            <a:r>
              <a:rPr lang="en-US" smtClean="0">
                <a:solidFill>
                  <a:srgbClr val="FF0000"/>
                </a:solidFill>
              </a:rPr>
              <a:t>Fixture</a:t>
            </a:r>
            <a:r>
              <a:rPr lang="en-US" smtClean="0"/>
              <a:t>: Defines repeatable test environment.</a:t>
            </a:r>
          </a:p>
          <a:p>
            <a:r>
              <a:rPr lang="en-US" smtClean="0">
                <a:solidFill>
                  <a:srgbClr val="FF0000"/>
                </a:solidFill>
              </a:rPr>
              <a:t>Scaffolding</a:t>
            </a:r>
            <a:r>
              <a:rPr lang="en-US" smtClean="0"/>
              <a:t>:  Creating the structure of code without the details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Describe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>
                <a:solidFill>
                  <a:schemeClr val="tx1"/>
                </a:solidFill>
              </a:rPr>
              <a:t>	Naming container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84" y="2021252"/>
            <a:ext cx="9825683" cy="388077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/>
              <a:t>Container (required) : Encloses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</a:rPr>
              <a:t>Can call its TestName or Tag in Invoke-Pester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Creates a scope for </a:t>
            </a:r>
            <a:r>
              <a:rPr lang="en-US" sz="2200" smtClean="0">
                <a:solidFill>
                  <a:schemeClr val="tx1"/>
                </a:solidFill>
              </a:rPr>
              <a:t>mocking and TestDrive: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tx1"/>
                </a:solidFill>
              </a:rPr>
              <a:t>Name is required and arbitrary</a:t>
            </a:r>
            <a:endParaRPr lang="en-US" sz="22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300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655" y="4325108"/>
            <a:ext cx="79304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>
              <a:buNone/>
            </a:pPr>
            <a:r>
              <a:rPr lang="en-US" sz="2200" smtClean="0">
                <a:solidFill>
                  <a:srgbClr val="FF0000"/>
                </a:solidFill>
                <a:latin typeface="Consolas" panose="020B0609020204030204" pitchFamily="49" charset="0"/>
              </a:rPr>
              <a:t>Describe</a:t>
            </a:r>
            <a:r>
              <a:rPr lang="en-US" sz="2200" smtClean="0">
                <a:latin typeface="Consolas" panose="020B0609020204030204" pitchFamily="49" charset="0"/>
              </a:rPr>
              <a:t> 'Get-HelloWorld' -Tag 'Hello'{</a:t>
            </a:r>
          </a:p>
          <a:p>
            <a:pPr marL="384048" lvl="2" indent="0">
              <a:buNone/>
            </a:pPr>
            <a:r>
              <a:rPr lang="en-US" sz="2200" smtClean="0">
                <a:latin typeface="Consolas" panose="020B0609020204030204" pitchFamily="49" charset="0"/>
              </a:rPr>
              <a:t>	  </a:t>
            </a:r>
            <a:r>
              <a:rPr lang="en-US" sz="2200" smtClean="0">
                <a:solidFill>
                  <a:schemeClr val="accent4"/>
                </a:solidFill>
                <a:latin typeface="Consolas" panose="020B0609020204030204" pitchFamily="49" charset="0"/>
              </a:rPr>
              <a:t>#TODO &lt;tests go here&gt;</a:t>
            </a:r>
          </a:p>
          <a:p>
            <a:pPr marL="384048" lvl="2" indent="0">
              <a:buNone/>
            </a:pPr>
            <a:r>
              <a:rPr lang="en-US" sz="2200" smtClean="0"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7576457" y="1007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Describe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{   }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Context</a:t>
            </a:r>
            <a:r>
              <a:rPr lang="en-US"/>
              <a:t/>
            </a:r>
            <a:br>
              <a:rPr lang="en-US"/>
            </a:b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800" smtClean="0">
                <a:solidFill>
                  <a:schemeClr val="tx1"/>
                </a:solidFill>
              </a:rPr>
              <a:t>Mocking </a:t>
            </a:r>
            <a:r>
              <a:rPr lang="en-US" sz="280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25683" cy="388077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chemeClr val="tx1"/>
                </a:solidFill>
              </a:rPr>
              <a:t>Optional</a:t>
            </a:r>
            <a:r>
              <a:rPr lang="en-US" sz="2000">
                <a:solidFill>
                  <a:schemeClr val="tx1"/>
                </a:solidFill>
              </a:rPr>
              <a:t> container within Describe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Encloses tests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rgbClr val="FF0000"/>
                </a:solidFill>
              </a:rPr>
              <a:t>Smallest container that creates </a:t>
            </a:r>
            <a:r>
              <a:rPr lang="en-US" sz="2000">
                <a:solidFill>
                  <a:srgbClr val="FF0000"/>
                </a:solidFill>
              </a:rPr>
              <a:t>a </a:t>
            </a:r>
            <a:r>
              <a:rPr lang="en-US" sz="2000" smtClean="0">
                <a:solidFill>
                  <a:srgbClr val="FF0000"/>
                </a:solidFill>
              </a:rPr>
              <a:t>mocking scope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tx1"/>
                </a:solidFill>
              </a:rPr>
              <a:t>Name </a:t>
            </a:r>
            <a:r>
              <a:rPr lang="en-US" sz="2000">
                <a:solidFill>
                  <a:schemeClr val="tx1"/>
                </a:solidFill>
              </a:rPr>
              <a:t>is required and arbitrary</a:t>
            </a:r>
          </a:p>
          <a:p>
            <a:pPr marL="457200" lvl="1" indent="0">
              <a:buNone/>
            </a:pPr>
            <a:endParaRPr lang="en-US" sz="200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249" y="4347302"/>
            <a:ext cx="77239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Describe "Get-HelloWorld" {</a:t>
            </a:r>
          </a:p>
          <a:p>
            <a:pPr marL="384048" lvl="2" indent="0">
              <a:buNone/>
            </a:pP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Context</a:t>
            </a: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"Basic test"</a:t>
            </a: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	  </a:t>
            </a:r>
          </a:p>
          <a:p>
            <a:pPr marL="384048" lvl="2"/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</a:rPr>
              <a:t>#TODO &lt;tests go here</a:t>
            </a:r>
            <a:r>
              <a:rPr lang="en-US" sz="2400" smtClean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endParaRPr lang="en-US" sz="24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775269" y="1878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Describe { </a:t>
            </a:r>
            <a:r>
              <a:rPr lang="en-US" smtClean="0">
                <a:solidFill>
                  <a:srgbClr val="FF0000"/>
                </a:solidFill>
              </a:rPr>
              <a:t>Context {</a:t>
            </a:r>
            <a:r>
              <a:rPr lang="en-US" smtClean="0"/>
              <a:t>...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It</a:t>
            </a:r>
            <a:r>
              <a:rPr lang="en-US" smtClean="0"/>
              <a:t> function</a:t>
            </a:r>
            <a:br>
              <a:rPr lang="en-US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1"/>
                </a:solidFill>
              </a:rPr>
              <a:t>Test container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08" y="1930400"/>
            <a:ext cx="10058400" cy="4605283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Encloses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rgbClr val="FF0000"/>
                </a:solidFill>
              </a:rPr>
              <a:t>Does not create a mock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tx1"/>
                </a:solidFill>
              </a:rPr>
              <a:t>Name is required and arbitrary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9109" y="3687013"/>
            <a:ext cx="8229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>
              <a:buNone/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Describe "Get-HelloWorld" {</a:t>
            </a:r>
          </a:p>
          <a:p>
            <a:pPr marL="384048" lvl="2" indent="0">
              <a:buNone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Context "Example 1: Writes correct output" {</a:t>
            </a:r>
          </a:p>
          <a:p>
            <a:pPr marL="384048" lvl="2" indent="0">
              <a:buNone/>
            </a:pP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</a:rPr>
              <a:t>	     </a:t>
            </a:r>
            <a:r>
              <a:rPr lang="en-US" sz="2000" smtClean="0">
                <a:latin typeface="Consolas" panose="020B0609020204030204" pitchFamily="49" charset="0"/>
              </a:rPr>
              <a:t>It</a:t>
            </a: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"writes output" </a:t>
            </a:r>
            <a:r>
              <a:rPr lang="en-US" sz="2000" smtClean="0"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US" sz="200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accent4"/>
                </a:solidFill>
                <a:latin typeface="Consolas" panose="020B0609020204030204" pitchFamily="49" charset="0"/>
              </a:rPr>
              <a:t>     #</a:t>
            </a:r>
            <a:r>
              <a:rPr lang="en-US" sz="2000">
                <a:solidFill>
                  <a:schemeClr val="accent4"/>
                </a:solidFill>
                <a:latin typeface="Consolas" panose="020B0609020204030204" pitchFamily="49" charset="0"/>
              </a:rPr>
              <a:t>TODO </a:t>
            </a:r>
            <a:r>
              <a:rPr lang="en-US" sz="2000" smtClean="0">
                <a:solidFill>
                  <a:schemeClr val="accent4"/>
                </a:solidFill>
                <a:latin typeface="Consolas" panose="020B0609020204030204" pitchFamily="49" charset="0"/>
              </a:rPr>
              <a:t>&lt;put more tests </a:t>
            </a:r>
            <a:r>
              <a:rPr lang="en-US" sz="2000">
                <a:solidFill>
                  <a:schemeClr val="accent4"/>
                </a:solidFill>
                <a:latin typeface="Consolas" panose="020B0609020204030204" pitchFamily="49" charset="0"/>
              </a:rPr>
              <a:t>go here</a:t>
            </a:r>
            <a:r>
              <a:rPr lang="en-US" sz="2000" smtClean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marL="384048" lvl="2" indent="0">
              <a:buNone/>
            </a:pPr>
            <a:r>
              <a:rPr lang="en-US" sz="200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accent4"/>
                </a:solidFill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en-US" sz="2000" smtClean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	</a:t>
            </a:r>
          </a:p>
          <a:p>
            <a:pPr marL="384048" lvl="2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384048" lvl="2" indent="0">
              <a:buNone/>
            </a:pPr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042027" y="71040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Describe { Context { </a:t>
            </a:r>
            <a:r>
              <a:rPr lang="en-US" smtClean="0">
                <a:solidFill>
                  <a:srgbClr val="FF0000"/>
                </a:solidFill>
              </a:rPr>
              <a:t>It {</a:t>
            </a:r>
            <a:r>
              <a:rPr lang="en-US" smtClean="0"/>
              <a:t>...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r>
              <a:rPr lang="en-US" smtClean="0"/>
              <a:t>}}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Should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1928"/>
            <a:ext cx="10058400" cy="243043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Compares actual to expected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Uses comparison operator specified by Be  (Not Be)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Pipe script/function output to Should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Always followed by 'Be' / 'Not Be'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363" y="3762715"/>
            <a:ext cx="8868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Describe "Get-HelloWorld" {</a:t>
            </a:r>
          </a:p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It "writes output" {</a:t>
            </a:r>
          </a:p>
          <a:p>
            <a:pPr marL="384048" lvl="2" indent="0">
              <a:buNone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$expected = dir *.\Test</a:t>
            </a:r>
          </a:p>
          <a:p>
            <a:pPr marL="384048" lvl="2" indent="0">
              <a:buNone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Get-HelloWorld |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Should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Be $expected</a:t>
            </a:r>
          </a:p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	</a:t>
            </a:r>
          </a:p>
          <a:p>
            <a:pPr marL="384048" lvl="2" indent="0">
              <a:buNone/>
            </a:pP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871835" y="71040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Describe { Context { It { &lt;&gt;| </a:t>
            </a:r>
            <a:r>
              <a:rPr lang="en-US" smtClean="0">
                <a:solidFill>
                  <a:srgbClr val="FF0000"/>
                </a:solidFill>
              </a:rPr>
              <a:t>Should </a:t>
            </a:r>
            <a:r>
              <a:rPr lang="en-US" smtClean="0"/>
              <a:t>...}}}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/ NotBe comparison operators </a:t>
            </a:r>
            <a:br>
              <a:rPr lang="en-US" smtClean="0"/>
            </a:br>
            <a:r>
              <a:rPr lang="en-US" sz="1600" smtClean="0"/>
              <a:t>(private functions)</a:t>
            </a:r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43" y="2160589"/>
            <a:ext cx="8596668" cy="3880773"/>
          </a:xfrm>
        </p:spPr>
        <p:txBody>
          <a:bodyPr numCol="2">
            <a:normAutofit fontScale="85000" lnSpcReduction="20000"/>
          </a:bodyPr>
          <a:lstStyle/>
          <a:p>
            <a:r>
              <a:rPr lang="en-US">
                <a:solidFill>
                  <a:schemeClr val="accent2"/>
                </a:solidFill>
              </a:rPr>
              <a:t>Be</a:t>
            </a:r>
          </a:p>
          <a:p>
            <a:r>
              <a:rPr lang="en-US" smtClean="0">
                <a:solidFill>
                  <a:schemeClr val="accent2"/>
                </a:solidFill>
              </a:rPr>
              <a:t>BeExactly</a:t>
            </a:r>
          </a:p>
          <a:p>
            <a:r>
              <a:rPr lang="en-US" smtClean="0">
                <a:solidFill>
                  <a:schemeClr val="accent2"/>
                </a:solidFill>
              </a:rPr>
              <a:t>BeGreaterThan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BeLessThan</a:t>
            </a:r>
          </a:p>
          <a:p>
            <a:r>
              <a:rPr lang="en-US">
                <a:solidFill>
                  <a:schemeClr val="accent2"/>
                </a:solidFill>
              </a:rPr>
              <a:t>BeNullOrEmpty</a:t>
            </a:r>
          </a:p>
          <a:p>
            <a:r>
              <a:rPr lang="en-US">
                <a:solidFill>
                  <a:schemeClr val="accent2"/>
                </a:solidFill>
              </a:rPr>
              <a:t>BeOfType</a:t>
            </a:r>
          </a:p>
          <a:p>
            <a:r>
              <a:rPr lang="en-US" smtClean="0">
                <a:solidFill>
                  <a:schemeClr val="accent2"/>
                </a:solidFill>
              </a:rPr>
              <a:t>Contain (file)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 smtClean="0">
                <a:solidFill>
                  <a:schemeClr val="accent2"/>
                </a:solidFill>
              </a:rPr>
              <a:t>ContainExactly (file)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Exist</a:t>
            </a:r>
          </a:p>
          <a:p>
            <a:r>
              <a:rPr lang="en-US">
                <a:solidFill>
                  <a:schemeClr val="accent2"/>
                </a:solidFill>
              </a:rPr>
              <a:t>Match</a:t>
            </a:r>
          </a:p>
          <a:p>
            <a:r>
              <a:rPr lang="en-US">
                <a:solidFill>
                  <a:schemeClr val="accent2"/>
                </a:solidFill>
              </a:rPr>
              <a:t>MatchExactly</a:t>
            </a:r>
          </a:p>
          <a:p>
            <a:r>
              <a:rPr lang="en-US">
                <a:solidFill>
                  <a:schemeClr val="accent2"/>
                </a:solidFill>
              </a:rPr>
              <a:t>Throw (script block input)</a:t>
            </a:r>
          </a:p>
          <a:p>
            <a:r>
              <a:rPr lang="en-US">
                <a:solidFill>
                  <a:schemeClr val="accent2"/>
                </a:solidFill>
              </a:rPr>
              <a:t>Not </a:t>
            </a:r>
            <a:r>
              <a:rPr lang="en-US" smtClean="0">
                <a:solidFill>
                  <a:schemeClr val="accent2"/>
                </a:solidFill>
              </a:rPr>
              <a:t>Be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 smtClean="0">
                <a:solidFill>
                  <a:schemeClr val="accent2"/>
                </a:solidFill>
              </a:rPr>
              <a:t>Not BeExactly</a:t>
            </a:r>
          </a:p>
          <a:p>
            <a:r>
              <a:rPr lang="en-US" smtClean="0">
                <a:solidFill>
                  <a:schemeClr val="accent2"/>
                </a:solidFill>
              </a:rPr>
              <a:t>Not </a:t>
            </a:r>
            <a:r>
              <a:rPr lang="en-US">
                <a:solidFill>
                  <a:schemeClr val="accent2"/>
                </a:solidFill>
              </a:rPr>
              <a:t>BeGreaterThan</a:t>
            </a:r>
          </a:p>
          <a:p>
            <a:r>
              <a:rPr lang="en-US">
                <a:solidFill>
                  <a:schemeClr val="accent2"/>
                </a:solidFill>
              </a:rPr>
              <a:t>Not BeLessThan</a:t>
            </a:r>
          </a:p>
          <a:p>
            <a:r>
              <a:rPr lang="en-US">
                <a:solidFill>
                  <a:schemeClr val="accent2"/>
                </a:solidFill>
              </a:rPr>
              <a:t>Not BeNullOrEmpty</a:t>
            </a:r>
          </a:p>
          <a:p>
            <a:r>
              <a:rPr lang="en-US">
                <a:solidFill>
                  <a:schemeClr val="accent2"/>
                </a:solidFill>
              </a:rPr>
              <a:t>Not BeOfType</a:t>
            </a:r>
          </a:p>
          <a:p>
            <a:r>
              <a:rPr lang="en-US">
                <a:solidFill>
                  <a:schemeClr val="accent2"/>
                </a:solidFill>
              </a:rPr>
              <a:t>Not </a:t>
            </a:r>
            <a:r>
              <a:rPr lang="en-US" smtClean="0">
                <a:solidFill>
                  <a:schemeClr val="accent2"/>
                </a:solidFill>
              </a:rPr>
              <a:t>Contain (file)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Not </a:t>
            </a:r>
            <a:r>
              <a:rPr lang="en-US" smtClean="0">
                <a:solidFill>
                  <a:schemeClr val="accent2"/>
                </a:solidFill>
              </a:rPr>
              <a:t>ContainExactly (file)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Not Exist</a:t>
            </a:r>
          </a:p>
          <a:p>
            <a:r>
              <a:rPr lang="en-US">
                <a:solidFill>
                  <a:schemeClr val="accent2"/>
                </a:solidFill>
              </a:rPr>
              <a:t>Not Match</a:t>
            </a:r>
          </a:p>
          <a:p>
            <a:r>
              <a:rPr lang="en-US">
                <a:solidFill>
                  <a:schemeClr val="accent2"/>
                </a:solidFill>
              </a:rPr>
              <a:t>Not </a:t>
            </a:r>
            <a:r>
              <a:rPr lang="en-US" smtClean="0">
                <a:solidFill>
                  <a:schemeClr val="accent2"/>
                </a:solidFill>
              </a:rPr>
              <a:t>MatchExactly</a:t>
            </a:r>
          </a:p>
          <a:p>
            <a:r>
              <a:rPr lang="en-US">
                <a:solidFill>
                  <a:schemeClr val="accent2"/>
                </a:solidFill>
              </a:rPr>
              <a:t>Not Throw (script block input)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6556" y="2251826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Stay tuned.</a:t>
            </a:r>
            <a:br>
              <a:rPr lang="en-US" smtClean="0"/>
            </a:br>
            <a:r>
              <a:rPr lang="en-US" smtClean="0"/>
              <a:t>List might change over time.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 snippets.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86417" y="2152744"/>
            <a:ext cx="3318776" cy="1398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570" y="215739"/>
            <a:ext cx="2710635" cy="17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Tested Versions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02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The information and code used in this presentation were tested with the following system attributes.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/>
              <a:t>Microsoft Windows 10 Pro 10.0.10586 </a:t>
            </a:r>
            <a:r>
              <a:rPr lang="en-US" smtClean="0"/>
              <a:t>(x64), Windows Server 2012 R2 (x64), Microsoft Window 10 Home Insider Preview 10.0.14279</a:t>
            </a:r>
            <a:endParaRPr lang="en-US"/>
          </a:p>
          <a:p>
            <a:r>
              <a:rPr lang="en-US" smtClean="0"/>
              <a:t>Windows PowerShell 5.0.10586.122, 5.0.14279.1000</a:t>
            </a:r>
          </a:p>
          <a:p>
            <a:r>
              <a:rPr lang="en-US" smtClean="0"/>
              <a:t>Pester 3.4.0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Contact:  June Blender, @juneb_get_help, juneb@sapien.com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300846"/>
            <a:ext cx="10058400" cy="115348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Mock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Lets you write independent tests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	Fakes the output of a cmdlet/function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86" y="2109764"/>
            <a:ext cx="10058400" cy="2430431"/>
          </a:xfrm>
        </p:spPr>
        <p:txBody>
          <a:bodyPr>
            <a:normAutofit fontScale="6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/>
              <a:t>Mocked </a:t>
            </a:r>
            <a:r>
              <a:rPr lang="en-US" sz="3600" smtClean="0"/>
              <a:t>cmdlet doesn't </a:t>
            </a:r>
            <a:r>
              <a:rPr lang="en-US" sz="3600"/>
              <a:t>run. </a:t>
            </a:r>
            <a:r>
              <a:rPr lang="en-US" sz="3600" smtClean="0"/>
              <a:t> Returns result you specify.</a:t>
            </a:r>
            <a:endParaRPr lang="en-US" sz="3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Don't mock the cmdlet you're testing.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You mock the cmdlet that provides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In unit test, mock all calls to other cmdlets in the script/module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039" y="4357357"/>
            <a:ext cx="11132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>
              <a:buNone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 "creates an admin" {</a:t>
            </a:r>
          </a:p>
          <a:p>
            <a:pPr marL="384048" lvl="2" indent="0">
              <a:buNone/>
            </a:pPr>
            <a:r>
              <a:rPr lang="en-US" sz="2400">
                <a:latin typeface="Consolas" panose="020B0609020204030204" pitchFamily="49" charset="0"/>
              </a:rPr>
              <a:t>		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Mock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Get-UserType -MockWith </a:t>
            </a: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{'Admin'}</a:t>
            </a:r>
            <a:endParaRPr lang="en-US" sz="2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84048" lvl="2"/>
            <a:r>
              <a:rPr lang="en-US" sz="2400">
                <a:latin typeface="Consolas" panose="020B0609020204030204" pitchFamily="49" charset="0"/>
              </a:rPr>
              <a:t>		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New-User).Type | Should Be 'Administrator'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409213" y="11618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	Mock. Because "it works on my machine" isn't a valid bug resolution.</a:t>
            </a:r>
          </a:p>
        </p:txBody>
      </p:sp>
    </p:spTree>
    <p:extLst>
      <p:ext uri="{BB962C8B-B14F-4D97-AF65-F5344CB8AC3E}">
        <p14:creationId xmlns:p14="http://schemas.microsoft.com/office/powerpoint/2010/main" val="2138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Mock does not scope to It blocks</a:t>
            </a:r>
            <a:r>
              <a:rPr lang="en-US" smtClean="0"/>
              <a:t/>
            </a:r>
            <a:br>
              <a:rPr lang="en-US" smtClean="0"/>
            </a:br>
            <a:r>
              <a:rPr lang="en-US" sz="2700">
                <a:solidFill>
                  <a:srgbClr val="FF0000"/>
                </a:solidFill>
              </a:rPr>
              <a:t>	</a:t>
            </a:r>
            <a:r>
              <a:rPr lang="en-US" sz="2700" smtClean="0">
                <a:solidFill>
                  <a:srgbClr val="FF0000"/>
                </a:solidFill>
              </a:rPr>
              <a:t>It scopes to Describe and Context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458" y="239124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"the mock in this block"</a:t>
            </a:r>
            <a:r>
              <a:rPr lang="en-US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	$testPaths = Get-TestPath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	Mock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</a:rPr>
              <a:t>Get-ChildItem</a:t>
            </a:r>
            <a:r>
              <a:rPr lang="en-US" smtClean="0">
                <a:latin typeface="Consolas" panose="020B0609020204030204" pitchFamily="49" charset="0"/>
              </a:rPr>
              <a:t> -MockWith { $testPaths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</a:rPr>
              <a:t>Test-MyCode | Should Be "A"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"affects this block, too"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	Test-MyCode | Should Be "B"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300846"/>
            <a:ext cx="10058400" cy="1450757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TestDrive:</a:t>
            </a:r>
            <a:r>
              <a:rPr lang="en-US" smtClean="0">
                <a:solidFill>
                  <a:schemeClr val="tx1"/>
                </a:solidFill>
              </a:rPr>
              <a:t>  PowerShell Drive (PSDrive)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	Tests independent of file system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2" y="2173726"/>
            <a:ext cx="10058400" cy="2430431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PSDrive: Temporary drive in an $env:Temp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$TestDrive</a:t>
            </a:r>
            <a:r>
              <a:rPr lang="en-US" sz="2400"/>
              <a:t> </a:t>
            </a:r>
            <a:r>
              <a:rPr lang="en-US" sz="2400" smtClean="0"/>
              <a:t>variable:  Actual full path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Created anew for each Describe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Scoped: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Child scope: r/w parent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/>
              <a:t>Child files </a:t>
            </a:r>
            <a:r>
              <a:rPr lang="en-US" sz="2400" smtClean="0"/>
              <a:t>discarded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Child changes saved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300846"/>
            <a:ext cx="10058400" cy="1450757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TestDrive:</a:t>
            </a:r>
            <a:r>
              <a:rPr lang="en-US" smtClean="0">
                <a:solidFill>
                  <a:schemeClr val="tx1"/>
                </a:solidFill>
              </a:rPr>
              <a:t>  PowerShell Drive (PSDrive)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	Tests independent of file system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5742" y="2328541"/>
            <a:ext cx="9486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Describe</a:t>
            </a:r>
            <a:r>
              <a:rPr lang="en-US" sz="2400" smtClean="0"/>
              <a:t> {</a:t>
            </a:r>
            <a:endParaRPr lang="en-US" sz="2400"/>
          </a:p>
          <a:p>
            <a:r>
              <a:rPr lang="en-US" sz="2400" smtClean="0"/>
              <a:t>	New-Item -Type File -Path </a:t>
            </a:r>
            <a:r>
              <a:rPr lang="en-US" sz="2400" smtClean="0">
                <a:solidFill>
                  <a:srgbClr val="FF0000"/>
                </a:solidFill>
              </a:rPr>
              <a:t>TestDrive:\Describe.txt</a:t>
            </a:r>
          </a:p>
          <a:p>
            <a:r>
              <a:rPr lang="en-US" sz="2400" smtClean="0"/>
              <a:t>	</a:t>
            </a:r>
            <a:r>
              <a:rPr lang="en-US" sz="2400" smtClean="0">
                <a:solidFill>
                  <a:srgbClr val="FF0000"/>
                </a:solidFill>
              </a:rPr>
              <a:t>Context </a:t>
            </a:r>
            <a:r>
              <a:rPr lang="en-US" sz="2400" smtClean="0"/>
              <a:t>{</a:t>
            </a:r>
          </a:p>
          <a:p>
            <a:r>
              <a:rPr lang="en-US" sz="2400"/>
              <a:t>	</a:t>
            </a:r>
            <a:r>
              <a:rPr lang="en-US" sz="2400" smtClean="0"/>
              <a:t>    "Hello" | Add-Content </a:t>
            </a:r>
            <a:r>
              <a:rPr lang="en-US" sz="2400" smtClean="0">
                <a:solidFill>
                  <a:srgbClr val="FF0000"/>
                </a:solidFill>
              </a:rPr>
              <a:t>TestDrive:\Describe.txt</a:t>
            </a:r>
          </a:p>
          <a:p>
            <a:r>
              <a:rPr lang="en-US" sz="2400"/>
              <a:t>	</a:t>
            </a:r>
            <a:r>
              <a:rPr lang="en-US" sz="2400" smtClean="0"/>
              <a:t>    New-Item -Type File -Path TestDrive:\</a:t>
            </a:r>
            <a:r>
              <a:rPr lang="en-US" sz="2400" smtClean="0">
                <a:solidFill>
                  <a:srgbClr val="FF0000"/>
                </a:solidFill>
              </a:rPr>
              <a:t>Context.txt</a:t>
            </a:r>
            <a:endParaRPr lang="en-US" sz="2400"/>
          </a:p>
          <a:p>
            <a:r>
              <a:rPr lang="en-US" sz="2400" smtClean="0"/>
              <a:t>	}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8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07142" cy="13208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InModuleScope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Creates test </a:t>
            </a:r>
            <a:r>
              <a:rPr lang="en-US" sz="2400">
                <a:solidFill>
                  <a:schemeClr val="tx1"/>
                </a:solidFill>
              </a:rPr>
              <a:t>elements in module scope</a:t>
            </a:r>
            <a:r>
              <a:rPr lang="en-US" sz="1800"/>
              <a:t/>
            </a:r>
            <a:br>
              <a:rPr lang="en-US" sz="1800"/>
            </a:b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78940" cy="3880773"/>
          </a:xfrm>
        </p:spPr>
        <p:txBody>
          <a:bodyPr/>
          <a:lstStyle/>
          <a:p>
            <a:r>
              <a:rPr lang="en-US" smtClean="0"/>
              <a:t>Container</a:t>
            </a:r>
          </a:p>
          <a:p>
            <a:r>
              <a:rPr lang="en-US" smtClean="0"/>
              <a:t>Name required, but *</a:t>
            </a:r>
            <a:r>
              <a:rPr lang="en-US"/>
              <a:t>not* </a:t>
            </a:r>
            <a:r>
              <a:rPr lang="en-US" smtClean="0"/>
              <a:t>arbitrary</a:t>
            </a:r>
          </a:p>
          <a:p>
            <a:r>
              <a:rPr lang="en-US" smtClean="0"/>
              <a:t>All module resources are available to the test (not just exported)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062150" y="0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InModuleScope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{</a:t>
            </a:r>
            <a:r>
              <a:rPr lang="en-US" smtClean="0"/>
              <a:t> Describe { Context { It { &lt;&gt;| Should Be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&lt;&gt; }}}</a:t>
            </a:r>
            <a:r>
              <a:rPr lang="en-US" smtClean="0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6914" y="3677520"/>
            <a:ext cx="3578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InModuleScope '&lt;ModuleName&gt;' {</a:t>
            </a:r>
          </a:p>
          <a:p>
            <a:r>
              <a:rPr lang="en-US" smtClean="0"/>
              <a:t>    function New-Input</a:t>
            </a:r>
          </a:p>
          <a:p>
            <a:endParaRPr lang="en-US" smtClean="0"/>
          </a:p>
          <a:p>
            <a:r>
              <a:rPr lang="en-US"/>
              <a:t> </a:t>
            </a:r>
            <a:r>
              <a:rPr lang="en-US" smtClean="0"/>
              <a:t>   Describe {</a:t>
            </a:r>
          </a:p>
          <a:p>
            <a:r>
              <a:rPr lang="en-US"/>
              <a:t> </a:t>
            </a:r>
            <a:r>
              <a:rPr lang="en-US" smtClean="0"/>
              <a:t>   }</a:t>
            </a:r>
            <a:endParaRPr lang="en-US"/>
          </a:p>
          <a:p>
            <a:endParaRPr lang="en-US" smtClean="0"/>
          </a:p>
          <a:p>
            <a:r>
              <a:rPr lang="en-US" smtClean="0"/>
              <a:t>    Describe </a:t>
            </a:r>
            <a:r>
              <a:rPr lang="en-US"/>
              <a:t>{</a:t>
            </a:r>
          </a:p>
          <a:p>
            <a:r>
              <a:rPr lang="en-US"/>
              <a:t>    </a:t>
            </a:r>
            <a:r>
              <a:rPr lang="en-US" smtClean="0"/>
              <a:t>}</a:t>
            </a:r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86" y="337557"/>
            <a:ext cx="10058400" cy="1450757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Invoke-Pester </a:t>
            </a:r>
            <a:r>
              <a:rPr lang="en-US" smtClean="0"/>
              <a:t>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09" y="1953311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Runs Pester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Runs all *.Tests.ps1 files in directory (recursively)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rgbClr val="FF0000"/>
                </a:solidFill>
              </a:rPr>
              <a:t>-Script </a:t>
            </a:r>
            <a:r>
              <a:rPr lang="en-US" sz="2600" smtClean="0"/>
              <a:t>&lt;string&gt;/&lt;hashtable&gt; (alias = Path)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rgbClr val="0070C0"/>
                </a:solidFill>
              </a:rPr>
              <a:t>-TestName &lt;string[]&gt; (Describe)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accent2"/>
                </a:solidFill>
              </a:rPr>
              <a:t>-</a:t>
            </a:r>
            <a:r>
              <a:rPr lang="en-US" sz="2600" smtClean="0">
                <a:solidFill>
                  <a:schemeClr val="accent2"/>
                </a:solidFill>
              </a:rPr>
              <a:t>Tag </a:t>
            </a:r>
            <a:r>
              <a:rPr lang="en-US" sz="2600">
                <a:solidFill>
                  <a:schemeClr val="accent2"/>
                </a:solidFill>
              </a:rPr>
              <a:t>&lt;string</a:t>
            </a:r>
            <a:r>
              <a:rPr lang="en-US" sz="2600" smtClean="0">
                <a:solidFill>
                  <a:schemeClr val="accent2"/>
                </a:solidFill>
              </a:rPr>
              <a:t>[]&gt; (Describe)</a:t>
            </a:r>
            <a:endParaRPr lang="en-US" sz="2600" smtClean="0">
              <a:solidFill>
                <a:srgbClr val="7030A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rgbClr val="7030A0"/>
                </a:solidFill>
              </a:rPr>
              <a:t>-PassThru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rgbClr val="C00000"/>
                </a:solidFill>
              </a:rPr>
              <a:t>-CodeCoverage &lt;string&gt;/&lt;hashtable&gt;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chemeClr val="bg1">
                    <a:lumMod val="50000"/>
                  </a:schemeClr>
                </a:solidFill>
              </a:rPr>
              <a:t>-OutputFile &lt;string&gt; (.xml)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>
                    <a:lumMod val="50000"/>
                  </a:schemeClr>
                </a:solidFill>
              </a:rPr>
              <a:t>-OutputFormat (</a:t>
            </a:r>
            <a:r>
              <a:rPr lang="en-US" sz="2600" smtClean="0">
                <a:solidFill>
                  <a:schemeClr val="bg1">
                    <a:lumMod val="50000"/>
                  </a:schemeClr>
                </a:solidFill>
              </a:rPr>
              <a:t>LegacyNUnitXml,NUnitXml)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-Quiet</a:t>
            </a:r>
            <a:endParaRPr lang="en-US" sz="2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Invoke-Pester </a:t>
            </a:r>
            <a:r>
              <a:rPr lang="en-US" smtClean="0">
                <a:solidFill>
                  <a:srgbClr val="FF0000"/>
                </a:solidFill>
              </a:rPr>
              <a:t>-CodeCoverage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	</a:t>
            </a:r>
            <a:r>
              <a:rPr lang="en-US" sz="2400" smtClean="0"/>
              <a:t>Verifies that every line code is exercised in test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495763" cy="388077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-CodeCoverage requires path to file to analyze (not the test file)</a:t>
            </a:r>
          </a:p>
          <a:p>
            <a:r>
              <a:rPr lang="en-US" smtClean="0">
                <a:solidFill>
                  <a:schemeClr val="tx1"/>
                </a:solidFill>
              </a:rPr>
              <a:t>CodeCoverage path must be fully-qualified. Default is current path, not -Script path. No recurse. Wildcards are permitted.</a:t>
            </a:r>
            <a:endParaRPr 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mtClean="0"/>
              <a:t>Verifies that code is </a:t>
            </a:r>
            <a:r>
              <a:rPr lang="en-US" smtClean="0">
                <a:solidFill>
                  <a:srgbClr val="FF0000"/>
                </a:solidFill>
              </a:rPr>
              <a:t>run</a:t>
            </a:r>
            <a:r>
              <a:rPr lang="en-US" smtClean="0"/>
              <a:t>, not tested.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8975" cy="1320800"/>
          </a:xfrm>
        </p:spPr>
        <p:txBody>
          <a:bodyPr/>
          <a:lstStyle/>
          <a:p>
            <a:r>
              <a:rPr lang="en-US" smtClean="0"/>
              <a:t>Testing Modules</a:t>
            </a:r>
            <a:br>
              <a:rPr lang="en-US" smtClean="0"/>
            </a:b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smtClean="0">
                <a:solidFill>
                  <a:schemeClr val="tx1"/>
                </a:solidFill>
              </a:rPr>
              <a:t>Every shared module should have a Tests file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InModuleScope</a:t>
            </a:r>
          </a:p>
          <a:p>
            <a:r>
              <a:rPr lang="en-US" smtClean="0"/>
              <a:t>You can mock any function (exported or internal)</a:t>
            </a:r>
          </a:p>
          <a:p>
            <a:r>
              <a:rPr lang="en-US" smtClean="0"/>
              <a:t>Can't handle multiple versions </a:t>
            </a:r>
          </a:p>
          <a:p>
            <a:r>
              <a:rPr lang="en-US" smtClean="0"/>
              <a:t>Write separate tests for nested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took a long time, but so did my first script</a:t>
            </a:r>
          </a:p>
          <a:p>
            <a:r>
              <a:rPr lang="en-US"/>
              <a:t>Evaluate process for the long-term, not the short </a:t>
            </a:r>
            <a:r>
              <a:rPr lang="en-US" smtClean="0"/>
              <a:t>term</a:t>
            </a:r>
          </a:p>
          <a:p>
            <a:r>
              <a:rPr lang="en-US" smtClean="0"/>
              <a:t>Too </a:t>
            </a:r>
            <a:r>
              <a:rPr lang="en-US"/>
              <a:t>easy to assume Pester bug (most were my mistakes</a:t>
            </a:r>
            <a:r>
              <a:rPr lang="en-US" smtClean="0"/>
              <a:t>)</a:t>
            </a:r>
          </a:p>
          <a:p>
            <a:r>
              <a:rPr lang="en-US" smtClean="0"/>
              <a:t>Most valuable for regression testing</a:t>
            </a:r>
          </a:p>
          <a:p>
            <a:r>
              <a:rPr lang="en-US" smtClean="0"/>
              <a:t>OutputType is valuable for tests and mocking</a:t>
            </a:r>
          </a:p>
          <a:p>
            <a:r>
              <a:rPr lang="en-US" smtClean="0"/>
              <a:t>Errors </a:t>
            </a:r>
            <a:r>
              <a:rPr lang="en-US"/>
              <a:t>should be </a:t>
            </a:r>
            <a:r>
              <a:rPr lang="en-US" smtClean="0"/>
              <a:t>explained in the help file</a:t>
            </a:r>
          </a:p>
          <a:p>
            <a:r>
              <a:rPr lang="en-US" smtClean="0"/>
              <a:t>Every module should have at least one Tests 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for the help!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448" y="161194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smtClean="0"/>
              <a:t>Dave Wyatt</a:t>
            </a:r>
          </a:p>
          <a:p>
            <a:r>
              <a:rPr lang="en-US" sz="3200" smtClean="0"/>
              <a:t>@PSPester &amp; GitHub\Pester Team</a:t>
            </a:r>
          </a:p>
          <a:p>
            <a:r>
              <a:rPr lang="en-US" sz="3200" smtClean="0"/>
              <a:t>Jakub Jares</a:t>
            </a:r>
          </a:p>
          <a:p>
            <a:r>
              <a:rPr lang="en-US" sz="3200" smtClean="0"/>
              <a:t>Mike Robbins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7" y="1461815"/>
            <a:ext cx="2847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Why Test</a:t>
            </a:r>
            <a:r>
              <a:rPr lang="en-US" smtClean="0">
                <a:solidFill>
                  <a:schemeClr val="tx1"/>
                </a:solidFill>
              </a:rPr>
              <a:t>?</a:t>
            </a:r>
            <a:r>
              <a:rPr lang="en-US"/>
              <a:t/>
            </a:r>
            <a:br>
              <a:rPr lang="en-US"/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4828"/>
            <a:ext cx="3372152" cy="3345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0931" y="1574696"/>
            <a:ext cx="37096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Efficiency</a:t>
            </a:r>
          </a:p>
          <a:p>
            <a:r>
              <a:rPr lang="en-US" sz="4000" smtClean="0"/>
              <a:t>Reliability</a:t>
            </a:r>
          </a:p>
          <a:p>
            <a:r>
              <a:rPr lang="en-US" sz="4000" smtClean="0"/>
              <a:t>Continuity</a:t>
            </a:r>
          </a:p>
          <a:p>
            <a:r>
              <a:rPr lang="en-US" sz="4000" smtClean="0"/>
              <a:t>Trust</a:t>
            </a:r>
          </a:p>
          <a:p>
            <a:r>
              <a:rPr lang="en-US" sz="4000" smtClean="0"/>
              <a:t>Professionalism</a:t>
            </a:r>
          </a:p>
          <a:p>
            <a:r>
              <a:rPr lang="en-US" sz="4000" smtClean="0"/>
              <a:t>Excellence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27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Celebrating 10 Years of PowerShell</a:t>
            </a:r>
            <a:br>
              <a:rPr lang="en-US" dirty="0" smtClean="0"/>
            </a:br>
            <a:r>
              <a:rPr lang="en-US" dirty="0" smtClean="0"/>
              <a:t>2006 - 2016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8189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Jeffrey </a:t>
            </a:r>
            <a:r>
              <a:rPr lang="en-US" dirty="0" err="1" smtClean="0"/>
              <a:t>Snover</a:t>
            </a:r>
            <a:endParaRPr lang="en-US" dirty="0" smtClean="0"/>
          </a:p>
          <a:p>
            <a:r>
              <a:rPr lang="en-US" dirty="0" smtClean="0"/>
              <a:t>Kenneth Hansen</a:t>
            </a:r>
          </a:p>
          <a:p>
            <a:r>
              <a:rPr lang="en-US" dirty="0" smtClean="0"/>
              <a:t>Lee Holmes</a:t>
            </a:r>
          </a:p>
          <a:p>
            <a:r>
              <a:rPr lang="en-US" dirty="0" smtClean="0"/>
              <a:t>Narayanan </a:t>
            </a:r>
            <a:r>
              <a:rPr lang="en-US" dirty="0" err="1" smtClean="0"/>
              <a:t>Lakshmanan</a:t>
            </a:r>
            <a:endParaRPr lang="en-US" dirty="0" smtClean="0"/>
          </a:p>
          <a:p>
            <a:r>
              <a:rPr lang="en-US" smtClean="0"/>
              <a:t>Hemant </a:t>
            </a:r>
            <a:r>
              <a:rPr lang="en-US" dirty="0" smtClean="0"/>
              <a:t>Mahawar</a:t>
            </a:r>
          </a:p>
          <a:p>
            <a:r>
              <a:rPr lang="en-US" dirty="0" smtClean="0"/>
              <a:t>Bruce Payette</a:t>
            </a:r>
          </a:p>
          <a:p>
            <a:r>
              <a:rPr lang="en-US" dirty="0" smtClean="0"/>
              <a:t>Hitesh </a:t>
            </a:r>
            <a:r>
              <a:rPr lang="en-US" dirty="0" err="1" smtClean="0"/>
              <a:t>Raigandhi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Travison</a:t>
            </a:r>
            <a:endParaRPr lang="en-US" dirty="0" smtClean="0"/>
          </a:p>
          <a:p>
            <a:r>
              <a:rPr lang="en-US" dirty="0" smtClean="0"/>
              <a:t>Jim </a:t>
            </a:r>
            <a:r>
              <a:rPr lang="en-US" dirty="0" err="1" smtClean="0"/>
              <a:t>Truher</a:t>
            </a:r>
            <a:endParaRPr lang="en-US" dirty="0" smtClean="0"/>
          </a:p>
          <a:p>
            <a:r>
              <a:rPr lang="en-US" dirty="0" smtClean="0"/>
              <a:t>Krishna </a:t>
            </a:r>
            <a:r>
              <a:rPr lang="en-US" dirty="0" err="1" smtClean="0"/>
              <a:t>Vutukuri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7992" y="1930400"/>
            <a:ext cx="3688189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Congratulations to the team members who’ve been there since the beginning</a:t>
            </a:r>
            <a:r>
              <a:rPr lang="is-IS" sz="3200" dirty="0" smtClean="0"/>
              <a:t>…</a:t>
            </a:r>
          </a:p>
          <a:p>
            <a:pPr marL="0" indent="0" algn="ctr">
              <a:buNone/>
            </a:pPr>
            <a:r>
              <a:rPr lang="is-IS" sz="3200" dirty="0" smtClean="0"/>
              <a:t>...and thanks for all the great 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5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64490"/>
            <a:ext cx="8040587" cy="2664340"/>
          </a:xfrm>
        </p:spPr>
        <p:txBody>
          <a:bodyPr/>
          <a:lstStyle/>
          <a:p>
            <a:pPr algn="l"/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solidFill>
                  <a:srgbClr val="FF0000"/>
                </a:solidFill>
              </a:rPr>
              <a:t>Real World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Test-Driven </a:t>
            </a:r>
            <a:r>
              <a:rPr lang="en-US"/>
              <a:t>Development </a:t>
            </a:r>
            <a:br>
              <a:rPr lang="en-US"/>
            </a:br>
            <a:r>
              <a:rPr lang="en-US"/>
              <a:t>with Pester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8" y="4928830"/>
            <a:ext cx="8040586" cy="10968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mtClean="0">
                <a:solidFill>
                  <a:schemeClr val="tx1"/>
                </a:solidFill>
              </a:rPr>
              <a:t>June Blender</a:t>
            </a:r>
          </a:p>
          <a:p>
            <a:pPr>
              <a:spcBef>
                <a:spcPts val="0"/>
              </a:spcBef>
            </a:pPr>
            <a:r>
              <a:rPr lang="en-US" smtClean="0"/>
              <a:t>Technology Evangelist</a:t>
            </a:r>
          </a:p>
          <a:p>
            <a:pPr>
              <a:spcBef>
                <a:spcPts val="0"/>
              </a:spcBef>
            </a:pPr>
            <a:r>
              <a:rPr lang="en-US" smtClean="0"/>
              <a:t>SAPIEN Technologies, Inc.</a:t>
            </a:r>
          </a:p>
          <a:p>
            <a:pPr>
              <a:spcBef>
                <a:spcPts val="0"/>
              </a:spcBef>
            </a:pPr>
            <a:r>
              <a:rPr lang="en-US" smtClean="0"/>
              <a:t>Windows PowerShell MVP</a:t>
            </a:r>
          </a:p>
          <a:p>
            <a:pPr>
              <a:spcBef>
                <a:spcPts val="0"/>
              </a:spcBef>
            </a:pPr>
            <a:r>
              <a:rPr lang="en-US" smtClean="0"/>
              <a:t>@juneb_get_help</a:t>
            </a:r>
          </a:p>
          <a:p>
            <a:pPr>
              <a:spcBef>
                <a:spcPts val="0"/>
              </a:spcBef>
            </a:pPr>
            <a:r>
              <a:rPr lang="en-US" smtClean="0"/>
              <a:t>juneb@sapien.com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5477279"/>
            <a:ext cx="9144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11" y="5477279"/>
            <a:ext cx="2289053" cy="92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4" y="5531789"/>
            <a:ext cx="1170419" cy="8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883" y="448218"/>
            <a:ext cx="8596668" cy="1320800"/>
          </a:xfrm>
        </p:spPr>
        <p:txBody>
          <a:bodyPr/>
          <a:lstStyle/>
          <a:p>
            <a:r>
              <a:rPr lang="en-US" smtClean="0"/>
              <a:t>    Pester:    PowerShell Tester</a:t>
            </a:r>
            <a:br>
              <a:rPr lang="en-US" smtClean="0"/>
            </a:br>
            <a:r>
              <a:rPr lang="en-US" sz="2400" smtClean="0"/>
              <a:t>      A test framework for Windows PowerShell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69" y="2075225"/>
            <a:ext cx="9610725" cy="425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9" y="227375"/>
            <a:ext cx="1828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Test-Driven Development (since 1999)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534" y="3111298"/>
            <a:ext cx="6315649" cy="290285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While ($True)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Write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test.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Run all tests. New test fails.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Write some code</a:t>
            </a:r>
            <a:r>
              <a:rPr lang="en-US">
                <a:latin typeface="Consolas" panose="020B0609020204030204" pitchFamily="49" charset="0"/>
              </a:rPr>
              <a:t> (as little as possible</a:t>
            </a:r>
            <a:r>
              <a:rPr lang="en-US" smtClean="0">
                <a:latin typeface="Consolas" panose="020B0609020204030204" pitchFamily="49" charset="0"/>
              </a:rPr>
              <a:t>).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Run tests (pass</a:t>
            </a:r>
            <a:r>
              <a:rPr lang="en-US" smtClean="0">
                <a:latin typeface="Consolas" panose="020B0609020204030204" pitchFamily="49" charset="0"/>
              </a:rPr>
              <a:t>).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Refactor </a:t>
            </a:r>
            <a:r>
              <a:rPr lang="en-US" smtClean="0">
                <a:latin typeface="Consolas" panose="020B0609020204030204" pitchFamily="49" charset="0"/>
              </a:rPr>
              <a:t>code.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130" y="1625207"/>
            <a:ext cx="796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test before code. </a:t>
            </a:r>
            <a:br>
              <a:rPr lang="en-US" smtClean="0"/>
            </a:br>
            <a:r>
              <a:rPr lang="en-US" smtClean="0"/>
              <a:t>Code to the test.</a:t>
            </a:r>
            <a:br>
              <a:rPr lang="en-US" smtClean="0"/>
            </a:br>
            <a:r>
              <a:rPr lang="en-US" smtClean="0"/>
              <a:t>Code is simpler. Always tested. Developer is not afraid to change the code.</a:t>
            </a:r>
          </a:p>
        </p:txBody>
      </p:sp>
    </p:spTree>
    <p:extLst>
      <p:ext uri="{BB962C8B-B14F-4D97-AF65-F5344CB8AC3E}">
        <p14:creationId xmlns:p14="http://schemas.microsoft.com/office/powerpoint/2010/main" val="28470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Behavior-Driven Development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tests that describe the behavior ("black box"), not the implementation ("white box")</a:t>
            </a:r>
          </a:p>
          <a:p>
            <a:r>
              <a:rPr lang="en-US" smtClean="0"/>
              <a:t>Tests should be independent of state.</a:t>
            </a:r>
          </a:p>
          <a:p>
            <a:r>
              <a:rPr lang="en-US"/>
              <a:t>Tests should be independent of each other</a:t>
            </a:r>
            <a:r>
              <a:rPr lang="en-US" smtClean="0"/>
              <a:t>.</a:t>
            </a:r>
          </a:p>
          <a:p>
            <a:r>
              <a:rPr lang="en-US" smtClean="0"/>
              <a:t>Simple, small steps.</a:t>
            </a:r>
          </a:p>
          <a:p>
            <a:r>
              <a:rPr lang="en-US" smtClean="0"/>
              <a:t>Tests should cover all features, including combinations of features.</a:t>
            </a:r>
          </a:p>
          <a:p>
            <a:r>
              <a:rPr lang="en-US" smtClean="0"/>
              <a:t>Test </a:t>
            </a:r>
            <a:r>
              <a:rPr lang="en-US"/>
              <a:t>code </a:t>
            </a:r>
            <a:r>
              <a:rPr lang="en-US" smtClean="0"/>
              <a:t>is production code. It should be readable </a:t>
            </a:r>
            <a:r>
              <a:rPr lang="en-US"/>
              <a:t>and maintainable</a:t>
            </a:r>
            <a:r>
              <a:rPr lang="en-US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Which tests do I write?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6240" y="1794828"/>
            <a:ext cx="66062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How do I write useful tests?</a:t>
            </a:r>
          </a:p>
          <a:p>
            <a:endParaRPr lang="en-US" sz="2400"/>
          </a:p>
          <a:p>
            <a:r>
              <a:rPr lang="en-US" sz="2400" smtClean="0"/>
              <a:t>What elements of my code do I test?</a:t>
            </a:r>
          </a:p>
          <a:p>
            <a:endParaRPr lang="en-US" sz="2400"/>
          </a:p>
          <a:p>
            <a:r>
              <a:rPr lang="en-US" sz="2400" smtClean="0"/>
              <a:t>How do I avoid writing tests that are too easy?</a:t>
            </a:r>
          </a:p>
          <a:p>
            <a:endParaRPr lang="en-US" sz="2400"/>
          </a:p>
          <a:p>
            <a:r>
              <a:rPr lang="en-US" sz="2400" smtClean="0"/>
              <a:t>How many tests is enough?</a:t>
            </a:r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83" y="1831277"/>
            <a:ext cx="2613978" cy="26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"</a:t>
            </a:r>
            <a:r>
              <a:rPr lang="en-US" sz="4000" i="1" smtClean="0">
                <a:solidFill>
                  <a:schemeClr val="tx1"/>
                </a:solidFill>
              </a:rPr>
              <a:t>Help-Driven Development (HDD)</a:t>
            </a:r>
            <a:r>
              <a:rPr lang="en-US" smtClean="0">
                <a:solidFill>
                  <a:schemeClr val="tx1"/>
                </a:solidFill>
              </a:rPr>
              <a:t>"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347717" cy="3880773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Start with a help file</a:t>
            </a:r>
          </a:p>
          <a:p>
            <a:pPr lvl="1"/>
            <a:r>
              <a:rPr lang="en-US" sz="2800"/>
              <a:t>Help examples are your contract with the user</a:t>
            </a:r>
            <a:r>
              <a:rPr lang="en-US" sz="2800" smtClean="0"/>
              <a:t>.</a:t>
            </a:r>
          </a:p>
          <a:p>
            <a:pPr lvl="1"/>
            <a:r>
              <a:rPr lang="en-US" sz="2800" smtClean="0"/>
              <a:t>Examples </a:t>
            </a:r>
            <a:r>
              <a:rPr lang="en-US" sz="2800"/>
              <a:t>are the test spec. Test is the code spec</a:t>
            </a:r>
            <a:r>
              <a:rPr lang="en-US" sz="2800" smtClean="0"/>
              <a:t>.</a:t>
            </a:r>
            <a:endParaRPr lang="en-US" sz="3000" smtClean="0"/>
          </a:p>
          <a:p>
            <a:pPr lvl="1"/>
            <a:r>
              <a:rPr lang="en-US" sz="3000" smtClean="0"/>
              <a:t>Write a test for every example.</a:t>
            </a:r>
          </a:p>
          <a:p>
            <a:pPr lvl="1"/>
            <a:r>
              <a:rPr lang="en-US" sz="3000" smtClean="0"/>
              <a:t>Supports behavior-driven development (BDD).</a:t>
            </a:r>
          </a:p>
          <a:p>
            <a:pPr lvl="1"/>
            <a:r>
              <a:rPr lang="en-US" sz="3000" smtClean="0"/>
              <a:t>Results in better tests and better help</a:t>
            </a:r>
          </a:p>
        </p:txBody>
      </p:sp>
    </p:spTree>
    <p:extLst>
      <p:ext uri="{BB962C8B-B14F-4D97-AF65-F5344CB8AC3E}">
        <p14:creationId xmlns:p14="http://schemas.microsoft.com/office/powerpoint/2010/main" val="1627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ManageProfiles Module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smtClean="0">
                <a:solidFill>
                  <a:schemeClr val="tx1"/>
                </a:solidFill>
              </a:rPr>
              <a:t>Manages Windows PowerShell profiles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Disables profiles  -- so they don't affect my code/test</a:t>
            </a:r>
          </a:p>
          <a:p>
            <a:r>
              <a:rPr lang="en-US" smtClean="0"/>
              <a:t>Re-enables profiles -- when I want them</a:t>
            </a:r>
          </a:p>
          <a:p>
            <a:r>
              <a:rPr lang="en-US" smtClean="0"/>
              <a:t>Gets enabled and disabled profiles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20AF01-3874-4017-8F35-92B025BE5519}" vid="{1946D8F1-88D5-40E0-BD14-1E9004CC2F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</Template>
  <TotalTime>5553</TotalTime>
  <Words>1112</Words>
  <Application>Microsoft Office PowerPoint</Application>
  <PresentationFormat>Widescreen</PresentationFormat>
  <Paragraphs>264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Trebuchet MS</vt:lpstr>
      <vt:lpstr>Wingdings 3</vt:lpstr>
      <vt:lpstr>Facet</vt:lpstr>
      <vt:lpstr> Real World Test-Driven Development  with Pester</vt:lpstr>
      <vt:lpstr>Tested Versions</vt:lpstr>
      <vt:lpstr>Why Test? </vt:lpstr>
      <vt:lpstr>    Pester:    PowerShell Tester       A test framework for Windows PowerShell</vt:lpstr>
      <vt:lpstr>Test-Driven Development (since 1999)</vt:lpstr>
      <vt:lpstr>Behavior-Driven Development</vt:lpstr>
      <vt:lpstr>Which tests do I write?</vt:lpstr>
      <vt:lpstr>"Help-Driven Development (HDD)"</vt:lpstr>
      <vt:lpstr>ManageProfiles Module  Manages Windows PowerShell profiles</vt:lpstr>
      <vt:lpstr>Start with a help file  White box testing</vt:lpstr>
      <vt:lpstr>Create module from a help file</vt:lpstr>
      <vt:lpstr>Create tests for each example</vt:lpstr>
      <vt:lpstr>How to Pester </vt:lpstr>
      <vt:lpstr>The TDD Glossary</vt:lpstr>
      <vt:lpstr>Describe  Naming container</vt:lpstr>
      <vt:lpstr>Context  Mocking container</vt:lpstr>
      <vt:lpstr>It function  Test container</vt:lpstr>
      <vt:lpstr>Should</vt:lpstr>
      <vt:lpstr>Be / NotBe comparison operators  (private functions)</vt:lpstr>
      <vt:lpstr>Mock  Lets you write independent tests  Fakes the output of a cmdlet/function</vt:lpstr>
      <vt:lpstr>Mock does not scope to It blocks  It scopes to Describe and Context  </vt:lpstr>
      <vt:lpstr>TestDrive:  PowerShell Drive (PSDrive)  Tests independent of file system </vt:lpstr>
      <vt:lpstr>TestDrive:  PowerShell Drive (PSDrive)  Tests independent of file system </vt:lpstr>
      <vt:lpstr>InModuleScope     Creates test elements in module scope </vt:lpstr>
      <vt:lpstr>Invoke-Pester function</vt:lpstr>
      <vt:lpstr>Invoke-Pester -CodeCoverage  Verifies that every line code is exercised in test</vt:lpstr>
      <vt:lpstr>Testing Modules  Every shared module should have a Tests file</vt:lpstr>
      <vt:lpstr>Conclusions</vt:lpstr>
      <vt:lpstr>Thanks for the help!</vt:lpstr>
      <vt:lpstr>Celebrating 10 Years of PowerShell 2006 - 2016</vt:lpstr>
      <vt:lpstr> Real World Test-Driven Development  with Pester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 Blender</dc:creator>
  <cp:lastModifiedBy>June Blender</cp:lastModifiedBy>
  <cp:revision>253</cp:revision>
  <dcterms:created xsi:type="dcterms:W3CDTF">2016-03-25T18:28:25Z</dcterms:created>
  <dcterms:modified xsi:type="dcterms:W3CDTF">2016-04-04T12:45:39Z</dcterms:modified>
</cp:coreProperties>
</file>