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59"/>
  </p:notesMasterIdLst>
  <p:sldIdLst>
    <p:sldId id="422" r:id="rId2"/>
    <p:sldId id="514" r:id="rId3"/>
    <p:sldId id="515" r:id="rId4"/>
    <p:sldId id="423" r:id="rId5"/>
    <p:sldId id="315" r:id="rId6"/>
    <p:sldId id="387" r:id="rId7"/>
    <p:sldId id="435" r:id="rId8"/>
    <p:sldId id="436" r:id="rId9"/>
    <p:sldId id="479" r:id="rId10"/>
    <p:sldId id="368" r:id="rId11"/>
    <p:sldId id="319" r:id="rId12"/>
    <p:sldId id="369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37" r:id="rId24"/>
    <p:sldId id="513" r:id="rId25"/>
    <p:sldId id="349" r:id="rId26"/>
    <p:sldId id="363" r:id="rId27"/>
    <p:sldId id="364" r:id="rId28"/>
    <p:sldId id="425" r:id="rId29"/>
    <p:sldId id="448" r:id="rId30"/>
    <p:sldId id="426" r:id="rId31"/>
    <p:sldId id="463" r:id="rId32"/>
    <p:sldId id="478" r:id="rId33"/>
    <p:sldId id="442" r:id="rId34"/>
    <p:sldId id="345" r:id="rId35"/>
    <p:sldId id="480" r:id="rId36"/>
    <p:sldId id="421" r:id="rId37"/>
    <p:sldId id="462" r:id="rId38"/>
    <p:sldId id="518" r:id="rId39"/>
    <p:sldId id="320" r:id="rId40"/>
    <p:sldId id="474" r:id="rId41"/>
    <p:sldId id="450" r:id="rId42"/>
    <p:sldId id="473" r:id="rId43"/>
    <p:sldId id="449" r:id="rId44"/>
    <p:sldId id="451" r:id="rId45"/>
    <p:sldId id="469" r:id="rId46"/>
    <p:sldId id="467" r:id="rId47"/>
    <p:sldId id="468" r:id="rId48"/>
    <p:sldId id="516" r:id="rId49"/>
    <p:sldId id="464" r:id="rId50"/>
    <p:sldId id="466" r:id="rId51"/>
    <p:sldId id="481" r:id="rId52"/>
    <p:sldId id="517" r:id="rId53"/>
    <p:sldId id="465" r:id="rId54"/>
    <p:sldId id="470" r:id="rId55"/>
    <p:sldId id="385" r:id="rId56"/>
    <p:sldId id="471" r:id="rId57"/>
    <p:sldId id="44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97F8D-7528-45A1-954A-C2FEB1720948}">
          <p14:sldIdLst>
            <p14:sldId id="422"/>
            <p14:sldId id="514"/>
            <p14:sldId id="515"/>
            <p14:sldId id="423"/>
            <p14:sldId id="315"/>
            <p14:sldId id="387"/>
            <p14:sldId id="435"/>
            <p14:sldId id="436"/>
            <p14:sldId id="479"/>
            <p14:sldId id="368"/>
            <p14:sldId id="319"/>
            <p14:sldId id="369"/>
          </p14:sldIdLst>
        </p14:section>
        <p14:section name="Mechanics" id="{DC8689C0-2E08-494D-8435-16FEEBC8788B}">
          <p14:sldIdLst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Good writing rules" id="{E108FB4F-0832-41DB-BA4D-953A00536B25}">
          <p14:sldIdLst>
            <p14:sldId id="437"/>
            <p14:sldId id="513"/>
            <p14:sldId id="349"/>
            <p14:sldId id="363"/>
            <p14:sldId id="364"/>
            <p14:sldId id="425"/>
            <p14:sldId id="448"/>
            <p14:sldId id="426"/>
          </p14:sldIdLst>
        </p14:section>
        <p14:section name="Checklists" id="{D68022C9-E111-45B8-84D0-C66BA6CE6E47}">
          <p14:sldIdLst>
            <p14:sldId id="463"/>
            <p14:sldId id="478"/>
          </p14:sldIdLst>
        </p14:section>
        <p14:section name="About_Help" id="{D2F43CD2-6A8D-4CFB-84C7-7AF72558F637}">
          <p14:sldIdLst>
            <p14:sldId id="442"/>
            <p14:sldId id="345"/>
            <p14:sldId id="480"/>
            <p14:sldId id="421"/>
            <p14:sldId id="462"/>
            <p14:sldId id="518"/>
            <p14:sldId id="320"/>
            <p14:sldId id="474"/>
            <p14:sldId id="450"/>
            <p14:sldId id="473"/>
            <p14:sldId id="449"/>
            <p14:sldId id="451"/>
            <p14:sldId id="469"/>
            <p14:sldId id="467"/>
            <p14:sldId id="468"/>
          </p14:sldIdLst>
        </p14:section>
        <p14:section name="Get-Help -Online" id="{C38A9DEB-8BBF-4335-BA79-244E6615014D}">
          <p14:sldIdLst>
            <p14:sldId id="516"/>
            <p14:sldId id="464"/>
            <p14:sldId id="466"/>
            <p14:sldId id="481"/>
            <p14:sldId id="517"/>
            <p14:sldId id="465"/>
            <p14:sldId id="470"/>
            <p14:sldId id="385"/>
            <p14:sldId id="471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1923" autoAdjust="0"/>
  </p:normalViewPr>
  <p:slideViewPr>
    <p:cSldViewPr snapToGrid="0" snapToObjects="1">
      <p:cViewPr varScale="1">
        <p:scale>
          <a:sx n="68" d="100"/>
          <a:sy n="68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0F1A-8B8C-4C5B-83A2-B385B919DFD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A0C6-9A2A-4310-946E-103D8BF3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Direct positive correlation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srgbClr val="0070C0"/>
                </a:solidFill>
              </a:rPr>
              <a:t>Practice in explaining concepts and writing instructions; People who write good help are good instructors; People who are good instructors write good help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Force you to confront issues that you'd rather forget;</a:t>
            </a:r>
            <a:r>
              <a:rPr lang="en-US" baseline="0" smtClean="0"/>
              <a:t> but that users will encounter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you hedge your</a:t>
            </a:r>
            <a:r>
              <a:rPr lang="en-US" baseline="0" smtClean="0"/>
              <a:t> bets and use both.</a:t>
            </a:r>
          </a:p>
          <a:p>
            <a:r>
              <a:rPr lang="en-US" baseline="0" smtClean="0"/>
              <a:t>In a script module with correctly-formatted .EXTERNALHELP, an error in comment-based help -&gt; autogenerated help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if you hedge your</a:t>
            </a:r>
            <a:r>
              <a:rPr lang="en-US" baseline="0" smtClean="0"/>
              <a:t> bets and use both.</a:t>
            </a:r>
          </a:p>
          <a:p>
            <a:r>
              <a:rPr lang="en-US" baseline="0" smtClean="0"/>
              <a:t>In a script module with correctly-formatted .EXTERNALHELP, an error in comment-based help -&gt; autogenerated help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credential</a:t>
            </a:r>
            <a:r>
              <a:rPr lang="en-US" baseline="0" smtClean="0"/>
              <a:t> changes, an error occurs.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a user name is entered, a password prompt is displayed.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PowerForensics:</a:t>
            </a:r>
            <a:r>
              <a:rPr lang="en-US" baseline="0" smtClean="0"/>
              <a:t> Invoke-ForensicDD, Get-ForensicBootSector (master boot record v. guid partition table)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A0C6-9A2A-4310-946E-103D8BF33F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4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3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4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52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57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3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3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4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9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89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8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pien.com/blog/2015/04/03/advanced-help-for-advanced-functions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eb/PesterTD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2/18/troubleshooting-comment-based-hel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4/01/writing-xml-help-for-advanced-funct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ien.com/blog/2015/04/01/writing-xml-help-for-advanced-function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ien.com/blog/2015/04/01/writing-xml-help-for-advanced-functions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ien.com/blog/2015/04/01/writing-xml-help-for-advanced-functions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ien.com/blog/2015/04/01/writing-xml-help-for-advanced-functions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b/PowerShellHelpDeepDive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b/PowerShellHelpDeepDive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b/PowerShellHelpDeepDive/blob/master/Checklists%20for%20Authoring%20PowerShell%20Help.pptx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b/PowerShellHelpDeepDive/blob/master/Checklists%20for%20Authoring%20PowerShell%20Help.pptx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852737(v=vs.85).aspx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hh852737(v=vs.85).aspx" TargetMode="Externa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hh852737(v=vs.85).asp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sdn.microsoft.com/en-us/library/hh852737(v=vs.85).aspx" TargetMode="Externa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hh852737(v=vs.85).aspx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eb/PowerShellHelpDeepDive/blob/master/about_WineGlass.help.tx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uneb/PowerShellHelpDeepDive" TargetMode="External"/><Relationship Id="rId3" Type="http://schemas.openxmlformats.org/officeDocument/2006/relationships/hyperlink" Target="https://www.sapien.com/blog/2015/04/01/writing-xml-help-for-advanced-functions/" TargetMode="External"/><Relationship Id="rId7" Type="http://schemas.openxmlformats.org/officeDocument/2006/relationships/hyperlink" Target="https://msdn.microsoft.com/en-us/library/hh852737(v=vs.85).aspx" TargetMode="External"/><Relationship Id="rId2" Type="http://schemas.openxmlformats.org/officeDocument/2006/relationships/hyperlink" Target="https://www.sapien.com/blog/2015/02/18/troubleshooting-comment-based-help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s.technet.microsoft.com/heyscriptingguy/2013/11/02/how-to-write-great-help-examples/" TargetMode="External"/><Relationship Id="rId5" Type="http://schemas.openxmlformats.org/officeDocument/2006/relationships/hyperlink" Target="https://github.com/juneb/PowerShellHelpDeepDive/blob/master/Checklists%20for%20Authoring%20PowerShell%20Help.pptx" TargetMode="External"/><Relationship Id="rId10" Type="http://schemas.openxmlformats.org/officeDocument/2006/relationships/hyperlink" Target="https://github.com/juneb/PesterTDD" TargetMode="External"/><Relationship Id="rId4" Type="http://schemas.openxmlformats.org/officeDocument/2006/relationships/hyperlink" Target="https://msdn.microsoft.com/en-us/library/dn423135(v=vs.85).aspx" TargetMode="External"/><Relationship Id="rId9" Type="http://schemas.openxmlformats.org/officeDocument/2006/relationships/hyperlink" Target="http://www.sapien.com/blog/2015/04/03/advanced-help-for-advanced-functions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9" y="1947011"/>
            <a:ext cx="7772400" cy="930027"/>
          </a:xfrm>
        </p:spPr>
        <p:txBody>
          <a:bodyPr/>
          <a:lstStyle/>
          <a:p>
            <a:r>
              <a:rPr lang="en-US" smtClean="0"/>
              <a:t>Professional Help for PowerShell Modules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404" y="4416896"/>
            <a:ext cx="4617640" cy="564083"/>
          </a:xfrm>
        </p:spPr>
        <p:txBody>
          <a:bodyPr/>
          <a:lstStyle/>
          <a:p>
            <a:r>
              <a:rPr lang="en-US" smtClean="0"/>
              <a:t>June Blender</a:t>
            </a:r>
          </a:p>
          <a:p>
            <a:r>
              <a:rPr lang="en-US" smtClean="0"/>
              <a:t>Technology Evangelist</a:t>
            </a:r>
          </a:p>
          <a:p>
            <a:r>
              <a:rPr lang="en-US" smtClean="0"/>
              <a:t>SAPIEN Technologies, Inc.</a:t>
            </a:r>
          </a:p>
          <a:p>
            <a:r>
              <a:rPr lang="en-US" smtClean="0"/>
              <a:t>Windows PowerShell MVP</a:t>
            </a:r>
          </a:p>
          <a:p>
            <a:r>
              <a:rPr lang="en-US"/>
              <a:t>juneb@sapien.com</a:t>
            </a:r>
          </a:p>
          <a:p>
            <a:r>
              <a:rPr lang="en-US" smtClean="0"/>
              <a:t>@juneb_get_help</a:t>
            </a:r>
          </a:p>
        </p:txBody>
      </p:sp>
    </p:spTree>
    <p:extLst>
      <p:ext uri="{BB962C8B-B14F-4D97-AF65-F5344CB8AC3E}">
        <p14:creationId xmlns:p14="http://schemas.microsoft.com/office/powerpoint/2010/main" val="20389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609600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Benefits to the Author of Writing Help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2192125"/>
            <a:ext cx="8694737" cy="1976464"/>
          </a:xfrm>
        </p:spPr>
        <p:txBody>
          <a:bodyPr>
            <a:normAutofit/>
          </a:bodyPr>
          <a:lstStyle/>
          <a:p>
            <a:r>
              <a:rPr lang="en-US" sz="2800" smtClean="0"/>
              <a:t>It makes you a better blogger and instructor</a:t>
            </a:r>
          </a:p>
          <a:p>
            <a:r>
              <a:rPr lang="en-US" sz="2800" smtClean="0"/>
              <a:t>Writing help as a code spec</a:t>
            </a:r>
          </a:p>
          <a:p>
            <a:r>
              <a:rPr lang="en-US" sz="2800" smtClean="0"/>
              <a:t>Examples -EQ Tests</a:t>
            </a:r>
          </a:p>
        </p:txBody>
      </p:sp>
    </p:spTree>
    <p:extLst>
      <p:ext uri="{BB962C8B-B14F-4D97-AF65-F5344CB8AC3E}">
        <p14:creationId xmlns:p14="http://schemas.microsoft.com/office/powerpoint/2010/main" val="21397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98474" y="5614962"/>
            <a:ext cx="4214203" cy="39596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"</a:t>
            </a: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Help-Driven Development"</a:t>
            </a:r>
            <a:b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	Help as a code specification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08" y="1971891"/>
            <a:ext cx="7556313" cy="3285434"/>
          </a:xfrm>
        </p:spPr>
        <p:txBody>
          <a:bodyPr/>
          <a:lstStyle/>
          <a:p>
            <a:r>
              <a:rPr lang="en-US" sz="1800" smtClean="0"/>
              <a:t>Description:   Describe the UI. </a:t>
            </a:r>
          </a:p>
          <a:p>
            <a:r>
              <a:rPr lang="en-US" sz="1800" smtClean="0"/>
              <a:t>Examples: </a:t>
            </a:r>
          </a:p>
          <a:p>
            <a:pPr lvl="1"/>
            <a:r>
              <a:rPr lang="en-US" sz="1800" smtClean="0"/>
              <a:t>Which parameters you need</a:t>
            </a:r>
          </a:p>
          <a:p>
            <a:pPr lvl="1"/>
            <a:r>
              <a:rPr lang="en-US" sz="1800" smtClean="0"/>
              <a:t>Recognizable parameter names</a:t>
            </a:r>
          </a:p>
          <a:p>
            <a:pPr lvl="1"/>
            <a:r>
              <a:rPr lang="en-US" sz="1800" smtClean="0"/>
              <a:t>Parameter attributes</a:t>
            </a:r>
          </a:p>
          <a:p>
            <a:pPr lvl="1"/>
            <a:r>
              <a:rPr lang="en-US" sz="1800" smtClean="0"/>
              <a:t>Parameter combinations -&gt; parameter sets</a:t>
            </a:r>
          </a:p>
          <a:p>
            <a:r>
              <a:rPr lang="en-US" sz="1800" smtClean="0"/>
              <a:t>Expected outcomes for testing</a:t>
            </a:r>
          </a:p>
          <a:p>
            <a:r>
              <a:rPr lang="en-US" sz="1800" smtClean="0"/>
              <a:t>Inputs:  Coordinate types with other cmdlets</a:t>
            </a:r>
          </a:p>
          <a:p>
            <a:r>
              <a:rPr lang="en-US" sz="1800" smtClean="0"/>
              <a:t>Outputs: Define return values</a:t>
            </a:r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579155" y="5641594"/>
            <a:ext cx="60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hlinkClick r:id="rId2"/>
              </a:rPr>
              <a:t>Advanced Help for Advanced Functions</a:t>
            </a:r>
            <a:r>
              <a:rPr lang="en-US" smtClean="0">
                <a:solidFill>
                  <a:schemeClr val="accent1"/>
                </a:solidFill>
              </a:rPr>
              <a:t>   #PSBlogWeek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98473" y="6075856"/>
            <a:ext cx="408759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"Help-Driven Development"</a:t>
            </a:r>
            <a:b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	Help </a:t>
            </a: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Examples as a 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Pester test </a:t>
            </a: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spec</a:t>
            </a:r>
            <a:b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77" y="2272685"/>
            <a:ext cx="7556313" cy="2577222"/>
          </a:xfrm>
        </p:spPr>
        <p:txBody>
          <a:bodyPr/>
          <a:lstStyle/>
          <a:p>
            <a:r>
              <a:rPr lang="en-US" smtClean="0"/>
              <a:t>Help examples are user contract</a:t>
            </a:r>
          </a:p>
          <a:p>
            <a:r>
              <a:rPr lang="en-US" smtClean="0"/>
              <a:t>Supports behavior-driven development</a:t>
            </a:r>
          </a:p>
          <a:p>
            <a:r>
              <a:rPr lang="en-US" smtClean="0"/>
              <a:t>Supports "white box" testing</a:t>
            </a:r>
          </a:p>
          <a:p>
            <a:r>
              <a:rPr lang="en-US" smtClean="0"/>
              <a:t>Test input possibilities</a:t>
            </a:r>
          </a:p>
          <a:p>
            <a:r>
              <a:rPr lang="en-US" smtClean="0"/>
              <a:t>Test piping between cmdlets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473" y="6075856"/>
            <a:ext cx="391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https://github.com/juneb/PesterTDD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120589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Mechanics: 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 few hints about help syntax...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98474" y="1187610"/>
            <a:ext cx="8088923" cy="46845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Comment-based help v. XML help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047341"/>
              </p:ext>
            </p:extLst>
          </p:nvPr>
        </p:nvGraphicFramePr>
        <p:xfrm>
          <a:off x="970437" y="1406769"/>
          <a:ext cx="7084350" cy="405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4662"/>
                <a:gridCol w="2327536"/>
                <a:gridCol w="2592152"/>
              </a:tblGrid>
              <a:tr h="93918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XML Help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Comment-Based Help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CIM Commands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Cmdlets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Functions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Providers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Scripts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51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Workflows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  (4.0+)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Comment-Based Help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Costs/Benefits 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7910" y="1779494"/>
            <a:ext cx="8694737" cy="4427190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Benefits</a:t>
            </a:r>
          </a:p>
          <a:p>
            <a:r>
              <a:rPr lang="en-US" sz="2000" smtClean="0"/>
              <a:t>Easy</a:t>
            </a:r>
          </a:p>
          <a:p>
            <a:r>
              <a:rPr lang="en-US" sz="2000" smtClean="0"/>
              <a:t>Help always matches code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Costs</a:t>
            </a:r>
          </a:p>
          <a:p>
            <a:r>
              <a:rPr lang="en-US" sz="2000" smtClean="0"/>
              <a:t>Not supported for cmdlets, providers, CIM commands</a:t>
            </a:r>
          </a:p>
          <a:p>
            <a:r>
              <a:rPr lang="en-US" sz="2000" smtClean="0"/>
              <a:t>No updatable help</a:t>
            </a:r>
          </a:p>
          <a:p>
            <a:r>
              <a:rPr lang="en-US" sz="2000" smtClean="0"/>
              <a:t>No multi-language support</a:t>
            </a:r>
          </a:p>
          <a:p>
            <a:r>
              <a:rPr lang="en-US" sz="2000" smtClean="0"/>
              <a:t>FRAGILE !</a:t>
            </a:r>
            <a:endParaRPr lang="en-US" sz="20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4473" y="6199984"/>
            <a:ext cx="4058304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15" y="484094"/>
            <a:ext cx="8511056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What can go wrong with comment-based help?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39" y="2299447"/>
            <a:ext cx="8313832" cy="3016624"/>
          </a:xfrm>
        </p:spPr>
        <p:txBody>
          <a:bodyPr/>
          <a:lstStyle/>
          <a:p>
            <a:r>
              <a:rPr lang="en-US" smtClean="0"/>
              <a:t>One keyword typo, all ignored</a:t>
            </a:r>
          </a:p>
          <a:p>
            <a:endParaRPr lang="en-US" smtClean="0"/>
          </a:p>
          <a:p>
            <a:r>
              <a:rPr lang="en-US" smtClean="0"/>
              <a:t>One misplaced value, all ignored</a:t>
            </a:r>
            <a:endParaRPr lang="en-US"/>
          </a:p>
          <a:p>
            <a:endParaRPr lang="en-US" smtClean="0"/>
          </a:p>
          <a:p>
            <a:r>
              <a:rPr lang="en-US" smtClean="0"/>
              <a:t>More than one empty line between help and function</a:t>
            </a:r>
            <a:endParaRPr lang="en-US" b="1" smtClean="0">
              <a:solidFill>
                <a:srgbClr val="0070C0"/>
              </a:solidFill>
            </a:endParaRPr>
          </a:p>
          <a:p>
            <a:pPr marL="228600" lvl="1" indent="0">
              <a:buNone/>
            </a:pPr>
            <a:r>
              <a:rPr lang="en-US" smtClean="0">
                <a:solidFill>
                  <a:srgbClr val="0070C0"/>
                </a:solidFill>
              </a:rPr>
              <a:t>                                      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815" y="6199984"/>
            <a:ext cx="407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Troubleshooting Comment-Based Help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XML Help 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	Costs / Benefits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1345" y="1708029"/>
            <a:ext cx="8694737" cy="3939735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Benefits</a:t>
            </a:r>
          </a:p>
          <a:p>
            <a:r>
              <a:rPr lang="en-US" sz="2000" smtClean="0"/>
              <a:t>All command types (cmdlets/functions/workflows/CIM commands)</a:t>
            </a:r>
          </a:p>
          <a:p>
            <a:r>
              <a:rPr lang="en-US" sz="2000" smtClean="0"/>
              <a:t>Updatable Help</a:t>
            </a:r>
          </a:p>
          <a:p>
            <a:r>
              <a:rPr lang="en-US" sz="2000" smtClean="0"/>
              <a:t>Multiple spoken languages</a:t>
            </a:r>
          </a:p>
          <a:p>
            <a:r>
              <a:rPr lang="en-US" sz="2000" smtClean="0"/>
              <a:t>Robust; error-safe</a:t>
            </a:r>
          </a:p>
          <a:p>
            <a:r>
              <a:rPr lang="en-US" sz="2000" smtClean="0"/>
              <a:t>Separates help from code (Github)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Costs</a:t>
            </a:r>
          </a:p>
          <a:p>
            <a:r>
              <a:rPr lang="en-US" sz="2000" smtClean="0"/>
              <a:t>PSMAML XML or Markdown file -&gt; XML</a:t>
            </a:r>
          </a:p>
          <a:p>
            <a:r>
              <a:rPr lang="en-US" sz="2000" smtClean="0"/>
              <a:t>Help might not match code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50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15" y="459531"/>
            <a:ext cx="8511056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What can go wrong with XML help?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39" y="1221889"/>
            <a:ext cx="8313832" cy="471467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smtClean="0"/>
              <a:t>Naming XML help files</a:t>
            </a:r>
          </a:p>
          <a:p>
            <a:pPr>
              <a:spcBef>
                <a:spcPts val="300"/>
              </a:spcBef>
            </a:pPr>
            <a:endParaRPr lang="en-US" sz="2200" smtClean="0"/>
          </a:p>
          <a:p>
            <a:pPr>
              <a:spcBef>
                <a:spcPts val="300"/>
              </a:spcBef>
            </a:pPr>
            <a:r>
              <a:rPr lang="en-US" sz="2200"/>
              <a:t>Missing #.ExternalHelp keyword in functions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/>
              <a:t>  (3.0 file names</a:t>
            </a:r>
            <a:r>
              <a:rPr lang="en-US" sz="2200" smtClean="0"/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smtClean="0"/>
          </a:p>
          <a:p>
            <a:pPr>
              <a:spcBef>
                <a:spcPts val="300"/>
              </a:spcBef>
            </a:pPr>
            <a:r>
              <a:rPr lang="en-US" sz="2200"/>
              <a:t>Comment-based help takes precedence over XML </a:t>
            </a:r>
            <a:r>
              <a:rPr lang="en-US" sz="2200" smtClean="0"/>
              <a:t>help</a:t>
            </a:r>
          </a:p>
          <a:p>
            <a:pPr>
              <a:spcBef>
                <a:spcPts val="300"/>
              </a:spcBef>
            </a:pPr>
            <a:r>
              <a:rPr lang="en-US" sz="2200" smtClean="0"/>
              <a:t># .ExternalHelp keyword takes precedence over CBH</a:t>
            </a:r>
          </a:p>
          <a:p>
            <a:pPr>
              <a:spcBef>
                <a:spcPts val="300"/>
              </a:spcBef>
            </a:pPr>
            <a:endParaRPr lang="en-US" sz="2200" smtClean="0"/>
          </a:p>
          <a:p>
            <a:pPr>
              <a:spcBef>
                <a:spcPts val="300"/>
              </a:spcBef>
            </a:pPr>
            <a:r>
              <a:rPr lang="en-US" sz="2200" smtClean="0"/>
              <a:t>Command not found (Get-Help uses Get-Command)</a:t>
            </a:r>
          </a:p>
          <a:p>
            <a:pPr marL="914400" lvl="2" indent="0">
              <a:spcBef>
                <a:spcPts val="300"/>
              </a:spcBef>
              <a:buNone/>
            </a:pPr>
            <a:endParaRPr lang="en-US" sz="2200" b="1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/>
              <a:t>Invalid schema </a:t>
            </a:r>
            <a:r>
              <a:rPr lang="en-US" sz="2200" smtClean="0"/>
              <a:t>(rare; pretty </a:t>
            </a:r>
            <a:r>
              <a:rPr lang="en-US" sz="2200"/>
              <a:t>forgiving</a:t>
            </a:r>
            <a:r>
              <a:rPr lang="en-US" sz="2200" smtClean="0"/>
              <a:t>)</a:t>
            </a:r>
            <a:r>
              <a:rPr lang="en-US" b="1" smtClean="0">
                <a:solidFill>
                  <a:srgbClr val="0070C0"/>
                </a:solidFill>
              </a:rPr>
              <a:t/>
            </a:r>
            <a:br>
              <a:rPr lang="en-US" b="1" smtClean="0">
                <a:solidFill>
                  <a:srgbClr val="0070C0"/>
                </a:solidFill>
              </a:rPr>
            </a:br>
            <a:endParaRPr lang="en-US" b="1" smtClean="0">
              <a:solidFill>
                <a:srgbClr val="0070C0"/>
              </a:solidFill>
            </a:endParaRPr>
          </a:p>
          <a:p>
            <a:pPr marL="228600" lvl="1" indent="0">
              <a:buNone/>
            </a:pPr>
            <a:r>
              <a:rPr lang="en-US" smtClean="0">
                <a:solidFill>
                  <a:srgbClr val="0070C0"/>
                </a:solidFill>
              </a:rPr>
              <a:t>                                      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7157" y="6103322"/>
            <a:ext cx="450608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57" y="6103322"/>
            <a:ext cx="43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Writing XML Help for Advanced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0663" y="6176903"/>
            <a:ext cx="450608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484094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Naming XML Help Files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accent1"/>
                </a:solidFill>
              </a:rPr>
              <a:t>	</a:t>
            </a:r>
            <a:r>
              <a:rPr lang="en-US" sz="2400" smtClean="0">
                <a:solidFill>
                  <a:schemeClr val="accent1"/>
                </a:solidFill>
              </a:rPr>
              <a:t>Cmdlets, CIM commands, Workflows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984137"/>
            <a:ext cx="8694737" cy="3801794"/>
          </a:xfrm>
        </p:spPr>
        <p:txBody>
          <a:bodyPr/>
          <a:lstStyle/>
          <a:p>
            <a:r>
              <a:rPr lang="en-US" smtClean="0"/>
              <a:t>PowerShell 3.0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FFFF00"/>
                </a:solidFill>
              </a:rPr>
              <a:t>&lt;CmdletDefinitionFile&gt;</a:t>
            </a:r>
            <a:r>
              <a:rPr lang="en-US" smtClean="0"/>
              <a:t>-help.xml</a:t>
            </a:r>
            <a:br>
              <a:rPr lang="en-US" smtClean="0"/>
            </a:br>
            <a:endParaRPr lang="en-US" smtClean="0"/>
          </a:p>
          <a:p>
            <a:pPr marL="457200" lvl="1" indent="0">
              <a:buNone/>
            </a:pPr>
            <a:r>
              <a:rPr lang="en-US" smtClean="0">
                <a:solidFill>
                  <a:srgbClr val="FFFF00"/>
                </a:solidFill>
              </a:rPr>
              <a:t>MSFT_NetQosPolicy.cdxml</a:t>
            </a:r>
            <a:r>
              <a:rPr lang="en-US" smtClean="0"/>
              <a:t>-help.xml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FFFF00"/>
                </a:solidFill>
              </a:rPr>
              <a:t>Microsoft.PowerShell.Archive.dll</a:t>
            </a:r>
            <a:r>
              <a:rPr lang="en-US" smtClean="0"/>
              <a:t>-help.xml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 smtClean="0"/>
              <a:t>PowerShell 4.0  (5.0 script modules)</a:t>
            </a:r>
            <a:endParaRPr lang="en-US" sz="1800"/>
          </a:p>
          <a:p>
            <a:pPr marL="457200" lvl="1" indent="0">
              <a:buNone/>
            </a:pPr>
            <a:r>
              <a:rPr lang="en-US"/>
              <a:t>&lt;</a:t>
            </a:r>
            <a:r>
              <a:rPr lang="en-US" smtClean="0">
                <a:solidFill>
                  <a:srgbClr val="92D050"/>
                </a:solidFill>
              </a:rPr>
              <a:t>ModuleName</a:t>
            </a:r>
            <a:r>
              <a:rPr lang="en-US" smtClean="0"/>
              <a:t>&gt;-help.xml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92D050"/>
                </a:solidFill>
              </a:rPr>
              <a:t>Microsoft.PowerShell.ODataUtils</a:t>
            </a:r>
            <a:r>
              <a:rPr lang="en-US" smtClean="0"/>
              <a:t>-help.xml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663" y="6176903"/>
            <a:ext cx="43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Writing XML Help for Advanced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>
                <a:solidFill>
                  <a:schemeClr val="bg1"/>
                </a:solidFill>
                <a:latin typeface="Ubuntu Mono" panose="020B0509030602030204" pitchFamily="49" charset="0"/>
              </a:rPr>
              <a:t>Tested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195360" cy="291058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The information and code used in this presentation were tested with the following system attributes.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smtClean="0"/>
              <a:t>Windows 7 Pro RTM, Windows Server 2012 R2 Ultimate, Microsoft </a:t>
            </a:r>
            <a:r>
              <a:rPr lang="en-US" sz="2000"/>
              <a:t>Windows 10 Pro 10.0.10586 (x64), Windows Server 2012 R2 (x64), Microsoft Window 10 Home Insider Preview </a:t>
            </a:r>
            <a:r>
              <a:rPr lang="en-US" sz="2000" smtClean="0"/>
              <a:t>10.0.14279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Windows </a:t>
            </a:r>
            <a:r>
              <a:rPr lang="en-US" sz="2000" smtClean="0"/>
              <a:t>PowerShell 3.0, 4.0, </a:t>
            </a:r>
            <a:r>
              <a:rPr lang="en-US" sz="2000"/>
              <a:t>5.0.10586.122, 5.0.14279.1000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Contact:  June Blender, @juneb_get_help, </a:t>
            </a:r>
            <a:r>
              <a:rPr lang="en-US" sz="2000" smtClean="0"/>
              <a:t>juneb@sapien.com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38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Naming XML Help Files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	</a:t>
            </a:r>
            <a:r>
              <a:rPr lang="en-US" smtClean="0">
                <a:solidFill>
                  <a:schemeClr val="accent1"/>
                </a:solidFill>
              </a:rPr>
              <a:t>Functions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600200"/>
            <a:ext cx="8694737" cy="4427190"/>
          </a:xfrm>
        </p:spPr>
        <p:txBody>
          <a:bodyPr/>
          <a:lstStyle/>
          <a:p>
            <a:r>
              <a:rPr lang="en-US" smtClean="0"/>
              <a:t>PowerShell 3.0</a:t>
            </a:r>
            <a:br>
              <a:rPr lang="en-US" smtClean="0"/>
            </a:br>
            <a:r>
              <a:rPr lang="en-US" smtClean="0"/>
              <a:t>No filename requirements. </a:t>
            </a:r>
            <a:br>
              <a:rPr lang="en-US" smtClean="0"/>
            </a:br>
            <a:r>
              <a:rPr lang="en-US" smtClean="0"/>
              <a:t>Requires # .ExternalHelp comment keyword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  </a:t>
            </a:r>
          </a:p>
          <a:p>
            <a:pPr marL="40005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Get-Widget {</a:t>
            </a:r>
          </a:p>
          <a:p>
            <a:pPr marL="40005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.ExternalHelp MyModule.psm1-help.xml</a:t>
            </a:r>
          </a:p>
          <a:p>
            <a:pPr marL="40005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mtClean="0"/>
              <a:t> </a:t>
            </a:r>
          </a:p>
          <a:p>
            <a:r>
              <a:rPr lang="en-US" smtClean="0"/>
              <a:t>PowerShell 4.0  </a:t>
            </a:r>
            <a:br>
              <a:rPr lang="en-US" smtClean="0"/>
            </a:br>
            <a:r>
              <a:rPr lang="en-US" sz="2000" smtClean="0">
                <a:solidFill>
                  <a:srgbClr val="FFFF00"/>
                </a:solidFill>
              </a:rPr>
              <a:t>	(Works for script modules beginning in 5.0)</a:t>
            </a:r>
            <a:endParaRPr lang="en-US" sz="200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mtClean="0"/>
              <a:t>&lt;</a:t>
            </a:r>
            <a:r>
              <a:rPr lang="en-US" smtClean="0">
                <a:solidFill>
                  <a:srgbClr val="92D050"/>
                </a:solidFill>
              </a:rPr>
              <a:t>ModuleName</a:t>
            </a:r>
            <a:r>
              <a:rPr lang="en-US" smtClean="0"/>
              <a:t>&gt;-help.xml</a:t>
            </a:r>
          </a:p>
          <a:p>
            <a:pPr marL="457200" lvl="1" indent="0">
              <a:buNone/>
            </a:pPr>
            <a:r>
              <a:rPr lang="en-US" smtClean="0"/>
              <a:t>Does not require #.ExternalHelp comment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20663" y="6244897"/>
            <a:ext cx="450608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663" y="6244897"/>
            <a:ext cx="43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Writing XML Help for Advanced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.ExternalHelp keyword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" y="1685365"/>
            <a:ext cx="9388547" cy="4144963"/>
          </a:xfrm>
        </p:spPr>
        <p:txBody>
          <a:bodyPr/>
          <a:lstStyle/>
          <a:p>
            <a:pPr lvl="1"/>
            <a:r>
              <a:rPr lang="en-US" sz="2800" smtClean="0"/>
              <a:t>Associates a function with an XML help file</a:t>
            </a:r>
            <a:endParaRPr lang="en-US"/>
          </a:p>
          <a:p>
            <a:pPr marL="685800" lvl="3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# .ExternalHelp &lt;filename&gt;-help.xml</a:t>
            </a:r>
            <a:endParaRPr lang="en-US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685800" lvl="3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function MyFunction {}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  <a:p>
            <a:pPr lvl="1"/>
            <a:r>
              <a:rPr lang="en-US" sz="2400" smtClean="0"/>
              <a:t>3.0:  Required for functions</a:t>
            </a:r>
          </a:p>
          <a:p>
            <a:pPr lvl="1"/>
            <a:r>
              <a:rPr lang="en-US" sz="2400" smtClean="0"/>
              <a:t>4.0:  Required for script modules</a:t>
            </a:r>
            <a:br>
              <a:rPr lang="en-US" sz="2400" smtClean="0"/>
            </a:br>
            <a:r>
              <a:rPr lang="en-US" sz="2400" smtClean="0"/>
              <a:t>	     Optional in manifest modules (value ignored)</a:t>
            </a:r>
          </a:p>
          <a:p>
            <a:pPr lvl="1"/>
            <a:r>
              <a:rPr lang="en-US" sz="2400" smtClean="0"/>
              <a:t>5.0:  Required only for 3.0 XML help file names</a:t>
            </a:r>
          </a:p>
          <a:p>
            <a:pPr marL="1371600" lvl="3" indent="0">
              <a:buNone/>
            </a:pPr>
            <a:r>
              <a:rPr lang="en-US" sz="2400" smtClean="0"/>
              <a:t>  &lt;ModuleName&gt;.psm1-help.xml</a:t>
            </a:r>
            <a:r>
              <a:rPr lang="en-US" sz="2400"/>
              <a:t>	</a:t>
            </a:r>
            <a:endParaRPr lang="en-US" sz="2400" smtClean="0"/>
          </a:p>
          <a:p>
            <a:pPr lvl="1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20663" y="6244897"/>
            <a:ext cx="450608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63" y="6244897"/>
            <a:ext cx="43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Writing XML Help for Advanced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Where do I put help files?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XML, About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2169092"/>
            <a:ext cx="8694737" cy="3528324"/>
          </a:xfrm>
        </p:spPr>
        <p:txBody>
          <a:bodyPr/>
          <a:lstStyle/>
          <a:p>
            <a:r>
              <a:rPr lang="en-US" smtClean="0"/>
              <a:t>In language-specific subdirectory of a module directory, e.g. en-US</a:t>
            </a:r>
          </a:p>
          <a:p>
            <a:endParaRPr lang="en-US"/>
          </a:p>
          <a:p>
            <a:r>
              <a:rPr lang="en-US" smtClean="0"/>
              <a:t>In the root of the module directory</a:t>
            </a:r>
          </a:p>
          <a:p>
            <a:endParaRPr lang="en-US"/>
          </a:p>
          <a:p>
            <a:r>
              <a:rPr lang="en-US" smtClean="0"/>
              <a:t>In the subdirectory of the module directory </a:t>
            </a:r>
            <a:br>
              <a:rPr lang="en-US" smtClean="0"/>
            </a:br>
            <a:r>
              <a:rPr lang="en-US" smtClean="0"/>
              <a:t>(should work...)</a:t>
            </a: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20663" y="6244897"/>
            <a:ext cx="450608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63" y="6244897"/>
            <a:ext cx="43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Writing XML Help for Advanced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98474" y="6063175"/>
            <a:ext cx="401725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999129"/>
            <a:ext cx="7556313" cy="1116106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It's all about the content!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474" y="6063175"/>
            <a:ext cx="388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hlinkClick r:id="rId2"/>
              </a:rPr>
              <a:t>PowerShell Help Deep Dive (GitHub)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37" y="484094"/>
            <a:ext cx="7556313" cy="1116106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Code comments v. help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57" y="1357531"/>
            <a:ext cx="8838931" cy="4427190"/>
          </a:xfrm>
        </p:spPr>
        <p:txBody>
          <a:bodyPr/>
          <a:lstStyle/>
          <a:p>
            <a:pPr marL="0" indent="0">
              <a:buNone/>
            </a:pPr>
            <a:r>
              <a:rPr lang="en-US" i="1" smtClean="0"/>
              <a:t>"I have code comments. Isn't that enough?"</a:t>
            </a:r>
            <a:endParaRPr lang="en-US" i="1"/>
          </a:p>
          <a:p>
            <a:pPr marL="0" indent="0">
              <a:buNone/>
            </a:pPr>
            <a:r>
              <a:rPr lang="en-US" i="1" smtClean="0"/>
              <a:t>"I'll just put my code comments in comment-based help."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sz="2800" smtClean="0"/>
              <a:t>What's different? They're opposites!</a:t>
            </a:r>
            <a:endParaRPr lang="en-US" sz="2800"/>
          </a:p>
          <a:p>
            <a:r>
              <a:rPr lang="en-US" sz="2800" smtClean="0"/>
              <a:t>Audience</a:t>
            </a:r>
          </a:p>
          <a:p>
            <a:r>
              <a:rPr lang="en-US" sz="2800" smtClean="0"/>
              <a:t>Perspective</a:t>
            </a:r>
          </a:p>
          <a:p>
            <a:r>
              <a:rPr lang="en-US" sz="280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15089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Easy (help) writing rules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4964"/>
            <a:ext cx="6807848" cy="4597154"/>
          </a:xfrm>
        </p:spPr>
        <p:txBody>
          <a:bodyPr/>
          <a:lstStyle/>
          <a:p>
            <a:r>
              <a:rPr lang="en-US" sz="2000" smtClean="0"/>
              <a:t>Use </a:t>
            </a:r>
            <a:r>
              <a:rPr lang="en-US" sz="2000"/>
              <a:t>clear, simple language</a:t>
            </a:r>
          </a:p>
          <a:p>
            <a:pPr lvl="1"/>
            <a:r>
              <a:rPr lang="en-US"/>
              <a:t>Get, not "retrieve"</a:t>
            </a:r>
          </a:p>
          <a:p>
            <a:pPr lvl="1"/>
            <a:r>
              <a:rPr lang="en-US"/>
              <a:t>Use, not "utilize"</a:t>
            </a:r>
          </a:p>
          <a:p>
            <a:pPr lvl="1"/>
            <a:r>
              <a:rPr lang="en-US"/>
              <a:t>Change, not "modify</a:t>
            </a:r>
            <a:r>
              <a:rPr lang="en-US" smtClean="0"/>
              <a:t>"</a:t>
            </a:r>
          </a:p>
          <a:p>
            <a:pPr lvl="1"/>
            <a:r>
              <a:rPr lang="en-US" smtClean="0"/>
              <a:t>Be careful with "remove" -- is this permanent? Delete?</a:t>
            </a:r>
          </a:p>
          <a:p>
            <a:pPr marL="228600" lvl="1" indent="0">
              <a:buNone/>
            </a:pPr>
            <a:endParaRPr lang="en-US"/>
          </a:p>
          <a:p>
            <a:r>
              <a:rPr lang="en-US" sz="2000"/>
              <a:t>Use active voice:</a:t>
            </a:r>
          </a:p>
          <a:p>
            <a:pPr lvl="1"/>
            <a:r>
              <a:rPr lang="en-US" smtClean="0"/>
              <a:t>Passive:   The objects can be exported ...</a:t>
            </a:r>
          </a:p>
          <a:p>
            <a:pPr lvl="1"/>
            <a:r>
              <a:rPr lang="en-US" smtClean="0"/>
              <a:t>Active:	   You can export the objects ...</a:t>
            </a:r>
            <a:br>
              <a:rPr lang="en-US" smtClean="0"/>
            </a:br>
            <a:r>
              <a:rPr lang="en-US" smtClean="0"/>
              <a:t>		   To export the objects, &lt;do this&gt;.</a:t>
            </a:r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Easy (help) writing rules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016710"/>
            <a:ext cx="8237154" cy="3443056"/>
          </a:xfrm>
        </p:spPr>
        <p:txBody>
          <a:bodyPr>
            <a:normAutofit/>
          </a:bodyPr>
          <a:lstStyle/>
          <a:p>
            <a:r>
              <a:rPr lang="en-US" sz="2800"/>
              <a:t>Give instructions in the order that the user needs them</a:t>
            </a:r>
            <a:r>
              <a:rPr lang="en-US" sz="2800" smtClean="0"/>
              <a:t>.</a:t>
            </a:r>
          </a:p>
          <a:p>
            <a:pPr marL="0" indent="0">
              <a:buNone/>
            </a:pPr>
            <a:endParaRPr lang="en-US" sz="2800"/>
          </a:p>
          <a:p>
            <a:pPr lvl="1"/>
            <a:r>
              <a:rPr lang="en-US" sz="2400"/>
              <a:t>Click </a:t>
            </a:r>
            <a:r>
              <a:rPr lang="en-US" sz="2400" b="1"/>
              <a:t>Run</a:t>
            </a:r>
            <a:r>
              <a:rPr lang="en-US" sz="2400"/>
              <a:t> in the </a:t>
            </a:r>
            <a:r>
              <a:rPr lang="en-US" sz="2400" b="1"/>
              <a:t>Things</a:t>
            </a:r>
            <a:r>
              <a:rPr lang="en-US" sz="2400"/>
              <a:t> section of the </a:t>
            </a:r>
            <a:r>
              <a:rPr lang="en-US" sz="2400" b="1"/>
              <a:t>Home</a:t>
            </a:r>
            <a:r>
              <a:rPr lang="en-US" sz="2400"/>
              <a:t> tab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Click the </a:t>
            </a:r>
            <a:r>
              <a:rPr lang="en-US" sz="2400" b="1" smtClean="0"/>
              <a:t>Home</a:t>
            </a:r>
            <a:r>
              <a:rPr lang="en-US" sz="2400" smtClean="0"/>
              <a:t> tab and, in the </a:t>
            </a:r>
            <a:r>
              <a:rPr lang="en-US" sz="2400" b="1" smtClean="0"/>
              <a:t>Things</a:t>
            </a:r>
            <a:r>
              <a:rPr lang="en-US" sz="2400" smtClean="0"/>
              <a:t> section, click </a:t>
            </a:r>
            <a:r>
              <a:rPr lang="en-US" sz="2400" b="1" smtClean="0"/>
              <a:t>Run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Easy (help) writing rules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15" y="1812785"/>
            <a:ext cx="8237154" cy="3514078"/>
          </a:xfrm>
        </p:spPr>
        <p:txBody>
          <a:bodyPr/>
          <a:lstStyle/>
          <a:p>
            <a:r>
              <a:rPr lang="en-US" sz="2800"/>
              <a:t>Task first, then instructions: 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(</a:t>
            </a:r>
            <a:r>
              <a:rPr lang="en-US" sz="2800"/>
              <a:t>Start with "To")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1"/>
            <a:r>
              <a:rPr lang="en-US" sz="2400" smtClean="0"/>
              <a:t>Use the Format parameter to format the date.</a:t>
            </a:r>
          </a:p>
          <a:p>
            <a:pPr lvl="1"/>
            <a:r>
              <a:rPr lang="en-US" sz="2400" smtClean="0"/>
              <a:t>To format the date, use the Format parameter.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Using </a:t>
            </a:r>
            <a:r>
              <a:rPr lang="en-US" sz="2400"/>
              <a:t>the Credential parameter will help you to avoid Access Denied </a:t>
            </a:r>
            <a:r>
              <a:rPr lang="en-US" sz="2400" smtClean="0"/>
              <a:t>errors.</a:t>
            </a:r>
          </a:p>
          <a:p>
            <a:pPr lvl="1"/>
            <a:r>
              <a:rPr lang="en-US" sz="2400" smtClean="0"/>
              <a:t>To avoid Access Denied errors, use the Credential parameter.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Define technical terms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" y="1469652"/>
            <a:ext cx="8811330" cy="45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Reuse content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704859"/>
            <a:ext cx="8694737" cy="3669000"/>
          </a:xfrm>
        </p:spPr>
        <p:txBody>
          <a:bodyPr/>
          <a:lstStyle/>
          <a:p>
            <a:r>
              <a:rPr lang="en-US" smtClean="0"/>
              <a:t>You don't have to be original. Reusing is efficient.</a:t>
            </a:r>
          </a:p>
          <a:p>
            <a:endParaRPr lang="en-US"/>
          </a:p>
          <a:p>
            <a:r>
              <a:rPr lang="en-US" smtClean="0"/>
              <a:t>Reuse parameter descriptions!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Be sure to cite and credit the original author with a link.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378633"/>
            <a:ext cx="9045526" cy="303862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37" y="1546204"/>
            <a:ext cx="8181291" cy="1752670"/>
          </a:xfrm>
        </p:spPr>
        <p:txBody>
          <a:bodyPr/>
          <a:lstStyle/>
          <a:p>
            <a:pPr algn="l"/>
            <a: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  <a:t>Slides and code for all help talks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:</a:t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  <a:hlinkClick r:id="rId2"/>
              </a:rPr>
              <a:t>PowerShell </a:t>
            </a:r>
            <a:r>
              <a:rPr lang="en-US" sz="3200">
                <a:solidFill>
                  <a:schemeClr val="bg1"/>
                </a:solidFill>
                <a:latin typeface="Ubuntu Mono" panose="020B0509030602030204" pitchFamily="49" charset="0"/>
                <a:hlinkClick r:id="rId2"/>
              </a:rPr>
              <a:t>Help Deep Dive (GitHub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  <a:hlinkClick r:id="rId2"/>
              </a:rPr>
              <a:t>)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  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https://github.com/juneb/PowerShellHelpDeepDive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98474" y="1905254"/>
            <a:ext cx="6282154" cy="45811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Write, use, and share </a:t>
            </a: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checklists</a:t>
            </a:r>
            <a:b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46" y="1905254"/>
            <a:ext cx="8694737" cy="2110934"/>
          </a:xfrm>
        </p:spPr>
        <p:txBody>
          <a:bodyPr/>
          <a:lstStyle/>
          <a:p>
            <a:r>
              <a:rPr lang="en-US">
                <a:hlinkClick r:id="rId2"/>
              </a:rPr>
              <a:t>Checklists for </a:t>
            </a:r>
            <a:r>
              <a:rPr lang="en-US" smtClean="0">
                <a:hlinkClick r:id="rId2"/>
              </a:rPr>
              <a:t>Authoring PowerShell Help</a:t>
            </a:r>
            <a:r>
              <a:rPr lang="en-US" smtClean="0"/>
              <a:t> on GitHub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http://github.com/juneb/PowerShellHelpDeepDive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2579" y="6240753"/>
            <a:ext cx="4403150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443820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Synopsis Checklist           </a:t>
            </a:r>
            <a:r>
              <a:rPr lang="en-US" i="1" smtClean="0">
                <a:solidFill>
                  <a:schemeClr val="bg1"/>
                </a:solidFill>
                <a:latin typeface="Ubuntu Mono" panose="020B0509030602030204" pitchFamily="49" charset="0"/>
              </a:rPr>
              <a:t>"Elevator speech"</a:t>
            </a:r>
            <a:br>
              <a:rPr lang="en-US" i="1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rgbClr val="FFFF00"/>
                </a:solidFill>
                <a:latin typeface="Ubuntu Mono" panose="020B0509030602030204" pitchFamily="49" charset="0"/>
              </a:rPr>
              <a:t>	</a:t>
            </a:r>
            <a:r>
              <a:rPr lang="en-US" smtClean="0">
                <a:solidFill>
                  <a:srgbClr val="FFFF00"/>
                </a:solidFill>
                <a:latin typeface="Ubuntu Mono" panose="020B0509030602030204" pitchFamily="49" charset="0"/>
              </a:rPr>
              <a:t>Will this cmdlet solve my problem?</a:t>
            </a:r>
            <a:endParaRPr lang="en-US">
              <a:solidFill>
                <a:srgbClr val="FFFF00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57" y="2398314"/>
            <a:ext cx="8694737" cy="20033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Identify the technology (What kind of disk?)</a:t>
            </a:r>
            <a:br>
              <a:rPr lang="en-US" smtClean="0"/>
            </a:b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Describe the action and outcome</a:t>
            </a:r>
            <a:br>
              <a:rPr lang="en-US" smtClean="0"/>
            </a:b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Generic v. specific  </a:t>
            </a:r>
            <a:br>
              <a:rPr lang="en-US" smtClean="0"/>
            </a:br>
            <a:r>
              <a:rPr lang="en-US" smtClean="0"/>
              <a:t>(Removes all events from the session.)</a:t>
            </a:r>
          </a:p>
          <a:p>
            <a:pPr marL="0" indent="0">
              <a:buNone/>
            </a:pP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579" y="6240753"/>
            <a:ext cx="430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Checklists for Authoring PowerShell Help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Use Synopsis Checklist: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	Invoke-Pester  (3.4.0)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761129"/>
            <a:ext cx="8694737" cy="37815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Identify the technology (What kind of disk?)</a:t>
            </a:r>
            <a:br>
              <a:rPr lang="en-US" smtClean="0"/>
            </a:br>
            <a:r>
              <a:rPr lang="en-US" smtClean="0">
                <a:solidFill>
                  <a:srgbClr val="FFFF00"/>
                </a:solidFill>
              </a:rPr>
              <a:t>Testing PowerShell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Be specific about the action and outcome. </a:t>
            </a:r>
            <a:br>
              <a:rPr lang="en-US" smtClean="0"/>
            </a:br>
            <a:r>
              <a:rPr lang="en-US" smtClean="0">
                <a:solidFill>
                  <a:srgbClr val="FFFF00"/>
                </a:solidFill>
              </a:rPr>
              <a:t>Runs *.Tests.ps1 files. Recursive.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If it's generic, say so.  </a:t>
            </a:r>
          </a:p>
          <a:p>
            <a:pPr marL="400050" lvl="1" indent="0">
              <a:buNone/>
            </a:pPr>
            <a:r>
              <a:rPr lang="en-US" sz="2400" smtClean="0">
                <a:solidFill>
                  <a:srgbClr val="FFFF00"/>
                </a:solidFill>
                <a:cs typeface="+mn-cs"/>
              </a:rPr>
              <a:t>All by default; parameters </a:t>
            </a:r>
            <a:r>
              <a:rPr lang="en-US" sz="2400">
                <a:solidFill>
                  <a:srgbClr val="FFFF00"/>
                </a:solidFill>
                <a:cs typeface="+mn-cs"/>
              </a:rPr>
              <a:t>filter the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Result:   </a:t>
            </a: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</a:rPr>
              <a:t>Runs all or selected Pester tests (*.Tests.ps1) in a directory and its subdirectories.</a:t>
            </a:r>
            <a:endParaRPr 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48" y="1173410"/>
            <a:ext cx="7556313" cy="1116106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About Help</a:t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Without it, your module is</a:t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a confusing collection of 	unrelated commands.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Where do I start?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93" y="1361743"/>
            <a:ext cx="7038894" cy="48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48" y="1173410"/>
            <a:ext cx="7556313" cy="1879280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About Help file</a:t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3200" smtClean="0">
                <a:solidFill>
                  <a:srgbClr val="FFFF00"/>
                </a:solidFill>
                <a:latin typeface="Ubuntu Mono" panose="020B0509030602030204" pitchFamily="49" charset="0"/>
              </a:rPr>
              <a:t>about_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&lt;Topic&gt;</a:t>
            </a:r>
            <a:r>
              <a:rPr lang="en-US" sz="3200" smtClean="0">
                <a:solidFill>
                  <a:srgbClr val="FFFF00"/>
                </a:solidFill>
                <a:latin typeface="Ubuntu Mono" panose="020B0509030602030204" pitchFamily="49" charset="0"/>
              </a:rPr>
              <a:t>.help.txt</a:t>
            </a: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320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948" y="3657600"/>
            <a:ext cx="681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Module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In a language-specific subdirectory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484094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about_Topic Template :  1000-1500 words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346256"/>
            <a:ext cx="8328074" cy="4112008"/>
          </a:xfrm>
        </p:spPr>
        <p:txBody>
          <a:bodyPr/>
          <a:lstStyle/>
          <a:p>
            <a:r>
              <a:rPr lang="en-US" sz="2000" smtClean="0">
                <a:latin typeface="Lucida Console" panose="020B0609040504020204" pitchFamily="49" charset="0"/>
              </a:rPr>
              <a:t>TOPIC           	</a:t>
            </a:r>
            <a:r>
              <a:rPr lang="en-US" sz="2000" smtClean="0">
                <a:latin typeface="Lucida Console" panose="020B0609040504020204" pitchFamily="49" charset="0"/>
              </a:rPr>
              <a:t> Line </a:t>
            </a:r>
            <a:r>
              <a:rPr lang="en-US" sz="2000" smtClean="0">
                <a:latin typeface="Lucida Console" panose="020B0609040504020204" pitchFamily="49" charset="0"/>
              </a:rPr>
              <a:t>1, column 1</a:t>
            </a:r>
            <a:br>
              <a:rPr lang="en-US" sz="2000" smtClean="0">
                <a:latin typeface="Lucida Console" panose="020B060904050402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</a:rPr>
              <a:t>    </a:t>
            </a:r>
            <a:r>
              <a:rPr lang="en-US" sz="2000">
                <a:latin typeface="Lucida Console" panose="020B0609040504020204" pitchFamily="49" charset="0"/>
              </a:rPr>
              <a:t>about_&lt;Name</a:t>
            </a:r>
            <a:r>
              <a:rPr lang="en-US" sz="2000" smtClean="0">
                <a:latin typeface="Lucida Console" panose="020B0609040504020204" pitchFamily="49" charset="0"/>
              </a:rPr>
              <a:t>&gt; 	</a:t>
            </a:r>
            <a:r>
              <a:rPr lang="en-US" sz="2000" smtClean="0">
                <a:latin typeface="Lucida Console" panose="020B0609040504020204" pitchFamily="49" charset="0"/>
              </a:rPr>
              <a:t> Line </a:t>
            </a:r>
            <a:r>
              <a:rPr lang="en-US" sz="2000" smtClean="0">
                <a:latin typeface="Lucida Console" panose="020B0609040504020204" pitchFamily="49" charset="0"/>
              </a:rPr>
              <a:t>2, column </a:t>
            </a:r>
            <a:r>
              <a:rPr lang="en-US" sz="2000" smtClean="0">
                <a:latin typeface="Lucida Console" panose="020B060904050402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                       Line 3 (blank)</a:t>
            </a:r>
            <a:endParaRPr lang="en-US" sz="2000">
              <a:latin typeface="Lucida Console" panose="020B0609040504020204" pitchFamily="49" charset="0"/>
            </a:endParaRPr>
          </a:p>
          <a:p>
            <a:r>
              <a:rPr lang="en-US" sz="2000">
                <a:latin typeface="Lucida Console" panose="020B0609040504020204" pitchFamily="49" charset="0"/>
              </a:rPr>
              <a:t>SHORT </a:t>
            </a:r>
            <a:r>
              <a:rPr lang="en-US" sz="2000" smtClean="0">
                <a:latin typeface="Lucida Console" panose="020B0609040504020204" pitchFamily="49" charset="0"/>
              </a:rPr>
              <a:t>DESCRIPTION	</a:t>
            </a:r>
            <a:r>
              <a:rPr lang="en-US" sz="2000" smtClean="0">
                <a:latin typeface="Lucida Console" panose="020B0609040504020204" pitchFamily="49" charset="0"/>
              </a:rPr>
              <a:t> Line 4, </a:t>
            </a:r>
            <a:r>
              <a:rPr lang="en-US" sz="2000" smtClean="0">
                <a:latin typeface="Lucida Console" panose="020B0609040504020204" pitchFamily="49" charset="0"/>
              </a:rPr>
              <a:t>column 1</a:t>
            </a:r>
          </a:p>
          <a:p>
            <a:pPr marL="0" indent="0">
              <a:buNone/>
            </a:pPr>
            <a:r>
              <a:rPr lang="en-US" sz="2000" smtClean="0">
                <a:latin typeface="Lucida Console" panose="020B0609040504020204" pitchFamily="49" charset="0"/>
              </a:rPr>
              <a:t>       &lt;Description&gt;	</a:t>
            </a:r>
            <a:r>
              <a:rPr lang="en-US" sz="2000" smtClean="0">
                <a:latin typeface="Lucida Console" panose="020B0609040504020204" pitchFamily="49" charset="0"/>
              </a:rPr>
              <a:t> Line 5, </a:t>
            </a:r>
            <a:r>
              <a:rPr lang="en-US" sz="2000" smtClean="0">
                <a:latin typeface="Lucida Console" panose="020B0609040504020204" pitchFamily="49" charset="0"/>
              </a:rPr>
              <a:t>column 5</a:t>
            </a:r>
            <a:endParaRPr lang="en-US" sz="2000">
              <a:latin typeface="Lucida Console" panose="020B0609040504020204" pitchFamily="49" charset="0"/>
            </a:endParaRPr>
          </a:p>
          <a:p>
            <a:r>
              <a:rPr lang="en-US" sz="2000">
                <a:latin typeface="Lucida Console" panose="020B0609040504020204" pitchFamily="49" charset="0"/>
              </a:rPr>
              <a:t>LONG </a:t>
            </a:r>
            <a:r>
              <a:rPr lang="en-US" sz="2000" smtClean="0">
                <a:latin typeface="Lucida Console" panose="020B0609040504020204" pitchFamily="49" charset="0"/>
              </a:rPr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>
                <a:latin typeface="Lucida Console" panose="020B0609040504020204" pitchFamily="49" charset="0"/>
              </a:rPr>
              <a:t>&lt;SUBTOPICS</a:t>
            </a:r>
            <a:r>
              <a:rPr lang="en-US" smtClean="0">
                <a:latin typeface="Lucida Console" panose="020B0609040504020204" pitchFamily="49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smtClean="0">
                <a:latin typeface="Lucida Console" panose="020B0609040504020204" pitchFamily="49" charset="0"/>
              </a:rPr>
              <a:t>EXAMPLES</a:t>
            </a:r>
            <a:endParaRPr lang="en-US" sz="2000">
              <a:latin typeface="Lucida Console" panose="020B0609040504020204" pitchFamily="49" charset="0"/>
            </a:endParaRPr>
          </a:p>
          <a:p>
            <a:r>
              <a:rPr lang="en-US" sz="2000">
                <a:latin typeface="Lucida Console" panose="020B0609040504020204" pitchFamily="49" charset="0"/>
              </a:rPr>
              <a:t>NOTE: </a:t>
            </a:r>
            <a:r>
              <a:rPr lang="en-US" sz="2000" smtClean="0">
                <a:latin typeface="Lucida Console" panose="020B0609040504020204" pitchFamily="49" charset="0"/>
              </a:rPr>
              <a:t> </a:t>
            </a:r>
            <a:endParaRPr lang="en-US" sz="2000">
              <a:latin typeface="Lucida Console" panose="020B0609040504020204" pitchFamily="49" charset="0"/>
            </a:endParaRPr>
          </a:p>
          <a:p>
            <a:r>
              <a:rPr lang="en-US" sz="2000">
                <a:latin typeface="Lucida Console" panose="020B0609040504020204" pitchFamily="49" charset="0"/>
              </a:rPr>
              <a:t>TROUBLESHOOTING NOTE: 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#Known bugs</a:t>
            </a:r>
            <a:endParaRPr lang="en-US" sz="2000">
              <a:latin typeface="Lucida Console" panose="020B0609040504020204" pitchFamily="49" charset="0"/>
            </a:endParaRPr>
          </a:p>
          <a:p>
            <a:r>
              <a:rPr lang="en-US" sz="2000">
                <a:latin typeface="Lucida Console" panose="020B0609040504020204" pitchFamily="49" charset="0"/>
              </a:rPr>
              <a:t>SEE </a:t>
            </a:r>
            <a:r>
              <a:rPr lang="en-US" sz="2000" smtClean="0">
                <a:latin typeface="Lucida Console" panose="020B0609040504020204" pitchFamily="49" charset="0"/>
              </a:rPr>
              <a:t>ALSO               #Add URL of your Github wiki</a:t>
            </a:r>
            <a:endParaRPr lang="en-US" sz="2000" smtClean="0">
              <a:latin typeface="Lucida Console" panose="020B0609040504020204" pitchFamily="49" charset="0"/>
            </a:endParaRPr>
          </a:p>
          <a:p>
            <a:r>
              <a:rPr lang="en-US" sz="2000" smtClean="0">
                <a:latin typeface="Lucida Console" panose="020B0609040504020204" pitchFamily="49" charset="0"/>
              </a:rPr>
              <a:t>KEYWORDS</a:t>
            </a:r>
            <a:endParaRPr lang="en-US" sz="200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015" y="61558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* UTF-8 encoding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" y="554647"/>
            <a:ext cx="4410075" cy="6085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2504" y="1056863"/>
            <a:ext cx="33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Maybe I'll fold laundry instead.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1" y="1972041"/>
            <a:ext cx="8648846" cy="39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About Help Checklist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150032"/>
            <a:ext cx="8694737" cy="4427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smtClean="0"/>
              <a:t>	"It tells the story of your module." -- Chrissy LeMaire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smtClean="0"/>
              <a:t>What problem does the module solve?</a:t>
            </a:r>
            <a:br>
              <a:rPr lang="en-US" sz="2400" b="1" smtClean="0"/>
            </a:br>
            <a:endParaRPr lang="en-US" sz="2400" b="1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smtClean="0"/>
              <a:t>How </a:t>
            </a:r>
            <a:r>
              <a:rPr lang="en-US" sz="2400" b="1"/>
              <a:t>do I use the cmdlets </a:t>
            </a:r>
            <a:r>
              <a:rPr lang="en-US" sz="2400" b="1" smtClean="0"/>
              <a:t>together to solve it?</a:t>
            </a:r>
            <a:br>
              <a:rPr lang="en-US" sz="2400" b="1" smtClean="0"/>
            </a:br>
            <a:endParaRPr lang="en-US" sz="2400" b="1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Meta-cmdlet help</a:t>
            </a:r>
            <a:endParaRPr lang="en-US" sz="2400" b="1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In what order do I use the commands?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Is one a prerequisite?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Is one designed to pipe to another?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Examples+++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710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Why </a:t>
            </a:r>
            <a:r>
              <a:rPr lang="de-DE"/>
              <a:t>write </a:t>
            </a:r>
            <a:r>
              <a:rPr lang="de-DE" smtClean="0"/>
              <a:t>help -- for modules? 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smtClean="0"/>
              <a:t>Rules &amp; Syntax</a:t>
            </a:r>
          </a:p>
          <a:p>
            <a:pPr lvl="1"/>
            <a:r>
              <a:rPr lang="de-DE" smtClean="0"/>
              <a:t>Comment-based help v. XML help</a:t>
            </a:r>
          </a:p>
          <a:p>
            <a:endParaRPr lang="de-DE"/>
          </a:p>
          <a:p>
            <a:r>
              <a:rPr lang="de-DE" smtClean="0"/>
              <a:t>Improve the content</a:t>
            </a:r>
          </a:p>
          <a:p>
            <a:pPr lvl="1"/>
            <a:r>
              <a:rPr lang="de-DE" smtClean="0"/>
              <a:t>Write great cmdlet help - Use checklists</a:t>
            </a:r>
          </a:p>
          <a:p>
            <a:pPr lvl="1"/>
            <a:r>
              <a:rPr lang="de-DE" smtClean="0"/>
              <a:t>Writing great About Help</a:t>
            </a:r>
          </a:p>
          <a:p>
            <a:pPr lvl="1"/>
            <a:r>
              <a:rPr lang="de-DE" smtClean="0"/>
              <a:t>Re-purposing Github wiki</a:t>
            </a:r>
          </a:p>
          <a:p>
            <a:pPr lvl="1"/>
            <a:endParaRPr lang="de-DE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9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17" y="484094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about_Pester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" y="1188298"/>
            <a:ext cx="8811330" cy="45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Short Description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451640"/>
            <a:ext cx="8694737" cy="4427190"/>
          </a:xfrm>
        </p:spPr>
        <p:txBody>
          <a:bodyPr/>
          <a:lstStyle/>
          <a:p>
            <a:r>
              <a:rPr lang="en-US" smtClean="0"/>
              <a:t>1-2 paragraphs </a:t>
            </a:r>
            <a:r>
              <a:rPr lang="en-US"/>
              <a:t>that describe the </a:t>
            </a:r>
            <a:r>
              <a:rPr lang="en-US" smtClean="0"/>
              <a:t>concept.</a:t>
            </a:r>
            <a:br>
              <a:rPr lang="en-US" smtClean="0"/>
            </a:br>
            <a:r>
              <a:rPr lang="en-US" smtClean="0"/>
              <a:t> </a:t>
            </a:r>
            <a:endParaRPr lang="en-US"/>
          </a:p>
          <a:p>
            <a:r>
              <a:rPr lang="en-US" smtClean="0"/>
              <a:t>"Will </a:t>
            </a:r>
            <a:r>
              <a:rPr lang="en-US"/>
              <a:t>this module solve my problem?" </a:t>
            </a:r>
            <a:endParaRPr lang="en-US" smtClean="0"/>
          </a:p>
          <a:p>
            <a:r>
              <a:rPr lang="en-US" smtClean="0"/>
              <a:t>In </a:t>
            </a:r>
            <a:r>
              <a:rPr lang="en-US"/>
              <a:t>which domain or technology does it </a:t>
            </a:r>
            <a:r>
              <a:rPr lang="en-US" smtClean="0"/>
              <a:t>work?</a:t>
            </a:r>
          </a:p>
          <a:p>
            <a:r>
              <a:rPr lang="en-US" smtClean="0"/>
              <a:t>System requirements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If the topic is long, list the subtitles in this section, like a table of contents.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Short Description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7" y="1600200"/>
            <a:ext cx="8550480" cy="31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Long Description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	Start with an outline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772528"/>
            <a:ext cx="8694737" cy="3923421"/>
          </a:xfrm>
        </p:spPr>
        <p:txBody>
          <a:bodyPr/>
          <a:lstStyle/>
          <a:p>
            <a:r>
              <a:rPr lang="en-US" smtClean="0"/>
              <a:t>Brainstorm your subtopics.</a:t>
            </a:r>
          </a:p>
          <a:p>
            <a:r>
              <a:rPr lang="en-US" smtClean="0"/>
              <a:t>Arrange subtopics in an order useful </a:t>
            </a:r>
            <a:r>
              <a:rPr lang="en-US" smtClean="0">
                <a:solidFill>
                  <a:srgbClr val="FFFF00"/>
                </a:solidFill>
              </a:rPr>
              <a:t>to the reader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Simple to complex</a:t>
            </a:r>
          </a:p>
          <a:p>
            <a:pPr lvl="1"/>
            <a:r>
              <a:rPr lang="en-US" smtClean="0"/>
              <a:t>Basic to advanced</a:t>
            </a:r>
          </a:p>
          <a:p>
            <a:pPr lvl="1"/>
            <a:r>
              <a:rPr lang="en-US" smtClean="0"/>
              <a:t>Required order: Get/Set</a:t>
            </a:r>
          </a:p>
          <a:p>
            <a:r>
              <a:rPr lang="en-US" smtClean="0"/>
              <a:t>Write </a:t>
            </a:r>
            <a:r>
              <a:rPr lang="en-US"/>
              <a:t>a sentence or paragraph for every subtopic.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Reorder subtopics. Best order for the </a:t>
            </a:r>
            <a:r>
              <a:rPr lang="en-US" smtClean="0">
                <a:solidFill>
                  <a:srgbClr val="FFFF00"/>
                </a:solidFill>
              </a:rPr>
              <a:t>reader</a:t>
            </a:r>
            <a:r>
              <a:rPr lang="en-US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Have a friend read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Long description: Typical ordered outline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01" y="1600200"/>
            <a:ext cx="5715902" cy="3014003"/>
          </a:xfrm>
        </p:spPr>
        <p:txBody>
          <a:bodyPr/>
          <a:lstStyle/>
          <a:p>
            <a:pPr lvl="0"/>
            <a:r>
              <a:rPr lang="en-US" smtClean="0"/>
              <a:t>Purpose / Solution / Task</a:t>
            </a:r>
          </a:p>
          <a:p>
            <a:pPr lvl="0"/>
            <a:r>
              <a:rPr lang="en-US" smtClean="0"/>
              <a:t>Basic example</a:t>
            </a:r>
          </a:p>
          <a:p>
            <a:r>
              <a:rPr lang="en-US" smtClean="0"/>
              <a:t>Cmdlet/Function list</a:t>
            </a:r>
          </a:p>
          <a:p>
            <a:pPr lvl="0"/>
            <a:r>
              <a:rPr lang="en-US" smtClean="0"/>
              <a:t>How-to sections (New/Get/Set/Save)</a:t>
            </a:r>
          </a:p>
          <a:p>
            <a:pPr lvl="0"/>
            <a:r>
              <a:rPr lang="en-US" smtClean="0"/>
              <a:t>Examples (try it)</a:t>
            </a:r>
            <a:endParaRPr lang="en-US"/>
          </a:p>
          <a:p>
            <a:pPr lvl="0"/>
            <a:r>
              <a:rPr lang="en-US" smtClean="0"/>
              <a:t>Background info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about_Aliases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87" y="1260669"/>
            <a:ext cx="7811578" cy="4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about_Pester : Long description outline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01" y="2050366"/>
            <a:ext cx="7952666" cy="3487322"/>
          </a:xfrm>
        </p:spPr>
        <p:txBody>
          <a:bodyPr/>
          <a:lstStyle/>
          <a:p>
            <a:pPr lvl="0"/>
            <a:r>
              <a:rPr lang="en-US" smtClean="0"/>
              <a:t>Problem statement: Unit/integration testing</a:t>
            </a:r>
            <a:endParaRPr lang="en-US"/>
          </a:p>
          <a:p>
            <a:pPr lvl="0"/>
            <a:r>
              <a:rPr lang="en-US" smtClean="0"/>
              <a:t>Language basics, DSL (describe, it, should be)</a:t>
            </a:r>
          </a:p>
          <a:p>
            <a:pPr lvl="0"/>
            <a:r>
              <a:rPr lang="en-US" smtClean="0"/>
              <a:t>How-to:  Create, Write, Run</a:t>
            </a:r>
          </a:p>
          <a:p>
            <a:pPr lvl="0"/>
            <a:r>
              <a:rPr lang="en-US" smtClean="0"/>
              <a:t>How to save; default output is Write-Host</a:t>
            </a:r>
          </a:p>
          <a:p>
            <a:pPr lvl="0"/>
            <a:r>
              <a:rPr lang="en-US" smtClean="0"/>
              <a:t>Example. Try it.</a:t>
            </a:r>
          </a:p>
          <a:p>
            <a:pPr lvl="0"/>
            <a:r>
              <a:rPr lang="en-US" smtClean="0"/>
              <a:t>Real-world examples (from original file)</a:t>
            </a:r>
          </a:p>
        </p:txBody>
      </p:sp>
    </p:spTree>
    <p:extLst>
      <p:ext uri="{BB962C8B-B14F-4D97-AF65-F5344CB8AC3E}">
        <p14:creationId xmlns:p14="http://schemas.microsoft.com/office/powerpoint/2010/main" val="20804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about_Pester : Long description final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01" y="1600200"/>
            <a:ext cx="7952666" cy="3487322"/>
          </a:xfrm>
        </p:spPr>
        <p:txBody>
          <a:bodyPr/>
          <a:lstStyle/>
          <a:p>
            <a:pPr lvl="0"/>
            <a:r>
              <a:rPr lang="en-US" smtClean="0"/>
              <a:t>What does Pester test (concepts)</a:t>
            </a:r>
          </a:p>
          <a:p>
            <a:pPr lvl="0"/>
            <a:r>
              <a:rPr lang="en-US" smtClean="0"/>
              <a:t>The Pester language (basics + example)</a:t>
            </a:r>
          </a:p>
          <a:p>
            <a:pPr lvl="0"/>
            <a:r>
              <a:rPr lang="en-US" smtClean="0"/>
              <a:t>How to Create a Pester Test</a:t>
            </a:r>
          </a:p>
          <a:p>
            <a:pPr lvl="0"/>
            <a:r>
              <a:rPr lang="en-US" smtClean="0"/>
              <a:t>How to Run a Pester Test</a:t>
            </a:r>
          </a:p>
          <a:p>
            <a:r>
              <a:rPr lang="en-US" smtClean="0"/>
              <a:t>Example</a:t>
            </a:r>
          </a:p>
          <a:p>
            <a:pPr lvl="0"/>
            <a:r>
              <a:rPr lang="en-US" smtClean="0"/>
              <a:t>Pester Test Output (Write-Host v. custom object)</a:t>
            </a:r>
          </a:p>
          <a:p>
            <a:pPr lvl="0"/>
            <a:r>
              <a:rPr lang="en-US" smtClean="0"/>
              <a:t>Real-world examples (Pester's own tests)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0" y="1600200"/>
            <a:ext cx="8512199" cy="32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Can I use my GitHub wiki?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3" y="1941342"/>
            <a:ext cx="8694737" cy="375460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smtClean="0">
                <a:solidFill>
                  <a:srgbClr val="FFFF00"/>
                </a:solidFill>
              </a:rPr>
              <a:t>YES!!</a:t>
            </a:r>
          </a:p>
          <a:p>
            <a:pPr marL="0" indent="0" algn="ctr">
              <a:buNone/>
            </a:pPr>
            <a:r>
              <a:rPr lang="en-US" sz="4400" smtClean="0">
                <a:solidFill>
                  <a:srgbClr val="FFFF00"/>
                </a:solidFill>
              </a:rPr>
              <a:t>It's online help!</a:t>
            </a:r>
            <a:endParaRPr lang="en-US" sz="4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86" y="503954"/>
            <a:ext cx="7556313" cy="1116106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Supporting "Get-Help -Online"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4485" y="1153924"/>
            <a:ext cx="59618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Consolas" panose="020B0609020204030204" pitchFamily="49" charset="0"/>
              </a:rPr>
              <a:t>PS C:\&gt;</a:t>
            </a:r>
            <a:r>
              <a:rPr lang="en-US" sz="2400" smtClean="0">
                <a:solidFill>
                  <a:srgbClr val="FFFF00"/>
                </a:solidFill>
                <a:latin typeface="Consolas" panose="020B0609020204030204" pitchFamily="49" charset="0"/>
              </a:rPr>
              <a:t>Get-Help</a:t>
            </a:r>
            <a:r>
              <a:rPr lang="en-US" sz="2400" smtClean="0">
                <a:solidFill>
                  <a:schemeClr val="bg1"/>
                </a:solidFill>
                <a:latin typeface="Consolas" panose="020B0609020204030204" pitchFamily="49" charset="0"/>
              </a:rPr>
              <a:t> Get-Widget </a:t>
            </a:r>
            <a:r>
              <a:rPr lang="en-US" sz="2400" smtClean="0">
                <a:solidFill>
                  <a:srgbClr val="FFFF00"/>
                </a:solidFill>
                <a:latin typeface="Consolas" panose="020B0609020204030204" pitchFamily="49" charset="0"/>
              </a:rPr>
              <a:t>-Online</a:t>
            </a:r>
          </a:p>
          <a:p>
            <a:r>
              <a:rPr lang="en-US" sz="2800" i="1" smtClean="0">
                <a:solidFill>
                  <a:srgbClr val="FFFF00"/>
                </a:solidFill>
                <a:latin typeface="Ubuntu Mono" panose="020B0509030602030204" pitchFamily="49" charset="0"/>
              </a:rPr>
              <a:t>Not for About help	</a:t>
            </a:r>
            <a:endParaRPr lang="en-US" sz="2800" i="1">
              <a:solidFill>
                <a:srgbClr val="FFFF00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286" y="6203852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Supporting Online Help (MSDN)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286" y="2569546"/>
            <a:ext cx="89819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Two ways to specify an online help URI for </a:t>
            </a:r>
          </a:p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a command:</a:t>
            </a:r>
          </a:p>
          <a:p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-- First related link in help topic (precedence)</a:t>
            </a:r>
          </a:p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-- HelpUri attribute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4" y="1750428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495401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I'm too busy to write help...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	                ...  shifting the burden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7286" y="6203852"/>
            <a:ext cx="340856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Supporting Online Help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934" y="1373684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First related link in help topic</a:t>
            </a:r>
          </a:p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-- Value must begin with 'http' or 'https'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286" y="6203852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2"/>
              </a:rPr>
              <a:t>Supporting Online Help (MSDN)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81" y="2619375"/>
            <a:ext cx="5929828" cy="2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Supporting Online Help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934" y="1373684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First related link in help topic</a:t>
            </a:r>
          </a:p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-- Value must begin with 'http' or 'https'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723709"/>
            <a:ext cx="8381198" cy="16935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67286" y="6203852"/>
            <a:ext cx="340856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286" y="6203852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Supporting Online Help (MSDN)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12021772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.ExternalHelp takes precedence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	over other comment-based help keywords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1" y="2118507"/>
            <a:ext cx="7848667" cy="30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05" y="484094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Supporting Online Help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105" y="1446904"/>
            <a:ext cx="89562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Function: HelpUri attribute of CmdletBinding</a:t>
            </a: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en-US" sz="2400" smtClean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en-US" sz="2400" smtClean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C# Cmdlets: HelpUri attribute of Cmdlet class</a:t>
            </a: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en-US" sz="2400" smtClean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CIM commands: HelpUri attribute of CmdletMetadata element</a:t>
            </a:r>
          </a:p>
          <a:p>
            <a:endParaRPr lang="en-US" sz="2400" smtClean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94" y="1969335"/>
            <a:ext cx="6686623" cy="130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4" y="4159146"/>
            <a:ext cx="8386944" cy="426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4" y="5286264"/>
            <a:ext cx="7850021" cy="5252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67286" y="6203852"/>
            <a:ext cx="340856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86" y="6203852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5"/>
              </a:rPr>
              <a:t>Supporting Online Help (MSDN)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Online Help : About_help is </a:t>
            </a:r>
            <a:r>
              <a:rPr lang="en-US" u="sng" smtClean="0">
                <a:solidFill>
                  <a:schemeClr val="bg1"/>
                </a:solidFill>
                <a:latin typeface="Ubuntu Mono" panose="020B0509030602030204" pitchFamily="49" charset="0"/>
              </a:rPr>
              <a:t>not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 supported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SEE ALSO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582" y="1719219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Pester Wiki (it's excellent!)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82" y="2361458"/>
            <a:ext cx="7651898" cy="33600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67286" y="6203852"/>
            <a:ext cx="3408562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286" y="6203852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Supporting Online Help (MSDN)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05508" y="6348276"/>
            <a:ext cx="2806504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8" y="291077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Help for DSC, Classes : About topics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567" y="993379"/>
            <a:ext cx="6355746" cy="51298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508" y="63482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hlinkClick r:id="rId3"/>
              </a:rPr>
              <a:t>about_WineGlass.help.txt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19275" y="1336803"/>
            <a:ext cx="8585574" cy="4389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2" y="562536"/>
            <a:ext cx="7556313" cy="1116106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References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640" y="1545447"/>
            <a:ext cx="81274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Troubleshooting Comment-Based Help</a:t>
            </a:r>
            <a:r>
              <a:rPr lang="en-US" sz="1400" smtClean="0">
                <a:hlinkClick r:id="rId2"/>
              </a:rPr>
              <a:t/>
            </a:r>
            <a:br>
              <a:rPr lang="en-US" sz="1400" smtClean="0">
                <a:hlinkClick r:id="rId2"/>
              </a:rPr>
            </a:br>
            <a:r>
              <a:rPr lang="en-US">
                <a:hlinkClick r:id="rId3"/>
              </a:rPr>
              <a:t>Writing XML Help for Advanced </a:t>
            </a:r>
            <a:r>
              <a:rPr lang="en-US" smtClean="0">
                <a:hlinkClick r:id="rId3"/>
              </a:rPr>
              <a:t>Functions</a:t>
            </a:r>
            <a:endParaRPr lang="en-US" smtClean="0"/>
          </a:p>
          <a:p>
            <a:r>
              <a:rPr lang="en-US" smtClean="0">
                <a:hlinkClick r:id="rId4"/>
              </a:rPr>
              <a:t>Naming Help Files (PS 3.0 only; not updated for 4.0+)</a:t>
            </a:r>
            <a:endParaRPr lang="en-US" smtClean="0"/>
          </a:p>
          <a:p>
            <a:endParaRPr lang="en-US"/>
          </a:p>
          <a:p>
            <a:r>
              <a:rPr lang="en-US" smtClean="0">
                <a:hlinkClick r:id="rId5"/>
              </a:rPr>
              <a:t>Checklists </a:t>
            </a:r>
            <a:r>
              <a:rPr lang="en-US">
                <a:hlinkClick r:id="rId5"/>
              </a:rPr>
              <a:t>for Authoring PowerShell </a:t>
            </a:r>
            <a:r>
              <a:rPr lang="en-US" smtClean="0">
                <a:hlinkClick r:id="rId5"/>
              </a:rPr>
              <a:t>Help</a:t>
            </a:r>
            <a:endParaRPr lang="en-US" smtClean="0"/>
          </a:p>
          <a:p>
            <a:r>
              <a:rPr lang="en-US" smtClean="0">
                <a:hlinkClick r:id="rId6"/>
              </a:rPr>
              <a:t>How </a:t>
            </a:r>
            <a:r>
              <a:rPr lang="en-US">
                <a:hlinkClick r:id="rId6"/>
              </a:rPr>
              <a:t>to Write Great Help </a:t>
            </a:r>
            <a:r>
              <a:rPr lang="en-US" smtClean="0">
                <a:hlinkClick r:id="rId6"/>
              </a:rPr>
              <a:t>Examples</a:t>
            </a:r>
            <a:endParaRPr lang="en-US" smtClean="0"/>
          </a:p>
          <a:p>
            <a:r>
              <a:rPr lang="en-US" smtClean="0">
                <a:hlinkClick r:id="rId7"/>
              </a:rPr>
              <a:t>Supporting </a:t>
            </a:r>
            <a:r>
              <a:rPr lang="en-US">
                <a:hlinkClick r:id="rId7"/>
              </a:rPr>
              <a:t>Online Help (MSDN</a:t>
            </a:r>
            <a:r>
              <a:rPr lang="en-US" smtClean="0">
                <a:hlinkClick r:id="rId7"/>
              </a:rPr>
              <a:t>)</a:t>
            </a:r>
            <a:endParaRPr lang="en-US" smtClean="0"/>
          </a:p>
          <a:p>
            <a:endParaRPr lang="en-US"/>
          </a:p>
          <a:p>
            <a:r>
              <a:rPr lang="en-US"/>
              <a:t>Slides and code for all help talks: </a:t>
            </a:r>
            <a:r>
              <a:rPr lang="en-US">
                <a:hlinkClick r:id="rId8"/>
              </a:rPr>
              <a:t>PowerShell Help Deep Dive (GitHub)</a:t>
            </a:r>
            <a:r>
              <a:rPr lang="en-US"/>
              <a:t/>
            </a:r>
            <a:br>
              <a:rPr lang="en-US"/>
            </a:br>
            <a:r>
              <a:rPr lang="en-US"/>
              <a:t>Use help as a code spec:  </a:t>
            </a:r>
            <a:r>
              <a:rPr lang="en-US">
                <a:hlinkClick r:id="rId9"/>
              </a:rPr>
              <a:t>Advanced Help for Advanced Functions</a:t>
            </a:r>
            <a:endParaRPr lang="en-US"/>
          </a:p>
          <a:p>
            <a:r>
              <a:rPr lang="en-US"/>
              <a:t>Use help examples as a test spec: </a:t>
            </a:r>
            <a:r>
              <a:rPr lang="en-US">
                <a:hlinkClick r:id="rId10"/>
              </a:rPr>
              <a:t>https://</a:t>
            </a:r>
            <a:r>
              <a:rPr lang="en-US" smtClean="0">
                <a:hlinkClick r:id="rId10"/>
              </a:rPr>
              <a:t>github.com/juneb/PesterTDD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275" y="593656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9" y="1947011"/>
            <a:ext cx="7772400" cy="930027"/>
          </a:xfrm>
        </p:spPr>
        <p:txBody>
          <a:bodyPr/>
          <a:lstStyle/>
          <a:p>
            <a:r>
              <a:rPr lang="en-US" smtClean="0"/>
              <a:t>Professional Help for PowerShell Modules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404" y="4416896"/>
            <a:ext cx="4617640" cy="564083"/>
          </a:xfrm>
        </p:spPr>
        <p:txBody>
          <a:bodyPr/>
          <a:lstStyle/>
          <a:p>
            <a:r>
              <a:rPr lang="en-US" smtClean="0"/>
              <a:t>June Blender</a:t>
            </a:r>
          </a:p>
          <a:p>
            <a:r>
              <a:rPr lang="en-US" smtClean="0"/>
              <a:t>Technology Evangelist</a:t>
            </a:r>
          </a:p>
          <a:p>
            <a:r>
              <a:rPr lang="en-US" smtClean="0"/>
              <a:t>SAPIEN Technologies, Inc.</a:t>
            </a:r>
          </a:p>
          <a:p>
            <a:r>
              <a:rPr lang="en-US" smtClean="0"/>
              <a:t>Windows PowerShell MVP</a:t>
            </a:r>
          </a:p>
          <a:p>
            <a:r>
              <a:rPr lang="en-US"/>
              <a:t>juneb@sapien.com</a:t>
            </a:r>
          </a:p>
          <a:p>
            <a:r>
              <a:rPr lang="en-US" smtClean="0"/>
              <a:t>@juneb_get_help</a:t>
            </a:r>
          </a:p>
        </p:txBody>
      </p:sp>
    </p:spTree>
    <p:extLst>
      <p:ext uri="{BB962C8B-B14F-4D97-AF65-F5344CB8AC3E}">
        <p14:creationId xmlns:p14="http://schemas.microsoft.com/office/powerpoint/2010/main" val="37485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4" y="1633254"/>
            <a:ext cx="8354572" cy="4020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349691" cy="1116106"/>
          </a:xfrm>
        </p:spPr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Undocumented tool -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EQ Unautomated </a:t>
            </a: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4560" y="528397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Inefficient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484094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Why write help for a module?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29" y="1905255"/>
            <a:ext cx="7919290" cy="2308158"/>
          </a:xfrm>
        </p:spPr>
        <p:txBody>
          <a:bodyPr/>
          <a:lstStyle/>
          <a:p>
            <a:r>
              <a:rPr lang="en-US" smtClean="0"/>
              <a:t>Likely to share it</a:t>
            </a:r>
          </a:p>
          <a:p>
            <a:r>
              <a:rPr lang="en-US" smtClean="0"/>
              <a:t>Like to keep it (and need to maintain it)</a:t>
            </a:r>
          </a:p>
          <a:p>
            <a:r>
              <a:rPr lang="en-US" smtClean="0"/>
              <a:t>More complex than a script</a:t>
            </a:r>
          </a:p>
          <a:p>
            <a:r>
              <a:rPr lang="en-US" smtClean="0"/>
              <a:t>More valuable</a:t>
            </a:r>
          </a:p>
        </p:txBody>
      </p:sp>
    </p:spTree>
    <p:extLst>
      <p:ext uri="{BB962C8B-B14F-4D97-AF65-F5344CB8AC3E}">
        <p14:creationId xmlns:p14="http://schemas.microsoft.com/office/powerpoint/2010/main" val="29910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484094"/>
            <a:ext cx="7556313" cy="1116106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How is help different for a module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29" y="1905255"/>
            <a:ext cx="7919290" cy="2308158"/>
          </a:xfrm>
        </p:spPr>
        <p:txBody>
          <a:bodyPr/>
          <a:lstStyle/>
          <a:p>
            <a:r>
              <a:rPr lang="en-US" smtClean="0"/>
              <a:t>Examples are intertwined</a:t>
            </a:r>
          </a:p>
          <a:p>
            <a:r>
              <a:rPr lang="en-US" smtClean="0"/>
              <a:t>About topic (at least one; typically more)</a:t>
            </a:r>
          </a:p>
          <a:p>
            <a:r>
              <a:rPr lang="en-US" smtClean="0"/>
              <a:t>Benefit from "Get-Help -Online"</a:t>
            </a:r>
          </a:p>
        </p:txBody>
      </p:sp>
    </p:spTree>
    <p:extLst>
      <p:ext uri="{BB962C8B-B14F-4D97-AF65-F5344CB8AC3E}">
        <p14:creationId xmlns:p14="http://schemas.microsoft.com/office/powerpoint/2010/main" val="17377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Don't write help for your own module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4964"/>
            <a:ext cx="6807848" cy="4597154"/>
          </a:xfrm>
        </p:spPr>
        <p:txBody>
          <a:bodyPr/>
          <a:lstStyle/>
          <a:p>
            <a:r>
              <a:rPr lang="en-US" smtClean="0"/>
              <a:t>Find a writer</a:t>
            </a:r>
          </a:p>
          <a:p>
            <a:r>
              <a:rPr lang="en-US" smtClean="0"/>
              <a:t>Get a buddy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r>
              <a:rPr lang="en-US" smtClean="0"/>
              <a:t>Immersed in the implementation</a:t>
            </a:r>
          </a:p>
          <a:p>
            <a:r>
              <a:rPr lang="en-US" smtClean="0"/>
              <a:t>Need a beginner perspective focused on the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6308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1400</Words>
  <Application>Microsoft Office PowerPoint</Application>
  <PresentationFormat>On-screen Show (4:3)</PresentationFormat>
  <Paragraphs>367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Professional Help for PowerShell Modules</vt:lpstr>
      <vt:lpstr>Tested Versions</vt:lpstr>
      <vt:lpstr>Slides and code for all help talks:  PowerShell Help Deep Dive (GitHub)    https://github.com/juneb/PowerShellHelpDeepDive </vt:lpstr>
      <vt:lpstr>Agenda</vt:lpstr>
      <vt:lpstr>I'm too busy to write help...                  ...  shifting the burden</vt:lpstr>
      <vt:lpstr>Undocumented tool -EQ Unautomated process</vt:lpstr>
      <vt:lpstr>Why write help for a module?</vt:lpstr>
      <vt:lpstr>How is help different for a module</vt:lpstr>
      <vt:lpstr>Don't write help for your own module</vt:lpstr>
      <vt:lpstr>Benefits to the Author of Writing Help</vt:lpstr>
      <vt:lpstr>"Help-Driven Development"  Help as a code specification</vt:lpstr>
      <vt:lpstr>"Help-Driven Development"  Help Examples as a Pester test spec  </vt:lpstr>
      <vt:lpstr>Mechanics:   A few hints about help syntax...</vt:lpstr>
      <vt:lpstr>Comment-based help v. XML help</vt:lpstr>
      <vt:lpstr>Comment-Based Help  Costs/Benefits   </vt:lpstr>
      <vt:lpstr>What can go wrong with comment-based help?</vt:lpstr>
      <vt:lpstr>XML Help   Costs / Benefits   </vt:lpstr>
      <vt:lpstr>What can go wrong with XML help?</vt:lpstr>
      <vt:lpstr>Naming XML Help Files  Cmdlets, CIM commands, Workflows</vt:lpstr>
      <vt:lpstr>Naming XML Help Files  Functions</vt:lpstr>
      <vt:lpstr>.ExternalHelp keyword</vt:lpstr>
      <vt:lpstr>Where do I put help files?  XML, About</vt:lpstr>
      <vt:lpstr>It's all about the content!</vt:lpstr>
      <vt:lpstr>Code comments v. help</vt:lpstr>
      <vt:lpstr>Easy (help) writing rules</vt:lpstr>
      <vt:lpstr>Easy (help) writing rules</vt:lpstr>
      <vt:lpstr>Easy (help) writing rules</vt:lpstr>
      <vt:lpstr>Define technical terms</vt:lpstr>
      <vt:lpstr>Reuse content</vt:lpstr>
      <vt:lpstr>Write, use, and share checklists </vt:lpstr>
      <vt:lpstr>Synopsis Checklist           "Elevator speech"   Will this cmdlet solve my problem?</vt:lpstr>
      <vt:lpstr>Use Synopsis Checklist:  Invoke-Pester  (3.4.0)</vt:lpstr>
      <vt:lpstr>About Help   Without it, your module is  a confusing collection of  unrelated commands.</vt:lpstr>
      <vt:lpstr>Where do I start?</vt:lpstr>
      <vt:lpstr>About Help file   about_&lt;Topic&gt;.help.txt    </vt:lpstr>
      <vt:lpstr>about_Topic Template :  1000-1500 words</vt:lpstr>
      <vt:lpstr>PowerPoint Presentation</vt:lpstr>
      <vt:lpstr>PowerPoint Presentation</vt:lpstr>
      <vt:lpstr>About Help Checklist</vt:lpstr>
      <vt:lpstr>about_Pester</vt:lpstr>
      <vt:lpstr>Short Description</vt:lpstr>
      <vt:lpstr>Short Description</vt:lpstr>
      <vt:lpstr>Long Description  Start with an outline</vt:lpstr>
      <vt:lpstr>Long description: Typical ordered outline</vt:lpstr>
      <vt:lpstr>about_Aliases</vt:lpstr>
      <vt:lpstr>about_Pester : Long description outline</vt:lpstr>
      <vt:lpstr>about_Pester : Long description final</vt:lpstr>
      <vt:lpstr>Can I use my GitHub wiki?</vt:lpstr>
      <vt:lpstr>Supporting "Get-Help -Online"</vt:lpstr>
      <vt:lpstr>Supporting Online Help</vt:lpstr>
      <vt:lpstr>Supporting Online Help</vt:lpstr>
      <vt:lpstr>.ExternalHelp takes precedence  over other comment-based help keywords</vt:lpstr>
      <vt:lpstr>Supporting Online Help</vt:lpstr>
      <vt:lpstr>Online Help : About_help is not supported  SEE ALSO</vt:lpstr>
      <vt:lpstr>Help for DSC, Classes : About topics</vt:lpstr>
      <vt:lpstr>References</vt:lpstr>
      <vt:lpstr>Professional Help for PowerShell Modules</vt:lpstr>
    </vt:vector>
  </TitlesOfParts>
  <Company>Concentrated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Help DeepDive</dc:title>
  <dc:creator>June Blender Rogers</dc:creator>
  <cp:lastModifiedBy>June Blender</cp:lastModifiedBy>
  <cp:revision>718</cp:revision>
  <dcterms:created xsi:type="dcterms:W3CDTF">2015-04-03T12:01:21Z</dcterms:created>
  <dcterms:modified xsi:type="dcterms:W3CDTF">2016-04-24T14:47:12Z</dcterms:modified>
</cp:coreProperties>
</file>