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5" r:id="rId6"/>
    <p:sldId id="268" r:id="rId7"/>
    <p:sldId id="263" r:id="rId8"/>
    <p:sldId id="272" r:id="rId9"/>
    <p:sldId id="282" r:id="rId10"/>
    <p:sldId id="283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6C4B-03E3-4DEC-9E4C-9049B25A7EF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98464-0A7A-412E-BF24-B513C97C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9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13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15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6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21B522-737E-4156-B5A1-15C4908FAA4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A633BD-C23C-4F2B-8EE6-55068A1E0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0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6CD5-4318-412B-AD5D-FDBD219DA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969F0-601C-4C6B-8B9E-815B2021F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Kurt Jensen</a:t>
            </a:r>
          </a:p>
        </p:txBody>
      </p:sp>
    </p:spTree>
    <p:extLst>
      <p:ext uri="{BB962C8B-B14F-4D97-AF65-F5344CB8AC3E}">
        <p14:creationId xmlns:p14="http://schemas.microsoft.com/office/powerpoint/2010/main" val="168923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29CF0-D2EA-40AA-9BC7-4EC6E653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1608" y="1736035"/>
            <a:ext cx="2560744" cy="9064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Answers</a:t>
            </a:r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1B133CE-CA56-4560-BBDB-0561EF39A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" t="19806" r="2510" b="10531"/>
          <a:stretch/>
        </p:blipFill>
        <p:spPr>
          <a:xfrm rot="5400000">
            <a:off x="2988284" y="1725089"/>
            <a:ext cx="6520234" cy="3458818"/>
          </a:xfrm>
          <a:prstGeom prst="rect">
            <a:avLst/>
          </a:prstGeom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A39EB988-0591-481D-8AFA-342AD6E1B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t="19745" r="6001" b="14812"/>
          <a:stretch/>
        </p:blipFill>
        <p:spPr>
          <a:xfrm rot="5400000">
            <a:off x="-996113" y="1583360"/>
            <a:ext cx="6512143" cy="37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5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55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F2278A40-4714-4EE6-B62E-C63EB607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7" y="-26326"/>
            <a:ext cx="11661906" cy="685800"/>
          </a:xfrm>
        </p:spPr>
        <p:txBody>
          <a:bodyPr>
            <a:noAutofit/>
          </a:bodyPr>
          <a:lstStyle/>
          <a:p>
            <a:pPr algn="ctr"/>
            <a:r>
              <a:rPr kumimoji="0" lang="en-US" sz="28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146194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Eventually it’ll turn into a more complicated parsing tree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566E8C-12F7-4C99-94E4-BFA9F185C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37"/>
          <a:stretch/>
        </p:blipFill>
        <p:spPr>
          <a:xfrm>
            <a:off x="821691" y="1595415"/>
            <a:ext cx="5919681" cy="3220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F44702-2E4C-49E2-9F67-257C7B598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3" r="14136"/>
          <a:stretch/>
        </p:blipFill>
        <p:spPr>
          <a:xfrm>
            <a:off x="6996022" y="1102738"/>
            <a:ext cx="4244537" cy="4364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87EC3B-E49A-41C6-B2D5-8D29C4459B72}"/>
              </a:ext>
            </a:extLst>
          </p:cNvPr>
          <p:cNvSpPr txBox="1"/>
          <p:nvPr/>
        </p:nvSpPr>
        <p:spPr>
          <a:xfrm>
            <a:off x="1185172" y="941033"/>
            <a:ext cx="537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grammar for a subset of the C language</a:t>
            </a:r>
          </a:p>
        </p:txBody>
      </p:sp>
    </p:spTree>
    <p:extLst>
      <p:ext uri="{BB962C8B-B14F-4D97-AF65-F5344CB8AC3E}">
        <p14:creationId xmlns:p14="http://schemas.microsoft.com/office/powerpoint/2010/main" val="402966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55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F2278A40-4714-4EE6-B62E-C63EB607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7" y="-26326"/>
            <a:ext cx="11661906" cy="685800"/>
          </a:xfrm>
        </p:spPr>
        <p:txBody>
          <a:bodyPr>
            <a:noAutofit/>
          </a:bodyPr>
          <a:lstStyle/>
          <a:p>
            <a:pPr algn="ctr"/>
            <a:r>
              <a:rPr kumimoji="0" lang="en-US" sz="28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146194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Eventually it’ll turn into a more complicated parsing tree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234B1D-6F1C-4E0E-B27A-C900C93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96"/>
          <a:stretch/>
        </p:blipFill>
        <p:spPr>
          <a:xfrm>
            <a:off x="914317" y="1164735"/>
            <a:ext cx="4867569" cy="40800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643F55-2C97-497D-855E-4CE673F7B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04"/>
          <a:stretch/>
        </p:blipFill>
        <p:spPr>
          <a:xfrm>
            <a:off x="6405935" y="908506"/>
            <a:ext cx="4509717" cy="4563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5EF1A1-9F06-41DB-B8A4-53C74B10A9E7}"/>
              </a:ext>
            </a:extLst>
          </p:cNvPr>
          <p:cNvSpPr txBox="1"/>
          <p:nvPr/>
        </p:nvSpPr>
        <p:spPr>
          <a:xfrm>
            <a:off x="1073427" y="727438"/>
            <a:ext cx="5009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A grammar for a subset of the C language cont.</a:t>
            </a:r>
          </a:p>
        </p:txBody>
      </p:sp>
    </p:spTree>
    <p:extLst>
      <p:ext uri="{BB962C8B-B14F-4D97-AF65-F5344CB8AC3E}">
        <p14:creationId xmlns:p14="http://schemas.microsoft.com/office/powerpoint/2010/main" val="369390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55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F2278A40-4714-4EE6-B62E-C63EB607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7" y="-26326"/>
            <a:ext cx="11661906" cy="685800"/>
          </a:xfrm>
        </p:spPr>
        <p:txBody>
          <a:bodyPr>
            <a:noAutofit/>
          </a:bodyPr>
          <a:lstStyle/>
          <a:p>
            <a:pPr algn="ctr"/>
            <a:r>
              <a:rPr kumimoji="0" lang="en-US" sz="28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146194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Eventually it’ll turn into a more complicated parsing tree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FF8102-AF0B-4D00-ABCF-D4998E4C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83" y="1370694"/>
            <a:ext cx="4680357" cy="3919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F1BC7A-D688-4414-A9AD-A0B72491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51" y="1110711"/>
            <a:ext cx="5024176" cy="4345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32295-DA8E-437C-8C6E-0F91AF2A8761}"/>
              </a:ext>
            </a:extLst>
          </p:cNvPr>
          <p:cNvSpPr txBox="1"/>
          <p:nvPr/>
        </p:nvSpPr>
        <p:spPr>
          <a:xfrm>
            <a:off x="1130462" y="825949"/>
            <a:ext cx="498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A grammar for a subset of the C language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C6575-0ACE-4195-842C-830CF94ABCDD}"/>
              </a:ext>
            </a:extLst>
          </p:cNvPr>
          <p:cNvSpPr txBox="1"/>
          <p:nvPr/>
        </p:nvSpPr>
        <p:spPr>
          <a:xfrm>
            <a:off x="6287550" y="698226"/>
            <a:ext cx="5195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The derivation of nonterminal &lt;statement&gt; while(a&lt;=9)S1;</a:t>
            </a:r>
          </a:p>
        </p:txBody>
      </p:sp>
    </p:spTree>
    <p:extLst>
      <p:ext uri="{BB962C8B-B14F-4D97-AF65-F5344CB8AC3E}">
        <p14:creationId xmlns:p14="http://schemas.microsoft.com/office/powerpoint/2010/main" val="214787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F2278A40-4714-4EE6-B62E-C63EB607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solidFill>
                  <a:srgbClr val="FFFFFF"/>
                </a:solidFill>
                <a:uLnTx/>
                <a:uFillTx/>
              </a:rPr>
              <a:t>Eventually it’ll turn into a more complicated parsing tree</a:t>
            </a:r>
            <a:endParaRPr lang="en-US" sz="4100">
              <a:solidFill>
                <a:srgbClr val="FFFFFF"/>
              </a:solidFill>
            </a:endParaRPr>
          </a:p>
        </p:txBody>
      </p:sp>
      <p:sp useBgFill="1">
        <p:nvSpPr>
          <p:cNvPr id="87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E49063-4E47-47C0-B036-9C32EC53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950440"/>
            <a:ext cx="6216995" cy="4655230"/>
          </a:xfrm>
          <a:prstGeom prst="snip2DiagRect">
            <a:avLst>
              <a:gd name="adj1" fmla="val 7686"/>
              <a:gd name="adj2" fmla="val 16667"/>
            </a:avLst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39654-97FA-4CB8-B853-ED6655574E78}"/>
              </a:ext>
            </a:extLst>
          </p:cNvPr>
          <p:cNvSpPr txBox="1"/>
          <p:nvPr/>
        </p:nvSpPr>
        <p:spPr>
          <a:xfrm>
            <a:off x="4672701" y="699052"/>
            <a:ext cx="237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33099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CCA0C-5282-4217-B181-EE8E11EE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52" y="673673"/>
            <a:ext cx="11176485" cy="842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E468-9CDD-4A2A-ACA1-21A06B2E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670931"/>
            <a:ext cx="109908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457200">
              <a:buClr>
                <a:schemeClr val="tx2"/>
              </a:buClr>
            </a:pPr>
            <a:r>
              <a:rPr lang="en-US" sz="2100" dirty="0" err="1">
                <a:solidFill>
                  <a:schemeClr val="tx2"/>
                </a:solidFill>
              </a:rPr>
              <a:t>Warford</a:t>
            </a:r>
            <a:r>
              <a:rPr lang="en-US" sz="2100" dirty="0">
                <a:solidFill>
                  <a:schemeClr val="tx2"/>
                </a:solidFill>
              </a:rPr>
              <a:t>, J., 2017. Computer systems. 5th ed. Burlington: Jones &amp; Bartlett Learning, pp.395-407.</a:t>
            </a:r>
          </a:p>
        </p:txBody>
      </p:sp>
    </p:spTree>
    <p:extLst>
      <p:ext uri="{BB962C8B-B14F-4D97-AF65-F5344CB8AC3E}">
        <p14:creationId xmlns:p14="http://schemas.microsoft.com/office/powerpoint/2010/main" val="319249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29CF0-D2EA-40AA-9BC7-4EC6E653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82" y="1072971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About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5AA-14B6-4470-8C93-2DCC027C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2" y="2676938"/>
            <a:ext cx="8534400" cy="25514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Parse trees illustrate how a specific string fits to a syntax diagram. The parse tree begins with a nonterminal expression at the very tip of the tree, and branches into progressively simpler expressions until the entire statement is represented as a series of terminal expressions. </a:t>
            </a:r>
          </a:p>
          <a:p>
            <a:r>
              <a:rPr lang="en-US" dirty="0">
                <a:solidFill>
                  <a:schemeClr val="tx1"/>
                </a:solidFill>
              </a:rPr>
              <a:t>Parsing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transformation from a sequence to a tree</a:t>
            </a:r>
          </a:p>
        </p:txBody>
      </p:sp>
    </p:spTree>
    <p:extLst>
      <p:ext uri="{BB962C8B-B14F-4D97-AF65-F5344CB8AC3E}">
        <p14:creationId xmlns:p14="http://schemas.microsoft.com/office/powerpoint/2010/main" val="262983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83068-D2A6-4092-9175-56796990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38" y="1075135"/>
            <a:ext cx="1756894" cy="4419863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4FCC82-30E3-4E05-819C-3248C688A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2"/>
          <a:stretch/>
        </p:blipFill>
        <p:spPr>
          <a:xfrm>
            <a:off x="6402340" y="1074490"/>
            <a:ext cx="4968026" cy="4419863"/>
          </a:xfrm>
          <a:prstGeom prst="snip1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57835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29CF0-D2EA-40AA-9BC7-4EC6E653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82" y="576514"/>
            <a:ext cx="4217266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5AA-14B6-4470-8C93-2DCC027C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2" y="2302285"/>
            <a:ext cx="5847283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grammar is a system that specifies how you can concatenate (link together in a chain or series) the character of alphabet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to form a legal string in a language.</a:t>
            </a:r>
          </a:p>
          <a:p>
            <a:r>
              <a:rPr lang="en-US" dirty="0">
                <a:solidFill>
                  <a:schemeClr val="tx1"/>
                </a:solidFill>
              </a:rPr>
              <a:t>Formally, a grammar contains 4 parts: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N, a nonterminal alphabet.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T, a terminal alphabet.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P, a set of rules of production.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S, the start symbol, which is an element of 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8B0AF-6314-4964-A5EA-0D38351D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37" y="497779"/>
            <a:ext cx="2428316" cy="5862442"/>
          </a:xfrm>
          <a:prstGeom prst="foldedCorner">
            <a:avLst>
              <a:gd name="adj" fmla="val 31999"/>
            </a:avLst>
          </a:prstGeom>
        </p:spPr>
      </p:pic>
    </p:spTree>
    <p:extLst>
      <p:ext uri="{BB962C8B-B14F-4D97-AF65-F5344CB8AC3E}">
        <p14:creationId xmlns:p14="http://schemas.microsoft.com/office/powerpoint/2010/main" val="334746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269C0-E938-4ACE-9291-680DA455A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29CF0-D2EA-40AA-9BC7-4EC6E653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25186"/>
            <a:ext cx="5408613" cy="17033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 grammar that describes an expression</a:t>
            </a:r>
          </a:p>
        </p:txBody>
      </p:sp>
      <p:sp useBgFill="1">
        <p:nvSpPr>
          <p:cNvPr id="40" name="Snip Diagonal Corner Rectangle 6">
            <a:extLst>
              <a:ext uri="{FF2B5EF4-FFF2-40B4-BE49-F238E27FC236}">
                <a16:creationId xmlns:a16="http://schemas.microsoft.com/office/drawing/2014/main" id="{353910D8-86D8-4812-AACB-F5860956E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4977369" cy="5286838"/>
          </a:xfrm>
          <a:prstGeom prst="snip2DiagRect">
            <a:avLst>
              <a:gd name="adj1" fmla="val 976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9F67A-07F7-4A11-895C-63FFBDF6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51" y="1107589"/>
            <a:ext cx="3957363" cy="433425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0DDB13E-0746-49BA-B832-3DBEF6AB5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ABE57-032A-4BDB-8DA5-921E3A265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CBD4F3-E4C6-4345-B5B9-225E609D3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D7E20A-1B41-40E2-9927-FD6E3E09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2C5E4E-9C9A-4C8F-A06F-0C25A124E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382779-711D-4169-BCDC-A353BB9E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3E99950-1702-41CF-A853-7A0991CAA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4" t="17068" r="8685" b="28145"/>
          <a:stretch/>
        </p:blipFill>
        <p:spPr>
          <a:xfrm>
            <a:off x="2349308" y="706049"/>
            <a:ext cx="1463040" cy="3085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042174-F1D2-4612-8B3D-25B702E02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448"/>
          <a:stretch/>
        </p:blipFill>
        <p:spPr>
          <a:xfrm>
            <a:off x="7202231" y="3060295"/>
            <a:ext cx="2428316" cy="3198097"/>
          </a:xfrm>
          <a:prstGeom prst="snip2DiagRect">
            <a:avLst>
              <a:gd name="adj1" fmla="val 19646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19467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6F269C0-E938-4ACE-9291-680DA455A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Snip Diagonal Corner Rectangle 6">
            <a:extLst>
              <a:ext uri="{FF2B5EF4-FFF2-40B4-BE49-F238E27FC236}">
                <a16:creationId xmlns:a16="http://schemas.microsoft.com/office/drawing/2014/main" id="{353910D8-86D8-4812-AACB-F5860956E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4977369" cy="5286838"/>
          </a:xfrm>
          <a:prstGeom prst="snip2DiagRect">
            <a:avLst>
              <a:gd name="adj1" fmla="val 976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DDB13E-0746-49BA-B832-3DBEF6AB5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ABE57-032A-4BDB-8DA5-921E3A265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CBD4F3-E4C6-4345-B5B9-225E609D3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D7E20A-1B41-40E2-9927-FD6E3E09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2C5E4E-9C9A-4C8F-A06F-0C25A124E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382779-711D-4169-BCDC-A353BB9E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3E99950-1702-41CF-A853-7A0991CAA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4" t="17068" r="8685" b="28145"/>
          <a:stretch/>
        </p:blipFill>
        <p:spPr>
          <a:xfrm>
            <a:off x="2190044" y="771522"/>
            <a:ext cx="1696640" cy="3578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042174-F1D2-4612-8B3D-25B702E02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48"/>
          <a:stretch/>
        </p:blipFill>
        <p:spPr>
          <a:xfrm>
            <a:off x="7202231" y="3060295"/>
            <a:ext cx="2428316" cy="3198097"/>
          </a:xfrm>
          <a:prstGeom prst="snip2DiagRect">
            <a:avLst>
              <a:gd name="adj1" fmla="val 19646"/>
              <a:gd name="adj2" fmla="val 0"/>
            </a:avLst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2E06AB5-941D-44A4-A239-864EDC4D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779" y="620722"/>
            <a:ext cx="5397221" cy="2376479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accent1"/>
                </a:solidFill>
              </a:rPr>
              <a:t>Here is an example when someone uses a rule at the wrong time. The results that he came to were (a*a) rather then (a*a)+a. This is because he used rule number 2 rather than rule number 1 at the start.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884086-5444-4A8F-9906-2EBB3555E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17" y="1341748"/>
            <a:ext cx="4260110" cy="39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61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55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95B6AB-7D35-44E3-86B3-C00BEDED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0" y="1267871"/>
            <a:ext cx="3648723" cy="399622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C788451-A466-444D-BADC-42F48F3ED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24" t="64335" r="19276" b="8311"/>
          <a:stretch/>
        </p:blipFill>
        <p:spPr>
          <a:xfrm>
            <a:off x="10557247" y="4913168"/>
            <a:ext cx="1640415" cy="196964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F2278A40-4714-4EE6-B62E-C63EB607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26326"/>
            <a:ext cx="85344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Do you see the issue?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9CE5F27-CE82-482A-8F8D-1D115E78F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73" y="1306623"/>
            <a:ext cx="4156160" cy="39353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0E1E726-67CA-4152-95C8-DD365931CB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64" t="17068" r="8685" b="28145"/>
          <a:stretch/>
        </p:blipFill>
        <p:spPr>
          <a:xfrm>
            <a:off x="5247680" y="775786"/>
            <a:ext cx="1696640" cy="3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0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55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9" name="Rectangle 62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95B6AB-7D35-44E3-86B3-C00BEDED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0" y="1267871"/>
            <a:ext cx="3648723" cy="399622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F2278A40-4714-4EE6-B62E-C63EB607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26326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4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146194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Converting to trees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0E1E726-67CA-4152-95C8-DD365931C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4" t="17068" r="8685" b="28145"/>
          <a:stretch/>
        </p:blipFill>
        <p:spPr>
          <a:xfrm>
            <a:off x="2674661" y="776860"/>
            <a:ext cx="1696640" cy="3578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0E7EA4-347D-4426-BCD3-D82EC8709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96"/>
          <a:stretch/>
        </p:blipFill>
        <p:spPr>
          <a:xfrm>
            <a:off x="6529860" y="736000"/>
            <a:ext cx="2581681" cy="49005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229D15-0076-477D-8EAD-9EFA31A384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344" r="5525"/>
          <a:stretch/>
        </p:blipFill>
        <p:spPr>
          <a:xfrm>
            <a:off x="9394872" y="2974410"/>
            <a:ext cx="2174274" cy="2925620"/>
          </a:xfrm>
          <a:prstGeom prst="foldedCorner">
            <a:avLst>
              <a:gd name="adj" fmla="val 25870"/>
            </a:avLst>
          </a:prstGeom>
        </p:spPr>
      </p:pic>
    </p:spTree>
    <p:extLst>
      <p:ext uri="{BB962C8B-B14F-4D97-AF65-F5344CB8AC3E}">
        <p14:creationId xmlns:p14="http://schemas.microsoft.com/office/powerpoint/2010/main" val="196172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29CF0-D2EA-40AA-9BC7-4EC6E653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82" y="722288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5AA-14B6-4470-8C93-2DCC027C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2" y="2487815"/>
            <a:ext cx="8534400" cy="284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Draw the corresponding syntax tree: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a+(a)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a*(</a:t>
            </a:r>
            <a:r>
              <a:rPr lang="en-US" dirty="0" err="1">
                <a:solidFill>
                  <a:schemeClr val="tx1"/>
                </a:solidFill>
              </a:rPr>
              <a:t>a+a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(((a)))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78E84-27F8-4020-9509-BEE8C794E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44" r="5525"/>
          <a:stretch/>
        </p:blipFill>
        <p:spPr>
          <a:xfrm>
            <a:off x="7142922" y="1176301"/>
            <a:ext cx="3498571" cy="4707544"/>
          </a:xfrm>
          <a:prstGeom prst="foldedCorner">
            <a:avLst>
              <a:gd name="adj" fmla="val 25870"/>
            </a:avLst>
          </a:prstGeom>
        </p:spPr>
      </p:pic>
    </p:spTree>
    <p:extLst>
      <p:ext uri="{BB962C8B-B14F-4D97-AF65-F5344CB8AC3E}">
        <p14:creationId xmlns:p14="http://schemas.microsoft.com/office/powerpoint/2010/main" val="309445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541</TotalTime>
  <Words>338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Slice</vt:lpstr>
      <vt:lpstr>Parse Trees</vt:lpstr>
      <vt:lpstr>About parse trees</vt:lpstr>
      <vt:lpstr>PowerPoint Presentation</vt:lpstr>
      <vt:lpstr>grammar</vt:lpstr>
      <vt:lpstr>A grammar that describes an expression</vt:lpstr>
      <vt:lpstr>PowerPoint Presentation</vt:lpstr>
      <vt:lpstr>Do you see the issue?</vt:lpstr>
      <vt:lpstr>Converting to trees</vt:lpstr>
      <vt:lpstr>Practice</vt:lpstr>
      <vt:lpstr>Answers</vt:lpstr>
      <vt:lpstr>Eventually it’ll turn into a more complicated parsing tree</vt:lpstr>
      <vt:lpstr>Eventually it’ll turn into a more complicated parsing tree</vt:lpstr>
      <vt:lpstr>Eventually it’ll turn into a more complicated parsing tree</vt:lpstr>
      <vt:lpstr>Eventually it’ll turn into a more complicated parsing tree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Trees</dc:title>
  <dc:creator>kurt jensen</dc:creator>
  <cp:lastModifiedBy>kurt jensen</cp:lastModifiedBy>
  <cp:revision>27</cp:revision>
  <dcterms:created xsi:type="dcterms:W3CDTF">2021-04-22T21:06:19Z</dcterms:created>
  <dcterms:modified xsi:type="dcterms:W3CDTF">2021-04-28T14:48:47Z</dcterms:modified>
</cp:coreProperties>
</file>