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ec783e14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ec783e14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ec783e14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ec783e14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ec783e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ec783e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c783e1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c783e1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c783e14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c783e14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c783e14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c783e14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c783e14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c783e14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ec783e14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c783e14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c783e14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c783e14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c783e14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c783e14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c783e14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c783e14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agerduty.com/resources/learn/call-rotations-schedules/" TargetMode="External"/><Relationship Id="rId4" Type="http://schemas.openxmlformats.org/officeDocument/2006/relationships/hyperlink" Target="https://www.pagerduty.com/resources/whitepaper/overcome-alert-fatig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Pager Rotation Duties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to put on-call: The new way</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Today, many organizations have developers on-call for their own code</a:t>
            </a:r>
            <a:endParaRPr/>
          </a:p>
          <a:p>
            <a:pPr indent="-311150" lvl="0" marL="457200" rtl="0" algn="l">
              <a:spcBef>
                <a:spcPts val="0"/>
              </a:spcBef>
              <a:spcAft>
                <a:spcPts val="0"/>
              </a:spcAft>
              <a:buSzPts val="1300"/>
              <a:buChar char="●"/>
            </a:pPr>
            <a:r>
              <a:rPr lang="en"/>
              <a:t>This helps with the feedback loop and resolution times</a:t>
            </a:r>
            <a:endParaRPr/>
          </a:p>
          <a:p>
            <a:pPr indent="-311150" lvl="0" marL="457200" rtl="0" algn="l">
              <a:spcBef>
                <a:spcPts val="0"/>
              </a:spcBef>
              <a:spcAft>
                <a:spcPts val="0"/>
              </a:spcAft>
              <a:buSzPts val="1300"/>
              <a:buChar char="●"/>
            </a:pPr>
            <a:r>
              <a:rPr lang="en"/>
              <a:t>The collaboration between developers and operations helps create a better product for the customer that can also get fixed faster when needed</a:t>
            </a:r>
            <a:endParaRPr/>
          </a:p>
          <a:p>
            <a:pPr indent="-311150" lvl="0" marL="457200" rtl="0" algn="l">
              <a:spcBef>
                <a:spcPts val="0"/>
              </a:spcBef>
              <a:spcAft>
                <a:spcPts val="0"/>
              </a:spcAft>
              <a:buSzPts val="1300"/>
              <a:buChar char="●"/>
            </a:pPr>
            <a:r>
              <a:rPr lang="en"/>
              <a:t>Often, the organization will have positions for things such as DevOps Engineer / Site Reliability Engineer. The purpose of these positions in the organization are to ensure faster and more secure code releases to production. They often help bridge the gap between the developers and operation teams and help them work together in a more positive fashion.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main source of this slideshow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information from this slideshow is mostly taken from documentation create by the organization named PagerDuty</a:t>
            </a:r>
            <a:endParaRPr/>
          </a:p>
          <a:p>
            <a:pPr indent="-311150" lvl="0" marL="457200" rtl="0" algn="l">
              <a:spcBef>
                <a:spcPts val="0"/>
              </a:spcBef>
              <a:spcAft>
                <a:spcPts val="0"/>
              </a:spcAft>
              <a:buSzPts val="1300"/>
              <a:buChar char="●"/>
            </a:pPr>
            <a:r>
              <a:rPr lang="en"/>
              <a:t>PagerDuty is a company with expertise in on-call operations to help organizations be “always on” by automating on-call rotations</a:t>
            </a:r>
            <a:endParaRPr/>
          </a:p>
          <a:p>
            <a:pPr indent="-311150" lvl="0" marL="457200" rtl="0" algn="l">
              <a:spcBef>
                <a:spcPts val="0"/>
              </a:spcBef>
              <a:spcAft>
                <a:spcPts val="0"/>
              </a:spcAft>
              <a:buSzPts val="1300"/>
              <a:buChar char="●"/>
            </a:pPr>
            <a:r>
              <a:rPr lang="en"/>
              <a:t>Customers include Yelp, Netflix, Priceline, GAP, Slack, AWS, okta, Dropbox, IBM</a:t>
            </a:r>
            <a:endParaRPr/>
          </a:p>
          <a:p>
            <a:pPr indent="-311150" lvl="0" marL="457200" rtl="0" algn="l">
              <a:spcBef>
                <a:spcPts val="0"/>
              </a:spcBef>
              <a:spcAft>
                <a:spcPts val="0"/>
              </a:spcAft>
              <a:buSzPts val="1300"/>
              <a:buChar char="●"/>
            </a:pPr>
            <a:r>
              <a:rPr lang="en"/>
              <a:t>PagerDuty is used by 56% of Fortune 500 companies and has over 12,000 clients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On-Call Rotations and Schedules: Articles. (n.d.). Retrieved February 8th, 2020 from </a:t>
            </a:r>
            <a:r>
              <a:rPr lang="en" u="sng">
                <a:solidFill>
                  <a:schemeClr val="hlink"/>
                </a:solidFill>
                <a:hlinkClick r:id="rId3"/>
              </a:rPr>
              <a:t>https://www.pagerduty.com/resources/learn/call-rotations-schedules/</a:t>
            </a:r>
            <a:endParaRPr/>
          </a:p>
          <a:p>
            <a:pPr indent="-311150" lvl="0" marL="457200" rtl="0" algn="l">
              <a:spcBef>
                <a:spcPts val="0"/>
              </a:spcBef>
              <a:spcAft>
                <a:spcPts val="0"/>
              </a:spcAft>
              <a:buSzPts val="1300"/>
              <a:buChar char="●"/>
            </a:pPr>
            <a:r>
              <a:rPr lang="en"/>
              <a:t>On-Call Rotations and Schedules: Articles. (n.d.). Retrieved February 8th, 2020 from </a:t>
            </a:r>
            <a:r>
              <a:rPr lang="en" sz="1100" u="sng">
                <a:solidFill>
                  <a:schemeClr val="hlink"/>
                </a:solidFill>
                <a:latin typeface="Arial"/>
                <a:ea typeface="Arial"/>
                <a:cs typeface="Arial"/>
                <a:sym typeface="Arial"/>
                <a:hlinkClick r:id="rId4"/>
              </a:rPr>
              <a:t>https://www.pagerduty.com/resources/whitepaper/overcome-alert-fatigue/</a:t>
            </a:r>
            <a:endParaRPr/>
          </a:p>
          <a:p>
            <a:pPr indent="-311150" lvl="0" marL="457200" rtl="0" algn="l">
              <a:spcBef>
                <a:spcPts val="0"/>
              </a:spcBef>
              <a:spcAft>
                <a:spcPts val="0"/>
              </a:spcAft>
              <a:buSzPts val="1300"/>
              <a:buChar char="●"/>
            </a:pPr>
            <a:r>
              <a:rPr lang="en"/>
              <a:t>Kim, G., Willis, J., Debois, P., Humble, J., &amp; Allspaw, J. (2016). The Devops Handbook: how to Create World-Class Agility, Reliability, and Security in Technology Organizations. It Revolution Press.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Pager Rotation?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pager rotation is a schedule that determines who is on-call to fix an issue when an issue occurs</a:t>
            </a:r>
            <a:endParaRPr/>
          </a:p>
          <a:p>
            <a:pPr indent="-311150" lvl="0" marL="457200" rtl="0" algn="l">
              <a:spcBef>
                <a:spcPts val="0"/>
              </a:spcBef>
              <a:spcAft>
                <a:spcPts val="0"/>
              </a:spcAft>
              <a:buSzPts val="1300"/>
              <a:buChar char="●"/>
            </a:pPr>
            <a:r>
              <a:rPr lang="en"/>
              <a:t>When an issue occurs, the person who is on-call will get a notification (most of the time on their smartphone) that an issue has occurred</a:t>
            </a:r>
            <a:endParaRPr/>
          </a:p>
          <a:p>
            <a:pPr indent="-311150" lvl="0" marL="457200" rtl="0" algn="l">
              <a:spcBef>
                <a:spcPts val="0"/>
              </a:spcBef>
              <a:spcAft>
                <a:spcPts val="0"/>
              </a:spcAft>
              <a:buSzPts val="1300"/>
              <a:buChar char="●"/>
            </a:pPr>
            <a:r>
              <a:rPr lang="en"/>
              <a:t>It is the responsibility of the on-call engineer to take immediate action on the issue</a:t>
            </a:r>
            <a:endParaRPr/>
          </a:p>
          <a:p>
            <a:pPr indent="-311150" lvl="0" marL="457200" rtl="0" algn="l">
              <a:spcBef>
                <a:spcPts val="0"/>
              </a:spcBef>
              <a:spcAft>
                <a:spcPts val="0"/>
              </a:spcAft>
              <a:buSzPts val="1300"/>
              <a:buChar char="●"/>
            </a:pPr>
            <a:r>
              <a:rPr lang="en"/>
              <a:t>A pager rotation for an organization committed to providing reliability to their customers and users will consume all 24 hours of the day and all days of the week for the entire year</a:t>
            </a:r>
            <a:endParaRPr/>
          </a:p>
          <a:p>
            <a:pPr indent="-311150" lvl="0" marL="457200" rtl="0" algn="l">
              <a:spcBef>
                <a:spcPts val="0"/>
              </a:spcBef>
              <a:spcAft>
                <a:spcPts val="0"/>
              </a:spcAft>
              <a:buSzPts val="1300"/>
              <a:buChar char="●"/>
            </a:pPr>
            <a:r>
              <a:rPr lang="en"/>
              <a:t>Rotating on-call responsibilities is important to use because of the threat of alert fatigue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Alert Fatigue?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Alert fatigue occurs when the frequency of alerts exceed the ability of the developer to solve them</a:t>
            </a:r>
            <a:endParaRPr/>
          </a:p>
          <a:p>
            <a:pPr indent="-311150" lvl="0" marL="457200" rtl="0" algn="l">
              <a:spcBef>
                <a:spcPts val="0"/>
              </a:spcBef>
              <a:spcAft>
                <a:spcPts val="0"/>
              </a:spcAft>
              <a:buSzPts val="1300"/>
              <a:buChar char="●"/>
            </a:pPr>
            <a:r>
              <a:rPr lang="en"/>
              <a:t>Sometimes there are too many alerts and many of the alerts are not critical. A 3AM alert for a non-critical issue is an example of something that could cause alert fatigue</a:t>
            </a:r>
            <a:endParaRPr/>
          </a:p>
          <a:p>
            <a:pPr indent="-311150" lvl="0" marL="457200" rtl="0" algn="l">
              <a:spcBef>
                <a:spcPts val="0"/>
              </a:spcBef>
              <a:spcAft>
                <a:spcPts val="0"/>
              </a:spcAft>
              <a:buSzPts val="1300"/>
              <a:buChar char="●"/>
            </a:pPr>
            <a:r>
              <a:rPr lang="en"/>
              <a:t>Alert fatigue will eventually cause your team of on-call developers to fail to respond to alerts. Some of the consequences of this include:</a:t>
            </a:r>
            <a:endParaRPr/>
          </a:p>
          <a:p>
            <a:pPr indent="-298450" lvl="1" marL="914400" rtl="0" algn="l">
              <a:spcBef>
                <a:spcPts val="0"/>
              </a:spcBef>
              <a:spcAft>
                <a:spcPts val="0"/>
              </a:spcAft>
              <a:buSzPts val="1100"/>
              <a:buChar char="○"/>
            </a:pPr>
            <a:r>
              <a:rPr lang="en"/>
              <a:t>Contractual liability</a:t>
            </a:r>
            <a:endParaRPr/>
          </a:p>
          <a:p>
            <a:pPr indent="-298450" lvl="1" marL="914400" rtl="0" algn="l">
              <a:spcBef>
                <a:spcPts val="0"/>
              </a:spcBef>
              <a:spcAft>
                <a:spcPts val="0"/>
              </a:spcAft>
              <a:buSzPts val="1100"/>
              <a:buChar char="○"/>
            </a:pPr>
            <a:r>
              <a:rPr lang="en"/>
              <a:t>Loss of customers</a:t>
            </a:r>
            <a:endParaRPr/>
          </a:p>
          <a:p>
            <a:pPr indent="-298450" lvl="1" marL="914400" rtl="0" algn="l">
              <a:spcBef>
                <a:spcPts val="0"/>
              </a:spcBef>
              <a:spcAft>
                <a:spcPts val="0"/>
              </a:spcAft>
              <a:buSzPts val="1100"/>
              <a:buChar char="○"/>
            </a:pPr>
            <a:r>
              <a:rPr lang="en"/>
              <a:t>Loss of sales</a:t>
            </a:r>
            <a:endParaRPr/>
          </a:p>
          <a:p>
            <a:pPr indent="-298450" lvl="1" marL="914400" rtl="0" algn="l">
              <a:spcBef>
                <a:spcPts val="0"/>
              </a:spcBef>
              <a:spcAft>
                <a:spcPts val="0"/>
              </a:spcAft>
              <a:buSzPts val="1100"/>
              <a:buChar char="○"/>
            </a:pPr>
            <a:r>
              <a:rPr lang="en"/>
              <a:t>Loss of staff</a:t>
            </a:r>
            <a:endParaRPr/>
          </a:p>
          <a:p>
            <a:pPr indent="-298450" lvl="1" marL="914400" rtl="0" algn="l">
              <a:spcBef>
                <a:spcPts val="0"/>
              </a:spcBef>
              <a:spcAft>
                <a:spcPts val="0"/>
              </a:spcAft>
              <a:buSzPts val="1100"/>
              <a:buChar char="○"/>
            </a:pPr>
            <a:r>
              <a:rPr lang="en"/>
              <a:t>Chronic stress that leads to increased sick time, low team morale, team conflict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Fighting Alert Fatigue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different strategies you can employ to try and reduce the chances of your team experiencing alert fatigue. They are:</a:t>
            </a:r>
            <a:endParaRPr/>
          </a:p>
          <a:p>
            <a:pPr indent="-298450" lvl="1" marL="914400" rtl="0" algn="l">
              <a:spcBef>
                <a:spcPts val="0"/>
              </a:spcBef>
              <a:spcAft>
                <a:spcPts val="0"/>
              </a:spcAft>
              <a:buSzPts val="1100"/>
              <a:buChar char="○"/>
            </a:pPr>
            <a:r>
              <a:rPr lang="en"/>
              <a:t>Get rid of unneeded notifications: You don’t need a notification that does not merit a response</a:t>
            </a:r>
            <a:endParaRPr/>
          </a:p>
          <a:p>
            <a:pPr indent="-298450" lvl="1" marL="914400" rtl="0" algn="l">
              <a:spcBef>
                <a:spcPts val="0"/>
              </a:spcBef>
              <a:spcAft>
                <a:spcPts val="0"/>
              </a:spcAft>
              <a:buSzPts val="1100"/>
              <a:buChar char="○"/>
            </a:pPr>
            <a:r>
              <a:rPr lang="en"/>
              <a:t>Optimize priority levels. Each issue should have a level that indicates how big the problem is. A high severity issue would be something that needs to be fixed immediately over the course of a night, holiday or weekend. A low severity issue would be something that could wait until the next morning or workday</a:t>
            </a:r>
            <a:endParaRPr/>
          </a:p>
          <a:p>
            <a:pPr indent="-298450" lvl="1" marL="914400" rtl="0" algn="l">
              <a:spcBef>
                <a:spcPts val="0"/>
              </a:spcBef>
              <a:spcAft>
                <a:spcPts val="0"/>
              </a:spcAft>
              <a:buSzPts val="1100"/>
              <a:buChar char="○"/>
            </a:pPr>
            <a:r>
              <a:rPr lang="en"/>
              <a:t>Send alerts to the right people. As long as you have a large enough development team, you should be sending alerts to people that the issue pertains to. If there is a networking problem, the notification should only be sent to the networking team and the on-call networking developer, not everybody</a:t>
            </a:r>
            <a:endParaRPr/>
          </a:p>
          <a:p>
            <a:pPr indent="-298450" lvl="1" marL="914400" rtl="0" algn="l">
              <a:spcBef>
                <a:spcPts val="0"/>
              </a:spcBef>
              <a:spcAft>
                <a:spcPts val="0"/>
              </a:spcAft>
              <a:buSzPts val="1100"/>
              <a:buChar char="○"/>
            </a:pPr>
            <a:r>
              <a:rPr lang="en"/>
              <a:t>Learn from your alerts and take preventive actions from them occurring again. The #1 way to prevent alert fatigue is to try to reduce the amount of alerts in the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on-call schedule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best practices for creating and managing on-call rotations</a:t>
            </a:r>
            <a:endParaRPr/>
          </a:p>
          <a:p>
            <a:pPr indent="-311150" lvl="0" marL="457200" rtl="0" algn="l">
              <a:spcBef>
                <a:spcPts val="1600"/>
              </a:spcBef>
              <a:spcAft>
                <a:spcPts val="0"/>
              </a:spcAft>
              <a:buSzPts val="1300"/>
              <a:buChar char="●"/>
            </a:pPr>
            <a:r>
              <a:rPr lang="en"/>
              <a:t>Use on-call scheduling software</a:t>
            </a:r>
            <a:endParaRPr/>
          </a:p>
          <a:p>
            <a:pPr indent="-298450" lvl="1" marL="914400" rtl="0" algn="l">
              <a:spcBef>
                <a:spcPts val="0"/>
              </a:spcBef>
              <a:spcAft>
                <a:spcPts val="0"/>
              </a:spcAft>
              <a:buSzPts val="1100"/>
              <a:buChar char="○"/>
            </a:pPr>
            <a:r>
              <a:rPr lang="en"/>
              <a:t>This saves time</a:t>
            </a:r>
            <a:endParaRPr/>
          </a:p>
          <a:p>
            <a:pPr indent="-298450" lvl="1" marL="914400" rtl="0" algn="l">
              <a:spcBef>
                <a:spcPts val="0"/>
              </a:spcBef>
              <a:spcAft>
                <a:spcPts val="0"/>
              </a:spcAft>
              <a:buSzPts val="1100"/>
              <a:buChar char="○"/>
            </a:pPr>
            <a:r>
              <a:rPr lang="en"/>
              <a:t>Creates a central hub and visibility to all team members</a:t>
            </a:r>
            <a:endParaRPr/>
          </a:p>
          <a:p>
            <a:pPr indent="-298450" lvl="1" marL="914400" rtl="0" algn="l">
              <a:spcBef>
                <a:spcPts val="0"/>
              </a:spcBef>
              <a:spcAft>
                <a:spcPts val="0"/>
              </a:spcAft>
              <a:buSzPts val="1100"/>
              <a:buChar char="○"/>
            </a:pPr>
            <a:r>
              <a:rPr lang="en"/>
              <a:t>Automates the process of sending out notifications to the correct people with the preferred contact method</a:t>
            </a:r>
            <a:endParaRPr/>
          </a:p>
          <a:p>
            <a:pPr indent="-311150" lvl="0" marL="457200" rtl="0" algn="l">
              <a:spcBef>
                <a:spcPts val="0"/>
              </a:spcBef>
              <a:spcAft>
                <a:spcPts val="0"/>
              </a:spcAft>
              <a:buSzPts val="1300"/>
              <a:buChar char="●"/>
            </a:pPr>
            <a:r>
              <a:rPr lang="en"/>
              <a:t>Set up teams</a:t>
            </a:r>
            <a:endParaRPr/>
          </a:p>
          <a:p>
            <a:pPr indent="-311150" lvl="0" marL="457200" rtl="0" algn="l">
              <a:spcBef>
                <a:spcPts val="0"/>
              </a:spcBef>
              <a:spcAft>
                <a:spcPts val="0"/>
              </a:spcAft>
              <a:buSzPts val="1300"/>
              <a:buChar char="●"/>
            </a:pPr>
            <a:r>
              <a:rPr lang="en"/>
              <a:t>Create escalation policies</a:t>
            </a:r>
            <a:endParaRPr/>
          </a:p>
          <a:p>
            <a:pPr indent="-298450" lvl="1" marL="914400" rtl="0" algn="l">
              <a:spcBef>
                <a:spcPts val="0"/>
              </a:spcBef>
              <a:spcAft>
                <a:spcPts val="0"/>
              </a:spcAft>
              <a:buSzPts val="1100"/>
              <a:buChar char="○"/>
            </a:pPr>
            <a:r>
              <a:rPr lang="en"/>
              <a:t>When the on-call engineer cannot solve the problem in a timely manner, a strategy should be in place and documented for what should be done next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on-call schedule cont.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Establish time limits</a:t>
            </a:r>
            <a:endParaRPr/>
          </a:p>
          <a:p>
            <a:pPr indent="-298450" lvl="1" marL="914400" rtl="0" algn="l">
              <a:spcBef>
                <a:spcPts val="0"/>
              </a:spcBef>
              <a:spcAft>
                <a:spcPts val="0"/>
              </a:spcAft>
              <a:buSzPts val="1100"/>
              <a:buChar char="○"/>
            </a:pPr>
            <a:r>
              <a:rPr lang="en"/>
              <a:t>If an issue notification is pushed to an on-call developer and they do not respond in a timely manner, the issue should be escalated to escalated to someone else. This helps ensure the the customer’s problem gets addressed more quickly, even if an issue is initially missed by an on-call developer</a:t>
            </a:r>
            <a:endParaRPr/>
          </a:p>
          <a:p>
            <a:pPr indent="-311150" lvl="0" marL="457200" rtl="0" algn="l">
              <a:spcBef>
                <a:spcPts val="0"/>
              </a:spcBef>
              <a:spcAft>
                <a:spcPts val="0"/>
              </a:spcAft>
              <a:buSzPts val="1300"/>
              <a:buChar char="●"/>
            </a:pPr>
            <a:r>
              <a:rPr lang="en"/>
              <a:t>Be flexible</a:t>
            </a:r>
            <a:endParaRPr/>
          </a:p>
          <a:p>
            <a:pPr indent="-298450" lvl="1" marL="914400" rtl="0" algn="l">
              <a:spcBef>
                <a:spcPts val="0"/>
              </a:spcBef>
              <a:spcAft>
                <a:spcPts val="0"/>
              </a:spcAft>
              <a:buSzPts val="1100"/>
              <a:buChar char="○"/>
            </a:pPr>
            <a:r>
              <a:rPr lang="en"/>
              <a:t>Enable the schedule to be edited on the fly if needed. Many times there are life events that happen where a schedule will need to be altered on the fly. This sort of thing is easier to manage when the schedule is maintained with software</a:t>
            </a:r>
            <a:endParaRPr/>
          </a:p>
          <a:p>
            <a:pPr indent="-311150" lvl="0" marL="457200" rtl="0" algn="l">
              <a:spcBef>
                <a:spcPts val="0"/>
              </a:spcBef>
              <a:spcAft>
                <a:spcPts val="0"/>
              </a:spcAft>
              <a:buSzPts val="1300"/>
              <a:buChar char="●"/>
            </a:pPr>
            <a:r>
              <a:rPr lang="en"/>
              <a:t>Take timezone into account</a:t>
            </a:r>
            <a:endParaRPr/>
          </a:p>
          <a:p>
            <a:pPr indent="-298450" lvl="1" marL="914400" rtl="0" algn="l">
              <a:spcBef>
                <a:spcPts val="0"/>
              </a:spcBef>
              <a:spcAft>
                <a:spcPts val="0"/>
              </a:spcAft>
              <a:buSzPts val="1100"/>
              <a:buChar char="○"/>
            </a:pPr>
            <a:r>
              <a:rPr lang="en"/>
              <a:t>Many times your organization covers many different time zones, sometimes all of them. When this is the case, leverage that by having on-call developers be on-call during normal hours. Also, make sure that your coverage is still 24/7, these types of things are easy to screw up when time zones are a factor.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on-call schedule cont.</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Transparency and communication</a:t>
            </a:r>
            <a:endParaRPr/>
          </a:p>
          <a:p>
            <a:pPr indent="-298450" lvl="1" marL="914400" rtl="0" algn="l">
              <a:spcBef>
                <a:spcPts val="0"/>
              </a:spcBef>
              <a:spcAft>
                <a:spcPts val="0"/>
              </a:spcAft>
              <a:buSzPts val="1100"/>
              <a:buChar char="○"/>
            </a:pPr>
            <a:r>
              <a:rPr lang="en"/>
              <a:t>Ensure that everyone always is aware of the on-call schedule. If a change needs to be made, let the team know at the earliest time possible. Having a last minute change of plans because you suddenly have to be on-call can cause discontent between team members. Communication and transparency is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a proper Pager Rotation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Improved transparency and accountability</a:t>
            </a:r>
            <a:endParaRPr/>
          </a:p>
          <a:p>
            <a:pPr indent="-311150" lvl="0" marL="457200" rtl="0" algn="l">
              <a:spcBef>
                <a:spcPts val="0"/>
              </a:spcBef>
              <a:spcAft>
                <a:spcPts val="0"/>
              </a:spcAft>
              <a:buSzPts val="1300"/>
              <a:buChar char="●"/>
            </a:pPr>
            <a:r>
              <a:rPr lang="en"/>
              <a:t>Better reliability by the act of reacting to issues quickly</a:t>
            </a:r>
            <a:endParaRPr/>
          </a:p>
          <a:p>
            <a:pPr indent="-311150" lvl="0" marL="457200" rtl="0" algn="l">
              <a:spcBef>
                <a:spcPts val="0"/>
              </a:spcBef>
              <a:spcAft>
                <a:spcPts val="0"/>
              </a:spcAft>
              <a:buSzPts val="1300"/>
              <a:buChar char="●"/>
            </a:pPr>
            <a:r>
              <a:rPr lang="en"/>
              <a:t>The better reliability creates happier customers, which in turn can help create newer customers, which can mean more money for you and your team</a:t>
            </a:r>
            <a:endParaRPr/>
          </a:p>
          <a:p>
            <a:pPr indent="-311150" lvl="0" marL="457200" rtl="0" algn="l">
              <a:spcBef>
                <a:spcPts val="0"/>
              </a:spcBef>
              <a:spcAft>
                <a:spcPts val="0"/>
              </a:spcAft>
              <a:buSzPts val="1300"/>
              <a:buChar char="●"/>
            </a:pPr>
            <a:r>
              <a:rPr lang="en"/>
              <a:t>Better reputation for your organization with shorter service disruptions </a:t>
            </a:r>
            <a:endParaRPr/>
          </a:p>
          <a:p>
            <a:pPr indent="-311150" lvl="0" marL="457200" rtl="0" algn="l">
              <a:spcBef>
                <a:spcPts val="0"/>
              </a:spcBef>
              <a:spcAft>
                <a:spcPts val="0"/>
              </a:spcAft>
              <a:buSzPts val="1300"/>
              <a:buChar char="●"/>
            </a:pPr>
            <a:r>
              <a:rPr lang="en"/>
              <a:t>Lower alert fatigue and happier team members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to put on-call: The old way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the past, the development team would create a new application, or update to an existing system, hand it over to operations and be done with it</a:t>
            </a:r>
            <a:endParaRPr/>
          </a:p>
          <a:p>
            <a:pPr indent="-311150" lvl="0" marL="457200" rtl="0" algn="l">
              <a:spcBef>
                <a:spcPts val="0"/>
              </a:spcBef>
              <a:spcAft>
                <a:spcPts val="0"/>
              </a:spcAft>
              <a:buSzPts val="1300"/>
              <a:buChar char="●"/>
            </a:pPr>
            <a:r>
              <a:rPr lang="en"/>
              <a:t>The operations team would then be responsible for any on-call duties</a:t>
            </a:r>
            <a:endParaRPr/>
          </a:p>
          <a:p>
            <a:pPr indent="-311150" lvl="0" marL="457200" rtl="0" algn="l">
              <a:spcBef>
                <a:spcPts val="0"/>
              </a:spcBef>
              <a:spcAft>
                <a:spcPts val="0"/>
              </a:spcAft>
              <a:buSzPts val="1300"/>
              <a:buChar char="●"/>
            </a:pPr>
            <a:r>
              <a:rPr lang="en"/>
              <a:t>This would create problems on a regular basis</a:t>
            </a:r>
            <a:endParaRPr/>
          </a:p>
          <a:p>
            <a:pPr indent="-298450" lvl="1" marL="914400" rtl="0" algn="l">
              <a:spcBef>
                <a:spcPts val="0"/>
              </a:spcBef>
              <a:spcAft>
                <a:spcPts val="0"/>
              </a:spcAft>
              <a:buSzPts val="1100"/>
              <a:buChar char="○"/>
            </a:pPr>
            <a:r>
              <a:rPr lang="en"/>
              <a:t>When the developers are not accountable or even aware of customer experience, they are more likely to have mistakes that would occur at the production level</a:t>
            </a:r>
            <a:endParaRPr/>
          </a:p>
          <a:p>
            <a:pPr indent="-298450" lvl="1" marL="914400" rtl="0" algn="l">
              <a:spcBef>
                <a:spcPts val="0"/>
              </a:spcBef>
              <a:spcAft>
                <a:spcPts val="0"/>
              </a:spcAft>
              <a:buSzPts val="1100"/>
              <a:buChar char="○"/>
            </a:pPr>
            <a:r>
              <a:rPr lang="en"/>
              <a:t>Operations engineers would have problems fixing the developers code and would have to escalate the problem back to the developers who are not on call</a:t>
            </a:r>
            <a:endParaRPr/>
          </a:p>
          <a:p>
            <a:pPr indent="-298450" lvl="1" marL="914400" rtl="0" algn="l">
              <a:spcBef>
                <a:spcPts val="0"/>
              </a:spcBef>
              <a:spcAft>
                <a:spcPts val="0"/>
              </a:spcAft>
              <a:buSzPts val="1100"/>
              <a:buChar char="○"/>
            </a:pPr>
            <a:r>
              <a:rPr lang="en"/>
              <a:t>This would create a slow response / resolution time for the customers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