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0a038944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0a038944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0a038944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0a038944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0a038944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0a038944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0a038944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0a038944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0a038944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0a038944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0a038944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0a038944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0a038944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0a038944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0a038944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0a038944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0a038944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0a038944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uru99.com/soap-simple-object-access-protocol.html#6" TargetMode="External"/><Relationship Id="rId4" Type="http://schemas.openxmlformats.org/officeDocument/2006/relationships/hyperlink" Target="https://www.tutorialspoint.com/soap/soap_message_structure.htm" TargetMode="External"/><Relationship Id="rId5" Type="http://schemas.openxmlformats.org/officeDocument/2006/relationships/hyperlink" Target="https://www.w3.org/TR/2000/NOTE-SOAP-2000050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SOAP APIs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Kurt Leadley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What is SOAP?</a:t>
            </a:r>
            <a:r>
              <a:rPr lang="en"/>
              <a:t> (n.d.). Retrieved November 4th, 2019 from </a:t>
            </a:r>
            <a:r>
              <a:rPr lang="en" u="sng">
                <a:solidFill>
                  <a:schemeClr val="hlink"/>
                </a:solidFill>
                <a:hlinkClick r:id="rId3"/>
              </a:rPr>
              <a:t>https://www.guru99.com/soap-simple-object-access-protocol.html</a:t>
            </a:r>
            <a:endParaRPr/>
          </a:p>
          <a:p>
            <a:pPr indent="-311150" lvl="0" marL="457200" rtl="0" algn="l">
              <a:spcBef>
                <a:spcPts val="0"/>
              </a:spcBef>
              <a:spcAft>
                <a:spcPts val="0"/>
              </a:spcAft>
              <a:buSzPts val="1300"/>
              <a:buChar char="●"/>
            </a:pPr>
            <a:r>
              <a:rPr lang="en"/>
              <a:t>SOAP - Message Structure (n.d.). Retrieved November 4th, 2019 from </a:t>
            </a:r>
            <a:r>
              <a:rPr lang="en" sz="1100" u="sng">
                <a:solidFill>
                  <a:schemeClr val="hlink"/>
                </a:solidFill>
                <a:latin typeface="Arial"/>
                <a:ea typeface="Arial"/>
                <a:cs typeface="Arial"/>
                <a:sym typeface="Arial"/>
                <a:hlinkClick r:id="rId4"/>
              </a:rPr>
              <a:t>https://www.tutorialspoint.com/soap/soap_message_structure.htm</a:t>
            </a:r>
            <a:endParaRPr/>
          </a:p>
          <a:p>
            <a:pPr indent="-311150" lvl="0" marL="457200" rtl="0" algn="l">
              <a:spcBef>
                <a:spcPts val="0"/>
              </a:spcBef>
              <a:spcAft>
                <a:spcPts val="0"/>
              </a:spcAft>
              <a:buSzPts val="1300"/>
              <a:buChar char="●"/>
            </a:pPr>
            <a:r>
              <a:rPr lang="en"/>
              <a:t>W3C. (2000, May 8). Simple Object Access Protocol (SOAP) 1.1. Retrieved November 3rd, 2019 from </a:t>
            </a:r>
            <a:r>
              <a:rPr lang="en" sz="1100" u="sng">
                <a:solidFill>
                  <a:schemeClr val="hlink"/>
                </a:solidFill>
                <a:latin typeface="Arial"/>
                <a:ea typeface="Arial"/>
                <a:cs typeface="Arial"/>
                <a:sym typeface="Arial"/>
                <a:hlinkClick r:id="rId5"/>
              </a:rPr>
              <a:t>https://www.w3.org/TR/2000/NOTE-SOAP-20000508/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SOAP?	</a:t>
            </a:r>
            <a:endParaRPr/>
          </a:p>
        </p:txBody>
      </p:sp>
      <p:sp>
        <p:nvSpPr>
          <p:cNvPr id="141" name="Google Shape;141;p14"/>
          <p:cNvSpPr txBox="1"/>
          <p:nvPr>
            <p:ph idx="1" type="body"/>
          </p:nvPr>
        </p:nvSpPr>
        <p:spPr>
          <a:xfrm>
            <a:off x="1297500" y="1567550"/>
            <a:ext cx="7038900" cy="334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Stands for Simple Object Access Protocol</a:t>
            </a:r>
            <a:endParaRPr/>
          </a:p>
          <a:p>
            <a:pPr indent="-311150" lvl="0" marL="457200" rtl="0" algn="l">
              <a:spcBef>
                <a:spcPts val="0"/>
              </a:spcBef>
              <a:spcAft>
                <a:spcPts val="0"/>
              </a:spcAft>
              <a:buSzPts val="1300"/>
              <a:buChar char="●"/>
            </a:pPr>
            <a:r>
              <a:rPr lang="en"/>
              <a:t>SOAP is a “lightweight protocol for information exchange in a decentralized, distributed environment.” (Understanding SOAP, 2002)</a:t>
            </a:r>
            <a:endParaRPr/>
          </a:p>
          <a:p>
            <a:pPr indent="-311150" lvl="0" marL="457200" rtl="0" algn="l">
              <a:spcBef>
                <a:spcPts val="0"/>
              </a:spcBef>
              <a:spcAft>
                <a:spcPts val="0"/>
              </a:spcAft>
              <a:buSzPts val="1300"/>
              <a:buChar char="●"/>
            </a:pPr>
            <a:r>
              <a:rPr lang="en"/>
              <a:t>SOAP is a way to send messages, mostly with the use of HTTP, but sometimes through other means, such as FTP and SMTP</a:t>
            </a:r>
            <a:endParaRPr/>
          </a:p>
          <a:p>
            <a:pPr indent="-311150" lvl="0" marL="457200" rtl="0" algn="l">
              <a:spcBef>
                <a:spcPts val="0"/>
              </a:spcBef>
              <a:spcAft>
                <a:spcPts val="0"/>
              </a:spcAft>
              <a:buSzPts val="1300"/>
              <a:buChar char="●"/>
            </a:pPr>
            <a:r>
              <a:rPr lang="en"/>
              <a:t>SOAP messages are encoded in XML, which means that these messages are easily readable for the human eye.</a:t>
            </a:r>
            <a:endParaRPr/>
          </a:p>
          <a:p>
            <a:pPr indent="-311150" lvl="0" marL="457200" rtl="0" algn="l">
              <a:spcBef>
                <a:spcPts val="0"/>
              </a:spcBef>
              <a:spcAft>
                <a:spcPts val="0"/>
              </a:spcAft>
              <a:buSzPts val="1300"/>
              <a:buChar char="●"/>
            </a:pPr>
            <a:r>
              <a:rPr lang="en"/>
              <a:t>SOAP is a good messaging mechanism for organizations that use firewalls</a:t>
            </a:r>
            <a:endParaRPr/>
          </a:p>
          <a:p>
            <a:pPr indent="-311150" lvl="0" marL="457200" rtl="0" algn="l">
              <a:spcBef>
                <a:spcPts val="0"/>
              </a:spcBef>
              <a:spcAft>
                <a:spcPts val="0"/>
              </a:spcAft>
              <a:buSzPts val="1300"/>
              <a:buChar char="●"/>
            </a:pPr>
            <a:r>
              <a:rPr lang="en"/>
              <a:t>When it comes to an API, SOAP is just how the message is formed for its means of travel over the interent</a:t>
            </a:r>
            <a:endParaRPr/>
          </a:p>
          <a:p>
            <a:pPr indent="-311150" lvl="0" marL="457200" rtl="0" algn="l">
              <a:spcBef>
                <a:spcPts val="0"/>
              </a:spcBef>
              <a:spcAft>
                <a:spcPts val="0"/>
              </a:spcAft>
              <a:buSzPts val="1300"/>
              <a:buChar char="●"/>
            </a:pPr>
            <a:r>
              <a:rPr lang="en"/>
              <a:t>SOAP messages contain 3 main sections</a:t>
            </a:r>
            <a:endParaRPr/>
          </a:p>
          <a:p>
            <a:pPr indent="-298450" lvl="1" marL="914400" rtl="0" algn="l">
              <a:spcBef>
                <a:spcPts val="0"/>
              </a:spcBef>
              <a:spcAft>
                <a:spcPts val="0"/>
              </a:spcAft>
              <a:buSzPts val="1100"/>
              <a:buChar char="○"/>
            </a:pPr>
            <a:r>
              <a:rPr lang="en"/>
              <a:t>Envelopes</a:t>
            </a:r>
            <a:endParaRPr/>
          </a:p>
          <a:p>
            <a:pPr indent="-298450" lvl="1" marL="914400" rtl="0" algn="l">
              <a:spcBef>
                <a:spcPts val="0"/>
              </a:spcBef>
              <a:spcAft>
                <a:spcPts val="0"/>
              </a:spcAft>
              <a:buSzPts val="1100"/>
              <a:buChar char="○"/>
            </a:pPr>
            <a:r>
              <a:rPr lang="en"/>
              <a:t>Header</a:t>
            </a:r>
            <a:endParaRPr/>
          </a:p>
          <a:p>
            <a:pPr indent="-298450" lvl="1" marL="914400" rtl="0" algn="l">
              <a:spcBef>
                <a:spcPts val="0"/>
              </a:spcBef>
              <a:spcAft>
                <a:spcPts val="0"/>
              </a:spcAft>
              <a:buSzPts val="1100"/>
              <a:buChar char="○"/>
            </a:pPr>
            <a:r>
              <a:rPr lang="en"/>
              <a:t>Body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Envelopes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t>
            </a:r>
            <a:r>
              <a:rPr lang="en"/>
              <a:t>A SOAP message is an XML document that consists of a mandatory SOAP envelope, an optional SOAP header, and a mandatory SOAP body.” (Simple Object Access Protocol (SOAP) 1.1, n.d)</a:t>
            </a:r>
            <a:endParaRPr/>
          </a:p>
          <a:p>
            <a:pPr indent="-311150" lvl="0" marL="457200" rtl="0" algn="l">
              <a:spcBef>
                <a:spcPts val="0"/>
              </a:spcBef>
              <a:spcAft>
                <a:spcPts val="0"/>
              </a:spcAft>
              <a:buSzPts val="1300"/>
              <a:buChar char="●"/>
            </a:pPr>
            <a:r>
              <a:rPr lang="en"/>
              <a:t>The envelope is just like a real life envelope. It is the outer most container of the message. </a:t>
            </a:r>
            <a:endParaRPr/>
          </a:p>
          <a:p>
            <a:pPr indent="-311150" lvl="0" marL="457200" rtl="0" algn="l">
              <a:spcBef>
                <a:spcPts val="0"/>
              </a:spcBef>
              <a:spcAft>
                <a:spcPts val="0"/>
              </a:spcAft>
              <a:buSzPts val="1300"/>
              <a:buChar char="●"/>
            </a:pPr>
            <a:r>
              <a:rPr lang="en"/>
              <a:t>The envelope contains all other parts of the SOAP message</a:t>
            </a:r>
            <a:endParaRPr/>
          </a:p>
          <a:p>
            <a:pPr indent="-311150" lvl="0" marL="457200" rtl="0" algn="l">
              <a:spcBef>
                <a:spcPts val="0"/>
              </a:spcBef>
              <a:spcAft>
                <a:spcPts val="0"/>
              </a:spcAft>
              <a:buSzPts val="1300"/>
              <a:buChar char="●"/>
            </a:pPr>
            <a:r>
              <a:rPr lang="en"/>
              <a:t>SOAP messages are in XML and the name of the envelope element must be envelope.</a:t>
            </a:r>
            <a:endParaRPr/>
          </a:p>
          <a:p>
            <a:pPr indent="-311150" lvl="0" marL="457200" rtl="0" algn="l">
              <a:spcBef>
                <a:spcPts val="0"/>
              </a:spcBef>
              <a:spcAft>
                <a:spcPts val="0"/>
              </a:spcAft>
              <a:buSzPts val="1300"/>
              <a:buChar char="●"/>
            </a:pPr>
            <a:r>
              <a:rPr lang="en"/>
              <a:t>The envelope element of a SOAP message is also known as the root element (parent of all elements)</a:t>
            </a:r>
            <a:endParaRPr/>
          </a:p>
          <a:p>
            <a:pPr indent="-311150" lvl="0" marL="457200" rtl="0" algn="l">
              <a:spcBef>
                <a:spcPts val="0"/>
              </a:spcBef>
              <a:spcAft>
                <a:spcPts val="0"/>
              </a:spcAft>
              <a:buSzPts val="1300"/>
              <a:buChar char="●"/>
            </a:pPr>
            <a:r>
              <a:rPr lang="en"/>
              <a:t>No SOAP messages can be without an envelope element. It is a required field</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Headers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“SOAP provides a flexible mechanism for extending a message in a decentralized and modular way without prior knowledge between the communicating parties. Typical examples of extensions that can be implemented as header entries are authentication, transaction management, payment etc.”  (Simple Object Access Protocol (SOAP) 1.1, n.d)</a:t>
            </a:r>
            <a:endParaRPr/>
          </a:p>
          <a:p>
            <a:pPr indent="-311150" lvl="0" marL="457200" rtl="0" algn="l">
              <a:spcBef>
                <a:spcPts val="0"/>
              </a:spcBef>
              <a:spcAft>
                <a:spcPts val="0"/>
              </a:spcAft>
              <a:buSzPts val="1300"/>
              <a:buChar char="●"/>
            </a:pPr>
            <a:r>
              <a:rPr lang="en"/>
              <a:t>The element name header must be called header</a:t>
            </a:r>
            <a:endParaRPr/>
          </a:p>
          <a:p>
            <a:pPr indent="-311150" lvl="0" marL="457200" rtl="0" algn="l">
              <a:spcBef>
                <a:spcPts val="0"/>
              </a:spcBef>
              <a:spcAft>
                <a:spcPts val="0"/>
              </a:spcAft>
              <a:buSzPts val="1300"/>
              <a:buChar char="●"/>
            </a:pPr>
            <a:r>
              <a:rPr lang="en"/>
              <a:t>There can only be one header inside a SOAP message (envelope element)</a:t>
            </a:r>
            <a:endParaRPr/>
          </a:p>
          <a:p>
            <a:pPr indent="-311150" lvl="0" marL="457200" rtl="0" algn="l">
              <a:spcBef>
                <a:spcPts val="0"/>
              </a:spcBef>
              <a:spcAft>
                <a:spcPts val="0"/>
              </a:spcAft>
              <a:buSzPts val="1300"/>
              <a:buChar char="●"/>
            </a:pPr>
            <a:r>
              <a:rPr lang="en"/>
              <a:t>The header element is not required in SOAP</a:t>
            </a:r>
            <a:endParaRPr/>
          </a:p>
          <a:p>
            <a:pPr indent="-311150" lvl="0" marL="457200" rtl="0" algn="l">
              <a:spcBef>
                <a:spcPts val="0"/>
              </a:spcBef>
              <a:spcAft>
                <a:spcPts val="0"/>
              </a:spcAft>
              <a:buSzPts val="1300"/>
              <a:buChar char="●"/>
            </a:pPr>
            <a:r>
              <a:rPr lang="en"/>
              <a:t>There is an attribute in SOAP named “mustUnderstand”. When using this attribute, a SOAP message now requires a header element in order for the recipient to process the message</a:t>
            </a:r>
            <a:endParaRPr/>
          </a:p>
          <a:p>
            <a:pPr indent="-311150" lvl="0" marL="457200" rtl="0" algn="l">
              <a:spcBef>
                <a:spcPts val="0"/>
              </a:spcBef>
              <a:spcAft>
                <a:spcPts val="0"/>
              </a:spcAft>
              <a:buSzPts val="1300"/>
              <a:buChar char="●"/>
            </a:pPr>
            <a:r>
              <a:rPr lang="en"/>
              <a:t>The header element must be the first child of the envelope element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SOAP Body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SOAP Body element provides a simple mechanism for exchanging mandatory information intended for the ultimate recipient of the message. Typical uses of the Body element include marshalling RPC calls and error reporting.”  (Simple Object Access Protocol (SOAP) 1.1, n.d)</a:t>
            </a:r>
            <a:endParaRPr/>
          </a:p>
          <a:p>
            <a:pPr indent="-311150" lvl="0" marL="457200" rtl="0" algn="l">
              <a:spcBef>
                <a:spcPts val="0"/>
              </a:spcBef>
              <a:spcAft>
                <a:spcPts val="0"/>
              </a:spcAft>
              <a:buSzPts val="1300"/>
              <a:buChar char="●"/>
            </a:pPr>
            <a:r>
              <a:rPr lang="en"/>
              <a:t>A body element must be an immediate child of the envelope element</a:t>
            </a:r>
            <a:endParaRPr/>
          </a:p>
          <a:p>
            <a:pPr indent="-311150" lvl="0" marL="457200" rtl="0" algn="l">
              <a:spcBef>
                <a:spcPts val="0"/>
              </a:spcBef>
              <a:spcAft>
                <a:spcPts val="0"/>
              </a:spcAft>
              <a:buSzPts val="1300"/>
              <a:buChar char="●"/>
            </a:pPr>
            <a:r>
              <a:rPr lang="en"/>
              <a:t>If a header element exists, the body element must immediately follow the header element, but not a child of</a:t>
            </a:r>
            <a:endParaRPr/>
          </a:p>
          <a:p>
            <a:pPr indent="-311150" lvl="0" marL="457200" rtl="0" algn="l">
              <a:spcBef>
                <a:spcPts val="0"/>
              </a:spcBef>
              <a:spcAft>
                <a:spcPts val="0"/>
              </a:spcAft>
              <a:buSzPts val="1300"/>
              <a:buChar char="●"/>
            </a:pPr>
            <a:r>
              <a:rPr lang="en"/>
              <a:t>Any child elements of the body element are known as body entries</a:t>
            </a:r>
            <a:endParaRPr/>
          </a:p>
          <a:p>
            <a:pPr indent="-311150" lvl="0" marL="457200" rtl="0" algn="l">
              <a:spcBef>
                <a:spcPts val="0"/>
              </a:spcBef>
              <a:spcAft>
                <a:spcPts val="0"/>
              </a:spcAft>
              <a:buSzPts val="1300"/>
              <a:buChar char="●"/>
            </a:pPr>
            <a:r>
              <a:rPr lang="en"/>
              <a:t>The SOAP body contains the actual data that you are trying to send in the SOAP message</a:t>
            </a:r>
            <a:endParaRPr/>
          </a:p>
          <a:p>
            <a:pPr indent="-311150" lvl="0" marL="457200" rtl="0" algn="l">
              <a:spcBef>
                <a:spcPts val="0"/>
              </a:spcBef>
              <a:spcAft>
                <a:spcPts val="0"/>
              </a:spcAft>
              <a:buSzPts val="1300"/>
              <a:buChar char="●"/>
            </a:pPr>
            <a:r>
              <a:rPr lang="en"/>
              <a:t>Besides the actual XML message data within the SOAP body, another body entry that can be used is the Fault element.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SOAP Faults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SOAP Fault element is used to carry error and/or status information within a SOAP message. If present, the SOAP Fault element MUST appear as a body entry and MUST NOT appear more than once within a Body element.”  (Simple Object Access Protocol (SOAP) 1.1, n.d)</a:t>
            </a:r>
            <a:endParaRPr/>
          </a:p>
          <a:p>
            <a:pPr indent="-311150" lvl="0" marL="457200" rtl="0" algn="l">
              <a:spcBef>
                <a:spcPts val="0"/>
              </a:spcBef>
              <a:spcAft>
                <a:spcPts val="0"/>
              </a:spcAft>
              <a:buSzPts val="1300"/>
              <a:buChar char="●"/>
            </a:pPr>
            <a:r>
              <a:rPr lang="en"/>
              <a:t>There are four sub elements of the fault element</a:t>
            </a:r>
            <a:endParaRPr/>
          </a:p>
          <a:p>
            <a:pPr indent="-298450" lvl="1" marL="914400" rtl="0" algn="l">
              <a:spcBef>
                <a:spcPts val="0"/>
              </a:spcBef>
              <a:spcAft>
                <a:spcPts val="0"/>
              </a:spcAft>
              <a:buSzPts val="1100"/>
              <a:buChar char="○"/>
            </a:pPr>
            <a:r>
              <a:rPr lang="en"/>
              <a:t>faultcode - a brief explanation of the error</a:t>
            </a:r>
            <a:endParaRPr/>
          </a:p>
          <a:p>
            <a:pPr indent="-298450" lvl="1" marL="914400" rtl="0" algn="l">
              <a:spcBef>
                <a:spcPts val="0"/>
              </a:spcBef>
              <a:spcAft>
                <a:spcPts val="0"/>
              </a:spcAft>
              <a:buSzPts val="1100"/>
              <a:buChar char="○"/>
            </a:pPr>
            <a:r>
              <a:rPr lang="en"/>
              <a:t>faultstring - a human readable message defining the faultcode</a:t>
            </a:r>
            <a:endParaRPr/>
          </a:p>
          <a:p>
            <a:pPr indent="-298450" lvl="1" marL="914400" rtl="0" algn="l">
              <a:spcBef>
                <a:spcPts val="0"/>
              </a:spcBef>
              <a:spcAft>
                <a:spcPts val="0"/>
              </a:spcAft>
              <a:buSzPts val="1100"/>
              <a:buChar char="○"/>
            </a:pPr>
            <a:r>
              <a:rPr lang="en"/>
              <a:t>faultactor - a human readable message about what may have caused the faultcode</a:t>
            </a:r>
            <a:endParaRPr/>
          </a:p>
          <a:p>
            <a:pPr indent="-298450" lvl="1" marL="914400" rtl="0" algn="l">
              <a:spcBef>
                <a:spcPts val="0"/>
              </a:spcBef>
              <a:spcAft>
                <a:spcPts val="0"/>
              </a:spcAft>
              <a:buSzPts val="1100"/>
              <a:buChar char="○"/>
            </a:pPr>
            <a:r>
              <a:rPr lang="en"/>
              <a:t>detail - a human readable message detailing the faultcode and faultstring</a:t>
            </a:r>
            <a:endParaRPr/>
          </a:p>
          <a:p>
            <a:pPr indent="-311150" lvl="0" marL="457200" rtl="0" algn="l">
              <a:spcBef>
                <a:spcPts val="0"/>
              </a:spcBef>
              <a:spcAft>
                <a:spcPts val="0"/>
              </a:spcAft>
              <a:buSzPts val="1300"/>
              <a:buChar char="●"/>
            </a:pPr>
            <a:r>
              <a:rPr lang="en"/>
              <a:t>You can include other subelements of fault as long as they are namespace qualified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types of Faults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VersionMismatch</a:t>
            </a:r>
            <a:endParaRPr/>
          </a:p>
          <a:p>
            <a:pPr indent="-298450" lvl="1" marL="914400" rtl="0" algn="l">
              <a:spcBef>
                <a:spcPts val="0"/>
              </a:spcBef>
              <a:spcAft>
                <a:spcPts val="0"/>
              </a:spcAft>
              <a:buSzPts val="1100"/>
              <a:buChar char="○"/>
            </a:pPr>
            <a:r>
              <a:rPr lang="en"/>
              <a:t>Generally caused when using the wrong namespace syntax between SOAP version 1.2 and 1.1</a:t>
            </a:r>
            <a:endParaRPr/>
          </a:p>
          <a:p>
            <a:pPr indent="-311150" lvl="0" marL="457200" rtl="0" algn="l">
              <a:spcBef>
                <a:spcPts val="0"/>
              </a:spcBef>
              <a:spcAft>
                <a:spcPts val="0"/>
              </a:spcAft>
              <a:buSzPts val="1300"/>
              <a:buChar char="●"/>
            </a:pPr>
            <a:r>
              <a:rPr lang="en"/>
              <a:t>MustUnderstand</a:t>
            </a:r>
            <a:endParaRPr/>
          </a:p>
          <a:p>
            <a:pPr indent="-298450" lvl="1" marL="914400" rtl="0" algn="l">
              <a:spcBef>
                <a:spcPts val="0"/>
              </a:spcBef>
              <a:spcAft>
                <a:spcPts val="0"/>
              </a:spcAft>
              <a:buSzPts val="1100"/>
              <a:buChar char="○"/>
            </a:pPr>
            <a:r>
              <a:rPr lang="en"/>
              <a:t>The header element is required for the recipient to process</a:t>
            </a:r>
            <a:endParaRPr/>
          </a:p>
          <a:p>
            <a:pPr indent="-311150" lvl="0" marL="457200" rtl="0" algn="l">
              <a:spcBef>
                <a:spcPts val="0"/>
              </a:spcBef>
              <a:spcAft>
                <a:spcPts val="0"/>
              </a:spcAft>
              <a:buSzPts val="1300"/>
              <a:buChar char="●"/>
            </a:pPr>
            <a:r>
              <a:rPr lang="en"/>
              <a:t>Client</a:t>
            </a:r>
            <a:endParaRPr/>
          </a:p>
          <a:p>
            <a:pPr indent="-298450" lvl="1" marL="914400" rtl="0" algn="l">
              <a:spcBef>
                <a:spcPts val="0"/>
              </a:spcBef>
              <a:spcAft>
                <a:spcPts val="0"/>
              </a:spcAft>
              <a:buSzPts val="1100"/>
              <a:buChar char="○"/>
            </a:pPr>
            <a:r>
              <a:rPr lang="en"/>
              <a:t>The message was likely not formed right on the client end of the process. </a:t>
            </a:r>
            <a:endParaRPr/>
          </a:p>
          <a:p>
            <a:pPr indent="-311150" lvl="0" marL="457200" rtl="0" algn="l">
              <a:spcBef>
                <a:spcPts val="0"/>
              </a:spcBef>
              <a:spcAft>
                <a:spcPts val="0"/>
              </a:spcAft>
              <a:buSzPts val="1300"/>
              <a:buChar char="●"/>
            </a:pPr>
            <a:r>
              <a:rPr lang="en"/>
              <a:t>Server</a:t>
            </a:r>
            <a:endParaRPr/>
          </a:p>
          <a:p>
            <a:pPr indent="-298450" lvl="1" marL="914400" rtl="0" algn="l">
              <a:spcBef>
                <a:spcPts val="0"/>
              </a:spcBef>
              <a:spcAft>
                <a:spcPts val="0"/>
              </a:spcAft>
              <a:buSzPts val="1100"/>
              <a:buChar char="○"/>
            </a:pPr>
            <a:r>
              <a:rPr lang="en"/>
              <a:t>An error that has to do with the server and not necessarily the message that was sent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Flow of a SOAP API</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SOAP APIs use a basic procedure of Marshalling and Demarshalling information</a:t>
            </a:r>
            <a:endParaRPr/>
          </a:p>
          <a:p>
            <a:pPr indent="-311150" lvl="0" marL="457200" rtl="0" algn="l">
              <a:spcBef>
                <a:spcPts val="0"/>
              </a:spcBef>
              <a:spcAft>
                <a:spcPts val="0"/>
              </a:spcAft>
              <a:buSzPts val="1300"/>
              <a:buChar char="●"/>
            </a:pPr>
            <a:r>
              <a:rPr lang="en"/>
              <a:t>The process goes as follows:</a:t>
            </a:r>
            <a:endParaRPr/>
          </a:p>
          <a:p>
            <a:pPr indent="-298450" lvl="1" marL="914400" rtl="0" algn="l">
              <a:spcBef>
                <a:spcPts val="0"/>
              </a:spcBef>
              <a:spcAft>
                <a:spcPts val="0"/>
              </a:spcAft>
              <a:buSzPts val="1100"/>
              <a:buChar char="○"/>
            </a:pPr>
            <a:r>
              <a:rPr lang="en"/>
              <a:t>The client formats information regarding the request within a SOAP message</a:t>
            </a:r>
            <a:endParaRPr/>
          </a:p>
          <a:p>
            <a:pPr indent="-298450" lvl="1" marL="914400" rtl="0" algn="l">
              <a:spcBef>
                <a:spcPts val="0"/>
              </a:spcBef>
              <a:spcAft>
                <a:spcPts val="0"/>
              </a:spcAft>
              <a:buSzPts val="1100"/>
              <a:buChar char="○"/>
            </a:pPr>
            <a:r>
              <a:rPr lang="en"/>
              <a:t>The SOAP message is sent as part of a HTTP request</a:t>
            </a:r>
            <a:endParaRPr/>
          </a:p>
          <a:p>
            <a:pPr indent="-298450" lvl="1" marL="914400" rtl="0" algn="l">
              <a:spcBef>
                <a:spcPts val="0"/>
              </a:spcBef>
              <a:spcAft>
                <a:spcPts val="0"/>
              </a:spcAft>
              <a:buSzPts val="1100"/>
              <a:buChar char="○"/>
            </a:pPr>
            <a:r>
              <a:rPr lang="en"/>
              <a:t>Encapsulating the SOAP message into an HTTP request is known as marshalling (What is SOAP?, n.d).</a:t>
            </a:r>
            <a:endParaRPr/>
          </a:p>
          <a:p>
            <a:pPr indent="-298450" lvl="1" marL="914400" rtl="0" algn="l">
              <a:spcBef>
                <a:spcPts val="0"/>
              </a:spcBef>
              <a:spcAft>
                <a:spcPts val="0"/>
              </a:spcAft>
              <a:buSzPts val="1100"/>
              <a:buChar char="○"/>
            </a:pPr>
            <a:r>
              <a:rPr lang="en"/>
              <a:t>The server unwraps the encapsulated SOAP message sent from the client</a:t>
            </a:r>
            <a:endParaRPr/>
          </a:p>
          <a:p>
            <a:pPr indent="-298450" lvl="1" marL="914400" rtl="0" algn="l">
              <a:spcBef>
                <a:spcPts val="0"/>
              </a:spcBef>
              <a:spcAft>
                <a:spcPts val="0"/>
              </a:spcAft>
              <a:buSzPts val="1100"/>
              <a:buChar char="○"/>
            </a:pPr>
            <a:r>
              <a:rPr lang="en"/>
              <a:t>The server reads the SOAP message</a:t>
            </a:r>
            <a:endParaRPr/>
          </a:p>
          <a:p>
            <a:pPr indent="-298450" lvl="1" marL="914400" rtl="0" algn="l">
              <a:spcBef>
                <a:spcPts val="0"/>
              </a:spcBef>
              <a:spcAft>
                <a:spcPts val="0"/>
              </a:spcAft>
              <a:buSzPts val="1100"/>
              <a:buChar char="○"/>
            </a:pPr>
            <a:r>
              <a:rPr lang="en"/>
              <a:t>Based on what the message is requesting, the server responds back to the client with the proper request</a:t>
            </a:r>
            <a:endParaRPr/>
          </a:p>
          <a:p>
            <a:pPr indent="-298450" lvl="1" marL="914400" rtl="0" algn="l">
              <a:spcBef>
                <a:spcPts val="0"/>
              </a:spcBef>
              <a:spcAft>
                <a:spcPts val="0"/>
              </a:spcAft>
              <a:buSzPts val="1100"/>
              <a:buChar char="○"/>
            </a:pPr>
            <a:r>
              <a:rPr lang="en"/>
              <a:t>The practice of unwrapping a request sent by the client is known as demarshalling (What is SOAP?, n.d.)</a:t>
            </a:r>
            <a:endParaRPr/>
          </a:p>
          <a:p>
            <a:pPr indent="-311150" lvl="0" marL="457200" rtl="0" algn="l">
              <a:spcBef>
                <a:spcPts val="0"/>
              </a:spcBef>
              <a:spcAft>
                <a:spcPts val="0"/>
              </a:spcAft>
              <a:buSzPts val="1300"/>
              <a:buChar char="●"/>
            </a:pPr>
            <a:r>
              <a:rPr lang="en"/>
              <a:t>The process of marshalling and demarshalling SOAP messages help the client to pull data from the API server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SOAP</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SOAP is a lightweight protocol</a:t>
            </a:r>
            <a:endParaRPr/>
          </a:p>
          <a:p>
            <a:pPr indent="-311150" lvl="0" marL="457200" rtl="0" algn="l">
              <a:spcBef>
                <a:spcPts val="0"/>
              </a:spcBef>
              <a:spcAft>
                <a:spcPts val="0"/>
              </a:spcAft>
              <a:buSzPts val="1300"/>
              <a:buChar char="●"/>
            </a:pPr>
            <a:r>
              <a:rPr lang="en"/>
              <a:t>SOAP works with the HTTP protocol, which is the go to protocol of the internet. This means that extra configuration is generally not needed unless….</a:t>
            </a:r>
            <a:endParaRPr/>
          </a:p>
          <a:p>
            <a:pPr indent="-311150" lvl="0" marL="457200" rtl="0" algn="l">
              <a:spcBef>
                <a:spcPts val="0"/>
              </a:spcBef>
              <a:spcAft>
                <a:spcPts val="0"/>
              </a:spcAft>
              <a:buSzPts val="1300"/>
              <a:buChar char="●"/>
            </a:pPr>
            <a:r>
              <a:rPr lang="en"/>
              <a:t>SOAP can also be used for FTP and SMTP, but some extra customization would be required</a:t>
            </a:r>
            <a:endParaRPr/>
          </a:p>
          <a:p>
            <a:pPr indent="-311150" lvl="0" marL="457200" rtl="0" algn="l">
              <a:spcBef>
                <a:spcPts val="0"/>
              </a:spcBef>
              <a:spcAft>
                <a:spcPts val="0"/>
              </a:spcAft>
              <a:buSzPts val="1300"/>
              <a:buChar char="●"/>
            </a:pPr>
            <a:r>
              <a:rPr lang="en"/>
              <a:t>SOAP uses XML, which is an easy to understand way of organizing data in a strict, clean structure that a computer can also read</a:t>
            </a:r>
            <a:endParaRPr/>
          </a:p>
          <a:p>
            <a:pPr indent="-311150" lvl="0" marL="457200" rtl="0" algn="l">
              <a:spcBef>
                <a:spcPts val="0"/>
              </a:spcBef>
              <a:spcAft>
                <a:spcPts val="0"/>
              </a:spcAft>
              <a:buSzPts val="1300"/>
              <a:buChar char="●"/>
            </a:pPr>
            <a:r>
              <a:rPr lang="en"/>
              <a:t>SOAP is platform independent. This means that it can be used on Windows, Linux, etc. </a:t>
            </a:r>
            <a:endParaRPr/>
          </a:p>
          <a:p>
            <a:pPr indent="-311150" lvl="0" marL="457200" rtl="0" algn="l">
              <a:spcBef>
                <a:spcPts val="0"/>
              </a:spcBef>
              <a:spcAft>
                <a:spcPts val="0"/>
              </a:spcAft>
              <a:buSzPts val="1300"/>
              <a:buChar char="●"/>
            </a:pPr>
            <a:r>
              <a:rPr lang="en"/>
              <a:t>SOAP works well with firewalls, which is a common problem for RESTful APIs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