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ontserrat" panose="020B0604020202020204" charset="0"/>
      <p:regular r:id="rId13"/>
      <p:bold r:id="rId14"/>
      <p:italic r:id="rId15"/>
      <p:boldItalic r:id="rId16"/>
    </p:embeddedFont>
    <p:embeddedFont>
      <p:font typeface="La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384"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386040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265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56247d25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56247d25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206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56247d2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56247d2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748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56247d25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56247d25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887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56247d25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56247d25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58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56247d25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56247d25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044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56247d25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56247d25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335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56247d25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56247d25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440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56247d25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56247d25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169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56247d25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56247d25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734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topics/computer-science/representational-state-transfer"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chakray.com/advantages-of-rest-ap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RESTful APIs	</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Kurt Leadley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89" name="Google Shape;189;p22"/>
          <p:cNvSpPr txBox="1">
            <a:spLocks noGrp="1"/>
          </p:cNvSpPr>
          <p:nvPr>
            <p:ph type="body" idx="1"/>
          </p:nvPr>
        </p:nvSpPr>
        <p:spPr>
          <a:xfrm>
            <a:off x="311700" y="1489475"/>
            <a:ext cx="8520600" cy="3500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Richardson, L. &amp; Amundsen, M (2015). </a:t>
            </a:r>
            <a:r>
              <a:rPr lang="en" sz="1400" i="1"/>
              <a:t>RESTful Web APIS</a:t>
            </a:r>
            <a:r>
              <a:rPr lang="en" sz="1400"/>
              <a:t>. Sebastopol, CA : O’Reilly Media Inc</a:t>
            </a:r>
            <a:endParaRPr sz="1400"/>
          </a:p>
          <a:p>
            <a:pPr marL="457200" lvl="0" indent="-317500" algn="l" rtl="0">
              <a:lnSpc>
                <a:spcPct val="150000"/>
              </a:lnSpc>
              <a:spcBef>
                <a:spcPts val="0"/>
              </a:spcBef>
              <a:spcAft>
                <a:spcPts val="0"/>
              </a:spcAft>
              <a:buSzPts val="1400"/>
              <a:buChar char="●"/>
            </a:pPr>
            <a:r>
              <a:rPr lang="en" sz="1400"/>
              <a:t>Bean, James. (2010). </a:t>
            </a:r>
            <a:r>
              <a:rPr lang="en" sz="1400" i="1"/>
              <a:t>Web Services and Other Service Types and Styles</a:t>
            </a:r>
            <a:r>
              <a:rPr lang="en" sz="1400"/>
              <a:t>. Retrieved October 27th, 2019  from </a:t>
            </a:r>
            <a:r>
              <a:rPr lang="en" sz="1400" u="sng">
                <a:solidFill>
                  <a:schemeClr val="hlink"/>
                </a:solidFill>
                <a:hlinkClick r:id="rId3"/>
              </a:rPr>
              <a:t>https://www.sciencedirect.com/topics/computer-science/representational-state-transfer</a:t>
            </a:r>
            <a:r>
              <a:rPr lang="en" sz="1400"/>
              <a:t>.</a:t>
            </a:r>
            <a:endParaRPr sz="1400"/>
          </a:p>
          <a:p>
            <a:pPr marL="457200" lvl="0" indent="-317500" algn="l" rtl="0">
              <a:lnSpc>
                <a:spcPct val="150000"/>
              </a:lnSpc>
              <a:spcBef>
                <a:spcPts val="0"/>
              </a:spcBef>
              <a:spcAft>
                <a:spcPts val="0"/>
              </a:spcAft>
              <a:buSzPts val="1400"/>
              <a:buChar char="●"/>
            </a:pPr>
            <a:r>
              <a:rPr lang="en" sz="1400"/>
              <a:t>“</a:t>
            </a:r>
            <a:r>
              <a:rPr lang="en" sz="1400" i="1"/>
              <a:t>What Are The Advantages Of a REST API?</a:t>
            </a:r>
            <a:r>
              <a:rPr lang="en" sz="1400"/>
              <a:t>” (Feb. 9, 2017) Retrieved October 28th, 2019 from: </a:t>
            </a:r>
            <a:r>
              <a:rPr lang="en" sz="1400" u="sng">
                <a:solidFill>
                  <a:schemeClr val="hlink"/>
                </a:solidFill>
                <a:hlinkClick r:id="rId4"/>
              </a:rPr>
              <a:t>https://www.chakray.com/advantages-of-rest-api/</a:t>
            </a:r>
            <a:endParaRPr sz="1400"/>
          </a:p>
          <a:p>
            <a:pPr marL="457200" lvl="0" indent="-317500" algn="l" rtl="0">
              <a:lnSpc>
                <a:spcPct val="150000"/>
              </a:lnSpc>
              <a:spcBef>
                <a:spcPts val="0"/>
              </a:spcBef>
              <a:spcAft>
                <a:spcPts val="0"/>
              </a:spcAft>
              <a:buSzPts val="1400"/>
              <a:buChar char="●"/>
            </a:pPr>
            <a:r>
              <a:rPr lang="en" sz="1400"/>
              <a:t> Little, Mark. (March 26, 2013). </a:t>
            </a:r>
            <a:r>
              <a:rPr lang="en" sz="1400" i="1"/>
              <a:t>What Are The Drawbacks Of REST?</a:t>
            </a:r>
            <a:r>
              <a:rPr lang="en" sz="1400"/>
              <a:t>. Retrieved October 28th from: https://www.infoq.com/news/2013/05/rest-drawbacks/</a:t>
            </a:r>
            <a:endParaRPr sz="1400"/>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REST?</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REST stands for Representational State Transfer</a:t>
            </a:r>
            <a:endParaRPr/>
          </a:p>
          <a:p>
            <a:pPr marL="457200" lvl="0" indent="-311150" algn="l" rtl="0">
              <a:spcBef>
                <a:spcPts val="0"/>
              </a:spcBef>
              <a:spcAft>
                <a:spcPts val="0"/>
              </a:spcAft>
              <a:buSzPts val="1300"/>
              <a:buChar char="●"/>
            </a:pPr>
            <a:r>
              <a:rPr lang="en"/>
              <a:t>“ReST services focus on identifying and providing resources” (Bean, 2010).</a:t>
            </a:r>
            <a:endParaRPr/>
          </a:p>
          <a:p>
            <a:pPr marL="457200" lvl="0" indent="-311150" algn="l" rtl="0">
              <a:spcBef>
                <a:spcPts val="0"/>
              </a:spcBef>
              <a:spcAft>
                <a:spcPts val="0"/>
              </a:spcAft>
              <a:buSzPts val="1300"/>
              <a:buChar char="●"/>
            </a:pPr>
            <a:r>
              <a:rPr lang="en"/>
              <a:t>A simple way to think of REST is that there are two entities</a:t>
            </a:r>
            <a:endParaRPr/>
          </a:p>
          <a:p>
            <a:pPr marL="914400" lvl="1" indent="-298450" algn="l" rtl="0">
              <a:spcBef>
                <a:spcPts val="0"/>
              </a:spcBef>
              <a:spcAft>
                <a:spcPts val="0"/>
              </a:spcAft>
              <a:buSzPts val="1100"/>
              <a:buChar char="○"/>
            </a:pPr>
            <a:r>
              <a:rPr lang="en"/>
              <a:t>Client:</a:t>
            </a:r>
            <a:endParaRPr/>
          </a:p>
          <a:p>
            <a:pPr marL="1371600" lvl="2" indent="-298450" algn="l" rtl="0">
              <a:spcBef>
                <a:spcPts val="0"/>
              </a:spcBef>
              <a:spcAft>
                <a:spcPts val="0"/>
              </a:spcAft>
              <a:buSzPts val="1100"/>
              <a:buChar char="■"/>
            </a:pPr>
            <a:r>
              <a:rPr lang="en"/>
              <a:t>A client can ask for information,  manipulate information, or even delete it. Every request from a client is sent to the server</a:t>
            </a:r>
            <a:endParaRPr/>
          </a:p>
          <a:p>
            <a:pPr marL="1371600" lvl="2" indent="-298450" algn="l" rtl="0">
              <a:spcBef>
                <a:spcPts val="0"/>
              </a:spcBef>
              <a:spcAft>
                <a:spcPts val="0"/>
              </a:spcAft>
              <a:buSzPts val="1100"/>
              <a:buChar char="■"/>
            </a:pPr>
            <a:r>
              <a:rPr lang="en"/>
              <a:t>Client requests are sent via HTTP request methods</a:t>
            </a:r>
            <a:endParaRPr/>
          </a:p>
          <a:p>
            <a:pPr marL="914400" lvl="1" indent="-298450" algn="l" rtl="0">
              <a:spcBef>
                <a:spcPts val="0"/>
              </a:spcBef>
              <a:spcAft>
                <a:spcPts val="0"/>
              </a:spcAft>
              <a:buSzPts val="1100"/>
              <a:buChar char="○"/>
            </a:pPr>
            <a:r>
              <a:rPr lang="en"/>
              <a:t>Server:</a:t>
            </a:r>
            <a:endParaRPr/>
          </a:p>
          <a:p>
            <a:pPr marL="1371600" lvl="2" indent="-298450" algn="l" rtl="0">
              <a:spcBef>
                <a:spcPts val="0"/>
              </a:spcBef>
              <a:spcAft>
                <a:spcPts val="0"/>
              </a:spcAft>
              <a:buSzPts val="1100"/>
              <a:buChar char="■"/>
            </a:pPr>
            <a:r>
              <a:rPr lang="en"/>
              <a:t>A server responds to a clients request</a:t>
            </a:r>
            <a:endParaRPr/>
          </a:p>
          <a:p>
            <a:pPr marL="1371600" lvl="2" indent="-298450" algn="l" rtl="0">
              <a:spcBef>
                <a:spcPts val="0"/>
              </a:spcBef>
              <a:spcAft>
                <a:spcPts val="0"/>
              </a:spcAft>
              <a:buSzPts val="1100"/>
              <a:buChar char="■"/>
            </a:pPr>
            <a:r>
              <a:rPr lang="en"/>
              <a:t>A server never knows the state of a client before or after a request. The server only cares about serving requests to the client.</a:t>
            </a:r>
            <a:endParaRPr/>
          </a:p>
          <a:p>
            <a:pPr marL="1371600" lvl="2" indent="-298450" algn="l" rtl="0">
              <a:spcBef>
                <a:spcPts val="0"/>
              </a:spcBef>
              <a:spcAft>
                <a:spcPts val="0"/>
              </a:spcAft>
              <a:buSzPts val="1100"/>
              <a:buChar char="■"/>
            </a:pPr>
            <a:r>
              <a:rPr lang="en"/>
              <a:t>A server responds to client requests with HTTP methods also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an API ?</a:t>
            </a:r>
            <a:endParaRPr/>
          </a:p>
        </p:txBody>
      </p:sp>
      <p:sp>
        <p:nvSpPr>
          <p:cNvPr id="147" name="Google Shape;147;p15"/>
          <p:cNvSpPr txBox="1">
            <a:spLocks noGrp="1"/>
          </p:cNvSpPr>
          <p:nvPr>
            <p:ph type="body" idx="1"/>
          </p:nvPr>
        </p:nvSpPr>
        <p:spPr>
          <a:xfrm>
            <a:off x="311700" y="1526175"/>
            <a:ext cx="8520600" cy="3617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An API is a place to get data via HTTP requests</a:t>
            </a:r>
            <a:endParaRPr/>
          </a:p>
          <a:p>
            <a:pPr marL="457200" lvl="0" indent="-311150" algn="l" rtl="0">
              <a:spcBef>
                <a:spcPts val="0"/>
              </a:spcBef>
              <a:spcAft>
                <a:spcPts val="0"/>
              </a:spcAft>
              <a:buSzPts val="1300"/>
              <a:buChar char="●"/>
            </a:pPr>
            <a:r>
              <a:rPr lang="en"/>
              <a:t>API stands for Application Programming Interface</a:t>
            </a:r>
            <a:endParaRPr/>
          </a:p>
          <a:p>
            <a:pPr marL="457200" lvl="0" indent="-311150" algn="l" rtl="0">
              <a:spcBef>
                <a:spcPts val="0"/>
              </a:spcBef>
              <a:spcAft>
                <a:spcPts val="0"/>
              </a:spcAft>
              <a:buSzPts val="1300"/>
              <a:buChar char="●"/>
            </a:pPr>
            <a:r>
              <a:rPr lang="en"/>
              <a:t>API is a fancy way of saying: Hey, we have data in a nice format over here on a server for clients to use for their own applications</a:t>
            </a:r>
            <a:endParaRPr/>
          </a:p>
          <a:p>
            <a:pPr marL="457200" lvl="0" indent="-311150" algn="l" rtl="0">
              <a:spcBef>
                <a:spcPts val="0"/>
              </a:spcBef>
              <a:spcAft>
                <a:spcPts val="0"/>
              </a:spcAft>
              <a:buSzPts val="1300"/>
              <a:buChar char="●"/>
            </a:pPr>
            <a:r>
              <a:rPr lang="en"/>
              <a:t>A good example of an API would be sports stats. Thousands of sports sites exist and provide data for fans to look up. Most websites don’t record their own statistics. They use an API provided by the league itself, or a company that offers sports data for a price.</a:t>
            </a:r>
            <a:endParaRPr/>
          </a:p>
          <a:p>
            <a:pPr marL="457200" lvl="0" indent="-311150" algn="l" rtl="0">
              <a:spcBef>
                <a:spcPts val="0"/>
              </a:spcBef>
              <a:spcAft>
                <a:spcPts val="0"/>
              </a:spcAft>
              <a:buSzPts val="1300"/>
              <a:buChar char="●"/>
            </a:pPr>
            <a:r>
              <a:rPr lang="en"/>
              <a:t>A website where the data is taken from is the API. It is a website that has the only purpose of providing data in a format designed to be parsed for web applications</a:t>
            </a:r>
            <a:endParaRPr/>
          </a:p>
          <a:p>
            <a:pPr marL="457200" lvl="0" indent="-311150" algn="l" rtl="0">
              <a:spcBef>
                <a:spcPts val="0"/>
              </a:spcBef>
              <a:spcAft>
                <a:spcPts val="0"/>
              </a:spcAft>
              <a:buSzPts val="1300"/>
              <a:buChar char="●"/>
            </a:pPr>
            <a:r>
              <a:rPr lang="en"/>
              <a:t>API’s are generally just large chunks of XML or JSON data, as in there is no HTML or CSS to make it look like  what most people consider a website.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use APIs</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Generally speaking, API’s are easy to use</a:t>
            </a:r>
            <a:endParaRPr/>
          </a:p>
          <a:p>
            <a:pPr marL="457200" lvl="0" indent="-311150" algn="l" rtl="0">
              <a:spcBef>
                <a:spcPts val="0"/>
              </a:spcBef>
              <a:spcAft>
                <a:spcPts val="0"/>
              </a:spcAft>
              <a:buSzPts val="1300"/>
              <a:buChar char="●"/>
            </a:pPr>
            <a:r>
              <a:rPr lang="en"/>
              <a:t>You need a computer and a resource you have access to</a:t>
            </a:r>
            <a:endParaRPr/>
          </a:p>
          <a:p>
            <a:pPr marL="457200" lvl="0" indent="-311150" algn="l" rtl="0">
              <a:spcBef>
                <a:spcPts val="0"/>
              </a:spcBef>
              <a:spcAft>
                <a:spcPts val="0"/>
              </a:spcAft>
              <a:buSzPts val="1300"/>
              <a:buChar char="●"/>
            </a:pPr>
            <a:r>
              <a:rPr lang="en"/>
              <a:t>The resource is the API</a:t>
            </a:r>
            <a:endParaRPr/>
          </a:p>
          <a:p>
            <a:pPr marL="457200" lvl="0" indent="-311150" algn="l" rtl="0">
              <a:spcBef>
                <a:spcPts val="0"/>
              </a:spcBef>
              <a:spcAft>
                <a:spcPts val="0"/>
              </a:spcAft>
              <a:buSzPts val="1300"/>
              <a:buChar char="●"/>
            </a:pPr>
            <a:r>
              <a:rPr lang="en"/>
              <a:t>The API is normally not just one resource, it is a collections of resources to gather. AKA, many URL’s and resources. In our sports data example, player statistics, team statistics, standings would be their own URL / resource</a:t>
            </a:r>
            <a:endParaRPr/>
          </a:p>
          <a:p>
            <a:pPr marL="457200" lvl="0" indent="-311150" algn="l" rtl="0">
              <a:spcBef>
                <a:spcPts val="0"/>
              </a:spcBef>
              <a:spcAft>
                <a:spcPts val="0"/>
              </a:spcAft>
              <a:buSzPts val="1300"/>
              <a:buChar char="●"/>
            </a:pPr>
            <a:r>
              <a:rPr lang="en"/>
              <a:t>Most API’s require an api key</a:t>
            </a:r>
            <a:endParaRPr/>
          </a:p>
          <a:p>
            <a:pPr marL="457200" lvl="0" indent="-311150" algn="l" rtl="0">
              <a:spcBef>
                <a:spcPts val="0"/>
              </a:spcBef>
              <a:spcAft>
                <a:spcPts val="0"/>
              </a:spcAft>
              <a:buSzPts val="1300"/>
              <a:buChar char="●"/>
            </a:pPr>
            <a:r>
              <a:rPr lang="en"/>
              <a:t>When writing code to connect to an api, the URL in your code includes the API key</a:t>
            </a:r>
            <a:endParaRPr/>
          </a:p>
          <a:p>
            <a:pPr marL="457200" lvl="0" indent="-311150" algn="l" rtl="0">
              <a:spcBef>
                <a:spcPts val="0"/>
              </a:spcBef>
              <a:spcAft>
                <a:spcPts val="0"/>
              </a:spcAft>
              <a:buSzPts val="1300"/>
              <a:buChar char="●"/>
            </a:pPr>
            <a:r>
              <a:rPr lang="en"/>
              <a:t>Once you have access to the API, you can just parse the data like usual. It is normally in JSON format. CRON jobs can be ran to parse JSON data and insert it into your database whenever you like.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Communications</a:t>
            </a:r>
            <a:endParaRPr/>
          </a:p>
        </p:txBody>
      </p:sp>
      <p:sp>
        <p:nvSpPr>
          <p:cNvPr id="159" name="Google Shape;159;p17"/>
          <p:cNvSpPr txBox="1">
            <a:spLocks noGrp="1"/>
          </p:cNvSpPr>
          <p:nvPr>
            <p:ph type="body" idx="1"/>
          </p:nvPr>
        </p:nvSpPr>
        <p:spPr>
          <a:xfrm>
            <a:off x="311700" y="1518825"/>
            <a:ext cx="8520600" cy="3476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RESTful APIs live on standard HTTP communication protocol</a:t>
            </a:r>
            <a:endParaRPr/>
          </a:p>
          <a:p>
            <a:pPr marL="457200" lvl="0" indent="-311150" algn="l" rtl="0">
              <a:spcBef>
                <a:spcPts val="0"/>
              </a:spcBef>
              <a:spcAft>
                <a:spcPts val="0"/>
              </a:spcAft>
              <a:buSzPts val="1300"/>
              <a:buChar char="●"/>
            </a:pPr>
            <a:r>
              <a:rPr lang="en"/>
              <a:t>Every RESTful API is a resource with representations</a:t>
            </a:r>
            <a:endParaRPr/>
          </a:p>
          <a:p>
            <a:pPr marL="457200" lvl="0" indent="-311150" algn="l" rtl="0">
              <a:spcBef>
                <a:spcPts val="0"/>
              </a:spcBef>
              <a:spcAft>
                <a:spcPts val="0"/>
              </a:spcAft>
              <a:buSzPts val="1300"/>
              <a:buChar char="●"/>
            </a:pPr>
            <a:r>
              <a:rPr lang="en"/>
              <a:t>Resources are just URLs with stuff, the representation is what is within the URL. Usually after the client makes a request “the server sends a document in response”. (Richardson &amp; Amundson, 2013). </a:t>
            </a:r>
            <a:endParaRPr/>
          </a:p>
          <a:p>
            <a:pPr marL="457200" lvl="0" indent="-311150" algn="l" rtl="0">
              <a:spcBef>
                <a:spcPts val="0"/>
              </a:spcBef>
              <a:spcAft>
                <a:spcPts val="0"/>
              </a:spcAft>
              <a:buSzPts val="1300"/>
              <a:buChar char="●"/>
            </a:pPr>
            <a:r>
              <a:rPr lang="en"/>
              <a:t>That document is the representation. These documents, or representations can be images, JSON, XML, HTML, whatever. As long as it is machine readable. In the case of a RESTful API, it is normally JSON or XML</a:t>
            </a:r>
            <a:endParaRPr/>
          </a:p>
          <a:p>
            <a:pPr marL="457200" lvl="0" indent="-311150" algn="l" rtl="0">
              <a:spcBef>
                <a:spcPts val="0"/>
              </a:spcBef>
              <a:spcAft>
                <a:spcPts val="0"/>
              </a:spcAft>
              <a:buSzPts val="1300"/>
              <a:buChar char="●"/>
            </a:pPr>
            <a:r>
              <a:rPr lang="en"/>
              <a:t>A representation has to be machine readable. </a:t>
            </a:r>
            <a:endParaRPr/>
          </a:p>
          <a:p>
            <a:pPr marL="457200" lvl="0" indent="-311150" algn="l" rtl="0">
              <a:spcBef>
                <a:spcPts val="0"/>
              </a:spcBef>
              <a:spcAft>
                <a:spcPts val="0"/>
              </a:spcAft>
              <a:buSzPts val="1300"/>
              <a:buChar char="●"/>
            </a:pPr>
            <a:r>
              <a:rPr lang="en"/>
              <a:t>A resource has to have a representation at a URL or it is not a resource at all</a:t>
            </a:r>
            <a:endParaRPr/>
          </a:p>
          <a:p>
            <a:pPr marL="457200" lvl="0" indent="-311150" algn="l" rtl="0">
              <a:spcBef>
                <a:spcPts val="0"/>
              </a:spcBef>
              <a:spcAft>
                <a:spcPts val="0"/>
              </a:spcAft>
              <a:buSzPts val="1300"/>
              <a:buChar char="●"/>
            </a:pPr>
            <a:r>
              <a:rPr lang="en"/>
              <a:t>The client can also alter or delete those representations.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Communications Cont.		</a:t>
            </a:r>
            <a:endParaRPr/>
          </a:p>
        </p:txBody>
      </p:sp>
      <p:sp>
        <p:nvSpPr>
          <p:cNvPr id="165" name="Google Shape;165;p18"/>
          <p:cNvSpPr txBox="1">
            <a:spLocks noGrp="1"/>
          </p:cNvSpPr>
          <p:nvPr>
            <p:ph type="body" idx="1"/>
          </p:nvPr>
        </p:nvSpPr>
        <p:spPr>
          <a:xfrm>
            <a:off x="1297500" y="1567550"/>
            <a:ext cx="7038900" cy="3455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There are a few ways an API and Client can communicate with each other</a:t>
            </a:r>
            <a:endParaRPr/>
          </a:p>
          <a:p>
            <a:pPr marL="457200" lvl="0" indent="-311150" algn="l" rtl="0">
              <a:spcBef>
                <a:spcPts val="0"/>
              </a:spcBef>
              <a:spcAft>
                <a:spcPts val="0"/>
              </a:spcAft>
              <a:buSzPts val="1300"/>
              <a:buChar char="●"/>
            </a:pPr>
            <a:r>
              <a:rPr lang="en"/>
              <a:t>This is through the use of HTTP methods.</a:t>
            </a:r>
            <a:endParaRPr/>
          </a:p>
          <a:p>
            <a:pPr marL="457200" lvl="0" indent="-311150" algn="l" rtl="0">
              <a:spcBef>
                <a:spcPts val="0"/>
              </a:spcBef>
              <a:spcAft>
                <a:spcPts val="0"/>
              </a:spcAft>
              <a:buSzPts val="1300"/>
              <a:buChar char="●"/>
            </a:pPr>
            <a:r>
              <a:rPr lang="en"/>
              <a:t>Some of these methods include</a:t>
            </a:r>
            <a:endParaRPr/>
          </a:p>
          <a:p>
            <a:pPr marL="914400" lvl="1" indent="-298450" algn="l" rtl="0">
              <a:spcBef>
                <a:spcPts val="0"/>
              </a:spcBef>
              <a:spcAft>
                <a:spcPts val="0"/>
              </a:spcAft>
              <a:buSzPts val="1100"/>
              <a:buChar char="○"/>
            </a:pPr>
            <a:r>
              <a:rPr lang="en"/>
              <a:t>POST</a:t>
            </a:r>
            <a:endParaRPr/>
          </a:p>
          <a:p>
            <a:pPr marL="914400" lvl="1" indent="-298450" algn="l" rtl="0">
              <a:spcBef>
                <a:spcPts val="0"/>
              </a:spcBef>
              <a:spcAft>
                <a:spcPts val="0"/>
              </a:spcAft>
              <a:buSzPts val="1100"/>
              <a:buChar char="○"/>
            </a:pPr>
            <a:r>
              <a:rPr lang="en"/>
              <a:t>GET</a:t>
            </a:r>
            <a:endParaRPr/>
          </a:p>
          <a:p>
            <a:pPr marL="914400" lvl="1" indent="-298450" algn="l" rtl="0">
              <a:spcBef>
                <a:spcPts val="0"/>
              </a:spcBef>
              <a:spcAft>
                <a:spcPts val="0"/>
              </a:spcAft>
              <a:buSzPts val="1100"/>
              <a:buChar char="○"/>
            </a:pPr>
            <a:r>
              <a:rPr lang="en"/>
              <a:t>DELETE</a:t>
            </a:r>
            <a:endParaRPr/>
          </a:p>
          <a:p>
            <a:pPr marL="914400" lvl="1" indent="-298450" algn="l" rtl="0">
              <a:spcBef>
                <a:spcPts val="0"/>
              </a:spcBef>
              <a:spcAft>
                <a:spcPts val="0"/>
              </a:spcAft>
              <a:buSzPts val="1100"/>
              <a:buChar char="○"/>
            </a:pPr>
            <a:r>
              <a:rPr lang="en"/>
              <a:t>PATCH</a:t>
            </a:r>
            <a:endParaRPr/>
          </a:p>
          <a:p>
            <a:pPr marL="457200" lvl="0" indent="-311150" algn="l" rtl="0">
              <a:spcBef>
                <a:spcPts val="0"/>
              </a:spcBef>
              <a:spcAft>
                <a:spcPts val="0"/>
              </a:spcAft>
              <a:buSzPts val="1300"/>
              <a:buChar char="●"/>
            </a:pPr>
            <a:r>
              <a:rPr lang="en"/>
              <a:t>When looking at HTML, these HTTP methods can be self descriptive.</a:t>
            </a:r>
            <a:endParaRPr/>
          </a:p>
          <a:p>
            <a:pPr marL="457200" lvl="0" indent="-311150" algn="l" rtl="0">
              <a:spcBef>
                <a:spcPts val="0"/>
              </a:spcBef>
              <a:spcAft>
                <a:spcPts val="0"/>
              </a:spcAft>
              <a:buSzPts val="1300"/>
              <a:buChar char="●"/>
            </a:pPr>
            <a:r>
              <a:rPr lang="en"/>
              <a:t>Image, link and form tags in HTML give hints to the client as how you can interact with the API, or server in general.</a:t>
            </a:r>
            <a:endParaRPr/>
          </a:p>
          <a:p>
            <a:pPr marL="457200" lvl="0" indent="-311150" algn="l" rtl="0">
              <a:spcBef>
                <a:spcPts val="0"/>
              </a:spcBef>
              <a:spcAft>
                <a:spcPts val="0"/>
              </a:spcAft>
              <a:buSzPts val="1300"/>
              <a:buChar char="●"/>
            </a:pPr>
            <a:r>
              <a:rPr lang="en"/>
              <a:t>You can “GET”, “POST”, “DELETE” or “PATCH” API resources though the guidance of HTML.</a:t>
            </a:r>
            <a:endParaRPr/>
          </a:p>
          <a:p>
            <a:pPr marL="457200" lvl="0" indent="-311150" algn="l" rtl="0">
              <a:spcBef>
                <a:spcPts val="0"/>
              </a:spcBef>
              <a:spcAft>
                <a:spcPts val="0"/>
              </a:spcAft>
              <a:buSzPts val="1300"/>
              <a:buChar char="●"/>
            </a:pPr>
            <a:r>
              <a:rPr lang="en"/>
              <a:t>Most API’s only let you “GET” representations though. The owner of the API normally does not want its clients altering the API’s source data. The administrators of the API itself though would likely use “POST” or “DELETE” HTTP methods.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Advantages of RESTful APIs</a:t>
            </a:r>
            <a:endParaRPr/>
          </a:p>
        </p:txBody>
      </p:sp>
      <p:sp>
        <p:nvSpPr>
          <p:cNvPr id="171" name="Google Shape;171;p19"/>
          <p:cNvSpPr txBox="1">
            <a:spLocks noGrp="1"/>
          </p:cNvSpPr>
          <p:nvPr>
            <p:ph type="body" idx="1"/>
          </p:nvPr>
        </p:nvSpPr>
        <p:spPr>
          <a:xfrm>
            <a:off x="311700" y="1614225"/>
            <a:ext cx="8520600" cy="3437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Scalability</a:t>
            </a:r>
            <a:endParaRPr/>
          </a:p>
          <a:p>
            <a:pPr marL="914400" lvl="1" indent="-298450" algn="l" rtl="0">
              <a:spcBef>
                <a:spcPts val="0"/>
              </a:spcBef>
              <a:spcAft>
                <a:spcPts val="0"/>
              </a:spcAft>
              <a:buSzPts val="1100"/>
              <a:buChar char="○"/>
            </a:pPr>
            <a:r>
              <a:rPr lang="en"/>
              <a:t>Due to the separation of client and server, the API (server) has no restrictions tied to the client. An API exists and it is up to the client to be able to access it.</a:t>
            </a:r>
            <a:endParaRPr/>
          </a:p>
          <a:p>
            <a:pPr marL="457200" lvl="0" indent="-311150" algn="l" rtl="0">
              <a:spcBef>
                <a:spcPts val="0"/>
              </a:spcBef>
              <a:spcAft>
                <a:spcPts val="0"/>
              </a:spcAft>
              <a:buSzPts val="1300"/>
              <a:buChar char="●"/>
            </a:pPr>
            <a:r>
              <a:rPr lang="en"/>
              <a:t>Flexibility / Portable</a:t>
            </a:r>
            <a:endParaRPr/>
          </a:p>
          <a:p>
            <a:pPr marL="914400" lvl="1" indent="-298450" algn="l" rtl="0">
              <a:spcBef>
                <a:spcPts val="0"/>
              </a:spcBef>
              <a:spcAft>
                <a:spcPts val="0"/>
              </a:spcAft>
              <a:buSzPts val="1100"/>
              <a:buChar char="○"/>
            </a:pPr>
            <a:r>
              <a:rPr lang="en"/>
              <a:t>RESTful APIs support many representations and formats of data.</a:t>
            </a:r>
            <a:endParaRPr/>
          </a:p>
          <a:p>
            <a:pPr marL="914400" lvl="1" indent="-298450" algn="l" rtl="0">
              <a:spcBef>
                <a:spcPts val="0"/>
              </a:spcBef>
              <a:spcAft>
                <a:spcPts val="0"/>
              </a:spcAft>
              <a:buSzPts val="1100"/>
              <a:buChar char="○"/>
            </a:pPr>
            <a:r>
              <a:rPr lang="en"/>
              <a:t>For example: JSON, XML, HTML, image files ect.</a:t>
            </a:r>
            <a:endParaRPr/>
          </a:p>
          <a:p>
            <a:pPr marL="457200" lvl="0" indent="-311150" algn="l" rtl="0">
              <a:spcBef>
                <a:spcPts val="0"/>
              </a:spcBef>
              <a:spcAft>
                <a:spcPts val="0"/>
              </a:spcAft>
              <a:buSzPts val="1300"/>
              <a:buChar char="●"/>
            </a:pPr>
            <a:r>
              <a:rPr lang="en"/>
              <a:t>Advantages over SOAP </a:t>
            </a:r>
            <a:r>
              <a:rPr lang="en" i="1"/>
              <a:t>(based on source #3)</a:t>
            </a:r>
            <a:endParaRPr i="1"/>
          </a:p>
          <a:p>
            <a:pPr marL="914400" lvl="1" indent="-298450" algn="l" rtl="0">
              <a:spcBef>
                <a:spcPts val="0"/>
              </a:spcBef>
              <a:spcAft>
                <a:spcPts val="0"/>
              </a:spcAft>
              <a:buSzPts val="1100"/>
              <a:buChar char="○"/>
            </a:pPr>
            <a:r>
              <a:rPr lang="en"/>
              <a:t>It is usually simple to build and adapt.</a:t>
            </a:r>
            <a:endParaRPr/>
          </a:p>
          <a:p>
            <a:pPr marL="914400" lvl="1" indent="-298450" algn="l" rtl="0">
              <a:spcBef>
                <a:spcPts val="0"/>
              </a:spcBef>
              <a:spcAft>
                <a:spcPts val="0"/>
              </a:spcAft>
              <a:buSzPts val="1100"/>
              <a:buChar char="○"/>
            </a:pPr>
            <a:r>
              <a:rPr lang="en"/>
              <a:t>Low use of resources.</a:t>
            </a:r>
            <a:endParaRPr/>
          </a:p>
          <a:p>
            <a:pPr marL="914400" lvl="1" indent="-298450" algn="l" rtl="0">
              <a:spcBef>
                <a:spcPts val="0"/>
              </a:spcBef>
              <a:spcAft>
                <a:spcPts val="0"/>
              </a:spcAft>
              <a:buSzPts val="1100"/>
              <a:buChar char="○"/>
            </a:pPr>
            <a:r>
              <a:rPr lang="en"/>
              <a:t>Process instances are created explicitly.</a:t>
            </a:r>
            <a:endParaRPr/>
          </a:p>
          <a:p>
            <a:pPr marL="914400" lvl="1" indent="-298450" algn="l" rtl="0">
              <a:spcBef>
                <a:spcPts val="0"/>
              </a:spcBef>
              <a:spcAft>
                <a:spcPts val="0"/>
              </a:spcAft>
              <a:buSzPts val="1100"/>
              <a:buChar char="○"/>
            </a:pPr>
            <a:r>
              <a:rPr lang="en"/>
              <a:t>With the initial URI, the client does not require routing information.</a:t>
            </a:r>
            <a:endParaRPr/>
          </a:p>
          <a:p>
            <a:pPr marL="914400" lvl="1" indent="-298450" algn="l" rtl="0">
              <a:spcBef>
                <a:spcPts val="0"/>
              </a:spcBef>
              <a:spcAft>
                <a:spcPts val="0"/>
              </a:spcAft>
              <a:buSzPts val="1100"/>
              <a:buChar char="○"/>
            </a:pPr>
            <a:r>
              <a:rPr lang="en"/>
              <a:t>Clients can have a generic ‘listener’ interface for notifications.</a:t>
            </a:r>
            <a:endParaRPr/>
          </a:p>
          <a:p>
            <a:pPr marL="457200" lvl="0" indent="-311150" algn="l" rtl="0">
              <a:spcBef>
                <a:spcPts val="0"/>
              </a:spcBef>
              <a:spcAft>
                <a:spcPts val="0"/>
              </a:spcAft>
              <a:buSzPts val="1300"/>
              <a:buChar char="●"/>
            </a:pPr>
            <a:r>
              <a:rPr lang="en"/>
              <a:t>For those wondering, SOAP is an XML only version of an API</a:t>
            </a:r>
            <a:endParaRPr/>
          </a:p>
          <a:p>
            <a:pPr marL="45720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Disadvantages to REST</a:t>
            </a:r>
            <a:endParaRPr/>
          </a:p>
        </p:txBody>
      </p:sp>
      <p:sp>
        <p:nvSpPr>
          <p:cNvPr id="177" name="Google Shape;177;p20"/>
          <p:cNvSpPr txBox="1">
            <a:spLocks noGrp="1"/>
          </p:cNvSpPr>
          <p:nvPr>
            <p:ph type="body" idx="1"/>
          </p:nvPr>
        </p:nvSpPr>
        <p:spPr>
          <a:xfrm>
            <a:off x="311700" y="1548175"/>
            <a:ext cx="8520600" cy="4432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Compared to other versions of state transfer for representations of resources, there is no better standard.</a:t>
            </a:r>
            <a:endParaRPr sz="1200"/>
          </a:p>
          <a:p>
            <a:pPr marL="457200" lvl="0" indent="-304800" algn="l" rtl="0">
              <a:spcBef>
                <a:spcPts val="0"/>
              </a:spcBef>
              <a:spcAft>
                <a:spcPts val="0"/>
              </a:spcAft>
              <a:buSzPts val="1200"/>
              <a:buChar char="●"/>
            </a:pPr>
            <a:r>
              <a:rPr lang="en" sz="1200"/>
              <a:t>There are some thoughts on improvement though, especially if the HTTP protocol was replaced.</a:t>
            </a:r>
            <a:endParaRPr sz="1200"/>
          </a:p>
          <a:p>
            <a:pPr marL="457200" lvl="0" indent="-304800" algn="l" rtl="0">
              <a:spcBef>
                <a:spcPts val="0"/>
              </a:spcBef>
              <a:spcAft>
                <a:spcPts val="0"/>
              </a:spcAft>
              <a:buSzPts val="1200"/>
              <a:buChar char="●"/>
            </a:pPr>
            <a:r>
              <a:rPr lang="en" sz="1200"/>
              <a:t>The first improvement can come with changing how to work with websockets.</a:t>
            </a:r>
            <a:endParaRPr sz="1200"/>
          </a:p>
          <a:p>
            <a:pPr marL="914400" lvl="1" indent="-304800" algn="l" rtl="0">
              <a:spcBef>
                <a:spcPts val="0"/>
              </a:spcBef>
              <a:spcAft>
                <a:spcPts val="0"/>
              </a:spcAft>
              <a:buSzPts val="1200"/>
              <a:buChar char="○"/>
            </a:pPr>
            <a:r>
              <a:rPr lang="en" sz="1200"/>
              <a:t>With websockets, you are no longer stateless. That completely blows up the entire idea of a “Restful API” and many other things as well.</a:t>
            </a:r>
            <a:endParaRPr sz="1200"/>
          </a:p>
          <a:p>
            <a:pPr marL="914400" lvl="1" indent="-304800" algn="l" rtl="0">
              <a:spcBef>
                <a:spcPts val="0"/>
              </a:spcBef>
              <a:spcAft>
                <a:spcPts val="0"/>
              </a:spcAft>
              <a:buSzPts val="1200"/>
              <a:buChar char="○"/>
            </a:pPr>
            <a:r>
              <a:rPr lang="en" sz="1200"/>
              <a:t>Websockets are used to keep a client connected to a server. As in, never losing state. So how do we implement this in REST? Ganesh Prasad has brought up the topic and has suggested a new protocol.</a:t>
            </a:r>
            <a:endParaRPr sz="1200"/>
          </a:p>
          <a:p>
            <a:pPr marL="457200" lvl="0" indent="-304800" algn="l" rtl="0">
              <a:spcBef>
                <a:spcPts val="0"/>
              </a:spcBef>
              <a:spcAft>
                <a:spcPts val="0"/>
              </a:spcAft>
              <a:buSzPts val="1200"/>
              <a:buChar char="●"/>
            </a:pPr>
            <a:r>
              <a:rPr lang="en" sz="1200"/>
              <a:t>Too few verbs</a:t>
            </a:r>
            <a:endParaRPr sz="1200"/>
          </a:p>
          <a:p>
            <a:pPr marL="914400" lvl="1" indent="-304800" algn="l" rtl="0">
              <a:spcBef>
                <a:spcPts val="0"/>
              </a:spcBef>
              <a:spcAft>
                <a:spcPts val="0"/>
              </a:spcAft>
              <a:buSzPts val="1200"/>
              <a:buChar char="○"/>
            </a:pPr>
            <a:r>
              <a:rPr lang="en" sz="1200"/>
              <a:t>This is another “improvement” based on community recommendations among developers. </a:t>
            </a:r>
            <a:endParaRPr sz="1200"/>
          </a:p>
          <a:p>
            <a:pPr marL="914400" lvl="1" indent="-304800" algn="l" rtl="0">
              <a:spcBef>
                <a:spcPts val="0"/>
              </a:spcBef>
              <a:spcAft>
                <a:spcPts val="0"/>
              </a:spcAft>
              <a:buSzPts val="1200"/>
              <a:buChar char="○"/>
            </a:pPr>
            <a:r>
              <a:rPr lang="en" sz="1200"/>
              <a:t>There are only a few verbs for communicating with a server. Some additional suggestions mentioned are “MERGE”, “FORCE”, “INCLUDE”, “PLACE”.</a:t>
            </a:r>
            <a:endParaRPr sz="1200"/>
          </a:p>
          <a:p>
            <a:pPr marL="914400" lvl="1" indent="-304800" algn="l" rtl="0">
              <a:spcBef>
                <a:spcPts val="0"/>
              </a:spcBef>
              <a:spcAft>
                <a:spcPts val="0"/>
              </a:spcAft>
              <a:buSzPts val="1200"/>
              <a:buChar char="○"/>
            </a:pPr>
            <a:r>
              <a:rPr lang="en" sz="1200"/>
              <a:t>These are popular and unpopular opinions based on who you talk to.</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URI vs URL	</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When it comes to serving up representations, you need to know the difference between these two acronyms</a:t>
            </a:r>
            <a:endParaRPr/>
          </a:p>
          <a:p>
            <a:pPr marL="457200" lvl="0" indent="-311150" algn="l" rtl="0">
              <a:spcBef>
                <a:spcPts val="0"/>
              </a:spcBef>
              <a:spcAft>
                <a:spcPts val="0"/>
              </a:spcAft>
              <a:buSzPts val="1300"/>
              <a:buChar char="●"/>
            </a:pPr>
            <a:r>
              <a:rPr lang="en"/>
              <a:t>A URI is a Universal Resource Identifier.</a:t>
            </a:r>
            <a:endParaRPr/>
          </a:p>
          <a:p>
            <a:pPr marL="457200" lvl="0" indent="-311150" algn="l" rtl="0">
              <a:spcBef>
                <a:spcPts val="0"/>
              </a:spcBef>
              <a:spcAft>
                <a:spcPts val="0"/>
              </a:spcAft>
              <a:buSzPts val="1300"/>
              <a:buChar char="●"/>
            </a:pPr>
            <a:r>
              <a:rPr lang="en"/>
              <a:t>A URL is a Universal Resource Location.</a:t>
            </a:r>
            <a:endParaRPr/>
          </a:p>
          <a:p>
            <a:pPr marL="457200" lvl="0" indent="-311150" algn="l" rtl="0">
              <a:spcBef>
                <a:spcPts val="0"/>
              </a:spcBef>
              <a:spcAft>
                <a:spcPts val="0"/>
              </a:spcAft>
              <a:buSzPts val="1300"/>
              <a:buChar char="●"/>
            </a:pPr>
            <a:r>
              <a:rPr lang="en"/>
              <a:t>A URI does not have to adhere to any HTTP standard</a:t>
            </a:r>
            <a:endParaRPr/>
          </a:p>
          <a:p>
            <a:pPr marL="914400" lvl="1" indent="-298450" algn="l" rtl="0">
              <a:spcBef>
                <a:spcPts val="0"/>
              </a:spcBef>
              <a:spcAft>
                <a:spcPts val="0"/>
              </a:spcAft>
              <a:buSzPts val="1100"/>
              <a:buChar char="○"/>
            </a:pPr>
            <a:r>
              <a:rPr lang="en"/>
              <a:t>Therefore, a URI is not something that can always be found as a representation online</a:t>
            </a:r>
            <a:endParaRPr/>
          </a:p>
          <a:p>
            <a:pPr marL="457200" lvl="0" indent="-311150" algn="l" rtl="0">
              <a:spcBef>
                <a:spcPts val="0"/>
              </a:spcBef>
              <a:spcAft>
                <a:spcPts val="0"/>
              </a:spcAft>
              <a:buSzPts val="1300"/>
              <a:buChar char="●"/>
            </a:pPr>
            <a:r>
              <a:rPr lang="en"/>
              <a:t>A URL is a  child of a URI</a:t>
            </a:r>
            <a:endParaRPr/>
          </a:p>
          <a:p>
            <a:pPr marL="914400" lvl="1" indent="-298450" algn="l" rtl="0">
              <a:spcBef>
                <a:spcPts val="0"/>
              </a:spcBef>
              <a:spcAft>
                <a:spcPts val="0"/>
              </a:spcAft>
              <a:buSzPts val="1100"/>
              <a:buChar char="○"/>
            </a:pPr>
            <a:r>
              <a:rPr lang="en"/>
              <a:t>All URLs are URI’s with a location</a:t>
            </a:r>
            <a:endParaRPr/>
          </a:p>
          <a:p>
            <a:pPr marL="914400" lvl="1" indent="-298450" algn="l" rtl="0">
              <a:spcBef>
                <a:spcPts val="0"/>
              </a:spcBef>
              <a:spcAft>
                <a:spcPts val="0"/>
              </a:spcAft>
              <a:buSzPts val="1100"/>
              <a:buChar char="○"/>
            </a:pPr>
            <a:r>
              <a:rPr lang="en"/>
              <a:t>All URLs are URI’s with a representation</a:t>
            </a:r>
            <a:endParaRPr/>
          </a:p>
          <a:p>
            <a:pPr marL="457200" lvl="0" indent="-311150" algn="l" rtl="0">
              <a:spcBef>
                <a:spcPts val="0"/>
              </a:spcBef>
              <a:spcAft>
                <a:spcPts val="0"/>
              </a:spcAft>
              <a:buSzPts val="1300"/>
              <a:buChar char="●"/>
            </a:pPr>
            <a:r>
              <a:rPr lang="en"/>
              <a:t>All API’s use URI’s with a URL to provide the client representations of data at a location. </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1242</Words>
  <Application>Microsoft Office PowerPoint</Application>
  <PresentationFormat>On-screen Show (16:9)</PresentationFormat>
  <Paragraphs>86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Montserrat</vt:lpstr>
      <vt:lpstr>Lato</vt:lpstr>
      <vt:lpstr>Focus</vt:lpstr>
      <vt:lpstr>RESTful APIs </vt:lpstr>
      <vt:lpstr>What is REST?</vt:lpstr>
      <vt:lpstr>What is an API ?</vt:lpstr>
      <vt:lpstr>How to use APIs</vt:lpstr>
      <vt:lpstr>Communications</vt:lpstr>
      <vt:lpstr>Communications Cont.  </vt:lpstr>
      <vt:lpstr>Advantages of RESTful APIs</vt:lpstr>
      <vt:lpstr>Disadvantages to REST</vt:lpstr>
      <vt:lpstr>URI vs URL </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APIs </dc:title>
  <dc:creator>CoLoKurt</dc:creator>
  <cp:lastModifiedBy>Kurt Leadley</cp:lastModifiedBy>
  <cp:revision>1</cp:revision>
  <dcterms:modified xsi:type="dcterms:W3CDTF">2019-10-28T22:17:28Z</dcterms:modified>
</cp:coreProperties>
</file>