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10/21/2019</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10/21/2019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10/21/2019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10/21/2019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10/21/2019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10/21/2019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10/21/2019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10/21/2019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10/21/2019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10/21/2019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10/21/2019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10/21/2019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10/21/2019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10/21/2019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10/21/2019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10/21/2019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10/21/2019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10/21/2019</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HTTP/Messages" TargetMode="External"/><Relationship Id="rId2" Type="http://schemas.openxmlformats.org/officeDocument/2006/relationships/hyperlink" Target="https://restfulapi.net/" TargetMode="External"/><Relationship Id="rId1" Type="http://schemas.openxmlformats.org/officeDocument/2006/relationships/slideLayout" Target="../slideLayouts/slideLayout2.xml"/><Relationship Id="rId4" Type="http://schemas.openxmlformats.org/officeDocument/2006/relationships/hyperlink" Target="https://www.restapitutorial.com/lessons/httpmethod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 </a:t>
            </a:r>
            <a:r>
              <a:rPr lang="en-US" dirty="0" err="1" smtClean="0"/>
              <a:t>Methodolgies</a:t>
            </a:r>
            <a:endParaRPr lang="en-US" dirty="0"/>
          </a:p>
        </p:txBody>
      </p:sp>
      <p:sp>
        <p:nvSpPr>
          <p:cNvPr id="3" name="Subtitle 2"/>
          <p:cNvSpPr>
            <a:spLocks noGrp="1"/>
          </p:cNvSpPr>
          <p:nvPr>
            <p:ph type="subTitle" idx="1"/>
          </p:nvPr>
        </p:nvSpPr>
        <p:spPr/>
        <p:txBody>
          <a:bodyPr/>
          <a:lstStyle/>
          <a:p>
            <a:r>
              <a:rPr lang="en-US" dirty="0" smtClean="0"/>
              <a:t>Kurt Leadley</a:t>
            </a:r>
          </a:p>
          <a:p>
            <a:endParaRPr lang="en-US" dirty="0"/>
          </a:p>
        </p:txBody>
      </p:sp>
    </p:spTree>
    <p:extLst>
      <p:ext uri="{BB962C8B-B14F-4D97-AF65-F5344CB8AC3E}">
        <p14:creationId xmlns:p14="http://schemas.microsoft.com/office/powerpoint/2010/main" val="1399250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1. </a:t>
            </a:r>
            <a:r>
              <a:rPr lang="en-US" dirty="0"/>
              <a:t>What is </a:t>
            </a:r>
            <a:r>
              <a:rPr lang="en-US" dirty="0" smtClean="0"/>
              <a:t>REST. </a:t>
            </a:r>
            <a:r>
              <a:rPr lang="en-US" dirty="0"/>
              <a:t>(</a:t>
            </a:r>
            <a:r>
              <a:rPr lang="en-US" dirty="0" err="1"/>
              <a:t>n.d.</a:t>
            </a:r>
            <a:r>
              <a:rPr lang="en-US" dirty="0"/>
              <a:t>). Retrieved from </a:t>
            </a:r>
            <a:r>
              <a:rPr lang="en-US" dirty="0">
                <a:hlinkClick r:id="rId2"/>
              </a:rPr>
              <a:t>https://restfulapi.net</a:t>
            </a:r>
            <a:r>
              <a:rPr lang="en-US" dirty="0" smtClean="0">
                <a:hlinkClick r:id="rId2"/>
              </a:rPr>
              <a:t>/</a:t>
            </a:r>
            <a:endParaRPr lang="en-US" dirty="0" smtClean="0"/>
          </a:p>
          <a:p>
            <a:r>
              <a:rPr lang="en-US" dirty="0" smtClean="0"/>
              <a:t>2. HTTP Messages. (</a:t>
            </a:r>
            <a:r>
              <a:rPr lang="en-US" dirty="0" err="1" smtClean="0"/>
              <a:t>n.d</a:t>
            </a:r>
            <a:r>
              <a:rPr lang="en-US" dirty="0" smtClean="0"/>
              <a:t>). Retrieved from </a:t>
            </a:r>
            <a:r>
              <a:rPr lang="en-US" dirty="0">
                <a:hlinkClick r:id="rId3"/>
              </a:rPr>
              <a:t>https://developer.mozilla.org/en-US/docs/Web/HTTP/Messages</a:t>
            </a:r>
            <a:endParaRPr lang="en-US" dirty="0" smtClean="0"/>
          </a:p>
          <a:p>
            <a:r>
              <a:rPr lang="en-US" dirty="0" smtClean="0"/>
              <a:t>3. Using HTTP Methods for RESTful Services. (</a:t>
            </a:r>
            <a:r>
              <a:rPr lang="en-US" dirty="0" err="1" smtClean="0"/>
              <a:t>n.d</a:t>
            </a:r>
            <a:r>
              <a:rPr lang="en-US" dirty="0" smtClean="0"/>
              <a:t>). Retrieved from </a:t>
            </a:r>
            <a:r>
              <a:rPr lang="en-US" dirty="0">
                <a:hlinkClick r:id="rId4"/>
              </a:rPr>
              <a:t>https://www.restapitutorial.com/lessons/httpmethods.html</a:t>
            </a:r>
            <a:endParaRPr lang="en-US" dirty="0"/>
          </a:p>
        </p:txBody>
      </p:sp>
    </p:spTree>
    <p:extLst>
      <p:ext uri="{BB962C8B-B14F-4D97-AF65-F5344CB8AC3E}">
        <p14:creationId xmlns:p14="http://schemas.microsoft.com/office/powerpoint/2010/main" val="390721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REST?</a:t>
            </a:r>
            <a:endParaRPr lang="en-US" dirty="0"/>
          </a:p>
        </p:txBody>
      </p:sp>
      <p:sp>
        <p:nvSpPr>
          <p:cNvPr id="3" name="Content Placeholder 2"/>
          <p:cNvSpPr>
            <a:spLocks noGrp="1"/>
          </p:cNvSpPr>
          <p:nvPr>
            <p:ph idx="1"/>
          </p:nvPr>
        </p:nvSpPr>
        <p:spPr>
          <a:xfrm>
            <a:off x="1154954" y="2603500"/>
            <a:ext cx="8825659" cy="4056092"/>
          </a:xfrm>
        </p:spPr>
        <p:txBody>
          <a:bodyPr/>
          <a:lstStyle/>
          <a:p>
            <a:r>
              <a:rPr lang="en-US" dirty="0" smtClean="0"/>
              <a:t>REST is an abbreviation that stands for Representational State Transfer</a:t>
            </a:r>
          </a:p>
          <a:p>
            <a:r>
              <a:rPr lang="en-US" dirty="0" smtClean="0"/>
              <a:t>In its simplest form, it is an architectural style where there is a Client making an HTTP request and a server giving an HTTP response back to the Client.</a:t>
            </a:r>
          </a:p>
          <a:p>
            <a:r>
              <a:rPr lang="en-US" dirty="0" smtClean="0"/>
              <a:t>Roy Fielding, the originator of the REST architectural style explains it as:</a:t>
            </a:r>
          </a:p>
          <a:p>
            <a:pPr lvl="1"/>
            <a:r>
              <a:rPr lang="en-US" i="1" dirty="0"/>
              <a:t>A</a:t>
            </a:r>
            <a:r>
              <a:rPr lang="en-US" i="1" dirty="0" smtClean="0"/>
              <a:t>n </a:t>
            </a:r>
            <a:r>
              <a:rPr lang="en-US" i="1" dirty="0"/>
              <a:t>image of how a well-designed Web application behaves: a network of web pages (a virtual state-machine), where the user progresses through an application by selecting links (state transitions), resulting in the next page (representing the next state of the application) being transferred to the user and rendered for their </a:t>
            </a:r>
            <a:r>
              <a:rPr lang="en-US" i="1" dirty="0" smtClean="0"/>
              <a:t>use.</a:t>
            </a:r>
          </a:p>
          <a:p>
            <a:r>
              <a:rPr lang="en-US" dirty="0" smtClean="0"/>
              <a:t>These types of applications MUST have 6 guiding constraints satisfied to be considered a RESTful application (next page)</a:t>
            </a:r>
          </a:p>
        </p:txBody>
      </p:sp>
    </p:spTree>
    <p:extLst>
      <p:ext uri="{BB962C8B-B14F-4D97-AF65-F5344CB8AC3E}">
        <p14:creationId xmlns:p14="http://schemas.microsoft.com/office/powerpoint/2010/main" val="130524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REST Cont. (Key Features)</a:t>
            </a:r>
            <a:endParaRPr lang="en-US" dirty="0"/>
          </a:p>
        </p:txBody>
      </p:sp>
      <p:sp>
        <p:nvSpPr>
          <p:cNvPr id="3" name="Content Placeholder 2"/>
          <p:cNvSpPr>
            <a:spLocks noGrp="1"/>
          </p:cNvSpPr>
          <p:nvPr>
            <p:ph idx="1"/>
          </p:nvPr>
        </p:nvSpPr>
        <p:spPr>
          <a:xfrm>
            <a:off x="1154953" y="2646632"/>
            <a:ext cx="8825659" cy="4211368"/>
          </a:xfrm>
        </p:spPr>
        <p:txBody>
          <a:bodyPr/>
          <a:lstStyle/>
          <a:p>
            <a:pPr marL="0" indent="0">
              <a:buNone/>
            </a:pPr>
            <a:r>
              <a:rPr lang="en-US" b="1" dirty="0" smtClean="0"/>
              <a:t>Guiding Principals of REST:</a:t>
            </a:r>
          </a:p>
          <a:p>
            <a:pPr marL="0" indent="0">
              <a:buNone/>
            </a:pPr>
            <a:r>
              <a:rPr lang="en-US" b="1" dirty="0" smtClean="0"/>
              <a:t>1. Client Server </a:t>
            </a:r>
            <a:r>
              <a:rPr lang="en-US" dirty="0" smtClean="0"/>
              <a:t>– separate user interface and data storage</a:t>
            </a:r>
          </a:p>
          <a:p>
            <a:pPr marL="0" indent="0">
              <a:buNone/>
            </a:pPr>
            <a:r>
              <a:rPr lang="en-US" b="1" dirty="0" smtClean="0"/>
              <a:t>2. Stateless </a:t>
            </a:r>
            <a:r>
              <a:rPr lang="en-US" dirty="0" smtClean="0"/>
              <a:t>– </a:t>
            </a:r>
            <a:r>
              <a:rPr lang="en-US" i="1" dirty="0" smtClean="0"/>
              <a:t>“</a:t>
            </a:r>
            <a:r>
              <a:rPr lang="en-US" i="1" dirty="0"/>
              <a:t>Each request from client to server must contain all of the information necessary to understand the request, and cannot take advantage of any stored context on the server. Session state is therefore kept entirely on the client</a:t>
            </a:r>
            <a:r>
              <a:rPr lang="en-US" i="1" dirty="0" smtClean="0"/>
              <a:t>.” (restfulapi.net, </a:t>
            </a:r>
            <a:r>
              <a:rPr lang="en-US" i="1" dirty="0" err="1" smtClean="0"/>
              <a:t>n.d.</a:t>
            </a:r>
            <a:r>
              <a:rPr lang="en-US" i="1" dirty="0" smtClean="0"/>
              <a:t>).</a:t>
            </a:r>
          </a:p>
          <a:p>
            <a:pPr marL="0" indent="0">
              <a:buNone/>
            </a:pPr>
            <a:r>
              <a:rPr lang="en-US" b="1" dirty="0" smtClean="0"/>
              <a:t>3. Cacheable – </a:t>
            </a:r>
            <a:r>
              <a:rPr lang="en-US" dirty="0" smtClean="0"/>
              <a:t>All data must be labeled as cacheable or non-cacheable</a:t>
            </a:r>
            <a:endParaRPr lang="en-US" b="1" dirty="0" smtClean="0"/>
          </a:p>
          <a:p>
            <a:pPr marL="0" indent="0">
              <a:buNone/>
            </a:pPr>
            <a:r>
              <a:rPr lang="en-US" b="1" dirty="0" smtClean="0"/>
              <a:t>4. Uniform Interface – </a:t>
            </a:r>
            <a:r>
              <a:rPr lang="en-US" dirty="0" smtClean="0"/>
              <a:t>Simplified architecture </a:t>
            </a:r>
            <a:endParaRPr lang="en-US" b="1" dirty="0" smtClean="0"/>
          </a:p>
          <a:p>
            <a:pPr marL="0" indent="0">
              <a:buNone/>
            </a:pPr>
            <a:r>
              <a:rPr lang="en-US" b="1" dirty="0" smtClean="0"/>
              <a:t>5. Layered System – </a:t>
            </a:r>
            <a:r>
              <a:rPr lang="en-US" dirty="0" smtClean="0"/>
              <a:t>Components cannot see beyond the layer they interact with</a:t>
            </a:r>
            <a:endParaRPr lang="en-US" b="1" dirty="0" smtClean="0"/>
          </a:p>
          <a:p>
            <a:pPr marL="0" indent="0">
              <a:buNone/>
            </a:pPr>
            <a:r>
              <a:rPr lang="en-US" b="1" dirty="0" smtClean="0"/>
              <a:t>6. Code on demand (optional) – </a:t>
            </a:r>
            <a:r>
              <a:rPr lang="en-US" dirty="0" smtClean="0"/>
              <a:t>The ability to execute code such as a </a:t>
            </a:r>
            <a:r>
              <a:rPr lang="en-US" dirty="0" err="1" smtClean="0"/>
              <a:t>scriptlet</a:t>
            </a:r>
            <a:endParaRPr lang="en-US" b="1" dirty="0"/>
          </a:p>
        </p:txBody>
      </p:sp>
    </p:spTree>
    <p:extLst>
      <p:ext uri="{BB962C8B-B14F-4D97-AF65-F5344CB8AC3E}">
        <p14:creationId xmlns:p14="http://schemas.microsoft.com/office/powerpoint/2010/main" val="59410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REST in modern Web Apps</a:t>
            </a:r>
            <a:endParaRPr lang="en-US" dirty="0"/>
          </a:p>
        </p:txBody>
      </p:sp>
      <p:sp>
        <p:nvSpPr>
          <p:cNvPr id="3" name="Content Placeholder 2"/>
          <p:cNvSpPr>
            <a:spLocks noGrp="1"/>
          </p:cNvSpPr>
          <p:nvPr>
            <p:ph idx="1"/>
          </p:nvPr>
        </p:nvSpPr>
        <p:spPr/>
        <p:txBody>
          <a:bodyPr/>
          <a:lstStyle/>
          <a:p>
            <a:r>
              <a:rPr lang="en-US" dirty="0" smtClean="0"/>
              <a:t>A popular choice of web architecture around the world</a:t>
            </a:r>
          </a:p>
          <a:p>
            <a:pPr lvl="1"/>
            <a:r>
              <a:rPr lang="en-US" dirty="0" smtClean="0"/>
              <a:t>Facebook</a:t>
            </a:r>
          </a:p>
          <a:p>
            <a:pPr lvl="1"/>
            <a:r>
              <a:rPr lang="en-US" dirty="0" smtClean="0"/>
              <a:t>Google</a:t>
            </a:r>
          </a:p>
          <a:p>
            <a:pPr lvl="1"/>
            <a:r>
              <a:rPr lang="en-US" dirty="0" smtClean="0"/>
              <a:t>Amazon</a:t>
            </a:r>
          </a:p>
          <a:p>
            <a:r>
              <a:rPr lang="en-US" dirty="0" smtClean="0"/>
              <a:t>Creates a standard for web services</a:t>
            </a:r>
          </a:p>
          <a:p>
            <a:r>
              <a:rPr lang="en-US" dirty="0" smtClean="0"/>
              <a:t>Helps provide the following:</a:t>
            </a:r>
          </a:p>
          <a:p>
            <a:pPr lvl="1"/>
            <a:r>
              <a:rPr lang="en-US" dirty="0" smtClean="0"/>
              <a:t>Fast performance</a:t>
            </a:r>
          </a:p>
          <a:p>
            <a:pPr lvl="1"/>
            <a:r>
              <a:rPr lang="en-US" dirty="0" smtClean="0"/>
              <a:t>Reliability</a:t>
            </a:r>
          </a:p>
          <a:p>
            <a:pPr lvl="1"/>
            <a:r>
              <a:rPr lang="en-US" dirty="0" smtClean="0"/>
              <a:t>Scalability</a:t>
            </a:r>
          </a:p>
          <a:p>
            <a:pPr marL="457200" lvl="1" indent="0">
              <a:buNone/>
            </a:pPr>
            <a:endParaRPr lang="en-US" dirty="0" smtClean="0"/>
          </a:p>
        </p:txBody>
      </p:sp>
    </p:spTree>
    <p:extLst>
      <p:ext uri="{BB962C8B-B14F-4D97-AF65-F5344CB8AC3E}">
        <p14:creationId xmlns:p14="http://schemas.microsoft.com/office/powerpoint/2010/main" val="299133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elationship </a:t>
            </a:r>
            <a:r>
              <a:rPr lang="en-US" dirty="0"/>
              <a:t>between HTTP messages and REST</a:t>
            </a:r>
            <a:endParaRPr lang="en-US" dirty="0"/>
          </a:p>
        </p:txBody>
      </p:sp>
      <p:sp>
        <p:nvSpPr>
          <p:cNvPr id="3" name="Content Placeholder 2"/>
          <p:cNvSpPr>
            <a:spLocks noGrp="1"/>
          </p:cNvSpPr>
          <p:nvPr>
            <p:ph idx="1"/>
          </p:nvPr>
        </p:nvSpPr>
        <p:spPr>
          <a:xfrm>
            <a:off x="1154954" y="2603500"/>
            <a:ext cx="8825659" cy="4590930"/>
          </a:xfrm>
        </p:spPr>
        <p:txBody>
          <a:bodyPr/>
          <a:lstStyle/>
          <a:p>
            <a:r>
              <a:rPr lang="en-US" sz="1400" dirty="0" smtClean="0"/>
              <a:t>HTTP messages are responses from a server when a client makes a request</a:t>
            </a:r>
          </a:p>
          <a:p>
            <a:r>
              <a:rPr lang="en-US" sz="1400" dirty="0" smtClean="0"/>
              <a:t>HTTP messages are </a:t>
            </a:r>
            <a:r>
              <a:rPr lang="en-US" sz="1400" i="1" dirty="0" smtClean="0"/>
              <a:t>“</a:t>
            </a:r>
            <a:r>
              <a:rPr lang="en-US" sz="1400" i="1" dirty="0"/>
              <a:t>how data is exchanged between a server and a client. There are two types of messages: requests sent by the client to trigger an action on the server, and responses, the answer from the server</a:t>
            </a:r>
            <a:r>
              <a:rPr lang="en-US" sz="1400" i="1" dirty="0" smtClean="0"/>
              <a:t>.” (developer.Mozilla.org, </a:t>
            </a:r>
            <a:r>
              <a:rPr lang="en-US" sz="1400" i="1" dirty="0" err="1" smtClean="0"/>
              <a:t>n.d</a:t>
            </a:r>
            <a:r>
              <a:rPr lang="en-US" sz="1400" i="1" dirty="0" smtClean="0"/>
              <a:t>).</a:t>
            </a:r>
          </a:p>
          <a:p>
            <a:r>
              <a:rPr lang="en-US" sz="1400" dirty="0" smtClean="0"/>
              <a:t>When a web application is considered RESTful, these messages are consistent and uniform across the entire application</a:t>
            </a:r>
          </a:p>
          <a:p>
            <a:r>
              <a:rPr lang="en-US" sz="1400" dirty="0" smtClean="0"/>
              <a:t>For example, you should not mix the use of PUT and POST for the same type of procedure to be considered RESTful</a:t>
            </a:r>
          </a:p>
          <a:p>
            <a:r>
              <a:rPr lang="en-US" sz="1400" dirty="0" smtClean="0"/>
              <a:t>Some forms of HTTP messages include, but not limited to:</a:t>
            </a:r>
          </a:p>
          <a:p>
            <a:pPr lvl="1"/>
            <a:r>
              <a:rPr lang="en-US" sz="1400" dirty="0" smtClean="0"/>
              <a:t>200 OK (response)</a:t>
            </a:r>
          </a:p>
          <a:p>
            <a:pPr lvl="1"/>
            <a:r>
              <a:rPr lang="en-US" sz="1400" dirty="0" smtClean="0"/>
              <a:t>403 Forbidden (response)</a:t>
            </a:r>
          </a:p>
          <a:p>
            <a:pPr lvl="1"/>
            <a:r>
              <a:rPr lang="en-US" sz="1400" dirty="0" smtClean="0"/>
              <a:t>POST (request)</a:t>
            </a:r>
          </a:p>
          <a:p>
            <a:pPr lvl="1"/>
            <a:endParaRPr lang="en-US" dirty="0"/>
          </a:p>
        </p:txBody>
      </p:sp>
    </p:spTree>
    <p:extLst>
      <p:ext uri="{BB962C8B-B14F-4D97-AF65-F5344CB8AC3E}">
        <p14:creationId xmlns:p14="http://schemas.microsoft.com/office/powerpoint/2010/main" val="9274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Verbs</a:t>
            </a:r>
            <a:endParaRPr lang="en-US" dirty="0"/>
          </a:p>
        </p:txBody>
      </p:sp>
      <p:sp>
        <p:nvSpPr>
          <p:cNvPr id="3" name="Content Placeholder 2"/>
          <p:cNvSpPr>
            <a:spLocks noGrp="1"/>
          </p:cNvSpPr>
          <p:nvPr>
            <p:ph idx="1"/>
          </p:nvPr>
        </p:nvSpPr>
        <p:spPr/>
        <p:txBody>
          <a:bodyPr/>
          <a:lstStyle/>
          <a:p>
            <a:r>
              <a:rPr lang="en-US" dirty="0"/>
              <a:t>CRUD stands for Create, Read, Update, </a:t>
            </a:r>
            <a:r>
              <a:rPr lang="en-US" dirty="0" smtClean="0"/>
              <a:t>Delete</a:t>
            </a:r>
          </a:p>
          <a:p>
            <a:r>
              <a:rPr lang="en-US" dirty="0" smtClean="0"/>
              <a:t>HTTP requests within a RESTful API include the following CRUD operations</a:t>
            </a:r>
          </a:p>
          <a:p>
            <a:pPr lvl="1"/>
            <a:r>
              <a:rPr lang="en-US" dirty="0" smtClean="0"/>
              <a:t>POST – Create </a:t>
            </a:r>
          </a:p>
          <a:p>
            <a:pPr lvl="1"/>
            <a:r>
              <a:rPr lang="en-US" dirty="0" smtClean="0"/>
              <a:t>GET - Read</a:t>
            </a:r>
          </a:p>
          <a:p>
            <a:pPr lvl="1"/>
            <a:r>
              <a:rPr lang="en-US" dirty="0" smtClean="0"/>
              <a:t>PUT – Update / Replace</a:t>
            </a:r>
          </a:p>
          <a:p>
            <a:pPr lvl="1"/>
            <a:r>
              <a:rPr lang="en-US" dirty="0" smtClean="0"/>
              <a:t>PATCH – Update / Modify</a:t>
            </a:r>
          </a:p>
          <a:p>
            <a:pPr lvl="1"/>
            <a:r>
              <a:rPr lang="en-US" dirty="0" smtClean="0"/>
              <a:t>DELETE – delete</a:t>
            </a:r>
          </a:p>
          <a:p>
            <a:r>
              <a:rPr lang="en-US" dirty="0"/>
              <a:t>These verbs cover everything that happens within a web application</a:t>
            </a:r>
          </a:p>
          <a:p>
            <a:endParaRPr lang="en-US" dirty="0"/>
          </a:p>
        </p:txBody>
      </p:sp>
    </p:spTree>
    <p:extLst>
      <p:ext uri="{BB962C8B-B14F-4D97-AF65-F5344CB8AC3E}">
        <p14:creationId xmlns:p14="http://schemas.microsoft.com/office/powerpoint/2010/main" val="2634970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 Messages</a:t>
            </a:r>
            <a:endParaRPr lang="en-US" dirty="0"/>
          </a:p>
        </p:txBody>
      </p:sp>
      <p:sp>
        <p:nvSpPr>
          <p:cNvPr id="3" name="Content Placeholder 2"/>
          <p:cNvSpPr>
            <a:spLocks noGrp="1"/>
          </p:cNvSpPr>
          <p:nvPr>
            <p:ph idx="1"/>
          </p:nvPr>
        </p:nvSpPr>
        <p:spPr/>
        <p:txBody>
          <a:bodyPr/>
          <a:lstStyle/>
          <a:p>
            <a:r>
              <a:rPr lang="en-US" dirty="0" smtClean="0"/>
              <a:t>When the client makes a request using one of the previous CRUD operations via a HTTP Method you get a message back</a:t>
            </a:r>
          </a:p>
          <a:p>
            <a:r>
              <a:rPr lang="en-US" dirty="0" smtClean="0"/>
              <a:t>When the server responds to the client with a message, some common messages are:</a:t>
            </a:r>
          </a:p>
          <a:p>
            <a:pPr lvl="1"/>
            <a:r>
              <a:rPr lang="en-US" dirty="0" smtClean="0"/>
              <a:t>200 OK</a:t>
            </a:r>
          </a:p>
          <a:p>
            <a:pPr lvl="1"/>
            <a:r>
              <a:rPr lang="en-US" dirty="0" smtClean="0"/>
              <a:t>201 Created</a:t>
            </a:r>
          </a:p>
          <a:p>
            <a:pPr lvl="1"/>
            <a:r>
              <a:rPr lang="en-US" dirty="0" smtClean="0"/>
              <a:t>202 Accepted</a:t>
            </a:r>
          </a:p>
          <a:p>
            <a:pPr lvl="1"/>
            <a:r>
              <a:rPr lang="en-US" dirty="0" smtClean="0"/>
              <a:t>204 No Content</a:t>
            </a:r>
          </a:p>
          <a:p>
            <a:pPr marL="0" indent="0">
              <a:buNone/>
            </a:pPr>
            <a:endParaRPr lang="en-US" dirty="0"/>
          </a:p>
        </p:txBody>
      </p:sp>
    </p:spTree>
    <p:extLst>
      <p:ext uri="{BB962C8B-B14F-4D97-AF65-F5344CB8AC3E}">
        <p14:creationId xmlns:p14="http://schemas.microsoft.com/office/powerpoint/2010/main" val="324970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a:t>
            </a:r>
            <a:endParaRPr lang="en-US" dirty="0"/>
          </a:p>
        </p:txBody>
      </p:sp>
      <p:sp>
        <p:nvSpPr>
          <p:cNvPr id="3" name="Content Placeholder 2"/>
          <p:cNvSpPr>
            <a:spLocks noGrp="1"/>
          </p:cNvSpPr>
          <p:nvPr>
            <p:ph idx="1"/>
          </p:nvPr>
        </p:nvSpPr>
        <p:spPr/>
        <p:txBody>
          <a:bodyPr/>
          <a:lstStyle/>
          <a:p>
            <a:r>
              <a:rPr lang="en-US" dirty="0" smtClean="0"/>
              <a:t>As mentioned earlier, for an application to be considered </a:t>
            </a:r>
            <a:r>
              <a:rPr lang="en-US" dirty="0" err="1" smtClean="0"/>
              <a:t>RESTFul</a:t>
            </a:r>
            <a:r>
              <a:rPr lang="en-US" dirty="0" smtClean="0"/>
              <a:t>, it must be stateless</a:t>
            </a:r>
          </a:p>
          <a:p>
            <a:r>
              <a:rPr lang="en-US" dirty="0" smtClean="0"/>
              <a:t>Stateless means that the server does not store any information about the client</a:t>
            </a:r>
          </a:p>
          <a:p>
            <a:r>
              <a:rPr lang="en-US" dirty="0" smtClean="0"/>
              <a:t>The client must store information on its own end</a:t>
            </a:r>
          </a:p>
          <a:p>
            <a:r>
              <a:rPr lang="en-US" dirty="0" smtClean="0"/>
              <a:t>If the client makes a request to a server, all information must be provided by the client</a:t>
            </a:r>
          </a:p>
          <a:p>
            <a:r>
              <a:rPr lang="en-US" dirty="0" smtClean="0"/>
              <a:t>Subsequent requests by the client must follow the same protocol</a:t>
            </a:r>
          </a:p>
          <a:p>
            <a:r>
              <a:rPr lang="en-US" dirty="0" smtClean="0"/>
              <a:t>Every time a response is given from the server to the client, the server goes back to a stateless state (no cookies, sessions stored </a:t>
            </a:r>
            <a:r>
              <a:rPr lang="en-US" dirty="0" err="1" smtClean="0"/>
              <a:t>etc</a:t>
            </a:r>
            <a:r>
              <a:rPr lang="en-US" dirty="0" smtClean="0"/>
              <a:t>)</a:t>
            </a:r>
            <a:endParaRPr lang="en-US" dirty="0"/>
          </a:p>
        </p:txBody>
      </p:sp>
    </p:spTree>
    <p:extLst>
      <p:ext uri="{BB962C8B-B14F-4D97-AF65-F5344CB8AC3E}">
        <p14:creationId xmlns:p14="http://schemas.microsoft.com/office/powerpoint/2010/main" val="105181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Protocol</a:t>
            </a:r>
            <a:endParaRPr lang="en-US" dirty="0"/>
          </a:p>
        </p:txBody>
      </p:sp>
      <p:sp>
        <p:nvSpPr>
          <p:cNvPr id="3" name="Content Placeholder 2"/>
          <p:cNvSpPr>
            <a:spLocks noGrp="1"/>
          </p:cNvSpPr>
          <p:nvPr>
            <p:ph idx="1"/>
          </p:nvPr>
        </p:nvSpPr>
        <p:spPr/>
        <p:txBody>
          <a:bodyPr/>
          <a:lstStyle/>
          <a:p>
            <a:r>
              <a:rPr lang="en-US" dirty="0" smtClean="0"/>
              <a:t>RESTful applications follow HTTP protocol as mentioned before</a:t>
            </a:r>
          </a:p>
          <a:p>
            <a:r>
              <a:rPr lang="en-US" dirty="0" smtClean="0"/>
              <a:t>RESTful is a way to implement HTTP protocol for your server</a:t>
            </a:r>
          </a:p>
          <a:p>
            <a:r>
              <a:rPr lang="en-US" dirty="0" smtClean="0"/>
              <a:t>Doing this creates a cleaner, more simple, faster application</a:t>
            </a:r>
          </a:p>
          <a:p>
            <a:pPr marL="0" indent="0">
              <a:buNone/>
            </a:pPr>
            <a:endParaRPr lang="en-US" dirty="0"/>
          </a:p>
        </p:txBody>
      </p:sp>
    </p:spTree>
    <p:extLst>
      <p:ext uri="{BB962C8B-B14F-4D97-AF65-F5344CB8AC3E}">
        <p14:creationId xmlns:p14="http://schemas.microsoft.com/office/powerpoint/2010/main" val="3940567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59</TotalTime>
  <Words>620</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REST Methodolgies</vt:lpstr>
      <vt:lpstr>What is REST?</vt:lpstr>
      <vt:lpstr>What is REST Cont. (Key Features)</vt:lpstr>
      <vt:lpstr>Role of REST in modern Web Apps</vt:lpstr>
      <vt:lpstr>Relationship between HTTP messages and REST</vt:lpstr>
      <vt:lpstr>HTTP Verbs</vt:lpstr>
      <vt:lpstr>HTTP Response Messages</vt:lpstr>
      <vt:lpstr>Stateless</vt:lpstr>
      <vt:lpstr>Server Protocol</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Methodolgies</dc:title>
  <dc:creator>Kurt Leadley</dc:creator>
  <cp:lastModifiedBy>Kurt Leadley</cp:lastModifiedBy>
  <cp:revision>8</cp:revision>
  <dcterms:created xsi:type="dcterms:W3CDTF">2019-10-22T03:58:43Z</dcterms:created>
  <dcterms:modified xsi:type="dcterms:W3CDTF">2019-10-22T04:58:00Z</dcterms:modified>
</cp:coreProperties>
</file>