
<file path=[Content_Types].xml><?xml version="1.0" encoding="utf-8"?>
<Types xmlns="http://schemas.openxmlformats.org/package/2006/content-types">
  <Default ContentType="application/x-fontdata" Extension="fntdata"/>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ea0d3c2b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ea0d3c2b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ea0d3c2b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ea0d3c2b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a0d3c2b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ea0d3c2b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ea0d3c2b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ea0d3c2b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ea0d3c2b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ea0d3c2b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ea0d3c2b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ea0d3c2b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ea0d3c2b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ea0d3c2b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ea0d3c2b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ea0d3c2b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ea0d3c2b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ea0d3c2b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nyk.io/blog/ten-git-hub-security-best-practi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9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Controls in Shared Source Code Repositories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Kurt Leadley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89" name="Google Shape;189;p22"/>
          <p:cNvSpPr txBox="1"/>
          <p:nvPr>
            <p:ph idx="1" type="body"/>
          </p:nvPr>
        </p:nvSpPr>
        <p:spPr>
          <a:xfrm>
            <a:off x="1297500" y="1538200"/>
            <a:ext cx="7038900" cy="334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Kim, G., Willis, J., Debois, P., Humble, J., &amp; Allspaw, J. (2016). The Devops Handbook: how to Create World-Class Agility, Reliability, and Security in Technology Organizations. It Revolution Press.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Maple, Simon. Preston-Werner, Tom (2018, May 30). 10 GitHub Security Best Practices. Retrieved February 24th from </a:t>
            </a:r>
            <a:r>
              <a:rPr lang="en" sz="1100" u="sng">
                <a:solidFill>
                  <a:schemeClr val="hlink"/>
                </a:solidFill>
                <a:latin typeface="Arial"/>
                <a:ea typeface="Arial"/>
                <a:cs typeface="Arial"/>
                <a:sym typeface="Arial"/>
                <a:hlinkClick r:id="rId3"/>
              </a:rPr>
              <a:t>https://snyk.io/blog/ten-git-hub-security-best-practices/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POTVIN, R., &amp; LEVENBERG, J. (2016). </a:t>
            </a:r>
            <a:r>
              <a:rPr i="1" lang="en"/>
              <a:t>Why Google Stores Billions of Lines of Code in a Single Repository</a:t>
            </a:r>
            <a:r>
              <a:rPr lang="en"/>
              <a:t>. Communications of the ACM, 59(7), 78–87. https://doi-org.ezproxy.bellevue.edu/10.1145/2854146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Security Importance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Security is one of the most important things to the success of an organization</a:t>
            </a:r>
            <a:endParaRPr/>
          </a:p>
          <a:p>
            <a:pPr indent="-311150" lvl="0" marL="457200" rtl="0" algn="l">
              <a:spcBef>
                <a:spcPts val="0"/>
              </a:spcBef>
              <a:spcAft>
                <a:spcPts val="0"/>
              </a:spcAft>
              <a:buSzPts val="1300"/>
              <a:buChar char="●"/>
            </a:pPr>
            <a:r>
              <a:rPr lang="en"/>
              <a:t>When it comes to organizations that produce web applications as a product, security flaws are often found within the source code of the application</a:t>
            </a:r>
            <a:endParaRPr/>
          </a:p>
          <a:p>
            <a:pPr indent="-311150" lvl="0" marL="457200" rtl="0" algn="l">
              <a:spcBef>
                <a:spcPts val="0"/>
              </a:spcBef>
              <a:spcAft>
                <a:spcPts val="0"/>
              </a:spcAft>
              <a:buSzPts val="1300"/>
              <a:buChar char="●"/>
            </a:pPr>
            <a:r>
              <a:rPr lang="en"/>
              <a:t>Having code that is not secure can lead to hacks, which leads to sensitive information being obtained by malicious users. This leads to:</a:t>
            </a:r>
            <a:endParaRPr/>
          </a:p>
          <a:p>
            <a:pPr indent="-298450" lvl="1" marL="914400" rtl="0" algn="l">
              <a:spcBef>
                <a:spcPts val="0"/>
              </a:spcBef>
              <a:spcAft>
                <a:spcPts val="0"/>
              </a:spcAft>
              <a:buSzPts val="1100"/>
              <a:buChar char="○"/>
            </a:pPr>
            <a:r>
              <a:rPr lang="en"/>
              <a:t> A lack of trust from customers</a:t>
            </a:r>
            <a:endParaRPr/>
          </a:p>
          <a:p>
            <a:pPr indent="-298450" lvl="1" marL="914400" rtl="0" algn="l">
              <a:spcBef>
                <a:spcPts val="0"/>
              </a:spcBef>
              <a:spcAft>
                <a:spcPts val="0"/>
              </a:spcAft>
              <a:buSzPts val="1100"/>
              <a:buChar char="○"/>
            </a:pPr>
            <a:r>
              <a:rPr lang="en"/>
              <a:t>Potential loss of customers</a:t>
            </a:r>
            <a:endParaRPr/>
          </a:p>
          <a:p>
            <a:pPr indent="-298450" lvl="1" marL="914400" rtl="0" algn="l">
              <a:spcBef>
                <a:spcPts val="0"/>
              </a:spcBef>
              <a:spcAft>
                <a:spcPts val="0"/>
              </a:spcAft>
              <a:buSzPts val="1100"/>
              <a:buChar char="○"/>
            </a:pPr>
            <a:r>
              <a:rPr lang="en"/>
              <a:t>Potential fine or penalty from the government</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Integrating Security into the entire value stream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 is important to introduce Infosec at the start of the DevOps value stream all the way up to the end of the value stream.</a:t>
            </a:r>
            <a:endParaRPr/>
          </a:p>
          <a:p>
            <a:pPr indent="-311150" lvl="0" marL="457200" rtl="0" algn="l">
              <a:spcBef>
                <a:spcPts val="0"/>
              </a:spcBef>
              <a:spcAft>
                <a:spcPts val="0"/>
              </a:spcAft>
              <a:buSzPts val="1300"/>
              <a:buChar char="●"/>
            </a:pPr>
            <a:r>
              <a:rPr lang="en"/>
              <a:t>Having Infosec (information security) a part of the daily work flow at all stages of the value stream can</a:t>
            </a:r>
            <a:endParaRPr/>
          </a:p>
          <a:p>
            <a:pPr indent="-298450" lvl="1" marL="914400" rtl="0" algn="l">
              <a:spcBef>
                <a:spcPts val="0"/>
              </a:spcBef>
              <a:spcAft>
                <a:spcPts val="0"/>
              </a:spcAft>
              <a:buSzPts val="1100"/>
              <a:buChar char="○"/>
            </a:pPr>
            <a:r>
              <a:rPr lang="en"/>
              <a:t>Increase developer and operational productivity</a:t>
            </a:r>
            <a:endParaRPr/>
          </a:p>
          <a:p>
            <a:pPr indent="-298450" lvl="1" marL="914400" rtl="0" algn="l">
              <a:spcBef>
                <a:spcPts val="0"/>
              </a:spcBef>
              <a:spcAft>
                <a:spcPts val="0"/>
              </a:spcAft>
              <a:buSzPts val="1100"/>
              <a:buChar char="○"/>
            </a:pPr>
            <a:r>
              <a:rPr lang="en"/>
              <a:t>Increase safety and security</a:t>
            </a:r>
            <a:endParaRPr/>
          </a:p>
          <a:p>
            <a:pPr indent="-298450" lvl="1" marL="914400" rtl="0" algn="l">
              <a:spcBef>
                <a:spcPts val="0"/>
              </a:spcBef>
              <a:spcAft>
                <a:spcPts val="0"/>
              </a:spcAft>
              <a:buSzPts val="1100"/>
              <a:buChar char="○"/>
            </a:pPr>
            <a:r>
              <a:rPr lang="en"/>
              <a:t>Make pushing code to production easier, with the security aspects already being thoroughly audited</a:t>
            </a:r>
            <a:endParaRPr/>
          </a:p>
          <a:p>
            <a:pPr indent="-311150" lvl="0" marL="457200" rtl="0" algn="l">
              <a:spcBef>
                <a:spcPts val="0"/>
              </a:spcBef>
              <a:spcAft>
                <a:spcPts val="0"/>
              </a:spcAft>
              <a:buSzPts val="1300"/>
              <a:buChar char="●"/>
            </a:pPr>
            <a:r>
              <a:rPr lang="en"/>
              <a:t>One part of the value stream where security should be integrated into is the source code repositories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Source Code Repositories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 go into different security controls inside of source code repositories, I’d like to mention the importance of having this part of the value stream in the first place. Many organizations do not have a shared source code repository, when they should.</a:t>
            </a:r>
            <a:endParaRPr/>
          </a:p>
          <a:p>
            <a:pPr indent="0" lvl="0" marL="0" rtl="0" algn="l">
              <a:spcBef>
                <a:spcPts val="1600"/>
              </a:spcBef>
              <a:spcAft>
                <a:spcPts val="0"/>
              </a:spcAft>
              <a:buNone/>
            </a:pPr>
            <a:r>
              <a:rPr lang="en"/>
              <a:t>These advantages are from the article named “Why Google Stores Billions of Lines of Code in a Single Repository” by Rachel Potvin and Josh Levenberg.</a:t>
            </a:r>
            <a:endParaRPr/>
          </a:p>
          <a:p>
            <a:pPr indent="-311150" lvl="0" marL="457200" rtl="0" algn="l">
              <a:spcBef>
                <a:spcPts val="1600"/>
              </a:spcBef>
              <a:spcAft>
                <a:spcPts val="0"/>
              </a:spcAft>
              <a:buSzPts val="1300"/>
              <a:buChar char="●"/>
            </a:pPr>
            <a:r>
              <a:rPr lang="en"/>
              <a:t>Unified Versioning, one source of truth</a:t>
            </a:r>
            <a:endParaRPr/>
          </a:p>
          <a:p>
            <a:pPr indent="-311150" lvl="0" marL="457200" rtl="0" algn="l">
              <a:spcBef>
                <a:spcPts val="0"/>
              </a:spcBef>
              <a:spcAft>
                <a:spcPts val="0"/>
              </a:spcAft>
              <a:buSzPts val="1300"/>
              <a:buChar char="●"/>
            </a:pPr>
            <a:r>
              <a:rPr lang="en"/>
              <a:t>Code sharing and reuse</a:t>
            </a:r>
            <a:endParaRPr/>
          </a:p>
          <a:p>
            <a:pPr indent="-311150" lvl="0" marL="457200" rtl="0" algn="l">
              <a:spcBef>
                <a:spcPts val="0"/>
              </a:spcBef>
              <a:spcAft>
                <a:spcPts val="0"/>
              </a:spcAft>
              <a:buSzPts val="1300"/>
              <a:buChar char="●"/>
            </a:pPr>
            <a:r>
              <a:rPr lang="en"/>
              <a:t>Simplified dependency management</a:t>
            </a:r>
            <a:endParaRPr/>
          </a:p>
          <a:p>
            <a:pPr indent="-311150" lvl="0" marL="457200" rtl="0" algn="l">
              <a:spcBef>
                <a:spcPts val="0"/>
              </a:spcBef>
              <a:spcAft>
                <a:spcPts val="0"/>
              </a:spcAft>
              <a:buSzPts val="1300"/>
              <a:buChar char="●"/>
            </a:pPr>
            <a:r>
              <a:rPr lang="en"/>
              <a:t>Collaboration accross teams</a:t>
            </a:r>
            <a:endParaRPr/>
          </a:p>
          <a:p>
            <a:pPr indent="-311150" lvl="0" marL="457200" rtl="0" algn="l">
              <a:spcBef>
                <a:spcPts val="0"/>
              </a:spcBef>
              <a:spcAft>
                <a:spcPts val="0"/>
              </a:spcAft>
              <a:buSzPts val="1300"/>
              <a:buChar char="●"/>
            </a:pPr>
            <a:r>
              <a:rPr lang="en"/>
              <a:t>Code visibility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Integrating Preventive Security Controls into Your Shared Repo Benefits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your organization has a shared repository that contains a trunk branch for the actual, real production code, you can and should add security controls to it</a:t>
            </a:r>
            <a:endParaRPr/>
          </a:p>
          <a:p>
            <a:pPr indent="-311150" lvl="0" marL="457200" rtl="0" algn="l">
              <a:spcBef>
                <a:spcPts val="0"/>
              </a:spcBef>
              <a:spcAft>
                <a:spcPts val="0"/>
              </a:spcAft>
              <a:buSzPts val="1300"/>
              <a:buChar char="●"/>
            </a:pPr>
            <a:r>
              <a:rPr lang="en"/>
              <a:t>Things such as authentication, encryption libraries and services should be placed inside of your repository. This is because “putting our information security artifacts there makes it much easier to influence the daily work of Dev and Ops” </a:t>
            </a:r>
            <a:r>
              <a:rPr lang="en"/>
              <a:t>(Kim, Willis, Debois, Humble, 2016, p 315)</a:t>
            </a:r>
            <a:endParaRPr/>
          </a:p>
          <a:p>
            <a:pPr indent="-311150" lvl="0" marL="457200" rtl="0" algn="l">
              <a:spcBef>
                <a:spcPts val="0"/>
              </a:spcBef>
              <a:spcAft>
                <a:spcPts val="0"/>
              </a:spcAft>
              <a:buSzPts val="1300"/>
              <a:buChar char="●"/>
            </a:pPr>
            <a:r>
              <a:rPr lang="en"/>
              <a:t>Repositories also add extra security controls by default. That is by having version control, all developers and operators are aware of any changes being made to the trunk. Having more knowledge about the current state of the application always adds more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Benefits of Implementing Security Controls in Your Shared Repository</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Centralized security training creates a company wide standard</a:t>
            </a:r>
            <a:endParaRPr/>
          </a:p>
          <a:p>
            <a:pPr indent="-311150" lvl="0" marL="457200" rtl="0" algn="l">
              <a:spcBef>
                <a:spcPts val="0"/>
              </a:spcBef>
              <a:spcAft>
                <a:spcPts val="0"/>
              </a:spcAft>
              <a:buSzPts val="1300"/>
              <a:buChar char="●"/>
            </a:pPr>
            <a:r>
              <a:rPr lang="en"/>
              <a:t>Reduces time spent on security when everyone is already using predefined security methods and everyone is trained with the same security tools</a:t>
            </a:r>
            <a:endParaRPr/>
          </a:p>
          <a:p>
            <a:pPr indent="-311150" lvl="0" marL="457200" rtl="0" algn="l">
              <a:spcBef>
                <a:spcPts val="0"/>
              </a:spcBef>
              <a:spcAft>
                <a:spcPts val="0"/>
              </a:spcAft>
              <a:buSzPts val="1300"/>
              <a:buChar char="●"/>
            </a:pPr>
            <a:r>
              <a:rPr lang="en"/>
              <a:t>More visibility, easier to create a centralized telemetry for the entire organization to base off of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Goal of Security Controls in a Shared Repo</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main goal is to create a cohesive security system for all applications and environments within the organization</a:t>
            </a:r>
            <a:endParaRPr/>
          </a:p>
          <a:p>
            <a:pPr indent="-311150" lvl="0" marL="457200" rtl="0" algn="l">
              <a:spcBef>
                <a:spcPts val="0"/>
              </a:spcBef>
              <a:spcAft>
                <a:spcPts val="0"/>
              </a:spcAft>
              <a:buSzPts val="1300"/>
              <a:buChar char="●"/>
            </a:pPr>
            <a:r>
              <a:rPr lang="en"/>
              <a:t>Every environment and application should be using the same security tests on </a:t>
            </a:r>
            <a:endParaRPr/>
          </a:p>
          <a:p>
            <a:pPr indent="-298450" lvl="1" marL="914400" rtl="0" algn="l">
              <a:spcBef>
                <a:spcPts val="0"/>
              </a:spcBef>
              <a:spcAft>
                <a:spcPts val="0"/>
              </a:spcAft>
              <a:buSzPts val="1100"/>
              <a:buChar char="○"/>
            </a:pPr>
            <a:r>
              <a:rPr lang="en"/>
              <a:t>Authentication</a:t>
            </a:r>
            <a:endParaRPr/>
          </a:p>
          <a:p>
            <a:pPr indent="-298450" lvl="1" marL="914400" rtl="0" algn="l">
              <a:spcBef>
                <a:spcPts val="0"/>
              </a:spcBef>
              <a:spcAft>
                <a:spcPts val="0"/>
              </a:spcAft>
              <a:buSzPts val="1100"/>
              <a:buChar char="○"/>
            </a:pPr>
            <a:r>
              <a:rPr lang="en"/>
              <a:t>Authorization</a:t>
            </a:r>
            <a:endParaRPr/>
          </a:p>
          <a:p>
            <a:pPr indent="-298450" lvl="1" marL="914400" rtl="0" algn="l">
              <a:spcBef>
                <a:spcPts val="0"/>
              </a:spcBef>
              <a:spcAft>
                <a:spcPts val="0"/>
              </a:spcAft>
              <a:buSzPts val="1100"/>
              <a:buChar char="○"/>
            </a:pPr>
            <a:r>
              <a:rPr lang="en"/>
              <a:t>Password Management</a:t>
            </a:r>
            <a:endParaRPr/>
          </a:p>
          <a:p>
            <a:pPr indent="-298450" lvl="1" marL="914400" rtl="0" algn="l">
              <a:spcBef>
                <a:spcPts val="0"/>
              </a:spcBef>
              <a:spcAft>
                <a:spcPts val="0"/>
              </a:spcAft>
              <a:buSzPts val="1100"/>
              <a:buChar char="○"/>
            </a:pPr>
            <a:r>
              <a:rPr lang="en"/>
              <a:t>Data Encryption</a:t>
            </a:r>
            <a:endParaRPr/>
          </a:p>
          <a:p>
            <a:pPr indent="-311150" lvl="0" marL="457200" rtl="0" algn="l">
              <a:spcBef>
                <a:spcPts val="0"/>
              </a:spcBef>
              <a:spcAft>
                <a:spcPts val="0"/>
              </a:spcAft>
              <a:buSzPts val="1300"/>
              <a:buChar char="●"/>
            </a:pPr>
            <a:r>
              <a:rPr lang="en"/>
              <a:t>Doing these things at a central location will allow all Dev and Ops to easily be able to create or access logs or telemetry at will, in a timely fashion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Risks when using Source Control</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Having a central hub for your source code is a great idea and having all your security tools and procedures stored in your central repository is also a great idea. However, there are also dangers to using repositories</a:t>
            </a:r>
            <a:endParaRPr/>
          </a:p>
          <a:p>
            <a:pPr indent="-311150" lvl="0" marL="457200" rtl="0" algn="l">
              <a:spcBef>
                <a:spcPts val="0"/>
              </a:spcBef>
              <a:spcAft>
                <a:spcPts val="0"/>
              </a:spcAft>
              <a:buSzPts val="1300"/>
              <a:buChar char="●"/>
            </a:pPr>
            <a:r>
              <a:rPr lang="en"/>
              <a:t>If your organization uses a cloud based repository, many security best practices should be used. </a:t>
            </a:r>
            <a:endParaRPr/>
          </a:p>
          <a:p>
            <a:pPr indent="-311150" lvl="0" marL="457200" rtl="0" algn="l">
              <a:spcBef>
                <a:spcPts val="0"/>
              </a:spcBef>
              <a:spcAft>
                <a:spcPts val="0"/>
              </a:spcAft>
              <a:buSzPts val="1300"/>
              <a:buChar char="●"/>
            </a:pPr>
            <a:r>
              <a:rPr lang="en"/>
              <a:t>Here are some best practices to practice if possible at your organization (based on Github as a repo):</a:t>
            </a:r>
            <a:endParaRPr/>
          </a:p>
          <a:p>
            <a:pPr indent="-298450" lvl="1" marL="914400" rtl="0" algn="l">
              <a:spcBef>
                <a:spcPts val="0"/>
              </a:spcBef>
              <a:spcAft>
                <a:spcPts val="0"/>
              </a:spcAft>
              <a:buSzPts val="1100"/>
              <a:buChar char="○"/>
            </a:pPr>
            <a:r>
              <a:rPr lang="en"/>
              <a:t>Never store credentials inside of code or config files</a:t>
            </a:r>
            <a:endParaRPr/>
          </a:p>
          <a:p>
            <a:pPr indent="-298450" lvl="1" marL="914400" rtl="0" algn="l">
              <a:spcBef>
                <a:spcPts val="0"/>
              </a:spcBef>
              <a:spcAft>
                <a:spcPts val="0"/>
              </a:spcAft>
              <a:buSzPts val="1100"/>
              <a:buChar char="○"/>
            </a:pPr>
            <a:r>
              <a:rPr lang="en"/>
              <a:t>Remove any other type of sensitive data from </a:t>
            </a:r>
            <a:endParaRPr/>
          </a:p>
          <a:p>
            <a:pPr indent="-298450" lvl="1" marL="914400" rtl="0" algn="l">
              <a:spcBef>
                <a:spcPts val="0"/>
              </a:spcBef>
              <a:spcAft>
                <a:spcPts val="0"/>
              </a:spcAft>
              <a:buSzPts val="1100"/>
              <a:buChar char="○"/>
            </a:pPr>
            <a:r>
              <a:rPr lang="en"/>
              <a:t>Tightly control access with things such as two factor authentication</a:t>
            </a:r>
            <a:endParaRPr/>
          </a:p>
          <a:p>
            <a:pPr indent="-298450" lvl="1" marL="914400" rtl="0" algn="l">
              <a:spcBef>
                <a:spcPts val="0"/>
              </a:spcBef>
              <a:spcAft>
                <a:spcPts val="0"/>
              </a:spcAft>
              <a:buSzPts val="1100"/>
              <a:buChar char="○"/>
            </a:pPr>
            <a:r>
              <a:rPr lang="en"/>
              <a:t>Add a security.md file</a:t>
            </a:r>
            <a:endParaRPr/>
          </a:p>
          <a:p>
            <a:pPr indent="-298450" lvl="1" marL="914400" rtl="0" algn="l">
              <a:spcBef>
                <a:spcPts val="0"/>
              </a:spcBef>
              <a:spcAft>
                <a:spcPts val="0"/>
              </a:spcAft>
              <a:buSzPts val="1100"/>
              <a:buChar char="○"/>
            </a:pPr>
            <a:r>
              <a:rPr lang="en"/>
              <a:t>Rotate SSH keys and Personal Access Tokens if you are using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Tools that can be used and stored in your Repository</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Github Dorks- Github search</a:t>
            </a:r>
            <a:endParaRPr/>
          </a:p>
          <a:p>
            <a:pPr indent="-298450" lvl="1" marL="914400" rtl="0" algn="l">
              <a:spcBef>
                <a:spcPts val="0"/>
              </a:spcBef>
              <a:spcAft>
                <a:spcPts val="0"/>
              </a:spcAft>
              <a:buSzPts val="1100"/>
              <a:buChar char="○"/>
            </a:pPr>
            <a:r>
              <a:rPr lang="en"/>
              <a:t>This tool can be used to scan your github repository for sensitive data such as private keys, tokens, passwords, database access information</a:t>
            </a:r>
            <a:endParaRPr/>
          </a:p>
          <a:p>
            <a:pPr indent="-311150" lvl="0" marL="457200" rtl="0" algn="l">
              <a:spcBef>
                <a:spcPts val="0"/>
              </a:spcBef>
              <a:spcAft>
                <a:spcPts val="0"/>
              </a:spcAft>
              <a:buSzPts val="1300"/>
              <a:buChar char="●"/>
            </a:pPr>
            <a:r>
              <a:rPr lang="en"/>
              <a:t>Node Security Project (NSP)</a:t>
            </a:r>
            <a:endParaRPr/>
          </a:p>
          <a:p>
            <a:pPr indent="-298450" lvl="1" marL="914400" rtl="0" algn="l">
              <a:spcBef>
                <a:spcPts val="0"/>
              </a:spcBef>
              <a:spcAft>
                <a:spcPts val="0"/>
              </a:spcAft>
              <a:buSzPts val="1100"/>
              <a:buChar char="○"/>
            </a:pPr>
            <a:r>
              <a:rPr lang="en"/>
              <a:t>Alerts vulnerabilities in your Node.js dependencies and modules</a:t>
            </a:r>
            <a:endParaRPr/>
          </a:p>
          <a:p>
            <a:pPr indent="-311150" lvl="0" marL="457200" rtl="0" algn="l">
              <a:spcBef>
                <a:spcPts val="0"/>
              </a:spcBef>
              <a:spcAft>
                <a:spcPts val="0"/>
              </a:spcAft>
              <a:buSzPts val="1300"/>
              <a:buChar char="●"/>
            </a:pPr>
            <a:r>
              <a:rPr lang="en"/>
              <a:t>Keywhiz</a:t>
            </a:r>
            <a:endParaRPr/>
          </a:p>
          <a:p>
            <a:pPr indent="-298450" lvl="1" marL="914400" rtl="0" algn="l">
              <a:spcBef>
                <a:spcPts val="0"/>
              </a:spcBef>
              <a:spcAft>
                <a:spcPts val="0"/>
              </a:spcAft>
              <a:buSzPts val="1100"/>
              <a:buChar char="○"/>
            </a:pPr>
            <a:r>
              <a:rPr lang="en"/>
              <a:t>System for Managing  and distributing secrets.  </a:t>
            </a:r>
            <a:endParaRPr/>
          </a:p>
          <a:p>
            <a:pPr indent="-311150" lvl="0" marL="457200" rtl="0" algn="l">
              <a:spcBef>
                <a:spcPts val="0"/>
              </a:spcBef>
              <a:spcAft>
                <a:spcPts val="0"/>
              </a:spcAft>
              <a:buSzPts val="1300"/>
              <a:buChar char="●"/>
            </a:pPr>
            <a:r>
              <a:rPr lang="en"/>
              <a:t>RIPS</a:t>
            </a:r>
            <a:endParaRPr/>
          </a:p>
          <a:p>
            <a:pPr indent="-298450" lvl="1" marL="914400" rtl="0" algn="l">
              <a:spcBef>
                <a:spcPts val="0"/>
              </a:spcBef>
              <a:spcAft>
                <a:spcPts val="0"/>
              </a:spcAft>
              <a:buSzPts val="1100"/>
              <a:buChar char="○"/>
            </a:pPr>
            <a:r>
              <a:rPr lang="en"/>
              <a:t>PHP static code analysis tool that finds security issues in your PHP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