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d8e13e82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d8e13e82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8e13e82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8e13e82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d8e13e82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d8e13e82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d8e13e82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d8e13e82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d8e13e8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d8e13e8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8e13e82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8e13e82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d8e13e82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d8e13e82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d8e13e82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d8e13e82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d8e13e82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d8e13e8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Pizza Team Rule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Kim, Humble, Debois, Willis.  (2016) The DevOps Handbook. Portland, Oregon: IT Revolution Press, LLC</a:t>
            </a:r>
            <a:endParaRPr/>
          </a:p>
          <a:p>
            <a:pPr indent="-311150" lvl="0" marL="457200" rtl="0" algn="l">
              <a:spcBef>
                <a:spcPts val="0"/>
              </a:spcBef>
              <a:spcAft>
                <a:spcPts val="0"/>
              </a:spcAft>
              <a:buSzPts val="1300"/>
              <a:buChar char="●"/>
            </a:pPr>
            <a:r>
              <a:rPr lang="en"/>
              <a:t>Raymond, Eric S. (1999). The cathedral and the bazaar : musings on Linux and open source by an accidental revolutionary. Beijing ; Cambridge, [Mass.] :O'Reilly</a:t>
            </a:r>
            <a:endParaRPr/>
          </a:p>
          <a:p>
            <a:pPr indent="-311150" lvl="0" marL="457200" rtl="0" algn="l">
              <a:spcBef>
                <a:spcPts val="0"/>
              </a:spcBef>
              <a:spcAft>
                <a:spcPts val="0"/>
              </a:spcAft>
              <a:buSzPts val="1300"/>
              <a:buChar char="●"/>
            </a:pPr>
            <a:r>
              <a:rPr lang="en"/>
              <a:t>Karlgaard, R. (2014). Why Small Teams Win: Eight Reasons to Stick to the “Two-Pizza” Rule. Hudson Valley Business Journal, 4. Retrieved from https://search.ebscohost.com/login.aspx?direct=true&amp;db=f6h&amp;AN=109070459&amp;site=eds-live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Conway’s Law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way organizations choose to create teams has a large impact on how people perform their work.</a:t>
            </a:r>
            <a:endParaRPr/>
          </a:p>
          <a:p>
            <a:pPr indent="-311150" lvl="0" marL="457200" rtl="0" algn="l">
              <a:spcBef>
                <a:spcPts val="0"/>
              </a:spcBef>
              <a:spcAft>
                <a:spcPts val="0"/>
              </a:spcAft>
              <a:buSzPts val="1300"/>
              <a:buChar char="●"/>
            </a:pPr>
            <a:r>
              <a:rPr lang="en"/>
              <a:t>Conway’s Law states: “organizations which design systems...are constrained to produce designs which are copies of the communication structures of these organizations...The larger an organization is, the less flexibility it has and the more pronounced the phenomenon” (Conway, 1968).</a:t>
            </a:r>
            <a:endParaRPr/>
          </a:p>
          <a:p>
            <a:pPr indent="-311150" lvl="0" marL="457200" rtl="0" algn="l">
              <a:spcBef>
                <a:spcPts val="0"/>
              </a:spcBef>
              <a:spcAft>
                <a:spcPts val="0"/>
              </a:spcAft>
              <a:buSzPts val="1300"/>
              <a:buChar char="●"/>
            </a:pPr>
            <a:r>
              <a:rPr lang="en"/>
              <a:t>A simpler version of Conways Law is explained as: “The organization of the software and the organization of the software team will be congruent;  commonly stated as if you have four groups working on a compiler, you’ll get a 4-pass compiler” (Raymond, 1999). </a:t>
            </a:r>
            <a:endParaRPr/>
          </a:p>
          <a:p>
            <a:pPr indent="-311150" lvl="0" marL="457200" rtl="0" algn="l">
              <a:spcBef>
                <a:spcPts val="0"/>
              </a:spcBef>
              <a:spcAft>
                <a:spcPts val="0"/>
              </a:spcAft>
              <a:buSzPts val="1300"/>
              <a:buChar char="●"/>
            </a:pPr>
            <a:r>
              <a:rPr lang="en"/>
              <a:t>In my own words, the structure and size of the team will have a direct effect on the actual product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Conway’s Law can work in your favor or against you.</a:t>
            </a:r>
            <a:endParaRPr/>
          </a:p>
          <a:p>
            <a:pPr indent="-311150" lvl="0" marL="457200" rtl="0" algn="l">
              <a:spcBef>
                <a:spcPts val="0"/>
              </a:spcBef>
              <a:spcAft>
                <a:spcPts val="0"/>
              </a:spcAft>
              <a:buSzPts val="1300"/>
              <a:buChar char="●"/>
            </a:pPr>
            <a:r>
              <a:rPr lang="en"/>
              <a:t>There is one case where Conway’s Law is shown working against an organization.</a:t>
            </a:r>
            <a:endParaRPr/>
          </a:p>
          <a:p>
            <a:pPr indent="-311150" lvl="0" marL="457200" rtl="0" algn="l">
              <a:spcBef>
                <a:spcPts val="0"/>
              </a:spcBef>
              <a:spcAft>
                <a:spcPts val="0"/>
              </a:spcAft>
              <a:buSzPts val="1300"/>
              <a:buChar char="●"/>
            </a:pPr>
            <a:r>
              <a:rPr lang="en"/>
              <a:t>This case can be seen with Etsy.  They had two separate teams working on a single project.</a:t>
            </a:r>
            <a:endParaRPr/>
          </a:p>
          <a:p>
            <a:pPr indent="-311150" lvl="0" marL="457200" rtl="0" algn="l">
              <a:spcBef>
                <a:spcPts val="0"/>
              </a:spcBef>
              <a:spcAft>
                <a:spcPts val="0"/>
              </a:spcAft>
              <a:buSzPts val="1300"/>
              <a:buChar char="●"/>
            </a:pPr>
            <a:r>
              <a:rPr lang="en"/>
              <a:t>Anytime a change had to be made, the PHP developers and database administrators would have to work through a bunch of red tape to get anything done.</a:t>
            </a:r>
            <a:endParaRPr/>
          </a:p>
          <a:p>
            <a:pPr indent="-311150" lvl="0" marL="457200" rtl="0" algn="l">
              <a:spcBef>
                <a:spcPts val="0"/>
              </a:spcBef>
              <a:spcAft>
                <a:spcPts val="0"/>
              </a:spcAft>
              <a:buSzPts val="1300"/>
              <a:buChar char="●"/>
            </a:pPr>
            <a:r>
              <a:rPr lang="en"/>
              <a:t>Perhaps it would have been better if these two teams were one team.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cont..Organizational Archetypes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Before we get to the “two pizza rule” we have to understand that Conway’s Law demonstrates that large teams and also too many teams can have detrimental effects on the organization. </a:t>
            </a:r>
            <a:endParaRPr/>
          </a:p>
          <a:p>
            <a:pPr indent="-311150" lvl="0" marL="457200" rtl="0" algn="l">
              <a:spcBef>
                <a:spcPts val="0"/>
              </a:spcBef>
              <a:spcAft>
                <a:spcPts val="0"/>
              </a:spcAft>
              <a:buSzPts val="1300"/>
              <a:buChar char="●"/>
            </a:pPr>
            <a:r>
              <a:rPr lang="en"/>
              <a:t>Organizations need teams that can actually deliver a product without being constrained by another and at the same time, you need teams to be small enough to come up with a single vision that everyone can contribute too without over complication in communications.</a:t>
            </a:r>
            <a:endParaRPr/>
          </a:p>
          <a:p>
            <a:pPr indent="-311150" lvl="0" marL="457200" rtl="0" algn="l">
              <a:spcBef>
                <a:spcPts val="0"/>
              </a:spcBef>
              <a:spcAft>
                <a:spcPts val="0"/>
              </a:spcAft>
              <a:buSzPts val="1300"/>
              <a:buChar char="●"/>
            </a:pPr>
            <a:r>
              <a:rPr lang="en"/>
              <a:t>Most organizations are organized in one of three ways. </a:t>
            </a:r>
            <a:endParaRPr/>
          </a:p>
          <a:p>
            <a:pPr indent="-298450" lvl="1" marL="914400" rtl="0" algn="l">
              <a:spcBef>
                <a:spcPts val="0"/>
              </a:spcBef>
              <a:spcAft>
                <a:spcPts val="0"/>
              </a:spcAft>
              <a:buSzPts val="1100"/>
              <a:buChar char="○"/>
            </a:pPr>
            <a:r>
              <a:rPr lang="en"/>
              <a:t>Functional oriented organizations</a:t>
            </a:r>
            <a:endParaRPr/>
          </a:p>
          <a:p>
            <a:pPr indent="-298450" lvl="1" marL="914400" rtl="0" algn="l">
              <a:spcBef>
                <a:spcPts val="0"/>
              </a:spcBef>
              <a:spcAft>
                <a:spcPts val="0"/>
              </a:spcAft>
              <a:buSzPts val="1100"/>
              <a:buChar char="○"/>
            </a:pPr>
            <a:r>
              <a:rPr lang="en"/>
              <a:t>Matrix oriented organizations</a:t>
            </a:r>
            <a:endParaRPr/>
          </a:p>
          <a:p>
            <a:pPr indent="-298450" lvl="1" marL="914400" rtl="0" algn="l">
              <a:spcBef>
                <a:spcPts val="0"/>
              </a:spcBef>
              <a:spcAft>
                <a:spcPts val="0"/>
              </a:spcAft>
              <a:buSzPts val="1100"/>
              <a:buChar char="○"/>
            </a:pPr>
            <a:r>
              <a:rPr lang="en"/>
              <a:t>Market oriented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cont..Organizational Archetypes part 2</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3396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Functional oriented organizations</a:t>
            </a:r>
            <a:endParaRPr sz="1100"/>
          </a:p>
          <a:p>
            <a:pPr indent="-298450" lvl="1" marL="914400" rtl="0" algn="l">
              <a:spcBef>
                <a:spcPts val="0"/>
              </a:spcBef>
              <a:spcAft>
                <a:spcPts val="0"/>
              </a:spcAft>
              <a:buSzPts val="1100"/>
              <a:buChar char="○"/>
            </a:pPr>
            <a:r>
              <a:rPr lang="en"/>
              <a:t>These centralize expertise and are cost effective</a:t>
            </a:r>
            <a:endParaRPr/>
          </a:p>
          <a:p>
            <a:pPr indent="-298450" lvl="1" marL="914400" rtl="0" algn="l">
              <a:spcBef>
                <a:spcPts val="0"/>
              </a:spcBef>
              <a:spcAft>
                <a:spcPts val="0"/>
              </a:spcAft>
              <a:buSzPts val="1100"/>
              <a:buChar char="○"/>
            </a:pPr>
            <a:r>
              <a:rPr lang="en"/>
              <a:t>Many code deployments lead to long lead times because the network, software, database teams are all separate entities. </a:t>
            </a:r>
            <a:endParaRPr/>
          </a:p>
          <a:p>
            <a:pPr indent="-298450" lvl="1" marL="914400" rtl="0" algn="l">
              <a:spcBef>
                <a:spcPts val="0"/>
              </a:spcBef>
              <a:spcAft>
                <a:spcPts val="0"/>
              </a:spcAft>
              <a:buSzPts val="1100"/>
              <a:buChar char="○"/>
            </a:pPr>
            <a:r>
              <a:rPr lang="en"/>
              <a:t>Individuals working on a project might not know the big picture “value stream goal”</a:t>
            </a:r>
            <a:endParaRPr/>
          </a:p>
          <a:p>
            <a:pPr indent="-298450" lvl="0" marL="457200" rtl="0" algn="l">
              <a:spcBef>
                <a:spcPts val="0"/>
              </a:spcBef>
              <a:spcAft>
                <a:spcPts val="0"/>
              </a:spcAft>
              <a:buSzPts val="1100"/>
              <a:buChar char="●"/>
            </a:pPr>
            <a:r>
              <a:rPr lang="en" sz="1100"/>
              <a:t>Matrix oriented organizations</a:t>
            </a:r>
            <a:endParaRPr sz="1100"/>
          </a:p>
          <a:p>
            <a:pPr indent="-298450" lvl="1" marL="914400" rtl="0" algn="l">
              <a:spcBef>
                <a:spcPts val="0"/>
              </a:spcBef>
              <a:spcAft>
                <a:spcPts val="0"/>
              </a:spcAft>
              <a:buSzPts val="1100"/>
              <a:buChar char="○"/>
            </a:pPr>
            <a:r>
              <a:rPr lang="en"/>
              <a:t>A combination of Market and Functional. </a:t>
            </a:r>
            <a:endParaRPr/>
          </a:p>
          <a:p>
            <a:pPr indent="-298450" lvl="1" marL="914400" rtl="0" algn="l">
              <a:spcBef>
                <a:spcPts val="0"/>
              </a:spcBef>
              <a:spcAft>
                <a:spcPts val="0"/>
              </a:spcAft>
              <a:buSzPts val="1100"/>
              <a:buChar char="○"/>
            </a:pPr>
            <a:r>
              <a:rPr lang="en"/>
              <a:t>You end up with a combination of people from different expertise backgrounds working on a single objective</a:t>
            </a:r>
            <a:endParaRPr/>
          </a:p>
          <a:p>
            <a:pPr indent="-298450" lvl="1" marL="914400" rtl="0" algn="l">
              <a:spcBef>
                <a:spcPts val="0"/>
              </a:spcBef>
              <a:spcAft>
                <a:spcPts val="0"/>
              </a:spcAft>
              <a:buSzPts val="1100"/>
              <a:buChar char="○"/>
            </a:pPr>
            <a:r>
              <a:rPr lang="en"/>
              <a:t>Often causes complication of organizational hierarchy, but your Dev and Ops are at least part of a single entity</a:t>
            </a:r>
            <a:endParaRPr/>
          </a:p>
          <a:p>
            <a:pPr indent="-298450" lvl="0" marL="457200" rtl="0" algn="l">
              <a:spcBef>
                <a:spcPts val="0"/>
              </a:spcBef>
              <a:spcAft>
                <a:spcPts val="0"/>
              </a:spcAft>
              <a:buSzPts val="1100"/>
              <a:buChar char="●"/>
            </a:pPr>
            <a:r>
              <a:rPr lang="en" sz="1100"/>
              <a:t>Market oriented</a:t>
            </a:r>
            <a:endParaRPr sz="1100"/>
          </a:p>
          <a:p>
            <a:pPr indent="-298450" lvl="1" marL="914400" rtl="0" algn="l">
              <a:spcBef>
                <a:spcPts val="0"/>
              </a:spcBef>
              <a:spcAft>
                <a:spcPts val="0"/>
              </a:spcAft>
              <a:buSzPts val="1100"/>
              <a:buChar char="○"/>
            </a:pPr>
            <a:r>
              <a:rPr lang="en"/>
              <a:t>An attempt to optimize the organization to respond quickly to customer needs.</a:t>
            </a:r>
            <a:endParaRPr/>
          </a:p>
          <a:p>
            <a:pPr indent="-298450" lvl="1" marL="914400" rtl="0" algn="l">
              <a:spcBef>
                <a:spcPts val="0"/>
              </a:spcBef>
              <a:spcAft>
                <a:spcPts val="0"/>
              </a:spcAft>
              <a:buSzPts val="1100"/>
              <a:buChar char="○"/>
            </a:pPr>
            <a:r>
              <a:rPr lang="en"/>
              <a:t>Much like the Matrix organization, you have people of different backgrounds on the same team.</a:t>
            </a:r>
            <a:endParaRPr/>
          </a:p>
          <a:p>
            <a:pPr indent="-298450" lvl="1" marL="914400" rtl="0" algn="l">
              <a:spcBef>
                <a:spcPts val="0"/>
              </a:spcBef>
              <a:spcAft>
                <a:spcPts val="0"/>
              </a:spcAft>
              <a:buSzPts val="1100"/>
              <a:buChar char="○"/>
            </a:pPr>
            <a:r>
              <a:rPr lang="en"/>
              <a:t>Often leads to redundancy where you might end up with multiple teams working on the same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Conclusion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With all of this being said, we want to get the best of the organizational archetypes</a:t>
            </a:r>
            <a:endParaRPr/>
          </a:p>
          <a:p>
            <a:pPr indent="-311150" lvl="0" marL="457200" rtl="0" algn="l">
              <a:spcBef>
                <a:spcPts val="0"/>
              </a:spcBef>
              <a:spcAft>
                <a:spcPts val="0"/>
              </a:spcAft>
              <a:buSzPts val="1300"/>
              <a:buChar char="●"/>
            </a:pPr>
            <a:r>
              <a:rPr lang="en"/>
              <a:t>We need optimization so that our costs for employment are lower</a:t>
            </a:r>
            <a:endParaRPr/>
          </a:p>
          <a:p>
            <a:pPr indent="-311150" lvl="0" marL="457200" rtl="0" algn="l">
              <a:spcBef>
                <a:spcPts val="0"/>
              </a:spcBef>
              <a:spcAft>
                <a:spcPts val="0"/>
              </a:spcAft>
              <a:buSzPts val="1300"/>
              <a:buChar char="●"/>
            </a:pPr>
            <a:r>
              <a:rPr lang="en"/>
              <a:t>But we also need to optimize for speed so that we can get a product to the customer quickly</a:t>
            </a:r>
            <a:endParaRPr/>
          </a:p>
          <a:p>
            <a:pPr indent="-311150" lvl="0" marL="457200" rtl="0" algn="l">
              <a:spcBef>
                <a:spcPts val="0"/>
              </a:spcBef>
              <a:spcAft>
                <a:spcPts val="0"/>
              </a:spcAft>
              <a:buSzPts val="1300"/>
              <a:buChar char="●"/>
            </a:pPr>
            <a:r>
              <a:rPr lang="en"/>
              <a:t>Here comes the Two Pizza Rule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Pizza Rule</a:t>
            </a:r>
            <a:endParaRPr/>
          </a:p>
        </p:txBody>
      </p:sp>
      <p:sp>
        <p:nvSpPr>
          <p:cNvPr id="171" name="Google Shape;171;p19"/>
          <p:cNvSpPr txBox="1"/>
          <p:nvPr>
            <p:ph idx="1" type="body"/>
          </p:nvPr>
        </p:nvSpPr>
        <p:spPr>
          <a:xfrm>
            <a:off x="1297500" y="1567550"/>
            <a:ext cx="7038900" cy="335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particular rule was created by Jeff Bezos at Amazon</a:t>
            </a:r>
            <a:endParaRPr/>
          </a:p>
          <a:p>
            <a:pPr indent="-311150" lvl="0" marL="457200" rtl="0" algn="l">
              <a:spcBef>
                <a:spcPts val="0"/>
              </a:spcBef>
              <a:spcAft>
                <a:spcPts val="0"/>
              </a:spcAft>
              <a:buSzPts val="1300"/>
              <a:buChar char="●"/>
            </a:pPr>
            <a:r>
              <a:rPr lang="en"/>
              <a:t>A team should be able to be fed with just two pizzas (5-10) people</a:t>
            </a:r>
            <a:endParaRPr/>
          </a:p>
          <a:p>
            <a:pPr indent="-311150" lvl="0" marL="457200" rtl="0" algn="l">
              <a:spcBef>
                <a:spcPts val="0"/>
              </a:spcBef>
              <a:spcAft>
                <a:spcPts val="0"/>
              </a:spcAft>
              <a:buSzPts val="1300"/>
              <a:buChar char="●"/>
            </a:pPr>
            <a:r>
              <a:rPr lang="en"/>
              <a:t>This rule has four important effects.</a:t>
            </a:r>
            <a:endParaRPr/>
          </a:p>
          <a:p>
            <a:pPr indent="-298450" lvl="1" marL="914400" rtl="0" algn="l">
              <a:spcBef>
                <a:spcPts val="0"/>
              </a:spcBef>
              <a:spcAft>
                <a:spcPts val="0"/>
              </a:spcAft>
              <a:buSzPts val="1100"/>
              <a:buChar char="○"/>
            </a:pPr>
            <a:r>
              <a:rPr lang="en"/>
              <a:t>The team gets a clear understanding of the system they are working on. The more people there are, the harder communication gets</a:t>
            </a:r>
            <a:endParaRPr/>
          </a:p>
          <a:p>
            <a:pPr indent="-298450" lvl="1" marL="914400" rtl="0" algn="l">
              <a:spcBef>
                <a:spcPts val="0"/>
              </a:spcBef>
              <a:spcAft>
                <a:spcPts val="0"/>
              </a:spcAft>
              <a:buSzPts val="1100"/>
              <a:buChar char="○"/>
            </a:pPr>
            <a:r>
              <a:rPr lang="en"/>
              <a:t>Limits the rate at which the system grows. With a large team, the system could grow at a rate faster than the team can keep up with the understanding of it. Suddenly, you have people on the team that do not understand what they are working on anymore.</a:t>
            </a:r>
            <a:endParaRPr/>
          </a:p>
          <a:p>
            <a:pPr indent="-298450" lvl="1" marL="914400" rtl="0" algn="l">
              <a:spcBef>
                <a:spcPts val="0"/>
              </a:spcBef>
              <a:spcAft>
                <a:spcPts val="0"/>
              </a:spcAft>
              <a:buSzPts val="1100"/>
              <a:buChar char="○"/>
            </a:pPr>
            <a:r>
              <a:rPr lang="en"/>
              <a:t>Enables autonomy. With a small team, you will likely have a bigger say in the project at hand, even with an established team leader. The established team leader will also have a focused responsibility that is likely not tied to other functions of the organization, which also leads to more autonomy.</a:t>
            </a:r>
            <a:endParaRPr/>
          </a:p>
          <a:p>
            <a:pPr indent="-298450" lvl="1" marL="914400" rtl="0" algn="l">
              <a:spcBef>
                <a:spcPts val="0"/>
              </a:spcBef>
              <a:spcAft>
                <a:spcPts val="0"/>
              </a:spcAft>
              <a:buSzPts val="1100"/>
              <a:buChar char="○"/>
            </a:pPr>
            <a:r>
              <a:rPr lang="en"/>
              <a:t>Ability to gain leadership experience without the risk. Smaller teams, with smaller responsibilities gives team members the ability to try new things and lead projects without making the company go belly 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consider when trying to implement the Two Pizza Rule	</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you want an organization going by the two pizza rule, you will need a few things from your employees</a:t>
            </a:r>
            <a:endParaRPr/>
          </a:p>
          <a:p>
            <a:pPr indent="-311150" lvl="0" marL="457200" rtl="0" algn="l">
              <a:spcBef>
                <a:spcPts val="0"/>
              </a:spcBef>
              <a:spcAft>
                <a:spcPts val="0"/>
              </a:spcAft>
              <a:buSzPts val="1300"/>
              <a:buChar char="●"/>
            </a:pPr>
            <a:r>
              <a:rPr lang="en"/>
              <a:t>Every team member should be a generalist</a:t>
            </a:r>
            <a:endParaRPr/>
          </a:p>
          <a:p>
            <a:pPr indent="-298450" lvl="1" marL="914400" rtl="0" algn="l">
              <a:spcBef>
                <a:spcPts val="0"/>
              </a:spcBef>
              <a:spcAft>
                <a:spcPts val="0"/>
              </a:spcAft>
              <a:buSzPts val="1100"/>
              <a:buChar char="○"/>
            </a:pPr>
            <a:r>
              <a:rPr lang="en"/>
              <a:t>Your team members need to be the tester, the security guy, the programmer etc. Everyone needs an equal and full expertise in the system at hand</a:t>
            </a:r>
            <a:endParaRPr/>
          </a:p>
          <a:p>
            <a:pPr indent="-298450" lvl="1" marL="914400" rtl="0" algn="l">
              <a:spcBef>
                <a:spcPts val="0"/>
              </a:spcBef>
              <a:spcAft>
                <a:spcPts val="0"/>
              </a:spcAft>
              <a:buSzPts val="1100"/>
              <a:buChar char="○"/>
            </a:pPr>
            <a:r>
              <a:rPr lang="en"/>
              <a:t>Your software needs to be loosely coupled. If you have small teams, you need to have them be able to work independently of the other teams working on other areas of the overall product. Otherwise, you end up with a very difficult testing scenario for software changes.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reasons to use the Two Pizza Rule</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Smaller teams are faster. The less people on the team, the easier it is to come to an agreement on something. Meetings are less likely to be postponed due to scheduling conflicts, there are less people to keep in the loop and the less people there are, the less likely you are to run into a situation where people will disagree on something.</a:t>
            </a:r>
            <a:endParaRPr/>
          </a:p>
          <a:p>
            <a:pPr indent="-311150" lvl="0" marL="457200" rtl="0" algn="l">
              <a:spcBef>
                <a:spcPts val="0"/>
              </a:spcBef>
              <a:spcAft>
                <a:spcPts val="0"/>
              </a:spcAft>
              <a:buSzPts val="1300"/>
              <a:buChar char="●"/>
            </a:pPr>
            <a:r>
              <a:rPr lang="en"/>
              <a:t>Smaller teams trust each other more. When you work on smaller teams, you get to know the people more and gradually forge a relationship with the person.</a:t>
            </a:r>
            <a:endParaRPr/>
          </a:p>
          <a:p>
            <a:pPr indent="-311150" lvl="0" marL="457200" rtl="0" algn="l">
              <a:spcBef>
                <a:spcPts val="0"/>
              </a:spcBef>
              <a:spcAft>
                <a:spcPts val="0"/>
              </a:spcAft>
              <a:buSzPts val="1300"/>
              <a:buChar char="●"/>
            </a:pPr>
            <a:r>
              <a:rPr lang="en"/>
              <a:t>Small teams foster mentoring. When you have small teams, everyone needs to know everything about all aspects of the project. Therefore, all expertise from all parties is commonly pooled together over time.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