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ontserrat" panose="020B0604020202020204" charset="0"/>
      <p:regular r:id="rId13"/>
      <p:bold r:id="rId14"/>
      <p:italic r:id="rId15"/>
      <p:boldItalic r:id="rId16"/>
    </p:embeddedFont>
    <p:embeddedFont>
      <p:font typeface="La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276584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678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c3f4d1b8e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c3f4d1b8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18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c3f4d1b8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c3f4d1b8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839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c3f4d1b8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c3f4d1b8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902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c3f4d1b8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c3f4d1b8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c3f4d1b8e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c3f4d1b8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897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c3f4d1b8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c3f4d1b8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41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c3f4d1b8e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c3f4d1b8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850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c3f4d1b8e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c3f4d1b8e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326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c3f4d1b8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c3f4d1b8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23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academy.com/blog/microservices-architecture-challenge-advantage-drawback/"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www.infoworld.com/article/3271785/7-secrets-to-scaling-with-microservices.html" TargetMode="External"/><Relationship Id="rId5" Type="http://schemas.openxmlformats.org/officeDocument/2006/relationships/hyperlink" Target="https://blog.byndyusoft.com/useful-tools-for-managing-complexity-of-microservice-architecture-109a2289acc" TargetMode="External"/><Relationship Id="rId4" Type="http://schemas.openxmlformats.org/officeDocument/2006/relationships/hyperlink" Target="https://docs.microsoft.com/en-us/azure/architecture/microservices/design/gatewa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Microservices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Kurt Leadley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89" name="Google Shape;189;p22"/>
          <p:cNvSpPr txBox="1">
            <a:spLocks noGrp="1"/>
          </p:cNvSpPr>
          <p:nvPr>
            <p:ph type="body" idx="1"/>
          </p:nvPr>
        </p:nvSpPr>
        <p:spPr>
          <a:xfrm>
            <a:off x="1297500" y="1567550"/>
            <a:ext cx="7038900" cy="3412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Nemer, Joe. (2019, November). </a:t>
            </a:r>
            <a:r>
              <a:rPr lang="en" i="1"/>
              <a:t>Advantages and Disadvantages of Microservices Architecture</a:t>
            </a:r>
            <a:r>
              <a:rPr lang="en"/>
              <a:t>. Retrieved December 9th, 2019 from </a:t>
            </a:r>
            <a:r>
              <a:rPr lang="en" sz="1100" u="sng">
                <a:solidFill>
                  <a:schemeClr val="hlink"/>
                </a:solidFill>
                <a:latin typeface="Arial"/>
                <a:ea typeface="Arial"/>
                <a:cs typeface="Arial"/>
                <a:sym typeface="Arial"/>
                <a:hlinkClick r:id="rId3"/>
              </a:rPr>
              <a:t>https://cloudacademy.com/blog/microservices-architecture-challenge-advantage-drawback/</a:t>
            </a:r>
            <a:endParaRPr/>
          </a:p>
          <a:p>
            <a:pPr marL="457200" lvl="0" indent="-311150" algn="l" rtl="0">
              <a:spcBef>
                <a:spcPts val="0"/>
              </a:spcBef>
              <a:spcAft>
                <a:spcPts val="0"/>
              </a:spcAft>
              <a:buSzPts val="1300"/>
              <a:buChar char="●"/>
            </a:pPr>
            <a:r>
              <a:rPr lang="en"/>
              <a:t>Microsoft (2018, October). </a:t>
            </a:r>
            <a:r>
              <a:rPr lang="en" i="1"/>
              <a:t>Using API gateways in microservices. </a:t>
            </a:r>
            <a:r>
              <a:rPr lang="en"/>
              <a:t>Retrieved December 9th, 2019 from </a:t>
            </a:r>
            <a:r>
              <a:rPr lang="en" sz="1100" u="sng">
                <a:solidFill>
                  <a:schemeClr val="hlink"/>
                </a:solidFill>
                <a:latin typeface="Arial"/>
                <a:ea typeface="Arial"/>
                <a:cs typeface="Arial"/>
                <a:sym typeface="Arial"/>
                <a:hlinkClick r:id="rId4"/>
              </a:rPr>
              <a:t>https://docs.microsoft.com/en-us/azure/architecture/microservices/design/gateway</a:t>
            </a:r>
            <a:endParaRPr/>
          </a:p>
          <a:p>
            <a:pPr marL="457200" lvl="0" indent="-311150" algn="l" rtl="0">
              <a:spcBef>
                <a:spcPts val="0"/>
              </a:spcBef>
              <a:spcAft>
                <a:spcPts val="0"/>
              </a:spcAft>
              <a:buSzPts val="1300"/>
              <a:buChar char="●"/>
            </a:pPr>
            <a:r>
              <a:rPr lang="en"/>
              <a:t>Byndyu, Alexander. (2017, February). </a:t>
            </a:r>
            <a:r>
              <a:rPr lang="en" i="1"/>
              <a:t>Useful Tools for Managing Complexity of Microservice Architecture. </a:t>
            </a:r>
            <a:r>
              <a:rPr lang="en"/>
              <a:t>Retrieved December 9th, 2019 from </a:t>
            </a:r>
            <a:r>
              <a:rPr lang="en" sz="1100" u="sng">
                <a:solidFill>
                  <a:schemeClr val="hlink"/>
                </a:solidFill>
                <a:latin typeface="Arial"/>
                <a:ea typeface="Arial"/>
                <a:cs typeface="Arial"/>
                <a:sym typeface="Arial"/>
                <a:hlinkClick r:id="rId5"/>
              </a:rPr>
              <a:t>https://blog.byndyusoft.com/useful-tools-for-managing-complexity-of-microservice-architecture-109a2289acc</a:t>
            </a:r>
            <a:endParaRPr/>
          </a:p>
          <a:p>
            <a:pPr marL="457200" lvl="0" indent="-311150" algn="l" rtl="0">
              <a:spcBef>
                <a:spcPts val="0"/>
              </a:spcBef>
              <a:spcAft>
                <a:spcPts val="0"/>
              </a:spcAft>
              <a:buSzPts val="1300"/>
              <a:buChar char="●"/>
            </a:pPr>
            <a:r>
              <a:rPr lang="en"/>
              <a:t>Beedgen, Christian. (2018, May). </a:t>
            </a:r>
            <a:r>
              <a:rPr lang="en" i="1"/>
              <a:t>7 secrets to scaling with microservices.</a:t>
            </a:r>
            <a:r>
              <a:rPr lang="en"/>
              <a:t> Retrieved December 9th, 2019 from </a:t>
            </a:r>
            <a:r>
              <a:rPr lang="en" sz="1100" u="sng">
                <a:solidFill>
                  <a:schemeClr val="hlink"/>
                </a:solidFill>
                <a:latin typeface="Arial"/>
                <a:ea typeface="Arial"/>
                <a:cs typeface="Arial"/>
                <a:sym typeface="Arial"/>
                <a:hlinkClick r:id="rId6"/>
              </a:rPr>
              <a:t>https://www.infoworld.com/article/3271785/7-secrets-to-scaling-with-microservices.html</a:t>
            </a:r>
            <a:endParaRPr/>
          </a:p>
          <a:p>
            <a:pPr marL="457200" lvl="0" indent="-311150" algn="l" rtl="0">
              <a:spcBef>
                <a:spcPts val="0"/>
              </a:spcBef>
              <a:spcAft>
                <a:spcPts val="0"/>
              </a:spcAft>
              <a:buSzPts val="1300"/>
              <a:buChar char="●"/>
            </a:pPr>
            <a:r>
              <a:rPr lang="en"/>
              <a:t>Thones, Johannes. (2015, April). </a:t>
            </a:r>
            <a:r>
              <a:rPr lang="en" i="1"/>
              <a:t>Microservices.</a:t>
            </a:r>
            <a:r>
              <a:rPr lang="en"/>
              <a:t> Software Engineering, Volume (March/April 2015), pages 113-115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Microservices</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 microservice is an application that serves one purpose</a:t>
            </a:r>
            <a:endParaRPr/>
          </a:p>
          <a:p>
            <a:pPr marL="457200" lvl="0" indent="-311150" algn="l" rtl="0">
              <a:spcBef>
                <a:spcPts val="0"/>
              </a:spcBef>
              <a:spcAft>
                <a:spcPts val="0"/>
              </a:spcAft>
              <a:buSzPts val="1300"/>
              <a:buChar char="●"/>
            </a:pPr>
            <a:r>
              <a:rPr lang="en"/>
              <a:t>A microservice is independent of other purposes</a:t>
            </a:r>
            <a:endParaRPr/>
          </a:p>
          <a:p>
            <a:pPr marL="457200" lvl="0" indent="-311150" algn="l" rtl="0">
              <a:spcBef>
                <a:spcPts val="0"/>
              </a:spcBef>
              <a:spcAft>
                <a:spcPts val="0"/>
              </a:spcAft>
              <a:buSzPts val="1300"/>
              <a:buChar char="●"/>
            </a:pPr>
            <a:r>
              <a:rPr lang="en"/>
              <a:t>They are small applications that are hosted alone</a:t>
            </a:r>
            <a:endParaRPr/>
          </a:p>
          <a:p>
            <a:pPr marL="457200" lvl="0" indent="-311150" algn="l" rtl="0">
              <a:spcBef>
                <a:spcPts val="0"/>
              </a:spcBef>
              <a:spcAft>
                <a:spcPts val="0"/>
              </a:spcAft>
              <a:buSzPts val="1300"/>
              <a:buChar char="●"/>
            </a:pPr>
            <a:r>
              <a:rPr lang="en"/>
              <a:t>Microservices are often combined to create a full functioning application</a:t>
            </a:r>
            <a:endParaRPr/>
          </a:p>
          <a:p>
            <a:pPr marL="914400" lvl="1" indent="-298450" algn="l" rtl="0">
              <a:spcBef>
                <a:spcPts val="0"/>
              </a:spcBef>
              <a:spcAft>
                <a:spcPts val="0"/>
              </a:spcAft>
              <a:buSzPts val="1100"/>
              <a:buChar char="○"/>
            </a:pPr>
            <a:r>
              <a:rPr lang="en"/>
              <a:t>For example: Book Store with 4 microservices</a:t>
            </a:r>
            <a:endParaRPr/>
          </a:p>
          <a:p>
            <a:pPr marL="1371600" lvl="2" indent="-298450" algn="l" rtl="0">
              <a:spcBef>
                <a:spcPts val="0"/>
              </a:spcBef>
              <a:spcAft>
                <a:spcPts val="0"/>
              </a:spcAft>
              <a:buSzPts val="1100"/>
              <a:buChar char="■"/>
            </a:pPr>
            <a:r>
              <a:rPr lang="en"/>
              <a:t>Customer information</a:t>
            </a:r>
            <a:endParaRPr/>
          </a:p>
          <a:p>
            <a:pPr marL="1371600" lvl="2" indent="-298450" algn="l" rtl="0">
              <a:spcBef>
                <a:spcPts val="0"/>
              </a:spcBef>
              <a:spcAft>
                <a:spcPts val="0"/>
              </a:spcAft>
              <a:buSzPts val="1100"/>
              <a:buChar char="■"/>
            </a:pPr>
            <a:r>
              <a:rPr lang="en"/>
              <a:t>Book information</a:t>
            </a:r>
            <a:endParaRPr/>
          </a:p>
          <a:p>
            <a:pPr marL="1371600" lvl="2" indent="-298450" algn="l" rtl="0">
              <a:spcBef>
                <a:spcPts val="0"/>
              </a:spcBef>
              <a:spcAft>
                <a:spcPts val="0"/>
              </a:spcAft>
              <a:buSzPts val="1100"/>
              <a:buChar char="■"/>
            </a:pPr>
            <a:r>
              <a:rPr lang="en"/>
              <a:t>Inventory</a:t>
            </a:r>
            <a:endParaRPr/>
          </a:p>
          <a:p>
            <a:pPr marL="1371600" lvl="2" indent="-298450" algn="l" rtl="0">
              <a:spcBef>
                <a:spcPts val="0"/>
              </a:spcBef>
              <a:spcAft>
                <a:spcPts val="0"/>
              </a:spcAft>
              <a:buSzPts val="1100"/>
              <a:buChar char="■"/>
            </a:pPr>
            <a:r>
              <a:rPr lang="en"/>
              <a:t>Orders</a:t>
            </a:r>
            <a:endParaRPr/>
          </a:p>
          <a:p>
            <a:pPr marL="457200" lvl="0" indent="-311150" algn="l" rtl="0">
              <a:spcBef>
                <a:spcPts val="0"/>
              </a:spcBef>
              <a:spcAft>
                <a:spcPts val="0"/>
              </a:spcAft>
              <a:buSzPts val="1300"/>
              <a:buChar char="●"/>
            </a:pPr>
            <a:r>
              <a:rPr lang="en"/>
              <a:t>Because microservices are independent of one another, changing a microservice will not affect the others</a:t>
            </a:r>
            <a:endParaRPr/>
          </a:p>
          <a:p>
            <a:pPr marL="457200" lvl="0" indent="-311150" algn="l" rtl="0">
              <a:spcBef>
                <a:spcPts val="0"/>
              </a:spcBef>
              <a:spcAft>
                <a:spcPts val="0"/>
              </a:spcAft>
              <a:buSzPts val="1300"/>
              <a:buChar char="●"/>
            </a:pPr>
            <a:r>
              <a:rPr lang="en"/>
              <a:t>Microservices that work together to form an application do not even have to be written in the same language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Advantages of a Microservice</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main reason to use a microservice is to simplify things. Each microservice has one purpose, so it is easier for a developer to understand a smaller block of functionality as opposed to an entire application.</a:t>
            </a:r>
            <a:endParaRPr/>
          </a:p>
          <a:p>
            <a:pPr marL="914400" lvl="1" indent="-298450" algn="l" rtl="0">
              <a:spcBef>
                <a:spcPts val="0"/>
              </a:spcBef>
              <a:spcAft>
                <a:spcPts val="0"/>
              </a:spcAft>
              <a:buSzPts val="1100"/>
              <a:buChar char="○"/>
            </a:pPr>
            <a:r>
              <a:rPr lang="en"/>
              <a:t>This makes bringing in new hires easier for adapting to the new job</a:t>
            </a:r>
            <a:endParaRPr/>
          </a:p>
          <a:p>
            <a:pPr marL="457200" lvl="0" indent="-311150" algn="l" rtl="0">
              <a:spcBef>
                <a:spcPts val="0"/>
              </a:spcBef>
              <a:spcAft>
                <a:spcPts val="0"/>
              </a:spcAft>
              <a:buSzPts val="1300"/>
              <a:buChar char="●"/>
            </a:pPr>
            <a:r>
              <a:rPr lang="en"/>
              <a:t>Microservices are good for very large applications</a:t>
            </a:r>
            <a:endParaRPr/>
          </a:p>
          <a:p>
            <a:pPr marL="914400" lvl="1" indent="-298450" algn="l" rtl="0">
              <a:spcBef>
                <a:spcPts val="0"/>
              </a:spcBef>
              <a:spcAft>
                <a:spcPts val="0"/>
              </a:spcAft>
              <a:buSzPts val="1100"/>
              <a:buChar char="○"/>
            </a:pPr>
            <a:r>
              <a:rPr lang="en"/>
              <a:t>Having an application that is very large makes it harder to change</a:t>
            </a:r>
            <a:endParaRPr/>
          </a:p>
          <a:p>
            <a:pPr marL="914400" lvl="1" indent="-298450" algn="l" rtl="0">
              <a:spcBef>
                <a:spcPts val="0"/>
              </a:spcBef>
              <a:spcAft>
                <a:spcPts val="0"/>
              </a:spcAft>
              <a:buSzPts val="1100"/>
              <a:buChar char="○"/>
            </a:pPr>
            <a:r>
              <a:rPr lang="en"/>
              <a:t>When your functions are separated into compartments, things are easier to change</a:t>
            </a:r>
            <a:endParaRPr/>
          </a:p>
          <a:p>
            <a:pPr marL="914400" lvl="1" indent="-298450" algn="l" rtl="0">
              <a:spcBef>
                <a:spcPts val="0"/>
              </a:spcBef>
              <a:spcAft>
                <a:spcPts val="0"/>
              </a:spcAft>
              <a:buSzPts val="1100"/>
              <a:buChar char="○"/>
            </a:pPr>
            <a:r>
              <a:rPr lang="en"/>
              <a:t>Developers can become experts on their microservice</a:t>
            </a:r>
            <a:endParaRPr/>
          </a:p>
          <a:p>
            <a:pPr marL="457200" lvl="0" indent="-311150" algn="l" rtl="0">
              <a:spcBef>
                <a:spcPts val="0"/>
              </a:spcBef>
              <a:spcAft>
                <a:spcPts val="0"/>
              </a:spcAft>
              <a:buSzPts val="1300"/>
              <a:buChar char="●"/>
            </a:pPr>
            <a:r>
              <a:rPr lang="en"/>
              <a:t>Scalability</a:t>
            </a:r>
            <a:endParaRPr/>
          </a:p>
          <a:p>
            <a:pPr marL="914400" lvl="1" indent="-298450" algn="l" rtl="0">
              <a:spcBef>
                <a:spcPts val="0"/>
              </a:spcBef>
              <a:spcAft>
                <a:spcPts val="0"/>
              </a:spcAft>
              <a:buSzPts val="1100"/>
              <a:buChar char="○"/>
            </a:pPr>
            <a:r>
              <a:rPr lang="en"/>
              <a:t>If you need to scale, you only scale what you need to scale</a:t>
            </a:r>
            <a:endParaRPr/>
          </a:p>
          <a:p>
            <a:pPr marL="914400" lvl="1" indent="-298450" algn="l" rtl="0">
              <a:spcBef>
                <a:spcPts val="0"/>
              </a:spcBef>
              <a:spcAft>
                <a:spcPts val="0"/>
              </a:spcAft>
              <a:buSzPts val="1100"/>
              <a:buChar char="○"/>
            </a:pPr>
            <a:r>
              <a:rPr lang="en"/>
              <a:t>You don’t have to scale the entire application</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Advantages of Microservice Cont.</a:t>
            </a:r>
            <a:endParaRPr/>
          </a:p>
        </p:txBody>
      </p:sp>
      <p:sp>
        <p:nvSpPr>
          <p:cNvPr id="153" name="Google Shape;153;p16"/>
          <p:cNvSpPr txBox="1">
            <a:spLocks noGrp="1"/>
          </p:cNvSpPr>
          <p:nvPr>
            <p:ph type="body" idx="1"/>
          </p:nvPr>
        </p:nvSpPr>
        <p:spPr>
          <a:xfrm>
            <a:off x="1297500" y="1567550"/>
            <a:ext cx="7038900" cy="3292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Fault Isolation</a:t>
            </a:r>
            <a:endParaRPr/>
          </a:p>
          <a:p>
            <a:pPr marL="914400" lvl="1" indent="-298450" algn="l" rtl="0">
              <a:spcBef>
                <a:spcPts val="0"/>
              </a:spcBef>
              <a:spcAft>
                <a:spcPts val="0"/>
              </a:spcAft>
              <a:buSzPts val="1100"/>
              <a:buChar char="○"/>
            </a:pPr>
            <a:r>
              <a:rPr lang="en"/>
              <a:t>If one microservice goes down, the other parts of the application will continue to run. </a:t>
            </a:r>
            <a:endParaRPr/>
          </a:p>
          <a:p>
            <a:pPr marL="914400" lvl="1" indent="-298450" algn="l" rtl="0">
              <a:spcBef>
                <a:spcPts val="0"/>
              </a:spcBef>
              <a:spcAft>
                <a:spcPts val="0"/>
              </a:spcAft>
              <a:buSzPts val="1100"/>
              <a:buChar char="○"/>
            </a:pPr>
            <a:r>
              <a:rPr lang="en"/>
              <a:t>Example: Netflix may lose the ability to change your subscription for a few minutes, but you can still stream your favorite show. This is because they are separate microservices</a:t>
            </a:r>
            <a:endParaRPr/>
          </a:p>
          <a:p>
            <a:pPr marL="457200" lvl="0" indent="-311150" algn="l" rtl="0">
              <a:spcBef>
                <a:spcPts val="0"/>
              </a:spcBef>
              <a:spcAft>
                <a:spcPts val="0"/>
              </a:spcAft>
              <a:buSzPts val="1300"/>
              <a:buChar char="●"/>
            </a:pPr>
            <a:r>
              <a:rPr lang="en"/>
              <a:t>Eliminates technology lock in</a:t>
            </a:r>
            <a:endParaRPr/>
          </a:p>
          <a:p>
            <a:pPr marL="914400" lvl="1" indent="-298450" algn="l" rtl="0">
              <a:spcBef>
                <a:spcPts val="0"/>
              </a:spcBef>
              <a:spcAft>
                <a:spcPts val="0"/>
              </a:spcAft>
              <a:buSzPts val="1100"/>
              <a:buChar char="○"/>
            </a:pPr>
            <a:r>
              <a:rPr lang="en"/>
              <a:t>You can phase in a new technology with microservices. If your application runs on PHP and you want to switch to node, you can just write your concurrent microservices with Node, or rewrite existing microservices one by one with Node. </a:t>
            </a:r>
            <a:endParaRPr/>
          </a:p>
          <a:p>
            <a:pPr marL="914400" lvl="1" indent="-298450" algn="l" rtl="0">
              <a:spcBef>
                <a:spcPts val="0"/>
              </a:spcBef>
              <a:spcAft>
                <a:spcPts val="0"/>
              </a:spcAft>
              <a:buSzPts val="1100"/>
              <a:buChar char="○"/>
            </a:pPr>
            <a:r>
              <a:rPr lang="en"/>
              <a:t>This makes adapting to change easier and also gives the developer freedom of choice with technology</a:t>
            </a:r>
            <a:endParaRPr/>
          </a:p>
          <a:p>
            <a:pPr marL="457200" lvl="0" indent="-311150" algn="l" rtl="0">
              <a:spcBef>
                <a:spcPts val="0"/>
              </a:spcBef>
              <a:spcAft>
                <a:spcPts val="0"/>
              </a:spcAft>
              <a:buSzPts val="1300"/>
              <a:buChar char="●"/>
            </a:pPr>
            <a:r>
              <a:rPr lang="en"/>
              <a:t>Faster deployment of code</a:t>
            </a:r>
            <a:endParaRPr/>
          </a:p>
          <a:p>
            <a:pPr marL="914400" lvl="1" indent="-298450" algn="l" rtl="0">
              <a:spcBef>
                <a:spcPts val="0"/>
              </a:spcBef>
              <a:spcAft>
                <a:spcPts val="0"/>
              </a:spcAft>
              <a:buSzPts val="1100"/>
              <a:buChar char="○"/>
            </a:pPr>
            <a:r>
              <a:rPr lang="en"/>
              <a:t>When you have microservices, you can split your developers into these microservices too</a:t>
            </a:r>
            <a:endParaRPr/>
          </a:p>
          <a:p>
            <a:pPr marL="914400" lvl="1" indent="-298450" algn="l" rtl="0">
              <a:spcBef>
                <a:spcPts val="0"/>
              </a:spcBef>
              <a:spcAft>
                <a:spcPts val="0"/>
              </a:spcAft>
              <a:buSzPts val="1100"/>
              <a:buChar char="○"/>
            </a:pPr>
            <a:r>
              <a:rPr lang="en"/>
              <a:t>This means you have developers dedicated to a function of the application, with focus on a smaller codebase as well</a:t>
            </a:r>
            <a:endParaRPr/>
          </a:p>
          <a:p>
            <a:pPr marL="914400" lvl="1" indent="-298450" algn="l" rtl="0">
              <a:spcBef>
                <a:spcPts val="0"/>
              </a:spcBef>
              <a:spcAft>
                <a:spcPts val="0"/>
              </a:spcAft>
              <a:buSzPts val="1100"/>
              <a:buChar char="○"/>
            </a:pPr>
            <a:r>
              <a:rPr lang="en"/>
              <a:t>This makes it possible to deploy code daily if needed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Disadvantages of a Microservice</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Communication between services may be complex</a:t>
            </a:r>
            <a:endParaRPr/>
          </a:p>
          <a:p>
            <a:pPr marL="914400" lvl="1" indent="-298450" algn="l" rtl="0">
              <a:spcBef>
                <a:spcPts val="0"/>
              </a:spcBef>
              <a:spcAft>
                <a:spcPts val="0"/>
              </a:spcAft>
              <a:buSzPts val="1100"/>
              <a:buChar char="○"/>
            </a:pPr>
            <a:r>
              <a:rPr lang="en"/>
              <a:t>Different teams developing different microservices means there is a chance that different languages, data structures etc are being used</a:t>
            </a:r>
            <a:endParaRPr/>
          </a:p>
          <a:p>
            <a:pPr marL="457200" lvl="0" indent="-311150" algn="l" rtl="0">
              <a:spcBef>
                <a:spcPts val="0"/>
              </a:spcBef>
              <a:spcAft>
                <a:spcPts val="0"/>
              </a:spcAft>
              <a:buSzPts val="1300"/>
              <a:buChar char="●"/>
            </a:pPr>
            <a:r>
              <a:rPr lang="en"/>
              <a:t>Resource heavy</a:t>
            </a:r>
            <a:endParaRPr/>
          </a:p>
          <a:p>
            <a:pPr marL="914400" lvl="1" indent="-298450" algn="l" rtl="0">
              <a:spcBef>
                <a:spcPts val="0"/>
              </a:spcBef>
              <a:spcAft>
                <a:spcPts val="0"/>
              </a:spcAft>
              <a:buSzPts val="1100"/>
              <a:buChar char="○"/>
            </a:pPr>
            <a:r>
              <a:rPr lang="en"/>
              <a:t>Many databases transferring data between microservices means the application is using more resources</a:t>
            </a:r>
            <a:endParaRPr/>
          </a:p>
          <a:p>
            <a:pPr marL="457200" lvl="0" indent="-311150" algn="l" rtl="0">
              <a:spcBef>
                <a:spcPts val="0"/>
              </a:spcBef>
              <a:spcAft>
                <a:spcPts val="0"/>
              </a:spcAft>
              <a:buSzPts val="1300"/>
              <a:buChar char="●"/>
            </a:pPr>
            <a:r>
              <a:rPr lang="en"/>
              <a:t>Global testing is difficult</a:t>
            </a:r>
            <a:endParaRPr/>
          </a:p>
          <a:p>
            <a:pPr marL="914400" lvl="1" indent="-298450" algn="l" rtl="0">
              <a:spcBef>
                <a:spcPts val="0"/>
              </a:spcBef>
              <a:spcAft>
                <a:spcPts val="0"/>
              </a:spcAft>
              <a:buSzPts val="1100"/>
              <a:buChar char="○"/>
            </a:pPr>
            <a:r>
              <a:rPr lang="en"/>
              <a:t>Testing a singular part of your application is easy because everything is its own microservice, but when you need to test the entire application as whole, it is more complex.</a:t>
            </a:r>
            <a:endParaRPr/>
          </a:p>
          <a:p>
            <a:pPr marL="914400" lvl="1" indent="-298450" algn="l" rtl="0">
              <a:spcBef>
                <a:spcPts val="0"/>
              </a:spcBef>
              <a:spcAft>
                <a:spcPts val="0"/>
              </a:spcAft>
              <a:buSzPts val="1100"/>
              <a:buChar char="○"/>
            </a:pPr>
            <a:r>
              <a:rPr lang="en"/>
              <a:t>Each service will have its own logs. This means that you will have to determine what, when, where between a bunch of microservices to try and figure out exactly what is going wrong.</a:t>
            </a:r>
            <a:endParaRPr/>
          </a:p>
          <a:p>
            <a:pPr marL="457200" lvl="0" indent="-311150" algn="l" rtl="0">
              <a:spcBef>
                <a:spcPts val="0"/>
              </a:spcBef>
              <a:spcAft>
                <a:spcPts val="0"/>
              </a:spcAft>
              <a:buSzPts val="1300"/>
              <a:buChar char="●"/>
            </a:pPr>
            <a:r>
              <a:rPr lang="en"/>
              <a:t>Not necessary for small companies / applications</a:t>
            </a:r>
            <a:endParaRPr/>
          </a:p>
          <a:p>
            <a:pPr marL="914400" lvl="1" indent="-298450" algn="l" rtl="0">
              <a:spcBef>
                <a:spcPts val="0"/>
              </a:spcBef>
              <a:spcAft>
                <a:spcPts val="0"/>
              </a:spcAft>
              <a:buSzPts val="1100"/>
              <a:buChar char="○"/>
            </a:pPr>
            <a:r>
              <a:rPr lang="en"/>
              <a:t>If your application is not that large, deploying your application as a bunch of microservices may be more work, time and money than just having a singular application and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an API Gateway</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An API gateway is what takes all the clients requests. </a:t>
            </a:r>
            <a:endParaRPr/>
          </a:p>
          <a:p>
            <a:pPr marL="457200" lvl="0" indent="-311150" algn="l" rtl="0">
              <a:spcBef>
                <a:spcPts val="0"/>
              </a:spcBef>
              <a:spcAft>
                <a:spcPts val="0"/>
              </a:spcAft>
              <a:buSzPts val="1300"/>
              <a:buChar char="●"/>
            </a:pPr>
            <a:r>
              <a:rPr lang="en"/>
              <a:t>With these requests the API Gateway determines the microservices that are needed to be called</a:t>
            </a:r>
            <a:endParaRPr/>
          </a:p>
          <a:p>
            <a:pPr marL="457200" lvl="0" indent="-311150" algn="l" rtl="0">
              <a:spcBef>
                <a:spcPts val="0"/>
              </a:spcBef>
              <a:spcAft>
                <a:spcPts val="0"/>
              </a:spcAft>
              <a:buSzPts val="1300"/>
              <a:buChar char="●"/>
            </a:pPr>
            <a:r>
              <a:rPr lang="en"/>
              <a:t>It is the single entry point in which a client communicates with an API</a:t>
            </a:r>
            <a:endParaRPr/>
          </a:p>
          <a:p>
            <a:pPr marL="457200" lvl="0" indent="-311150" algn="l" rtl="0">
              <a:spcBef>
                <a:spcPts val="0"/>
              </a:spcBef>
              <a:spcAft>
                <a:spcPts val="0"/>
              </a:spcAft>
              <a:buSzPts val="1300"/>
              <a:buChar char="●"/>
            </a:pPr>
            <a:r>
              <a:rPr lang="en"/>
              <a:t>The API Gateway is basically the layer that is between the client and the microservice. A sort of bus</a:t>
            </a:r>
            <a:endParaRPr/>
          </a:p>
          <a:p>
            <a:pPr marL="457200" lvl="0" indent="-311150" algn="l" rtl="0">
              <a:spcBef>
                <a:spcPts val="0"/>
              </a:spcBef>
              <a:spcAft>
                <a:spcPts val="0"/>
              </a:spcAft>
              <a:buSzPts val="1300"/>
              <a:buChar char="●"/>
            </a:pPr>
            <a:r>
              <a:rPr lang="en"/>
              <a:t>Generally handled through HTTP and Websocket protocols</a:t>
            </a:r>
            <a:endParaRPr/>
          </a:p>
          <a:p>
            <a:pPr marL="457200" lvl="0" indent="-311150" algn="l" rtl="0">
              <a:spcBef>
                <a:spcPts val="0"/>
              </a:spcBef>
              <a:spcAft>
                <a:spcPts val="0"/>
              </a:spcAft>
              <a:buSzPts val="1300"/>
              <a:buChar char="●"/>
            </a:pPr>
            <a:r>
              <a:rPr lang="en"/>
              <a:t>Some other functions of an API Gateway include:</a:t>
            </a:r>
            <a:endParaRPr/>
          </a:p>
          <a:p>
            <a:pPr marL="914400" lvl="1" indent="-298450" algn="l" rtl="0">
              <a:spcBef>
                <a:spcPts val="0"/>
              </a:spcBef>
              <a:spcAft>
                <a:spcPts val="0"/>
              </a:spcAft>
              <a:buSzPts val="1100"/>
              <a:buChar char="○"/>
            </a:pPr>
            <a:r>
              <a:rPr lang="en"/>
              <a:t>SSL termination</a:t>
            </a:r>
            <a:endParaRPr/>
          </a:p>
          <a:p>
            <a:pPr marL="914400" lvl="1" indent="-298450" algn="l" rtl="0">
              <a:spcBef>
                <a:spcPts val="0"/>
              </a:spcBef>
              <a:spcAft>
                <a:spcPts val="0"/>
              </a:spcAft>
              <a:buSzPts val="1100"/>
              <a:buChar char="○"/>
            </a:pPr>
            <a:r>
              <a:rPr lang="en"/>
              <a:t>Authentication</a:t>
            </a:r>
            <a:endParaRPr/>
          </a:p>
          <a:p>
            <a:pPr marL="914400" lvl="1" indent="-298450" algn="l" rtl="0">
              <a:spcBef>
                <a:spcPts val="0"/>
              </a:spcBef>
              <a:spcAft>
                <a:spcPts val="0"/>
              </a:spcAft>
              <a:buSzPts val="1100"/>
              <a:buChar char="○"/>
            </a:pPr>
            <a:r>
              <a:rPr lang="en"/>
              <a:t>Logging</a:t>
            </a:r>
            <a:endParaRPr/>
          </a:p>
          <a:p>
            <a:pPr marL="914400" lvl="1" indent="-298450" algn="l" rtl="0">
              <a:spcBef>
                <a:spcPts val="0"/>
              </a:spcBef>
              <a:spcAft>
                <a:spcPts val="0"/>
              </a:spcAft>
              <a:buSzPts val="1100"/>
              <a:buChar char="○"/>
            </a:pPr>
            <a:r>
              <a:rPr lang="en"/>
              <a:t>Response Caching</a:t>
            </a:r>
            <a:endParaRPr/>
          </a:p>
          <a:p>
            <a:pPr marL="9144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are Microservices Deployed</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Many times, microservices are deployed by splitting up an already large application</a:t>
            </a:r>
            <a:endParaRPr/>
          </a:p>
          <a:p>
            <a:pPr marL="457200" lvl="0" indent="-311150" algn="l" rtl="0">
              <a:spcBef>
                <a:spcPts val="0"/>
              </a:spcBef>
              <a:spcAft>
                <a:spcPts val="0"/>
              </a:spcAft>
              <a:buSzPts val="1300"/>
              <a:buChar char="●"/>
            </a:pPr>
            <a:r>
              <a:rPr lang="en"/>
              <a:t>There is no particular language you need to choose, but it is suggested that you use a lightweight technology stack</a:t>
            </a:r>
            <a:endParaRPr/>
          </a:p>
          <a:p>
            <a:pPr marL="457200" lvl="0" indent="-311150" algn="l" rtl="0">
              <a:spcBef>
                <a:spcPts val="0"/>
              </a:spcBef>
              <a:spcAft>
                <a:spcPts val="0"/>
              </a:spcAft>
              <a:buSzPts val="1300"/>
              <a:buChar char="●"/>
            </a:pPr>
            <a:r>
              <a:rPr lang="en"/>
              <a:t>Decide what all of the functions of your application are and split them up into their most basic form</a:t>
            </a:r>
            <a:endParaRPr/>
          </a:p>
          <a:p>
            <a:pPr marL="914400" lvl="1" indent="-298450" algn="l" rtl="0">
              <a:spcBef>
                <a:spcPts val="0"/>
              </a:spcBef>
              <a:spcAft>
                <a:spcPts val="0"/>
              </a:spcAft>
              <a:buSzPts val="1100"/>
              <a:buChar char="○"/>
            </a:pPr>
            <a:r>
              <a:rPr lang="en"/>
              <a:t>Ordering a book could be more than one microservice. It could be a microservice for checking inventory, a microservice for creating an order for a customer id etc</a:t>
            </a:r>
            <a:endParaRPr/>
          </a:p>
          <a:p>
            <a:pPr marL="457200" lvl="0" indent="-311150" algn="l" rtl="0">
              <a:spcBef>
                <a:spcPts val="0"/>
              </a:spcBef>
              <a:spcAft>
                <a:spcPts val="0"/>
              </a:spcAft>
              <a:buSzPts val="1300"/>
              <a:buChar char="●"/>
            </a:pPr>
            <a:r>
              <a:rPr lang="en"/>
              <a:t>Write your microservices into code as their own compartments with their own database</a:t>
            </a:r>
            <a:endParaRPr/>
          </a:p>
          <a:p>
            <a:pPr marL="457200" lvl="0" indent="-311150" algn="l" rtl="0">
              <a:spcBef>
                <a:spcPts val="0"/>
              </a:spcBef>
              <a:spcAft>
                <a:spcPts val="0"/>
              </a:spcAft>
              <a:buSzPts val="1300"/>
              <a:buChar char="●"/>
            </a:pPr>
            <a:r>
              <a:rPr lang="en"/>
              <a:t>Once you have all the puzzle pieces (microservices) written and functioning on their own, put them back together</a:t>
            </a:r>
            <a:endParaRPr/>
          </a:p>
          <a:p>
            <a:pPr marL="914400" lvl="1" indent="-298450" algn="l" rtl="0">
              <a:spcBef>
                <a:spcPts val="0"/>
              </a:spcBef>
              <a:spcAft>
                <a:spcPts val="0"/>
              </a:spcAft>
              <a:buSzPts val="1100"/>
              <a:buChar char="○"/>
            </a:pPr>
            <a:r>
              <a:rPr lang="en"/>
              <a:t>Create an API gateway for putting  your application back together</a:t>
            </a:r>
            <a:endParaRPr/>
          </a:p>
          <a:p>
            <a:pPr marL="914400" lvl="1" indent="-298450" algn="l" rtl="0">
              <a:spcBef>
                <a:spcPts val="0"/>
              </a:spcBef>
              <a:spcAft>
                <a:spcPts val="0"/>
              </a:spcAft>
              <a:buSzPts val="1100"/>
              <a:buChar char="○"/>
            </a:pPr>
            <a:r>
              <a:rPr lang="en"/>
              <a:t>The API gateway ensures only what the client wants from the application is being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are Microservices Managed</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Microservices can be managed in a variety of ways</a:t>
            </a:r>
            <a:endParaRPr/>
          </a:p>
          <a:p>
            <a:pPr marL="457200" lvl="0" indent="-311150" algn="l" rtl="0">
              <a:spcBef>
                <a:spcPts val="0"/>
              </a:spcBef>
              <a:spcAft>
                <a:spcPts val="0"/>
              </a:spcAft>
              <a:buSzPts val="1300"/>
              <a:buChar char="●"/>
            </a:pPr>
            <a:r>
              <a:rPr lang="en"/>
              <a:t>One of the best ways to manage microservices is through the use of an API Gateway. This was explained earlier in this slideshow</a:t>
            </a:r>
            <a:endParaRPr/>
          </a:p>
          <a:p>
            <a:pPr marL="457200" lvl="0" indent="-311150" algn="l" rtl="0">
              <a:spcBef>
                <a:spcPts val="0"/>
              </a:spcBef>
              <a:spcAft>
                <a:spcPts val="0"/>
              </a:spcAft>
              <a:buSzPts val="1300"/>
              <a:buChar char="●"/>
            </a:pPr>
            <a:r>
              <a:rPr lang="en"/>
              <a:t>ESB (Enterprise Service Bus) is another means for managing microservices</a:t>
            </a:r>
            <a:endParaRPr/>
          </a:p>
          <a:p>
            <a:pPr marL="914400" lvl="1" indent="-298450" algn="l" rtl="0">
              <a:spcBef>
                <a:spcPts val="0"/>
              </a:spcBef>
              <a:spcAft>
                <a:spcPts val="0"/>
              </a:spcAft>
              <a:buSzPts val="1100"/>
              <a:buChar char="○"/>
            </a:pPr>
            <a:r>
              <a:rPr lang="en"/>
              <a:t>This model is a centralized bus for all of your microservices </a:t>
            </a:r>
            <a:endParaRPr/>
          </a:p>
          <a:p>
            <a:pPr marL="914400" lvl="1" indent="-298450" algn="l" rtl="0">
              <a:spcBef>
                <a:spcPts val="0"/>
              </a:spcBef>
              <a:spcAft>
                <a:spcPts val="0"/>
              </a:spcAft>
              <a:buSzPts val="1100"/>
              <a:buChar char="○"/>
            </a:pPr>
            <a:r>
              <a:rPr lang="en"/>
              <a:t>All of the logic for how your application interacts is in the ESB</a:t>
            </a:r>
            <a:endParaRPr/>
          </a:p>
          <a:p>
            <a:pPr marL="914400" lvl="1" indent="-298450" algn="l" rtl="0">
              <a:spcBef>
                <a:spcPts val="0"/>
              </a:spcBef>
              <a:spcAft>
                <a:spcPts val="0"/>
              </a:spcAft>
              <a:buSzPts val="1100"/>
              <a:buChar char="○"/>
            </a:pPr>
            <a:r>
              <a:rPr lang="en"/>
              <a:t>This can be overly complex compared to an API Gateway</a:t>
            </a:r>
            <a:endParaRPr/>
          </a:p>
          <a:p>
            <a:pPr marL="457200" lvl="0" indent="-311150" algn="l" rtl="0">
              <a:spcBef>
                <a:spcPts val="0"/>
              </a:spcBef>
              <a:spcAft>
                <a:spcPts val="0"/>
              </a:spcAft>
              <a:buSzPts val="1300"/>
              <a:buChar char="●"/>
            </a:pPr>
            <a:r>
              <a:rPr lang="en"/>
              <a:t>Both are used to connect one microservice to the others</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Scale Microservices</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If you have a microservice architecture already in place, scaling should be pretty simple</a:t>
            </a:r>
            <a:endParaRPr/>
          </a:p>
          <a:p>
            <a:pPr marL="457200" lvl="0" indent="-311150" algn="l" rtl="0">
              <a:spcBef>
                <a:spcPts val="0"/>
              </a:spcBef>
              <a:spcAft>
                <a:spcPts val="0"/>
              </a:spcAft>
              <a:buSzPts val="1300"/>
              <a:buChar char="●"/>
            </a:pPr>
            <a:r>
              <a:rPr lang="en"/>
              <a:t>First you determine the part of the application that needs scaling</a:t>
            </a:r>
            <a:endParaRPr/>
          </a:p>
          <a:p>
            <a:pPr marL="457200" lvl="0" indent="-311150" algn="l" rtl="0">
              <a:spcBef>
                <a:spcPts val="0"/>
              </a:spcBef>
              <a:spcAft>
                <a:spcPts val="0"/>
              </a:spcAft>
              <a:buSzPts val="1300"/>
              <a:buChar char="●"/>
            </a:pPr>
            <a:r>
              <a:rPr lang="en"/>
              <a:t>Then you decide what needs scaling. Is it a new feature, new code, or do you simply need more database storage?</a:t>
            </a:r>
            <a:endParaRPr/>
          </a:p>
          <a:p>
            <a:pPr marL="457200" lvl="0" indent="-311150" algn="l" rtl="0">
              <a:spcBef>
                <a:spcPts val="0"/>
              </a:spcBef>
              <a:spcAft>
                <a:spcPts val="0"/>
              </a:spcAft>
              <a:buSzPts val="1300"/>
              <a:buChar char="●"/>
            </a:pPr>
            <a:r>
              <a:rPr lang="en"/>
              <a:t>If you need database storage and you aren’t using a scalable cloud solution, then you need to migrate to a larger server, otherwise, just pay to allocate more database storage</a:t>
            </a:r>
            <a:endParaRPr/>
          </a:p>
          <a:p>
            <a:pPr marL="457200" lvl="0" indent="-311150" algn="l" rtl="0">
              <a:spcBef>
                <a:spcPts val="0"/>
              </a:spcBef>
              <a:spcAft>
                <a:spcPts val="0"/>
              </a:spcAft>
              <a:buSzPts val="1300"/>
              <a:buChar char="●"/>
            </a:pPr>
            <a:r>
              <a:rPr lang="en"/>
              <a:t>If you are updating the code, simply create a test environment, add the new code, test it and then replace the old code with the new</a:t>
            </a:r>
            <a:endParaRPr/>
          </a:p>
          <a:p>
            <a:pPr marL="457200" lvl="0" indent="-311150" algn="l" rtl="0">
              <a:spcBef>
                <a:spcPts val="0"/>
              </a:spcBef>
              <a:spcAft>
                <a:spcPts val="0"/>
              </a:spcAft>
              <a:buSzPts val="1300"/>
              <a:buChar char="●"/>
            </a:pPr>
            <a:r>
              <a:rPr lang="en"/>
              <a:t>Some tips on scaling </a:t>
            </a:r>
            <a:endParaRPr/>
          </a:p>
          <a:p>
            <a:pPr marL="914400" lvl="1" indent="-298450" algn="l" rtl="0">
              <a:spcBef>
                <a:spcPts val="0"/>
              </a:spcBef>
              <a:spcAft>
                <a:spcPts val="0"/>
              </a:spcAft>
              <a:buSzPts val="1100"/>
              <a:buChar char="○"/>
            </a:pPr>
            <a:r>
              <a:rPr lang="en"/>
              <a:t>Have developer teams that own microservices, so that they are experts on that codebase</a:t>
            </a:r>
            <a:endParaRPr/>
          </a:p>
          <a:p>
            <a:pPr marL="914400" lvl="1" indent="-298450" algn="l" rtl="0">
              <a:spcBef>
                <a:spcPts val="0"/>
              </a:spcBef>
              <a:spcAft>
                <a:spcPts val="0"/>
              </a:spcAft>
              <a:buSzPts val="1100"/>
              <a:buChar char="○"/>
            </a:pPr>
            <a:r>
              <a:rPr lang="en"/>
              <a:t>Think of your application in terms of a network, since your microservices are communicating over HTTP afterall</a:t>
            </a:r>
            <a:endParaRPr/>
          </a:p>
          <a:p>
            <a:pPr marL="914400" lvl="1" indent="-298450" algn="l" rtl="0">
              <a:spcBef>
                <a:spcPts val="0"/>
              </a:spcBef>
              <a:spcAft>
                <a:spcPts val="0"/>
              </a:spcAft>
              <a:buSzPts val="1100"/>
              <a:buChar char="○"/>
            </a:pPr>
            <a:r>
              <a:rPr lang="en"/>
              <a:t>Testing the microservice alone is not enough, test the entire application before going live</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1150</Words>
  <Application>Microsoft Office PowerPoint</Application>
  <PresentationFormat>On-screen Show (16:9)</PresentationFormat>
  <Paragraphs>89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Lato</vt:lpstr>
      <vt:lpstr>Arial</vt:lpstr>
      <vt:lpstr>Focus</vt:lpstr>
      <vt:lpstr>Microservices  </vt:lpstr>
      <vt:lpstr>What are Microservices</vt:lpstr>
      <vt:lpstr>Advantages of a Microservice</vt:lpstr>
      <vt:lpstr>Advantages of Microservice Cont.</vt:lpstr>
      <vt:lpstr>Disadvantages of a Microservice</vt:lpstr>
      <vt:lpstr>What is an API Gateway</vt:lpstr>
      <vt:lpstr>How are Microservices Deployed</vt:lpstr>
      <vt:lpstr>How are Microservices Managed</vt:lpstr>
      <vt:lpstr>How to Scale Microservices</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CoLoKurt</dc:creator>
  <cp:lastModifiedBy>Kurt Leadley</cp:lastModifiedBy>
  <cp:revision>2</cp:revision>
  <dcterms:modified xsi:type="dcterms:W3CDTF">2019-12-10T02:28:01Z</dcterms:modified>
</cp:coreProperties>
</file>