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70" r:id="rId10"/>
    <p:sldId id="274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72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0" r:id="rId33"/>
    <p:sldId id="302" r:id="rId34"/>
    <p:sldId id="303" r:id="rId35"/>
    <p:sldId id="304" r:id="rId36"/>
    <p:sldId id="305" r:id="rId37"/>
    <p:sldId id="307" r:id="rId38"/>
    <p:sldId id="308" r:id="rId39"/>
    <p:sldId id="310" r:id="rId40"/>
    <p:sldId id="312" r:id="rId41"/>
    <p:sldId id="313" r:id="rId42"/>
    <p:sldId id="31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0" autoAdjust="0"/>
    <p:restoredTop sz="86381" autoAdjust="0"/>
  </p:normalViewPr>
  <p:slideViewPr>
    <p:cSldViewPr snapToGrid="0" snapToObjects="1">
      <p:cViewPr varScale="1">
        <p:scale>
          <a:sx n="81" d="100"/>
          <a:sy n="81" d="100"/>
        </p:scale>
        <p:origin x="-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C70B1-35C8-5D43-9572-7D7BF640F123}" type="datetimeFigureOut">
              <a:rPr lang="en-US" smtClean="0"/>
              <a:t>12/6/10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1248-D6A7-B04B-B97D-07110581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69452B-C472-AC48-9C2C-9DFC2741B043}" type="slidenum">
              <a:rPr lang="en-US" sz="1100"/>
              <a:pPr/>
              <a:t>5</a:t>
            </a:fld>
            <a:endParaRPr lang="en-US" sz="110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2593B43-8C60-1548-AD14-F0D0FFFC9C70}" type="slidenum">
              <a:rPr lang="en-US" sz="1100"/>
              <a:pPr/>
              <a:t>6</a:t>
            </a:fld>
            <a:endParaRPr lang="en-US" sz="110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A1AD91-A3D7-D040-A3FB-1FA08DFD0E5D}" type="slidenum">
              <a:rPr lang="en-US" sz="1100"/>
              <a:pPr/>
              <a:t>9</a:t>
            </a:fld>
            <a:endParaRPr lang="en-US" sz="110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3990862-F623-3E48-80A9-AD9DAFC63E57}" type="slidenum">
              <a:rPr lang="en-US" sz="1100"/>
              <a:pPr/>
              <a:t>26</a:t>
            </a:fld>
            <a:endParaRPr lang="en-US" sz="11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5903" y="-1512"/>
            <a:ext cx="2972097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85903" y="8684381"/>
            <a:ext cx="2972097" cy="4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08478">
              <a:spcBef>
                <a:spcPct val="0"/>
              </a:spcBef>
            </a:pPr>
            <a:r>
              <a:rPr lang="en-US" sz="900" i="1"/>
              <a:t>7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-1488" y="8684381"/>
            <a:ext cx="2970610" cy="4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-1488" y="-1512"/>
            <a:ext cx="2970610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3559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 w="12700" cap="flat">
            <a:solidFill>
              <a:schemeClr val="tx1"/>
            </a:solidFill>
          </a:ln>
        </p:spPr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317" y="4342191"/>
            <a:ext cx="5033367" cy="41169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6" tIns="46040" rIns="92076" bIns="46040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008CDD-400F-2447-8EED-B9C99A908C36}" type="slidenum">
              <a:rPr lang="en-US" sz="1100"/>
              <a:pPr/>
              <a:t>33</a:t>
            </a:fld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2000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4A17367-E329-0648-89FC-8278135A7A4E}" type="slidenum">
              <a:rPr lang="en-US" sz="1100"/>
              <a:pPr/>
              <a:t>36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2F0D-F535-CE4F-825E-663A02C904A7}" type="datetimeFigureOut">
              <a:rPr lang="en-US" smtClean="0"/>
              <a:t>12/6/10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4724-DB42-6D48-9C51-168FFC61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411: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Saurabh 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0672F4-FA9E-A743-92B2-D6E389DF79C7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Translating ER Diagram to Rel. Design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Basic cases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entity set E = relation with attributes of 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relationship R = relation with attributes being keys of related entity sets + attributes of R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And some special cases we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ll cover afterwards</a:t>
            </a:r>
          </a:p>
        </p:txBody>
      </p:sp>
    </p:spTree>
    <p:extLst>
      <p:ext uri="{BB962C8B-B14F-4D97-AF65-F5344CB8AC3E}">
        <p14:creationId xmlns:p14="http://schemas.microsoft.com/office/powerpoint/2010/main" val="28458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48A110-4432-8546-974F-378330A9ACD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Algebra at a Glance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Operators: relations as input, new relation as output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Five basic RA operations: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Basic Set Operations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union, difference (no intersection, no complement)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Selection:</a:t>
            </a:r>
            <a:r>
              <a:rPr lang="en-US" sz="2400">
                <a:solidFill>
                  <a:schemeClr val="accent2"/>
                </a:solidFill>
                <a:latin typeface="Symbol" charset="0"/>
                <a:ea typeface="ＭＳ Ｐゴシック" charset="0"/>
              </a:rPr>
              <a:t> s</a:t>
            </a:r>
            <a:endParaRPr lang="en-US" sz="2400">
              <a:solidFill>
                <a:schemeClr val="accent2"/>
              </a:solidFill>
              <a:latin typeface="Times New Roman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Projection: </a:t>
            </a:r>
            <a:r>
              <a:rPr lang="en-US" sz="2400">
                <a:solidFill>
                  <a:schemeClr val="accent2"/>
                </a:solidFill>
                <a:latin typeface="Symbol" charset="0"/>
                <a:ea typeface="ＭＳ Ｐゴシック" charset="0"/>
              </a:rPr>
              <a:t>p</a:t>
            </a:r>
            <a:r>
              <a:rPr lang="en-US" sz="2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Cartesian Product: 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When our relations have attribute names: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Renaming:</a:t>
            </a:r>
            <a:r>
              <a:rPr lang="en-US" sz="2400">
                <a:latin typeface="Symbol" charset="0"/>
                <a:ea typeface="ＭＳ Ｐゴシック" charset="0"/>
              </a:rPr>
              <a:t> r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endParaRPr lang="en-US" sz="2400">
              <a:solidFill>
                <a:schemeClr val="accent2"/>
              </a:solidFill>
              <a:latin typeface="Tahom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Derived operations: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Intersection, complement</a:t>
            </a:r>
          </a:p>
          <a:p>
            <a:pPr lvl="1">
              <a:lnSpc>
                <a:spcPct val="90000"/>
              </a:lnSpc>
            </a:pPr>
            <a:r>
              <a:rPr lang="ja-JP" altLang="en-US" sz="2400">
                <a:latin typeface="Times New Roman" charset="0"/>
                <a:ea typeface="ＭＳ Ｐゴシック" charset="0"/>
              </a:rPr>
              <a:t>“</a:t>
            </a:r>
            <a:r>
              <a:rPr lang="en-US" sz="2400">
                <a:latin typeface="Times New Roman" charset="0"/>
                <a:ea typeface="ＭＳ Ｐゴシック" charset="0"/>
              </a:rPr>
              <a:t>Join</a:t>
            </a:r>
            <a:r>
              <a:rPr lang="ja-JP" altLang="en-US" sz="2400">
                <a:latin typeface="Times New Roman" charset="0"/>
                <a:ea typeface="ＭＳ Ｐゴシック" charset="0"/>
              </a:rPr>
              <a:t>”</a:t>
            </a:r>
            <a:r>
              <a:rPr lang="en-US" sz="2400">
                <a:latin typeface="Times New Roman" charset="0"/>
                <a:ea typeface="ＭＳ Ｐゴシック" charset="0"/>
              </a:rPr>
              <a:t>s (natural, equi-join, theta join)</a:t>
            </a:r>
          </a:p>
        </p:txBody>
      </p:sp>
    </p:spTree>
    <p:extLst>
      <p:ext uri="{BB962C8B-B14F-4D97-AF65-F5344CB8AC3E}">
        <p14:creationId xmlns:p14="http://schemas.microsoft.com/office/powerpoint/2010/main" val="385691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053FB6-CD66-8F49-9900-EB891E62C7F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947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Building Complex Expressions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982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Algebras allow us to express sequences of operations in a natural way.</a:t>
            </a:r>
          </a:p>
          <a:p>
            <a:pPr marL="609600" indent="-609600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990600" lvl="1" indent="-533400"/>
            <a:r>
              <a:rPr lang="en-US" dirty="0">
                <a:latin typeface="Times New Roman" charset="0"/>
                <a:ea typeface="ＭＳ Ｐゴシック" charset="0"/>
              </a:rPr>
              <a:t>in arithmetic algebra:     (</a:t>
            </a:r>
            <a:r>
              <a:rPr lang="en-US" i="1" dirty="0">
                <a:latin typeface="Times New Roman" charset="0"/>
                <a:ea typeface="ＭＳ Ｐゴシック" charset="0"/>
              </a:rPr>
              <a:t>x </a:t>
            </a:r>
            <a:r>
              <a:rPr lang="en-US" dirty="0">
                <a:latin typeface="Times New Roman" charset="0"/>
                <a:ea typeface="ＭＳ Ｐゴシック" charset="0"/>
              </a:rPr>
              <a:t>+ 4)*(</a:t>
            </a:r>
            <a:r>
              <a:rPr lang="en-US" i="1" dirty="0">
                <a:latin typeface="Times New Roman" charset="0"/>
                <a:ea typeface="ＭＳ Ｐゴシック" charset="0"/>
              </a:rPr>
              <a:t>y </a:t>
            </a:r>
            <a:r>
              <a:rPr lang="en-US" dirty="0">
                <a:latin typeface="Times New Roman" charset="0"/>
                <a:ea typeface="ＭＳ Ｐゴシック" charset="0"/>
              </a:rPr>
              <a:t>- 3)</a:t>
            </a:r>
          </a:p>
          <a:p>
            <a:pPr marL="990600" lvl="1" indent="-533400"/>
            <a:r>
              <a:rPr lang="en-US" dirty="0">
                <a:latin typeface="Times New Roman" charset="0"/>
                <a:ea typeface="ＭＳ Ｐゴシック" charset="0"/>
              </a:rPr>
              <a:t>in stack "algebra":          </a:t>
            </a:r>
            <a:r>
              <a:rPr lang="en-US" dirty="0" err="1">
                <a:latin typeface="Times New Roman" charset="0"/>
                <a:ea typeface="ＭＳ Ｐゴシック" charset="0"/>
              </a:rPr>
              <a:t>T.push</a:t>
            </a:r>
            <a:r>
              <a:rPr lang="en-US" dirty="0">
                <a:latin typeface="Times New Roman" charset="0"/>
                <a:ea typeface="ＭＳ Ｐゴシック" charset="0"/>
              </a:rPr>
              <a:t>(</a:t>
            </a:r>
            <a:r>
              <a:rPr lang="en-US" dirty="0" err="1">
                <a:latin typeface="Times New Roman" charset="0"/>
                <a:ea typeface="ＭＳ Ｐゴシック" charset="0"/>
              </a:rPr>
              <a:t>S.pop</a:t>
            </a:r>
            <a:r>
              <a:rPr lang="en-US" dirty="0">
                <a:latin typeface="Times New Roman" charset="0"/>
                <a:ea typeface="ＭＳ Ｐゴシック" charset="0"/>
              </a:rPr>
              <a:t>())</a:t>
            </a:r>
          </a:p>
          <a:p>
            <a:pPr marL="609600" indent="-609600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Relational algebra allows the same.</a:t>
            </a:r>
          </a:p>
          <a:p>
            <a:pPr marL="609600" indent="-609600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Three notations:</a:t>
            </a:r>
          </a:p>
          <a:p>
            <a:pPr marL="1371600" lvl="2" indent="-457200">
              <a:buFont typeface="Monotype Sorts" charset="0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</a:rPr>
              <a:t>Sequences of assignment statements.</a:t>
            </a:r>
          </a:p>
          <a:p>
            <a:pPr marL="1371600" lvl="2" indent="-457200">
              <a:buFont typeface="Monotype Sorts" charset="0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</a:rPr>
              <a:t>Expressions with several operators.</a:t>
            </a:r>
          </a:p>
          <a:p>
            <a:pPr marL="1371600" lvl="2" indent="-457200">
              <a:buFont typeface="Monotype Sorts" charset="0"/>
              <a:buAutoNum type="arabicPeriod"/>
            </a:pPr>
            <a:r>
              <a:rPr lang="en-US" dirty="0">
                <a:latin typeface="Times New Roman" charset="0"/>
                <a:ea typeface="ＭＳ Ｐゴシック" charset="0"/>
              </a:rPr>
              <a:t>Expression trees.</a:t>
            </a:r>
          </a:p>
        </p:txBody>
      </p:sp>
    </p:spTree>
    <p:extLst>
      <p:ext uri="{BB962C8B-B14F-4D97-AF65-F5344CB8AC3E}">
        <p14:creationId xmlns:p14="http://schemas.microsoft.com/office/powerpoint/2010/main" val="25752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EE4887-B286-AB42-9BF5-67BFE1E45AE1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As a Tree: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600200" y="5181600"/>
            <a:ext cx="76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</a:rPr>
              <a:t>Bars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5715000" y="51816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Tahoma" charset="0"/>
              </a:rPr>
              <a:t>Sells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114800"/>
            <a:ext cx="2886075" cy="1066800"/>
            <a:chOff x="432" y="3024"/>
            <a:chExt cx="1818" cy="672"/>
          </a:xfrm>
        </p:grpSpPr>
        <p:sp>
          <p:nvSpPr>
            <p:cNvPr id="64536" name="Text Box 6"/>
            <p:cNvSpPr txBox="1">
              <a:spLocks noChangeArrowheads="1"/>
            </p:cNvSpPr>
            <p:nvPr/>
          </p:nvSpPr>
          <p:spPr bwMode="auto">
            <a:xfrm>
              <a:off x="432" y="3024"/>
              <a:ext cx="18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>
                  <a:latin typeface="Tahoma" charset="0"/>
                </a:rPr>
                <a:t>SELECT</a:t>
              </a:r>
              <a:r>
                <a:rPr lang="en-US" baseline="-25000">
                  <a:latin typeface="Tahoma" charset="0"/>
                </a:rPr>
                <a:t>addr = </a:t>
              </a:r>
              <a:r>
                <a:rPr lang="ja-JP" altLang="en-US" baseline="-25000">
                  <a:latin typeface="Tahoma" charset="0"/>
                </a:rPr>
                <a:t>“</a:t>
              </a:r>
              <a:r>
                <a:rPr lang="en-US" baseline="-25000">
                  <a:latin typeface="Tahoma" charset="0"/>
                </a:rPr>
                <a:t>Maple St.</a:t>
              </a:r>
              <a:r>
                <a:rPr lang="ja-JP" altLang="en-US" baseline="-25000">
                  <a:latin typeface="Tahoma" charset="0"/>
                </a:rPr>
                <a:t>”</a:t>
              </a:r>
              <a:endParaRPr lang="en-US" baseline="-25000">
                <a:latin typeface="Tahoma" charset="0"/>
              </a:endParaRPr>
            </a:p>
          </p:txBody>
        </p:sp>
        <p:sp>
          <p:nvSpPr>
            <p:cNvPr id="64537" name="Line 7"/>
            <p:cNvSpPr>
              <a:spLocks noChangeShapeType="1"/>
            </p:cNvSpPr>
            <p:nvPr/>
          </p:nvSpPr>
          <p:spPr bwMode="auto">
            <a:xfrm>
              <a:off x="1248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43400" y="4114800"/>
            <a:ext cx="3570288" cy="1066800"/>
            <a:chOff x="2736" y="3024"/>
            <a:chExt cx="2249" cy="672"/>
          </a:xfrm>
        </p:grpSpPr>
        <p:sp>
          <p:nvSpPr>
            <p:cNvPr id="64534" name="Text Box 9"/>
            <p:cNvSpPr txBox="1">
              <a:spLocks noChangeArrowheads="1"/>
            </p:cNvSpPr>
            <p:nvPr/>
          </p:nvSpPr>
          <p:spPr bwMode="auto">
            <a:xfrm>
              <a:off x="2736" y="3024"/>
              <a:ext cx="2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>
                  <a:latin typeface="Tahoma" charset="0"/>
                </a:rPr>
                <a:t>SELECT </a:t>
              </a:r>
              <a:r>
                <a:rPr lang="en-US" baseline="-25000">
                  <a:latin typeface="Tahoma" charset="0"/>
                </a:rPr>
                <a:t>price&lt;3 AND beer=</a:t>
              </a:r>
              <a:r>
                <a:rPr lang="ja-JP" altLang="en-US" baseline="-25000">
                  <a:latin typeface="Tahoma" charset="0"/>
                </a:rPr>
                <a:t>“</a:t>
              </a:r>
              <a:r>
                <a:rPr lang="en-US" baseline="-25000">
                  <a:latin typeface="Tahoma" charset="0"/>
                </a:rPr>
                <a:t>Bud</a:t>
              </a:r>
              <a:r>
                <a:rPr lang="ja-JP" altLang="en-US" baseline="-25000">
                  <a:latin typeface="Tahoma" charset="0"/>
                </a:rPr>
                <a:t>”</a:t>
              </a:r>
              <a:endParaRPr lang="en-US" baseline="-25000">
                <a:latin typeface="Tahoma" charset="0"/>
              </a:endParaRPr>
            </a:p>
          </p:txBody>
        </p:sp>
        <p:sp>
          <p:nvSpPr>
            <p:cNvPr id="64535" name="Line 10"/>
            <p:cNvSpPr>
              <a:spLocks noChangeShapeType="1"/>
            </p:cNvSpPr>
            <p:nvPr/>
          </p:nvSpPr>
          <p:spPr bwMode="auto">
            <a:xfrm>
              <a:off x="3840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66800" y="3048000"/>
            <a:ext cx="1912938" cy="1066800"/>
            <a:chOff x="672" y="2352"/>
            <a:chExt cx="1205" cy="672"/>
          </a:xfrm>
        </p:grpSpPr>
        <p:sp>
          <p:nvSpPr>
            <p:cNvPr id="64532" name="Text Box 12"/>
            <p:cNvSpPr txBox="1">
              <a:spLocks noChangeArrowheads="1"/>
            </p:cNvSpPr>
            <p:nvPr/>
          </p:nvSpPr>
          <p:spPr bwMode="auto">
            <a:xfrm>
              <a:off x="672" y="2352"/>
              <a:ext cx="1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>
                  <a:latin typeface="Tahoma" charset="0"/>
                </a:rPr>
                <a:t>PROJECT</a:t>
              </a:r>
              <a:r>
                <a:rPr lang="en-US" baseline="-25000">
                  <a:latin typeface="Tahoma" charset="0"/>
                </a:rPr>
                <a:t>name</a:t>
              </a:r>
            </a:p>
          </p:txBody>
        </p:sp>
        <p:sp>
          <p:nvSpPr>
            <p:cNvPr id="64533" name="Line 13"/>
            <p:cNvSpPr>
              <a:spLocks noChangeShapeType="1"/>
            </p:cNvSpPr>
            <p:nvPr/>
          </p:nvSpPr>
          <p:spPr bwMode="auto">
            <a:xfrm>
              <a:off x="1248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029200" y="1981200"/>
            <a:ext cx="2114550" cy="990600"/>
            <a:chOff x="3168" y="1680"/>
            <a:chExt cx="1332" cy="624"/>
          </a:xfrm>
        </p:grpSpPr>
        <p:sp>
          <p:nvSpPr>
            <p:cNvPr id="64530" name="Text Box 15"/>
            <p:cNvSpPr txBox="1">
              <a:spLocks noChangeArrowheads="1"/>
            </p:cNvSpPr>
            <p:nvPr/>
          </p:nvSpPr>
          <p:spPr bwMode="auto">
            <a:xfrm>
              <a:off x="3168" y="1680"/>
              <a:ext cx="1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>
                  <a:latin typeface="Tahoma" charset="0"/>
                </a:rPr>
                <a:t>RENAME</a:t>
              </a:r>
              <a:r>
                <a:rPr lang="en-US" baseline="-25000">
                  <a:latin typeface="Tahoma" charset="0"/>
                </a:rPr>
                <a:t>R(name)</a:t>
              </a:r>
            </a:p>
          </p:txBody>
        </p:sp>
        <p:sp>
          <p:nvSpPr>
            <p:cNvPr id="64531" name="Line 16"/>
            <p:cNvSpPr>
              <a:spLocks noChangeShapeType="1"/>
            </p:cNvSpPr>
            <p:nvPr/>
          </p:nvSpPr>
          <p:spPr bwMode="auto">
            <a:xfrm>
              <a:off x="384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257800" y="3048000"/>
            <a:ext cx="1708150" cy="1066800"/>
            <a:chOff x="3312" y="2352"/>
            <a:chExt cx="1076" cy="672"/>
          </a:xfrm>
        </p:grpSpPr>
        <p:sp>
          <p:nvSpPr>
            <p:cNvPr id="64528" name="Text Box 18"/>
            <p:cNvSpPr txBox="1">
              <a:spLocks noChangeArrowheads="1"/>
            </p:cNvSpPr>
            <p:nvPr/>
          </p:nvSpPr>
          <p:spPr bwMode="auto">
            <a:xfrm>
              <a:off x="3312" y="235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>
                  <a:latin typeface="Tahoma" charset="0"/>
                </a:rPr>
                <a:t>PROJECT</a:t>
              </a:r>
              <a:r>
                <a:rPr lang="en-US" baseline="-25000">
                  <a:latin typeface="Tahoma" charset="0"/>
                </a:rPr>
                <a:t>bar</a:t>
              </a:r>
            </a:p>
          </p:txBody>
        </p:sp>
        <p:sp>
          <p:nvSpPr>
            <p:cNvPr id="64529" name="Line 19"/>
            <p:cNvSpPr>
              <a:spLocks noChangeShapeType="1"/>
            </p:cNvSpPr>
            <p:nvPr/>
          </p:nvSpPr>
          <p:spPr bwMode="auto">
            <a:xfrm>
              <a:off x="384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981200" y="1066800"/>
            <a:ext cx="4114800" cy="1905000"/>
            <a:chOff x="1248" y="1104"/>
            <a:chExt cx="2592" cy="1200"/>
          </a:xfrm>
        </p:grpSpPr>
        <p:sp>
          <p:nvSpPr>
            <p:cNvPr id="64525" name="Text Box 21"/>
            <p:cNvSpPr txBox="1">
              <a:spLocks noChangeArrowheads="1"/>
            </p:cNvSpPr>
            <p:nvPr/>
          </p:nvSpPr>
          <p:spPr bwMode="auto">
            <a:xfrm>
              <a:off x="2400" y="1104"/>
              <a:ext cx="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>
                  <a:latin typeface="Tahoma" charset="0"/>
                </a:rPr>
                <a:t>UNION</a:t>
              </a:r>
            </a:p>
          </p:txBody>
        </p:sp>
        <p:sp>
          <p:nvSpPr>
            <p:cNvPr id="64526" name="Line 22"/>
            <p:cNvSpPr>
              <a:spLocks noChangeShapeType="1"/>
            </p:cNvSpPr>
            <p:nvPr/>
          </p:nvSpPr>
          <p:spPr bwMode="auto">
            <a:xfrm flipH="1">
              <a:off x="1248" y="1392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23"/>
            <p:cNvSpPr>
              <a:spLocks noChangeShapeType="1"/>
            </p:cNvSpPr>
            <p:nvPr/>
          </p:nvSpPr>
          <p:spPr bwMode="auto">
            <a:xfrm>
              <a:off x="2832" y="139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4" name="Rectangle 24"/>
          <p:cNvSpPr>
            <a:spLocks noChangeArrowheads="1"/>
          </p:cNvSpPr>
          <p:nvPr/>
        </p:nvSpPr>
        <p:spPr bwMode="auto">
          <a:xfrm>
            <a:off x="152400" y="609600"/>
            <a:ext cx="8686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8290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52E201-BF93-C541-8AA5-7B98574EDB83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Relation Design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Start with the original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db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schema R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Transform it until we get a good design R*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3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A5E79F-5C7A-9F4D-AAB6-368ADDCFF7DC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Desirable Properties of 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Schema Refinement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1) minimize redundancy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2) avoid info loss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3) preserve dependency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4) ensure good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62240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E6B2031-8A0B-304A-8E35-7C9E5CEA72D5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Normal Forms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First Normal Form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= all attributes are atomic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Second Normal Form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(2NF) = old and obsolete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Boyce Codd Normal Form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(BCNF)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Third Normal Form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(3NF)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Fourth Normal Form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(4NF)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Others...</a:t>
            </a:r>
          </a:p>
        </p:txBody>
      </p:sp>
      <p:sp>
        <p:nvSpPr>
          <p:cNvPr id="53253" name="AutoShape 4"/>
          <p:cNvSpPr>
            <a:spLocks noChangeArrowheads="1"/>
          </p:cNvSpPr>
          <p:nvPr/>
        </p:nvSpPr>
        <p:spPr bwMode="auto">
          <a:xfrm>
            <a:off x="6019800" y="3429000"/>
            <a:ext cx="1066800" cy="4572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79778D-B916-6547-9E55-BF3EEB8D8006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Desirable Properties of 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Schema Refinement (again)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1)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minimize redundancy</a:t>
            </a: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2)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avoid info loss</a:t>
            </a: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3) preserve dependency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4) ensure good query performance</a:t>
            </a:r>
          </a:p>
        </p:txBody>
      </p:sp>
      <p:sp>
        <p:nvSpPr>
          <p:cNvPr id="77828" name="Right Brace 4"/>
          <p:cNvSpPr>
            <a:spLocks/>
          </p:cNvSpPr>
          <p:nvPr/>
        </p:nvSpPr>
        <p:spPr bwMode="auto">
          <a:xfrm>
            <a:off x="6400800" y="2743200"/>
            <a:ext cx="381000" cy="1066800"/>
          </a:xfrm>
          <a:prstGeom prst="rightBrace">
            <a:avLst>
              <a:gd name="adj1" fmla="val 8335"/>
              <a:gd name="adj2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29" name="TextBox 5"/>
          <p:cNvSpPr txBox="1">
            <a:spLocks noChangeArrowheads="1"/>
          </p:cNvSpPr>
          <p:nvPr/>
        </p:nvSpPr>
        <p:spPr bwMode="auto">
          <a:xfrm>
            <a:off x="7010400" y="30480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BCNF </a:t>
            </a:r>
          </a:p>
        </p:txBody>
      </p:sp>
    </p:spTree>
    <p:extLst>
      <p:ext uri="{BB962C8B-B14F-4D97-AF65-F5344CB8AC3E}">
        <p14:creationId xmlns:p14="http://schemas.microsoft.com/office/powerpoint/2010/main" val="121672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0C94A0-3802-4C45-B50D-E3C100B3978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Desirable Properties of 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Schema Refinement (again)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1) minimize redundancy</a:t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2)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avoid info loss</a:t>
            </a: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3)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preserve dependency</a:t>
            </a: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4) ensure good query performance</a:t>
            </a:r>
          </a:p>
        </p:txBody>
      </p:sp>
      <p:sp>
        <p:nvSpPr>
          <p:cNvPr id="90116" name="Right Brace 4"/>
          <p:cNvSpPr>
            <a:spLocks/>
          </p:cNvSpPr>
          <p:nvPr/>
        </p:nvSpPr>
        <p:spPr bwMode="auto">
          <a:xfrm>
            <a:off x="6400800" y="3276600"/>
            <a:ext cx="381000" cy="1066800"/>
          </a:xfrm>
          <a:prstGeom prst="rightBrace">
            <a:avLst>
              <a:gd name="adj1" fmla="val 8335"/>
              <a:gd name="adj2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7" name="TextBox 5"/>
          <p:cNvSpPr txBox="1">
            <a:spLocks noChangeArrowheads="1"/>
          </p:cNvSpPr>
          <p:nvPr/>
        </p:nvSpPr>
        <p:spPr bwMode="auto">
          <a:xfrm>
            <a:off x="7010400" y="3500438"/>
            <a:ext cx="731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82732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64DAE5-5BF5-7B46-A203-5314E99F86D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144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SQL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principal form of a query is: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SELECT    desired attributes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FROM       one or more tables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WHERE    condition about tuples of the tables</a:t>
            </a:r>
          </a:p>
        </p:txBody>
      </p:sp>
    </p:spTree>
    <p:extLst>
      <p:ext uri="{BB962C8B-B14F-4D97-AF65-F5344CB8AC3E}">
        <p14:creationId xmlns:p14="http://schemas.microsoft.com/office/powerpoint/2010/main" val="207475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2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 exam on Thursday, 12/16 at 1:30 pm, in Siebel Center, rooms 1404 &amp; 1105. </a:t>
            </a:r>
          </a:p>
          <a:p>
            <a:r>
              <a:rPr lang="en-US" dirty="0" smtClean="0"/>
              <a:t>Come to 1404, 10-15 </a:t>
            </a:r>
            <a:r>
              <a:rPr lang="en-US" dirty="0" err="1" smtClean="0"/>
              <a:t>mins</a:t>
            </a:r>
            <a:r>
              <a:rPr lang="en-US" dirty="0" smtClean="0"/>
              <a:t> before time.</a:t>
            </a:r>
          </a:p>
          <a:p>
            <a:r>
              <a:rPr lang="en-US" dirty="0" smtClean="0"/>
              <a:t>Closed book/note/computer.</a:t>
            </a:r>
          </a:p>
          <a:p>
            <a:r>
              <a:rPr lang="en-US" dirty="0" smtClean="0"/>
              <a:t>Bring your UIUC ID.</a:t>
            </a:r>
          </a:p>
          <a:p>
            <a:r>
              <a:rPr lang="en-US" dirty="0" smtClean="0"/>
              <a:t>Do not discuss exam on newsgroup.</a:t>
            </a:r>
          </a:p>
          <a:p>
            <a:r>
              <a:rPr lang="en-US" dirty="0" smtClean="0"/>
              <a:t>Syllabus: everything, with emphasis on 2</a:t>
            </a:r>
            <a:r>
              <a:rPr lang="en-US" baseline="30000" dirty="0" smtClean="0"/>
              <a:t>nd</a:t>
            </a:r>
            <a:r>
              <a:rPr lang="en-US" dirty="0" smtClean="0"/>
              <a:t> half.</a:t>
            </a:r>
          </a:p>
          <a:p>
            <a:r>
              <a:rPr lang="en-US" dirty="0" smtClean="0"/>
              <a:t>Final tutorial session: ??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96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5945CE3-9496-BC42-B2C1-0AF74624D175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SQL: Aggregations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SUM, AVG, COUNT, MIN, and MAX can be applied to a column in a SELECT clause to produce that aggregation on the column.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Also, COUNT(*) counts the number of tuples.</a:t>
            </a:r>
          </a:p>
        </p:txBody>
      </p:sp>
    </p:spTree>
    <p:extLst>
      <p:ext uri="{BB962C8B-B14F-4D97-AF65-F5344CB8AC3E}">
        <p14:creationId xmlns:p14="http://schemas.microsoft.com/office/powerpoint/2010/main" val="5437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2B8A0BC-F8BE-B942-9296-BED5EE2BC495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SQL: Database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Modifications</a:t>
            </a:r>
          </a:p>
        </p:txBody>
      </p:sp>
      <p:sp>
        <p:nvSpPr>
          <p:cNvPr id="307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modification command does not return a result as a query does, but it changes the database in some way.</a:t>
            </a:r>
          </a:p>
          <a:p>
            <a:pPr marL="609600" indent="-6096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There are three kinds of modifications: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i="1">
                <a:latin typeface="Times New Roman" charset="0"/>
                <a:ea typeface="ＭＳ Ｐゴシック" charset="0"/>
              </a:rPr>
              <a:t>Insert</a:t>
            </a:r>
            <a:r>
              <a:rPr lang="en-US">
                <a:latin typeface="Times New Roman" charset="0"/>
                <a:ea typeface="ＭＳ Ｐゴシック" charset="0"/>
              </a:rPr>
              <a:t>  a tuple or tuples.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i="1">
                <a:latin typeface="Times New Roman" charset="0"/>
                <a:ea typeface="ＭＳ Ｐゴシック" charset="0"/>
              </a:rPr>
              <a:t>Delete</a:t>
            </a:r>
            <a:r>
              <a:rPr lang="en-US">
                <a:latin typeface="Times New Roman" charset="0"/>
                <a:ea typeface="ＭＳ Ｐゴシック" charset="0"/>
              </a:rPr>
              <a:t>  a tuple or tuples.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i="1">
                <a:latin typeface="Times New Roman" charset="0"/>
                <a:ea typeface="ＭＳ Ｐゴシック" charset="0"/>
              </a:rPr>
              <a:t>Update</a:t>
            </a:r>
            <a:r>
              <a:rPr lang="en-US">
                <a:latin typeface="Times New Roman" charset="0"/>
                <a:ea typeface="ＭＳ Ｐゴシック" charset="0"/>
              </a:rPr>
              <a:t>  the value(s) of an existing tuple or tuples.</a:t>
            </a:r>
          </a:p>
        </p:txBody>
      </p:sp>
    </p:spTree>
    <p:extLst>
      <p:ext uri="{BB962C8B-B14F-4D97-AF65-F5344CB8AC3E}">
        <p14:creationId xmlns:p14="http://schemas.microsoft.com/office/powerpoint/2010/main" val="170435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2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57839A-1B8D-3F40-81E5-F6890D251C68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SQL: Views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view is a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virtual table,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a relation that is defined in terms of the contents of other tables and views.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Declare by: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CREATE VIEW &lt;name&gt; AS &lt;query&gt;;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Views are not stored in the database, but can be queried as if they existed.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 contrast, a relation whose value is really stored in the database is called a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base table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7B7949-5626-AF40-A620-A567C44C72D2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SQL: Constraints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and Triggers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constraint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is a relationship among data elements that the DBMS is required to enforce.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Example: key constraints.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Triggers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are only executed when a specified condition occurs, e.g., insertion of a tuple.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Easier to implement than many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9453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A0148B5-3441-4442-BBC5-CDA336C0DC4B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 Data Definition Language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Simplest form is: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	CREATE TABLE &lt;name&gt; (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		&lt;list of elements&gt;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	);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And you may remove a relation from the database schema by: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		DROP TABLE &lt;name&gt;;</a:t>
            </a:r>
          </a:p>
        </p:txBody>
      </p:sp>
    </p:spTree>
    <p:extLst>
      <p:ext uri="{BB962C8B-B14F-4D97-AF65-F5344CB8AC3E}">
        <p14:creationId xmlns:p14="http://schemas.microsoft.com/office/powerpoint/2010/main" val="31720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E/R diagrams: High level design</a:t>
            </a:r>
          </a:p>
          <a:p>
            <a:r>
              <a:rPr lang="en-US" dirty="0" smtClean="0"/>
              <a:t>Relation model: Low level (detail) design</a:t>
            </a:r>
          </a:p>
          <a:p>
            <a:r>
              <a:rPr lang="en-US" dirty="0" smtClean="0"/>
              <a:t>Schema refinement: Better design</a:t>
            </a:r>
          </a:p>
          <a:p>
            <a:r>
              <a:rPr lang="en-US" dirty="0" smtClean="0"/>
              <a:t>SQL: Implementation</a:t>
            </a:r>
          </a:p>
          <a:p>
            <a:endParaRPr lang="en-US" dirty="0"/>
          </a:p>
          <a:p>
            <a:r>
              <a:rPr lang="en-US" dirty="0" smtClean="0"/>
              <a:t>Next up: the systems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BFA52E-07B9-C148-BE2B-DB819ABCC5C9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Indexes in databases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498600"/>
            <a:ext cx="8602663" cy="4564063"/>
          </a:xfrm>
          <a:noFill/>
        </p:spPr>
        <p:txBody>
          <a:bodyPr lIns="92075" tIns="46038" rIns="92075" bIns="46038"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i="1" u="sng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index 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on a file speeds up selections on the </a:t>
            </a:r>
            <a:r>
              <a:rPr lang="en-US" sz="2800" i="1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search key field(s) </a:t>
            </a: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Search key = any subset of the fields of a relation</a:t>
            </a:r>
          </a:p>
          <a:p>
            <a:pPr lvl="1"/>
            <a:r>
              <a:rPr lang="en-US" sz="2400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Search key </a:t>
            </a:r>
            <a:r>
              <a:rPr lang="en-US" sz="2400">
                <a:latin typeface="Times New Roman" charset="0"/>
                <a:ea typeface="ＭＳ Ｐゴシック" charset="0"/>
              </a:rPr>
              <a:t>is 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not</a:t>
            </a:r>
            <a:r>
              <a:rPr lang="en-US" sz="2400">
                <a:latin typeface="Times New Roman" charset="0"/>
                <a:ea typeface="ＭＳ Ｐゴシック" charset="0"/>
              </a:rPr>
              <a:t> the same as </a:t>
            </a:r>
            <a:r>
              <a:rPr lang="en-US" sz="2400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key</a:t>
            </a:r>
            <a:r>
              <a:rPr lang="en-US" sz="2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</a:rPr>
              <a:t>(minimal set of fields that uniquely identify a record in a relation).</a:t>
            </a: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Entries in an index: (k, r), where: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k = the key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r = the record OR record id OR record ids</a:t>
            </a:r>
          </a:p>
        </p:txBody>
      </p:sp>
    </p:spTree>
    <p:extLst>
      <p:ext uri="{BB962C8B-B14F-4D97-AF65-F5344CB8AC3E}">
        <p14:creationId xmlns:p14="http://schemas.microsoft.com/office/powerpoint/2010/main" val="1353986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2AED56-2A97-534D-A1CE-39154BE1DDAE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B+ Tree Example</a:t>
            </a: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/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/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/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/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94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95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96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97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98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99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0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1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2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3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4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5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06" name="Rectangle 169"/>
          <p:cNvSpPr>
            <a:spLocks noChangeArrowheads="1"/>
          </p:cNvSpPr>
          <p:nvPr/>
        </p:nvSpPr>
        <p:spPr bwMode="auto">
          <a:xfrm>
            <a:off x="609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10</a:t>
            </a:r>
          </a:p>
        </p:txBody>
      </p:sp>
      <p:sp>
        <p:nvSpPr>
          <p:cNvPr id="40107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15</a:t>
            </a:r>
          </a:p>
        </p:txBody>
      </p:sp>
      <p:sp>
        <p:nvSpPr>
          <p:cNvPr id="40108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18</a:t>
            </a:r>
          </a:p>
        </p:txBody>
      </p:sp>
      <p:sp>
        <p:nvSpPr>
          <p:cNvPr id="40109" name="Rectangle 172"/>
          <p:cNvSpPr>
            <a:spLocks noChangeArrowheads="1"/>
          </p:cNvSpPr>
          <p:nvPr/>
        </p:nvSpPr>
        <p:spPr bwMode="auto">
          <a:xfrm>
            <a:off x="2286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20</a:t>
            </a:r>
          </a:p>
        </p:txBody>
      </p:sp>
      <p:sp>
        <p:nvSpPr>
          <p:cNvPr id="40110" name="Rectangle 173"/>
          <p:cNvSpPr>
            <a:spLocks noChangeArrowheads="1"/>
          </p:cNvSpPr>
          <p:nvPr/>
        </p:nvSpPr>
        <p:spPr bwMode="auto">
          <a:xfrm>
            <a:off x="2895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30</a:t>
            </a:r>
          </a:p>
        </p:txBody>
      </p:sp>
      <p:sp>
        <p:nvSpPr>
          <p:cNvPr id="40111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40</a:t>
            </a:r>
          </a:p>
        </p:txBody>
      </p:sp>
      <p:sp>
        <p:nvSpPr>
          <p:cNvPr id="40112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50</a:t>
            </a:r>
          </a:p>
        </p:txBody>
      </p:sp>
      <p:sp>
        <p:nvSpPr>
          <p:cNvPr id="40113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60</a:t>
            </a:r>
          </a:p>
        </p:txBody>
      </p:sp>
      <p:sp>
        <p:nvSpPr>
          <p:cNvPr id="40114" name="Rectangle 177"/>
          <p:cNvSpPr>
            <a:spLocks noChangeArrowheads="1"/>
          </p:cNvSpPr>
          <p:nvPr/>
        </p:nvSpPr>
        <p:spPr bwMode="auto">
          <a:xfrm>
            <a:off x="4800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65</a:t>
            </a:r>
          </a:p>
        </p:txBody>
      </p:sp>
      <p:sp>
        <p:nvSpPr>
          <p:cNvPr id="40115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80</a:t>
            </a:r>
          </a:p>
        </p:txBody>
      </p:sp>
      <p:sp>
        <p:nvSpPr>
          <p:cNvPr id="40116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85</a:t>
            </a:r>
          </a:p>
        </p:txBody>
      </p:sp>
      <p:sp>
        <p:nvSpPr>
          <p:cNvPr id="40117" name="Rectangle 180"/>
          <p:cNvSpPr>
            <a:spLocks noChangeArrowheads="1"/>
          </p:cNvSpPr>
          <p:nvPr/>
        </p:nvSpPr>
        <p:spPr bwMode="auto">
          <a:xfrm>
            <a:off x="63246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/>
              <a:t>90</a:t>
            </a:r>
          </a:p>
        </p:txBody>
      </p:sp>
      <p:sp>
        <p:nvSpPr>
          <p:cNvPr id="40118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19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0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1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2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3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4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5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6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7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8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29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30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31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218865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DFFAC52-AAE8-EF47-B8FF-59576AE6D7FB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Hash Tables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Secondary storage hash tables are much like main memory ones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Recall basics: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There are n </a:t>
            </a:r>
            <a:r>
              <a:rPr lang="en-US" i="1" u="sng">
                <a:latin typeface="Times New Roman" charset="0"/>
                <a:ea typeface="ＭＳ Ｐゴシック" charset="0"/>
              </a:rPr>
              <a:t>buckets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A hash function f(k) maps a key k to {0, 1, …, n-1}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Store in bucket f(k) a pointer to record with key k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Secondary storage: bucket = block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Store in bucket f(k) any record with key 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use overflow blocks when needed</a:t>
            </a:r>
          </a:p>
        </p:txBody>
      </p:sp>
    </p:spTree>
    <p:extLst>
      <p:ext uri="{BB962C8B-B14F-4D97-AF65-F5344CB8AC3E}">
        <p14:creationId xmlns:p14="http://schemas.microsoft.com/office/powerpoint/2010/main" val="128189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1C92C5-40B7-4647-82B2-8CD5FA64B7C6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Query Processing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Logical operators</a:t>
            </a:r>
          </a:p>
          <a:p>
            <a:pPr lvl="1"/>
            <a:r>
              <a:rPr lang="en-US" i="1" u="sng">
                <a:latin typeface="Times New Roman" charset="0"/>
                <a:ea typeface="ＭＳ Ｐゴシック" charset="0"/>
              </a:rPr>
              <a:t>what</a:t>
            </a:r>
            <a:r>
              <a:rPr lang="en-US">
                <a:latin typeface="Times New Roman" charset="0"/>
                <a:ea typeface="ＭＳ Ｐゴシック" charset="0"/>
              </a:rPr>
              <a:t> they do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e.g., union, selection, project, join, grouping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Physical operators</a:t>
            </a:r>
          </a:p>
          <a:p>
            <a:pPr lvl="1"/>
            <a:r>
              <a:rPr lang="en-US" i="1" u="sng">
                <a:latin typeface="Times New Roman" charset="0"/>
                <a:ea typeface="ＭＳ Ｐゴシック" charset="0"/>
              </a:rPr>
              <a:t>how</a:t>
            </a:r>
            <a:r>
              <a:rPr lang="en-US">
                <a:latin typeface="Times New Roman" charset="0"/>
                <a:ea typeface="ＭＳ Ｐゴシック" charset="0"/>
              </a:rPr>
              <a:t> they do it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e.g., nested loop join, sort-merge join, hash join, index join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In other words, physical operators are particular implementations of relational algebra operations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Physical operators also pertain to non RA operations, such as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</a:rPr>
              <a:t>scanning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</a:rPr>
              <a:t> a table.</a:t>
            </a:r>
          </a:p>
        </p:txBody>
      </p:sp>
    </p:spTree>
    <p:extLst>
      <p:ext uri="{BB962C8B-B14F-4D97-AF65-F5344CB8AC3E}">
        <p14:creationId xmlns:p14="http://schemas.microsoft.com/office/powerpoint/2010/main" val="230468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for finals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Go over the lecture slides. Study the textbook (chapter numbers indicated on course web page).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 on problems in </a:t>
            </a:r>
            <a:r>
              <a:rPr lang="en-US" dirty="0" err="1" smtClean="0"/>
              <a:t>hw</a:t>
            </a:r>
            <a:r>
              <a:rPr lang="en-US" dirty="0" smtClean="0"/>
              <a:t>/lectures.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 on sample exams (see course Web).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Questions? Tutorial sessions if solved there.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Questions? Office hours. </a:t>
            </a:r>
          </a:p>
        </p:txBody>
      </p:sp>
    </p:spTree>
    <p:extLst>
      <p:ext uri="{BB962C8B-B14F-4D97-AF65-F5344CB8AC3E}">
        <p14:creationId xmlns:p14="http://schemas.microsoft.com/office/powerpoint/2010/main" val="27750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2CE4E-ECC9-8A40-B78A-7D41B7922F92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Cost Parameters (or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statistics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Estimating the cost: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Important in optimization (next lecture)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Compute disk I/O cost only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We compute the cost to </a:t>
            </a:r>
            <a:r>
              <a:rPr lang="en-US" sz="2400" i="1">
                <a:latin typeface="Times New Roman" charset="0"/>
                <a:ea typeface="ＭＳ Ｐゴシック" charset="0"/>
              </a:rPr>
              <a:t>read</a:t>
            </a:r>
            <a:r>
              <a:rPr lang="en-US" sz="2400">
                <a:latin typeface="Times New Roman" charset="0"/>
                <a:ea typeface="ＭＳ Ｐゴシック" charset="0"/>
              </a:rPr>
              <a:t> the arguments of the operator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We don</a:t>
            </a:r>
            <a:r>
              <a:rPr lang="ja-JP" altLang="en-US" sz="2400">
                <a:latin typeface="Times New Roman" charset="0"/>
                <a:ea typeface="ＭＳ Ｐゴシック" charset="0"/>
              </a:rPr>
              <a:t>’</a:t>
            </a:r>
            <a:r>
              <a:rPr lang="en-US" sz="2400">
                <a:latin typeface="Times New Roman" charset="0"/>
                <a:ea typeface="ＭＳ Ｐゴシック" charset="0"/>
              </a:rPr>
              <a:t>t compute the cost to </a:t>
            </a:r>
            <a:r>
              <a:rPr lang="en-US" sz="2400" i="1">
                <a:latin typeface="Times New Roman" charset="0"/>
                <a:ea typeface="ＭＳ Ｐゴシック" charset="0"/>
              </a:rPr>
              <a:t>write</a:t>
            </a:r>
            <a:r>
              <a:rPr lang="en-US" sz="2400">
                <a:latin typeface="Times New Roman" charset="0"/>
                <a:ea typeface="ＭＳ Ｐゴシック" charset="0"/>
              </a:rPr>
              <a:t> the result</a:t>
            </a:r>
          </a:p>
          <a:p>
            <a:pPr>
              <a:lnSpc>
                <a:spcPct val="90000"/>
              </a:lnSpc>
            </a:pP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Cost parameters 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M = number of blocks that fit in main memory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B(R) = number of blocks needed to hold 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T(R) = number of tuples in 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V(R,a) = number of distinct values of the attribute a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3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A5081B-041B-4C4D-B472-E361D5A0D186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862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One pass algorithms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986385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Nested Loop Joins (</a:t>
            </a:r>
            <a:r>
              <a:rPr lang="ja-JP" altLang="en-US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one and a half pass</a:t>
            </a:r>
            <a:r>
              <a:rPr lang="ja-JP" altLang="en-US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algorithms)</a:t>
            </a:r>
            <a:endParaRPr lang="en-US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234567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Two pass algorithms</a:t>
            </a:r>
            <a:endParaRPr lang="en-US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470332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Index-based algorithms</a:t>
            </a:r>
            <a:endParaRPr lang="en-US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1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7AE179-2318-8B4B-8586-E5E142E77691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Query Optimization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At the heart of the database engine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Step 1: convert the SQL query to a logical plan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Step 2: find a better logical plan, find an associated physical plan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(Feed the physical plan into the query processor.)</a:t>
            </a:r>
          </a:p>
        </p:txBody>
      </p:sp>
    </p:spTree>
    <p:extLst>
      <p:ext uri="{BB962C8B-B14F-4D97-AF65-F5344CB8AC3E}">
        <p14:creationId xmlns:p14="http://schemas.microsoft.com/office/powerpoint/2010/main" val="261453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B3CDF7-25EA-7841-A2FE-67C53B297ADF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Pushing selection down</a:t>
            </a:r>
          </a:p>
        </p:txBody>
      </p:sp>
      <p:sp>
        <p:nvSpPr>
          <p:cNvPr id="32772" name="Freeform 3"/>
          <p:cNvSpPr>
            <a:spLocks/>
          </p:cNvSpPr>
          <p:nvPr/>
        </p:nvSpPr>
        <p:spPr bwMode="auto">
          <a:xfrm>
            <a:off x="1720850" y="1917700"/>
            <a:ext cx="1588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2147483647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  <a:gd name="T9" fmla="*/ 0 w 1"/>
              <a:gd name="T10" fmla="*/ 0 h 109"/>
              <a:gd name="T11" fmla="*/ 1 w 1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Freeform 4"/>
          <p:cNvSpPr>
            <a:spLocks/>
          </p:cNvSpPr>
          <p:nvPr/>
        </p:nvSpPr>
        <p:spPr bwMode="auto">
          <a:xfrm>
            <a:off x="1808163" y="1917700"/>
            <a:ext cx="1587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2147483647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  <a:gd name="T9" fmla="*/ 0 w 1"/>
              <a:gd name="T10" fmla="*/ 0 h 109"/>
              <a:gd name="T11" fmla="*/ 1 w 1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679575" y="1901825"/>
            <a:ext cx="174625" cy="1588"/>
          </a:xfrm>
          <a:custGeom>
            <a:avLst/>
            <a:gdLst>
              <a:gd name="T0" fmla="*/ 0 w 110"/>
              <a:gd name="T1" fmla="*/ 0 h 1"/>
              <a:gd name="T2" fmla="*/ 2147483647 w 110"/>
              <a:gd name="T3" fmla="*/ 0 h 1"/>
              <a:gd name="T4" fmla="*/ 0 w 110"/>
              <a:gd name="T5" fmla="*/ 0 h 1"/>
              <a:gd name="T6" fmla="*/ 0 60000 65536"/>
              <a:gd name="T7" fmla="*/ 0 60000 65536"/>
              <a:gd name="T8" fmla="*/ 0 60000 65536"/>
              <a:gd name="T9" fmla="*/ 0 w 110"/>
              <a:gd name="T10" fmla="*/ 0 h 1"/>
              <a:gd name="T11" fmla="*/ 110 w 11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6"/>
          <p:cNvSpPr>
            <a:spLocks/>
          </p:cNvSpPr>
          <p:nvPr/>
        </p:nvSpPr>
        <p:spPr bwMode="auto">
          <a:xfrm>
            <a:off x="1838325" y="3914775"/>
            <a:ext cx="1588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2147483647 h 78"/>
              <a:gd name="T4" fmla="*/ 0 w 1"/>
              <a:gd name="T5" fmla="*/ 0 h 78"/>
              <a:gd name="T6" fmla="*/ 0 60000 65536"/>
              <a:gd name="T7" fmla="*/ 0 60000 65536"/>
              <a:gd name="T8" fmla="*/ 0 60000 65536"/>
              <a:gd name="T9" fmla="*/ 0 w 1"/>
              <a:gd name="T10" fmla="*/ 0 h 78"/>
              <a:gd name="T11" fmla="*/ 1 w 1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Freeform 7"/>
          <p:cNvSpPr>
            <a:spLocks/>
          </p:cNvSpPr>
          <p:nvPr/>
        </p:nvSpPr>
        <p:spPr bwMode="auto">
          <a:xfrm>
            <a:off x="2185988" y="3914775"/>
            <a:ext cx="1587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2147483647 h 78"/>
              <a:gd name="T4" fmla="*/ 0 w 1"/>
              <a:gd name="T5" fmla="*/ 0 h 78"/>
              <a:gd name="T6" fmla="*/ 0 60000 65536"/>
              <a:gd name="T7" fmla="*/ 0 60000 65536"/>
              <a:gd name="T8" fmla="*/ 0 60000 65536"/>
              <a:gd name="T9" fmla="*/ 0 w 1"/>
              <a:gd name="T10" fmla="*/ 0 h 78"/>
              <a:gd name="T11" fmla="*/ 1 w 1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38325" y="3914775"/>
            <a:ext cx="349250" cy="123825"/>
          </a:xfrm>
          <a:custGeom>
            <a:avLst/>
            <a:gdLst>
              <a:gd name="T0" fmla="*/ 0 w 220"/>
              <a:gd name="T1" fmla="*/ 0 h 78"/>
              <a:gd name="T2" fmla="*/ 2147483647 w 220"/>
              <a:gd name="T3" fmla="*/ 2147483647 h 78"/>
              <a:gd name="T4" fmla="*/ 0 w 220"/>
              <a:gd name="T5" fmla="*/ 0 h 78"/>
              <a:gd name="T6" fmla="*/ 0 60000 65536"/>
              <a:gd name="T7" fmla="*/ 0 60000 65536"/>
              <a:gd name="T8" fmla="*/ 0 60000 65536"/>
              <a:gd name="T9" fmla="*/ 0 w 220"/>
              <a:gd name="T10" fmla="*/ 0 h 78"/>
              <a:gd name="T11" fmla="*/ 220 w 220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78">
                <a:moveTo>
                  <a:pt x="0" y="0"/>
                </a:moveTo>
                <a:lnTo>
                  <a:pt x="219" y="7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Freeform 9"/>
          <p:cNvSpPr>
            <a:spLocks/>
          </p:cNvSpPr>
          <p:nvPr/>
        </p:nvSpPr>
        <p:spPr bwMode="auto">
          <a:xfrm>
            <a:off x="1838325" y="3914775"/>
            <a:ext cx="349250" cy="123825"/>
          </a:xfrm>
          <a:custGeom>
            <a:avLst/>
            <a:gdLst>
              <a:gd name="T0" fmla="*/ 0 w 220"/>
              <a:gd name="T1" fmla="*/ 2147483647 h 78"/>
              <a:gd name="T2" fmla="*/ 2147483647 w 220"/>
              <a:gd name="T3" fmla="*/ 0 h 78"/>
              <a:gd name="T4" fmla="*/ 0 w 220"/>
              <a:gd name="T5" fmla="*/ 2147483647 h 78"/>
              <a:gd name="T6" fmla="*/ 0 60000 65536"/>
              <a:gd name="T7" fmla="*/ 0 60000 65536"/>
              <a:gd name="T8" fmla="*/ 0 60000 65536"/>
              <a:gd name="T9" fmla="*/ 0 w 220"/>
              <a:gd name="T10" fmla="*/ 0 h 78"/>
              <a:gd name="T11" fmla="*/ 220 w 220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78">
                <a:moveTo>
                  <a:pt x="0" y="77"/>
                </a:moveTo>
                <a:lnTo>
                  <a:pt x="219" y="0"/>
                </a:lnTo>
                <a:lnTo>
                  <a:pt x="0" y="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Freeform 10"/>
          <p:cNvSpPr>
            <a:spLocks/>
          </p:cNvSpPr>
          <p:nvPr/>
        </p:nvSpPr>
        <p:spPr bwMode="auto">
          <a:xfrm>
            <a:off x="1243013" y="4425950"/>
            <a:ext cx="669925" cy="357188"/>
          </a:xfrm>
          <a:custGeom>
            <a:avLst/>
            <a:gdLst>
              <a:gd name="T0" fmla="*/ 0 w 422"/>
              <a:gd name="T1" fmla="*/ 2147483647 h 225"/>
              <a:gd name="T2" fmla="*/ 2147483647 w 422"/>
              <a:gd name="T3" fmla="*/ 0 h 225"/>
              <a:gd name="T4" fmla="*/ 0 w 422"/>
              <a:gd name="T5" fmla="*/ 2147483647 h 225"/>
              <a:gd name="T6" fmla="*/ 0 60000 65536"/>
              <a:gd name="T7" fmla="*/ 0 60000 65536"/>
              <a:gd name="T8" fmla="*/ 0 60000 65536"/>
              <a:gd name="T9" fmla="*/ 0 w 422"/>
              <a:gd name="T10" fmla="*/ 0 h 225"/>
              <a:gd name="T11" fmla="*/ 422 w 422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>
            <a:off x="2159000" y="4425950"/>
            <a:ext cx="684213" cy="357188"/>
          </a:xfrm>
          <a:custGeom>
            <a:avLst/>
            <a:gdLst>
              <a:gd name="T0" fmla="*/ 0 w 431"/>
              <a:gd name="T1" fmla="*/ 0 h 225"/>
              <a:gd name="T2" fmla="*/ 2147483647 w 431"/>
              <a:gd name="T3" fmla="*/ 2147483647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  <a:gd name="T9" fmla="*/ 0 w 431"/>
              <a:gd name="T10" fmla="*/ 0 h 225"/>
              <a:gd name="T11" fmla="*/ 431 w 43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2"/>
          <p:cNvSpPr>
            <a:spLocks/>
          </p:cNvSpPr>
          <p:nvPr/>
        </p:nvSpPr>
        <p:spPr bwMode="auto">
          <a:xfrm>
            <a:off x="2014538" y="3201988"/>
            <a:ext cx="1587" cy="560387"/>
          </a:xfrm>
          <a:custGeom>
            <a:avLst/>
            <a:gdLst>
              <a:gd name="T0" fmla="*/ 0 w 1"/>
              <a:gd name="T1" fmla="*/ 0 h 353"/>
              <a:gd name="T2" fmla="*/ 0 w 1"/>
              <a:gd name="T3" fmla="*/ 2147483647 h 353"/>
              <a:gd name="T4" fmla="*/ 0 w 1"/>
              <a:gd name="T5" fmla="*/ 0 h 353"/>
              <a:gd name="T6" fmla="*/ 0 60000 65536"/>
              <a:gd name="T7" fmla="*/ 0 60000 65536"/>
              <a:gd name="T8" fmla="*/ 0 60000 65536"/>
              <a:gd name="T9" fmla="*/ 0 w 1"/>
              <a:gd name="T10" fmla="*/ 0 h 353"/>
              <a:gd name="T11" fmla="*/ 1 w 1"/>
              <a:gd name="T12" fmla="*/ 353 h 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13"/>
          <p:cNvSpPr>
            <a:spLocks/>
          </p:cNvSpPr>
          <p:nvPr/>
        </p:nvSpPr>
        <p:spPr bwMode="auto">
          <a:xfrm>
            <a:off x="2014538" y="2274888"/>
            <a:ext cx="1587" cy="512762"/>
          </a:xfrm>
          <a:custGeom>
            <a:avLst/>
            <a:gdLst>
              <a:gd name="T0" fmla="*/ 0 w 1"/>
              <a:gd name="T1" fmla="*/ 0 h 323"/>
              <a:gd name="T2" fmla="*/ 0 w 1"/>
              <a:gd name="T3" fmla="*/ 2147483647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  <a:gd name="T9" fmla="*/ 0 w 1"/>
              <a:gd name="T10" fmla="*/ 0 h 323"/>
              <a:gd name="T11" fmla="*/ 1 w 1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685800" y="4865688"/>
            <a:ext cx="10001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2471738" y="4849813"/>
            <a:ext cx="11684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1658938" y="4124325"/>
            <a:ext cx="1274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maker=name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1600200" y="2895600"/>
            <a:ext cx="281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Symbol" charset="0"/>
              </a:rPr>
              <a:t>s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baseline="-25000">
                <a:solidFill>
                  <a:srgbClr val="000000"/>
                </a:solidFill>
                <a:latin typeface="Arial" charset="0"/>
              </a:rPr>
              <a:t>price&gt;100 AND city=</a:t>
            </a:r>
            <a:r>
              <a:rPr lang="ja-JP" altLang="en-US" sz="2000" b="1" baseline="-250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sz="2000" b="1" baseline="-25000">
                <a:solidFill>
                  <a:srgbClr val="000000"/>
                </a:solidFill>
                <a:latin typeface="Arial" charset="0"/>
              </a:rPr>
              <a:t>Urbana</a:t>
            </a:r>
            <a:r>
              <a:rPr lang="ja-JP" altLang="en-US" sz="2000" b="1" baseline="-250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1774825" y="1985963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2400300" y="3810000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3201988" y="2835275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3170238" y="1828800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91" name="Freeform 22"/>
          <p:cNvSpPr>
            <a:spLocks/>
          </p:cNvSpPr>
          <p:nvPr/>
        </p:nvSpPr>
        <p:spPr bwMode="auto">
          <a:xfrm>
            <a:off x="5567363" y="4200525"/>
            <a:ext cx="100012" cy="119063"/>
          </a:xfrm>
          <a:custGeom>
            <a:avLst/>
            <a:gdLst>
              <a:gd name="T0" fmla="*/ 2147483647 w 63"/>
              <a:gd name="T1" fmla="*/ 2147483647 h 75"/>
              <a:gd name="T2" fmla="*/ 2147483647 w 63"/>
              <a:gd name="T3" fmla="*/ 2147483647 h 75"/>
              <a:gd name="T4" fmla="*/ 2147483647 w 63"/>
              <a:gd name="T5" fmla="*/ 0 h 75"/>
              <a:gd name="T6" fmla="*/ 2147483647 w 63"/>
              <a:gd name="T7" fmla="*/ 2147483647 h 75"/>
              <a:gd name="T8" fmla="*/ 0 w 63"/>
              <a:gd name="T9" fmla="*/ 2147483647 h 75"/>
              <a:gd name="T10" fmla="*/ 2147483647 w 63"/>
              <a:gd name="T11" fmla="*/ 2147483647 h 75"/>
              <a:gd name="T12" fmla="*/ 2147483647 w 63"/>
              <a:gd name="T13" fmla="*/ 2147483647 h 75"/>
              <a:gd name="T14" fmla="*/ 2147483647 w 63"/>
              <a:gd name="T15" fmla="*/ 2147483647 h 75"/>
              <a:gd name="T16" fmla="*/ 2147483647 w 63"/>
              <a:gd name="T17" fmla="*/ 2147483647 h 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"/>
              <a:gd name="T28" fmla="*/ 0 h 75"/>
              <a:gd name="T29" fmla="*/ 63 w 63"/>
              <a:gd name="T30" fmla="*/ 75 h 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" h="75">
                <a:moveTo>
                  <a:pt x="62" y="37"/>
                </a:moveTo>
                <a:lnTo>
                  <a:pt x="53" y="11"/>
                </a:lnTo>
                <a:lnTo>
                  <a:pt x="31" y="0"/>
                </a:lnTo>
                <a:lnTo>
                  <a:pt x="9" y="11"/>
                </a:lnTo>
                <a:lnTo>
                  <a:pt x="0" y="37"/>
                </a:lnTo>
                <a:lnTo>
                  <a:pt x="9" y="64"/>
                </a:lnTo>
                <a:lnTo>
                  <a:pt x="31" y="74"/>
                </a:lnTo>
                <a:lnTo>
                  <a:pt x="53" y="64"/>
                </a:lnTo>
                <a:lnTo>
                  <a:pt x="62" y="3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23"/>
          <p:cNvSpPr>
            <a:spLocks/>
          </p:cNvSpPr>
          <p:nvPr/>
        </p:nvSpPr>
        <p:spPr bwMode="auto">
          <a:xfrm>
            <a:off x="5616575" y="4210050"/>
            <a:ext cx="87313" cy="1588"/>
          </a:xfrm>
          <a:custGeom>
            <a:avLst/>
            <a:gdLst>
              <a:gd name="T0" fmla="*/ 0 w 55"/>
              <a:gd name="T1" fmla="*/ 0 h 1"/>
              <a:gd name="T2" fmla="*/ 2147483647 w 55"/>
              <a:gd name="T3" fmla="*/ 0 h 1"/>
              <a:gd name="T4" fmla="*/ 0 w 55"/>
              <a:gd name="T5" fmla="*/ 0 h 1"/>
              <a:gd name="T6" fmla="*/ 0 60000 65536"/>
              <a:gd name="T7" fmla="*/ 0 60000 65536"/>
              <a:gd name="T8" fmla="*/ 0 60000 65536"/>
              <a:gd name="T9" fmla="*/ 0 w 55"/>
              <a:gd name="T10" fmla="*/ 0 h 1"/>
              <a:gd name="T11" fmla="*/ 55 w 5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">
                <a:moveTo>
                  <a:pt x="0" y="0"/>
                </a:moveTo>
                <a:lnTo>
                  <a:pt x="54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Freeform 24"/>
          <p:cNvSpPr>
            <a:spLocks/>
          </p:cNvSpPr>
          <p:nvPr/>
        </p:nvSpPr>
        <p:spPr bwMode="auto">
          <a:xfrm>
            <a:off x="6345238" y="2482850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25"/>
          <p:cNvSpPr>
            <a:spLocks/>
          </p:cNvSpPr>
          <p:nvPr/>
        </p:nvSpPr>
        <p:spPr bwMode="auto">
          <a:xfrm>
            <a:off x="6419850" y="2482850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2147483647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  <a:gd name="T9" fmla="*/ 0 w 1"/>
              <a:gd name="T10" fmla="*/ 0 h 84"/>
              <a:gd name="T11" fmla="*/ 1 w 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Freeform 26"/>
          <p:cNvSpPr>
            <a:spLocks/>
          </p:cNvSpPr>
          <p:nvPr/>
        </p:nvSpPr>
        <p:spPr bwMode="auto">
          <a:xfrm>
            <a:off x="6308725" y="2470150"/>
            <a:ext cx="149225" cy="1588"/>
          </a:xfrm>
          <a:custGeom>
            <a:avLst/>
            <a:gdLst>
              <a:gd name="T0" fmla="*/ 0 w 94"/>
              <a:gd name="T1" fmla="*/ 0 h 1"/>
              <a:gd name="T2" fmla="*/ 2147483647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  <a:gd name="T9" fmla="*/ 0 w 94"/>
              <a:gd name="T10" fmla="*/ 0 h 1"/>
              <a:gd name="T11" fmla="*/ 94 w 9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Freeform 27"/>
          <p:cNvSpPr>
            <a:spLocks/>
          </p:cNvSpPr>
          <p:nvPr/>
        </p:nvSpPr>
        <p:spPr bwMode="auto">
          <a:xfrm>
            <a:off x="6469063" y="3400425"/>
            <a:ext cx="1587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7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28"/>
          <p:cNvSpPr>
            <a:spLocks/>
          </p:cNvSpPr>
          <p:nvPr/>
        </p:nvSpPr>
        <p:spPr bwMode="auto">
          <a:xfrm>
            <a:off x="6764338" y="3400425"/>
            <a:ext cx="1587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7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29"/>
          <p:cNvSpPr>
            <a:spLocks/>
          </p:cNvSpPr>
          <p:nvPr/>
        </p:nvSpPr>
        <p:spPr bwMode="auto">
          <a:xfrm>
            <a:off x="6469063" y="3400425"/>
            <a:ext cx="296862" cy="98425"/>
          </a:xfrm>
          <a:custGeom>
            <a:avLst/>
            <a:gdLst>
              <a:gd name="T0" fmla="*/ 0 w 187"/>
              <a:gd name="T1" fmla="*/ 0 h 62"/>
              <a:gd name="T2" fmla="*/ 2147483647 w 187"/>
              <a:gd name="T3" fmla="*/ 2147483647 h 62"/>
              <a:gd name="T4" fmla="*/ 0 w 187"/>
              <a:gd name="T5" fmla="*/ 0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0"/>
                </a:moveTo>
                <a:lnTo>
                  <a:pt x="186" y="6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Freeform 30"/>
          <p:cNvSpPr>
            <a:spLocks/>
          </p:cNvSpPr>
          <p:nvPr/>
        </p:nvSpPr>
        <p:spPr bwMode="auto">
          <a:xfrm>
            <a:off x="6469063" y="3400425"/>
            <a:ext cx="296862" cy="98425"/>
          </a:xfrm>
          <a:custGeom>
            <a:avLst/>
            <a:gdLst>
              <a:gd name="T0" fmla="*/ 0 w 187"/>
              <a:gd name="T1" fmla="*/ 2147483647 h 62"/>
              <a:gd name="T2" fmla="*/ 2147483647 w 187"/>
              <a:gd name="T3" fmla="*/ 0 h 62"/>
              <a:gd name="T4" fmla="*/ 0 w 187"/>
              <a:gd name="T5" fmla="*/ 2147483647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61"/>
                </a:moveTo>
                <a:lnTo>
                  <a:pt x="186" y="0"/>
                </a:lnTo>
                <a:lnTo>
                  <a:pt x="0" y="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Freeform 31"/>
          <p:cNvSpPr>
            <a:spLocks/>
          </p:cNvSpPr>
          <p:nvPr/>
        </p:nvSpPr>
        <p:spPr bwMode="auto">
          <a:xfrm>
            <a:off x="5961063" y="3794125"/>
            <a:ext cx="569912" cy="274638"/>
          </a:xfrm>
          <a:custGeom>
            <a:avLst/>
            <a:gdLst>
              <a:gd name="T0" fmla="*/ 0 w 359"/>
              <a:gd name="T1" fmla="*/ 2147483647 h 173"/>
              <a:gd name="T2" fmla="*/ 2147483647 w 359"/>
              <a:gd name="T3" fmla="*/ 0 h 173"/>
              <a:gd name="T4" fmla="*/ 0 w 359"/>
              <a:gd name="T5" fmla="*/ 2147483647 h 173"/>
              <a:gd name="T6" fmla="*/ 0 60000 65536"/>
              <a:gd name="T7" fmla="*/ 0 60000 65536"/>
              <a:gd name="T8" fmla="*/ 0 60000 65536"/>
              <a:gd name="T9" fmla="*/ 0 w 359"/>
              <a:gd name="T10" fmla="*/ 0 h 173"/>
              <a:gd name="T11" fmla="*/ 359 w 359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32"/>
          <p:cNvSpPr>
            <a:spLocks/>
          </p:cNvSpPr>
          <p:nvPr/>
        </p:nvSpPr>
        <p:spPr bwMode="auto">
          <a:xfrm>
            <a:off x="6738938" y="3794125"/>
            <a:ext cx="581025" cy="274638"/>
          </a:xfrm>
          <a:custGeom>
            <a:avLst/>
            <a:gdLst>
              <a:gd name="T0" fmla="*/ 0 w 366"/>
              <a:gd name="T1" fmla="*/ 0 h 173"/>
              <a:gd name="T2" fmla="*/ 2147483647 w 366"/>
              <a:gd name="T3" fmla="*/ 2147483647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  <a:gd name="T9" fmla="*/ 0 w 366"/>
              <a:gd name="T10" fmla="*/ 0 h 173"/>
              <a:gd name="T11" fmla="*/ 366 w 366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7367588" y="4425950"/>
            <a:ext cx="1587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2147483647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  <a:gd name="T9" fmla="*/ 0 w 1"/>
              <a:gd name="T10" fmla="*/ 0 h 272"/>
              <a:gd name="T11" fmla="*/ 1 w 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Freeform 34"/>
          <p:cNvSpPr>
            <a:spLocks/>
          </p:cNvSpPr>
          <p:nvPr/>
        </p:nvSpPr>
        <p:spPr bwMode="auto">
          <a:xfrm>
            <a:off x="6604000" y="2854325"/>
            <a:ext cx="1588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2147483647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  <a:gd name="T9" fmla="*/ 0 w 1"/>
              <a:gd name="T10" fmla="*/ 0 h 247"/>
              <a:gd name="T11" fmla="*/ 1 w 1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Freeform 35"/>
          <p:cNvSpPr>
            <a:spLocks/>
          </p:cNvSpPr>
          <p:nvPr/>
        </p:nvSpPr>
        <p:spPr bwMode="auto">
          <a:xfrm>
            <a:off x="6986588" y="4175125"/>
            <a:ext cx="100012" cy="122238"/>
          </a:xfrm>
          <a:custGeom>
            <a:avLst/>
            <a:gdLst>
              <a:gd name="T0" fmla="*/ 2147483647 w 63"/>
              <a:gd name="T1" fmla="*/ 2147483647 h 77"/>
              <a:gd name="T2" fmla="*/ 2147483647 w 63"/>
              <a:gd name="T3" fmla="*/ 2147483647 h 77"/>
              <a:gd name="T4" fmla="*/ 2147483647 w 63"/>
              <a:gd name="T5" fmla="*/ 0 h 77"/>
              <a:gd name="T6" fmla="*/ 2147483647 w 63"/>
              <a:gd name="T7" fmla="*/ 2147483647 h 77"/>
              <a:gd name="T8" fmla="*/ 0 w 63"/>
              <a:gd name="T9" fmla="*/ 2147483647 h 77"/>
              <a:gd name="T10" fmla="*/ 2147483647 w 63"/>
              <a:gd name="T11" fmla="*/ 2147483647 h 77"/>
              <a:gd name="T12" fmla="*/ 2147483647 w 63"/>
              <a:gd name="T13" fmla="*/ 2147483647 h 77"/>
              <a:gd name="T14" fmla="*/ 2147483647 w 63"/>
              <a:gd name="T15" fmla="*/ 2147483647 h 77"/>
              <a:gd name="T16" fmla="*/ 2147483647 w 63"/>
              <a:gd name="T17" fmla="*/ 2147483647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"/>
              <a:gd name="T28" fmla="*/ 0 h 77"/>
              <a:gd name="T29" fmla="*/ 63 w 63"/>
              <a:gd name="T30" fmla="*/ 77 h 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" h="77">
                <a:moveTo>
                  <a:pt x="62" y="38"/>
                </a:moveTo>
                <a:lnTo>
                  <a:pt x="53" y="11"/>
                </a:lnTo>
                <a:lnTo>
                  <a:pt x="31" y="0"/>
                </a:lnTo>
                <a:lnTo>
                  <a:pt x="9" y="11"/>
                </a:lnTo>
                <a:lnTo>
                  <a:pt x="0" y="38"/>
                </a:lnTo>
                <a:lnTo>
                  <a:pt x="9" y="65"/>
                </a:lnTo>
                <a:lnTo>
                  <a:pt x="31" y="76"/>
                </a:lnTo>
                <a:lnTo>
                  <a:pt x="53" y="65"/>
                </a:lnTo>
                <a:lnTo>
                  <a:pt x="62" y="3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Freeform 36"/>
          <p:cNvSpPr>
            <a:spLocks/>
          </p:cNvSpPr>
          <p:nvPr/>
        </p:nvSpPr>
        <p:spPr bwMode="auto">
          <a:xfrm>
            <a:off x="7035800" y="4186238"/>
            <a:ext cx="87313" cy="1587"/>
          </a:xfrm>
          <a:custGeom>
            <a:avLst/>
            <a:gdLst>
              <a:gd name="T0" fmla="*/ 0 w 55"/>
              <a:gd name="T1" fmla="*/ 0 h 1"/>
              <a:gd name="T2" fmla="*/ 2147483647 w 55"/>
              <a:gd name="T3" fmla="*/ 0 h 1"/>
              <a:gd name="T4" fmla="*/ 0 w 55"/>
              <a:gd name="T5" fmla="*/ 0 h 1"/>
              <a:gd name="T6" fmla="*/ 0 60000 65536"/>
              <a:gd name="T7" fmla="*/ 0 60000 65536"/>
              <a:gd name="T8" fmla="*/ 0 60000 65536"/>
              <a:gd name="T9" fmla="*/ 0 w 55"/>
              <a:gd name="T10" fmla="*/ 0 h 1"/>
              <a:gd name="T11" fmla="*/ 55 w 5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">
                <a:moveTo>
                  <a:pt x="0" y="0"/>
                </a:moveTo>
                <a:lnTo>
                  <a:pt x="54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Freeform 37"/>
          <p:cNvSpPr>
            <a:spLocks/>
          </p:cNvSpPr>
          <p:nvPr/>
        </p:nvSpPr>
        <p:spPr bwMode="auto">
          <a:xfrm>
            <a:off x="5924550" y="4437063"/>
            <a:ext cx="1588" cy="430212"/>
          </a:xfrm>
          <a:custGeom>
            <a:avLst/>
            <a:gdLst>
              <a:gd name="T0" fmla="*/ 0 w 1"/>
              <a:gd name="T1" fmla="*/ 0 h 271"/>
              <a:gd name="T2" fmla="*/ 0 w 1"/>
              <a:gd name="T3" fmla="*/ 2147483647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  <a:gd name="T9" fmla="*/ 0 w 1"/>
              <a:gd name="T10" fmla="*/ 0 h 271"/>
              <a:gd name="T11" fmla="*/ 1 w 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Rectangle 38"/>
          <p:cNvSpPr>
            <a:spLocks noChangeArrowheads="1"/>
          </p:cNvSpPr>
          <p:nvPr/>
        </p:nvSpPr>
        <p:spPr bwMode="auto">
          <a:xfrm>
            <a:off x="5484813" y="4818063"/>
            <a:ext cx="10001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32808" name="Rectangle 39"/>
          <p:cNvSpPr>
            <a:spLocks noChangeArrowheads="1"/>
          </p:cNvSpPr>
          <p:nvPr/>
        </p:nvSpPr>
        <p:spPr bwMode="auto">
          <a:xfrm>
            <a:off x="7042150" y="4830763"/>
            <a:ext cx="11684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32809" name="Rectangle 40"/>
          <p:cNvSpPr>
            <a:spLocks noChangeArrowheads="1"/>
          </p:cNvSpPr>
          <p:nvPr/>
        </p:nvSpPr>
        <p:spPr bwMode="auto">
          <a:xfrm>
            <a:off x="6299200" y="3546475"/>
            <a:ext cx="1274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maker=name</a:t>
            </a:r>
          </a:p>
        </p:txBody>
      </p:sp>
      <p:sp>
        <p:nvSpPr>
          <p:cNvPr id="32810" name="Rectangle 41"/>
          <p:cNvSpPr>
            <a:spLocks noChangeArrowheads="1"/>
          </p:cNvSpPr>
          <p:nvPr/>
        </p:nvSpPr>
        <p:spPr bwMode="auto">
          <a:xfrm>
            <a:off x="5632450" y="4224338"/>
            <a:ext cx="1055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price&gt;100 </a:t>
            </a:r>
          </a:p>
        </p:txBody>
      </p:sp>
      <p:sp>
        <p:nvSpPr>
          <p:cNvPr id="32811" name="Rectangle 42"/>
          <p:cNvSpPr>
            <a:spLocks noChangeArrowheads="1"/>
          </p:cNvSpPr>
          <p:nvPr/>
        </p:nvSpPr>
        <p:spPr bwMode="auto">
          <a:xfrm>
            <a:off x="6375400" y="2519363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32812" name="Rectangle 43"/>
          <p:cNvSpPr>
            <a:spLocks noChangeArrowheads="1"/>
          </p:cNvSpPr>
          <p:nvPr/>
        </p:nvSpPr>
        <p:spPr bwMode="auto">
          <a:xfrm>
            <a:off x="6916738" y="2362200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813" name="Rectangle 44"/>
          <p:cNvSpPr>
            <a:spLocks noChangeArrowheads="1"/>
          </p:cNvSpPr>
          <p:nvPr/>
        </p:nvSpPr>
        <p:spPr bwMode="auto">
          <a:xfrm>
            <a:off x="7027863" y="4200525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city=</a:t>
            </a:r>
            <a:r>
              <a:rPr lang="ja-JP" altLang="en-US" sz="1400" b="1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sz="1400" b="1">
                <a:solidFill>
                  <a:srgbClr val="000000"/>
                </a:solidFill>
                <a:latin typeface="Arial" charset="0"/>
              </a:rPr>
              <a:t>Urbana</a:t>
            </a:r>
            <a:r>
              <a:rPr lang="ja-JP" altLang="en-US" sz="1400" b="1">
                <a:solidFill>
                  <a:srgbClr val="000000"/>
                </a:solidFill>
                <a:latin typeface="Arial" charset="0"/>
              </a:rPr>
              <a:t>”</a:t>
            </a:r>
            <a:endParaRPr lang="en-US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814" name="Rectangle 45"/>
          <p:cNvSpPr>
            <a:spLocks noChangeArrowheads="1"/>
          </p:cNvSpPr>
          <p:nvPr/>
        </p:nvSpPr>
        <p:spPr bwMode="auto">
          <a:xfrm>
            <a:off x="6942138" y="3305175"/>
            <a:ext cx="1841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815" name="Text Box 46"/>
          <p:cNvSpPr txBox="1">
            <a:spLocks noChangeArrowheads="1"/>
          </p:cNvSpPr>
          <p:nvPr/>
        </p:nvSpPr>
        <p:spPr bwMode="auto">
          <a:xfrm>
            <a:off x="212725" y="5222875"/>
            <a:ext cx="8602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The earlier we process selections, less tuples we need to manipulate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higher up in the tree (but may cause us to lose an important ordering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of the tuples, if we use indexes).</a:t>
            </a:r>
          </a:p>
        </p:txBody>
      </p:sp>
    </p:spTree>
    <p:extLst>
      <p:ext uri="{BB962C8B-B14F-4D97-AF65-F5344CB8AC3E}">
        <p14:creationId xmlns:p14="http://schemas.microsoft.com/office/powerpoint/2010/main" val="6923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9FC20EB-2B64-D741-AFA3-9AF4EA43CEAC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64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Cost-based Optimizations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Main idea: apply algebraic laws, until estimated cost is minimal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Start from partial plans, build more complete plans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Will see in a few slides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Problem: there are too many ways to apply the laws, hence too many (partial) plans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6629400" y="5715000"/>
            <a:ext cx="112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 16.5.4</a:t>
            </a:r>
          </a:p>
        </p:txBody>
      </p:sp>
    </p:spTree>
    <p:extLst>
      <p:ext uri="{BB962C8B-B14F-4D97-AF65-F5344CB8AC3E}">
        <p14:creationId xmlns:p14="http://schemas.microsoft.com/office/powerpoint/2010/main" val="82396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AF36036-3D90-BD40-B1DF-92D03BAA27D3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Optimal Join Trees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Given: a query  R1 </a:t>
            </a:r>
            <a:r>
              <a:rPr lang="en-US">
                <a:latin typeface="Times New Roman" charset="0"/>
                <a:ea typeface="ＭＳ Ｐゴシック" charset="0"/>
                <a:cs typeface="Arial Unicode MS" charset="0"/>
              </a:rPr>
              <a:t>⋈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R2 </a:t>
            </a:r>
            <a:r>
              <a:rPr lang="en-US">
                <a:latin typeface="Times New Roman" charset="0"/>
                <a:ea typeface="ＭＳ Ｐゴシック" charset="0"/>
                <a:cs typeface="Arial Unicode MS" charset="0"/>
              </a:rPr>
              <a:t>⋈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… </a:t>
            </a:r>
            <a:r>
              <a:rPr lang="en-US">
                <a:latin typeface="Times New Roman" charset="0"/>
                <a:ea typeface="ＭＳ Ｐゴシック" charset="0"/>
                <a:cs typeface="Arial Unicode MS" charset="0"/>
              </a:rPr>
              <a:t>⋈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Rn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Assume we have a function cost() that gives us the cost of every join tree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the best join tree for the query</a:t>
            </a:r>
          </a:p>
        </p:txBody>
      </p:sp>
    </p:spTree>
    <p:extLst>
      <p:ext uri="{BB962C8B-B14F-4D97-AF65-F5344CB8AC3E}">
        <p14:creationId xmlns:p14="http://schemas.microsoft.com/office/powerpoint/2010/main" val="129532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C2913E-15DB-9947-AAA5-15A1A0F65F29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Completing the Physical Query Plan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Choose algorithm to implement each operator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Need to account for more than cost:</a:t>
            </a: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How much memory do we have ?</a:t>
            </a: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Are the input operand(s) sorted ?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Decide for each intermediate result: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To materialize: create entirely and store on disk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To pipeline: create in parts and move on to next operation; entire result may never be available at the same time, not stored on disk.</a:t>
            </a:r>
          </a:p>
        </p:txBody>
      </p:sp>
    </p:spTree>
    <p:extLst>
      <p:ext uri="{BB962C8B-B14F-4D97-AF65-F5344CB8AC3E}">
        <p14:creationId xmlns:p14="http://schemas.microsoft.com/office/powerpoint/2010/main" val="170453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82D503-21CB-D042-BF81-E4A780111AFB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Estimating Sizes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683"/>
            <a:ext cx="91440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Simplifying assumptions:</a:t>
            </a:r>
          </a:p>
          <a:p>
            <a:r>
              <a:rPr lang="en-US" sz="2800" i="1" u="sng" dirty="0">
                <a:latin typeface="Times New Roman" charset="0"/>
                <a:ea typeface="ＭＳ Ｐゴシック" charset="0"/>
                <a:cs typeface="ＭＳ Ｐゴシック" charset="0"/>
              </a:rPr>
              <a:t>Containment of values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if V(R,A) &lt;= V(S,A), then the set of A values of R is included in the set of A values of S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Note: this holds when A is a foreign key in R, and a key in S</a:t>
            </a:r>
          </a:p>
          <a:p>
            <a:endParaRPr lang="en-US" sz="2800" i="1" u="sng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i="1" u="sng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i="1" u="sng" dirty="0">
                <a:latin typeface="Times New Roman" charset="0"/>
                <a:ea typeface="ＭＳ Ｐゴシック" charset="0"/>
                <a:cs typeface="ＭＳ Ｐゴシック" charset="0"/>
              </a:rPr>
              <a:t>Preservation of values sets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any other attribute B,  </a:t>
            </a:r>
          </a:p>
          <a:p>
            <a:pPr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	V(R     S, B) = V(R, B)   (or V(S, B))</a:t>
            </a:r>
          </a:p>
        </p:txBody>
      </p:sp>
      <p:grpSp>
        <p:nvGrpSpPr>
          <p:cNvPr id="86021" name="Group 4"/>
          <p:cNvGrpSpPr>
            <a:grpSpLocks/>
          </p:cNvGrpSpPr>
          <p:nvPr/>
        </p:nvGrpSpPr>
        <p:grpSpPr bwMode="auto">
          <a:xfrm>
            <a:off x="1066800" y="4861234"/>
            <a:ext cx="558800" cy="412750"/>
            <a:chOff x="4512" y="1392"/>
            <a:chExt cx="352" cy="260"/>
          </a:xfrm>
        </p:grpSpPr>
        <p:grpSp>
          <p:nvGrpSpPr>
            <p:cNvPr id="86022" name="Group 5"/>
            <p:cNvGrpSpPr>
              <a:grpSpLocks noChangeAspect="1"/>
            </p:cNvGrpSpPr>
            <p:nvPr/>
          </p:nvGrpSpPr>
          <p:grpSpPr bwMode="auto">
            <a:xfrm>
              <a:off x="4512" y="1392"/>
              <a:ext cx="192" cy="128"/>
              <a:chOff x="1104" y="1344"/>
              <a:chExt cx="288" cy="192"/>
            </a:xfrm>
          </p:grpSpPr>
          <p:sp>
            <p:nvSpPr>
              <p:cNvPr id="86024" name="Line 6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5" name="Line 7"/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6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3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7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1104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23" name="Text Box 10"/>
            <p:cNvSpPr txBox="1">
              <a:spLocks noChangeArrowheads="1"/>
            </p:cNvSpPr>
            <p:nvPr/>
          </p:nvSpPr>
          <p:spPr bwMode="auto">
            <a:xfrm>
              <a:off x="4656" y="14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29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0D8CB8-4EA9-E040-BFFD-440C4EE1FB18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Transaction manager and Recovery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1BFC2FD-85D1-7845-A437-11AFDEFFF485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Undo Recovery with Checkpointing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581400" y="1905000"/>
            <a:ext cx="1701800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&lt;T9,X9,v9&gt;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(all completed)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&lt;CKPT&gt;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&lt;START T2&gt;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&lt;START 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&lt;START T5&gt;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&lt;START T4&gt;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&lt;T1,X1,v1&gt;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&lt;T5,X5,v5&gt;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&lt;T4,X4,v4&gt;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&lt;COMMIT T5&gt;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&lt;T3,X3,v3&gt;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&lt;T2,X2,v2&gt;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46125" y="2708275"/>
            <a:ext cx="2265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During recovery,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Can stop at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&lt;CKPT&gt;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32004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AutoShape 6"/>
          <p:cNvSpPr>
            <a:spLocks/>
          </p:cNvSpPr>
          <p:nvPr/>
        </p:nvSpPr>
        <p:spPr bwMode="auto">
          <a:xfrm>
            <a:off x="6172200" y="3886200"/>
            <a:ext cx="152400" cy="2667000"/>
          </a:xfrm>
          <a:prstGeom prst="rightBrace">
            <a:avLst>
              <a:gd name="adj1" fmla="val 1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  transactions T2,T3,T4,T5</a:t>
            </a:r>
          </a:p>
        </p:txBody>
      </p:sp>
      <p:sp>
        <p:nvSpPr>
          <p:cNvPr id="61447" name="AutoShape 7"/>
          <p:cNvSpPr>
            <a:spLocks/>
          </p:cNvSpPr>
          <p:nvPr/>
        </p:nvSpPr>
        <p:spPr bwMode="auto">
          <a:xfrm>
            <a:off x="6096000" y="19812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   other transactions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845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did we do over the past four months?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027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01568968-0351-124F-9600-DCF714621743}" type="slidenum">
              <a:rPr lang="en-US" sz="1400"/>
              <a:pPr>
                <a:defRPr/>
              </a:pPr>
              <a:t>40</a:t>
            </a:fld>
            <a:endParaRPr lang="en-US" sz="140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Redo Recovery with Nonquiescent Checkpointing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352800" y="1905000"/>
            <a:ext cx="2667000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&lt;START T1&gt;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&lt;COMMIT T1&gt;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&lt;START CKPT T4, T5, T6&gt;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&lt;END CKPT&gt;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&lt;START CKPT T9, T10&gt;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46125" y="2708275"/>
            <a:ext cx="2087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Step 1: look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The last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&lt;END CKPT&gt;</a:t>
            </a: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V="1">
            <a:off x="32004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6462713" y="2287588"/>
            <a:ext cx="25288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Step 2: redo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from &lt;START Ti&gt; for Ti in {T4, T5, T6}.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6172200" y="3048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AutoShape 8"/>
          <p:cNvSpPr>
            <a:spLocks/>
          </p:cNvSpPr>
          <p:nvPr/>
        </p:nvSpPr>
        <p:spPr bwMode="auto">
          <a:xfrm>
            <a:off x="307975" y="4633913"/>
            <a:ext cx="2047875" cy="925512"/>
          </a:xfrm>
          <a:prstGeom prst="borderCallout1">
            <a:avLst>
              <a:gd name="adj1" fmla="val 12352"/>
              <a:gd name="adj2" fmla="val 103722"/>
              <a:gd name="adj3" fmla="val 8921"/>
              <a:gd name="adj4" fmla="val 1496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All OUTPUTs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of T1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known to be on disk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65255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</a:p>
          <a:p>
            <a:r>
              <a:rPr lang="en-US" dirty="0" smtClean="0"/>
              <a:t>Query Processing</a:t>
            </a:r>
          </a:p>
          <a:p>
            <a:r>
              <a:rPr lang="en-US" dirty="0" smtClean="0"/>
              <a:t>Query Optimization</a:t>
            </a:r>
          </a:p>
          <a:p>
            <a:r>
              <a:rPr lang="en-US" dirty="0" smtClean="0"/>
              <a:t>Transaction Management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0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22657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 and best wishes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0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93F0EA-6AD8-7040-9804-7972A7D1AAE9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295400" y="6019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address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88620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name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655320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ssn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124200" y="4724400"/>
            <a:ext cx="2514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Person</a:t>
            </a:r>
          </a:p>
        </p:txBody>
      </p:sp>
      <p:sp>
        <p:nvSpPr>
          <p:cNvPr id="22535" name="AutoShape 6"/>
          <p:cNvSpPr>
            <a:spLocks noChangeArrowheads="1"/>
          </p:cNvSpPr>
          <p:nvPr/>
        </p:nvSpPr>
        <p:spPr bwMode="auto">
          <a:xfrm>
            <a:off x="1371600" y="35052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buys</a:t>
            </a:r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3657600" y="16002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makes</a:t>
            </a:r>
          </a:p>
        </p:txBody>
      </p:sp>
      <p:sp>
        <p:nvSpPr>
          <p:cNvPr id="22537" name="AutoShape 8"/>
          <p:cNvSpPr>
            <a:spLocks noChangeArrowheads="1"/>
          </p:cNvSpPr>
          <p:nvPr/>
        </p:nvSpPr>
        <p:spPr bwMode="auto">
          <a:xfrm>
            <a:off x="6248400" y="3657600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employs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6400800" y="1905000"/>
            <a:ext cx="2209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Company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838200" y="2286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Product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114300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name</a:t>
            </a:r>
          </a:p>
        </p:txBody>
      </p: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274320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category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7696200" y="2971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stockprice</a:t>
            </a:r>
          </a:p>
        </p:txBody>
      </p:sp>
      <p:sp>
        <p:nvSpPr>
          <p:cNvPr id="22543" name="Oval 14"/>
          <p:cNvSpPr>
            <a:spLocks noChangeArrowheads="1"/>
          </p:cNvSpPr>
          <p:nvPr/>
        </p:nvSpPr>
        <p:spPr bwMode="auto">
          <a:xfrm>
            <a:off x="7543800" y="685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name</a:t>
            </a:r>
          </a:p>
        </p:txBody>
      </p:sp>
      <p:sp>
        <p:nvSpPr>
          <p:cNvPr id="22544" name="Oval 15"/>
          <p:cNvSpPr>
            <a:spLocks noChangeArrowheads="1"/>
          </p:cNvSpPr>
          <p:nvPr/>
        </p:nvSpPr>
        <p:spPr bwMode="auto">
          <a:xfrm>
            <a:off x="0" y="1371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price</a:t>
            </a:r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51816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 flipV="1">
            <a:off x="11430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V="1">
            <a:off x="19050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V="1">
            <a:off x="2514600" y="1143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H="1">
            <a:off x="297180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 flipV="1">
            <a:off x="2133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>
            <a:off x="2133600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V="1">
            <a:off x="777240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 flipH="1">
            <a:off x="563880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 flipH="1">
            <a:off x="2590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>
            <a:off x="4267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7"/>
          <p:cNvSpPr>
            <a:spLocks noChangeShapeType="1"/>
          </p:cNvSpPr>
          <p:nvPr/>
        </p:nvSpPr>
        <p:spPr bwMode="auto">
          <a:xfrm>
            <a:off x="5029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57" name="AutoShape 28"/>
          <p:cNvCxnSpPr>
            <a:cxnSpLocks noChangeShapeType="1"/>
            <a:stCxn id="22537" idx="0"/>
            <a:endCxn id="22538" idx="2"/>
          </p:cNvCxnSpPr>
          <p:nvPr/>
        </p:nvCxnSpPr>
        <p:spPr bwMode="auto">
          <a:xfrm flipV="1">
            <a:off x="7010400" y="2667000"/>
            <a:ext cx="4953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/>
          <p:cNvCxnSpPr>
            <a:cxnSpLocks noChangeShapeType="1"/>
            <a:stCxn id="22538" idx="2"/>
            <a:endCxn id="22542" idx="0"/>
          </p:cNvCxnSpPr>
          <p:nvPr/>
        </p:nvCxnSpPr>
        <p:spPr bwMode="auto">
          <a:xfrm>
            <a:off x="7505700" y="26670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9" name="Rectangle 30"/>
          <p:cNvSpPr>
            <a:spLocks noGrp="1" noChangeArrowheads="1"/>
          </p:cNvSpPr>
          <p:nvPr>
            <p:ph type="title"/>
          </p:nvPr>
        </p:nvSpPr>
        <p:spPr>
          <a:xfrm>
            <a:off x="4191000" y="76200"/>
            <a:ext cx="3962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E-R diagrams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9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81EAC2-155C-9744-9301-4F4F15B9F57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276600" y="2667000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Product</a:t>
            </a: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3581400" y="838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name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5181600" y="838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category</a:t>
            </a: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2438400" y="1752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price</a:t>
            </a:r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 flipH="1" flipV="1">
            <a:off x="35814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V="1">
            <a:off x="43434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V="1">
            <a:off x="4953000" y="1524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2286000" y="3733800"/>
            <a:ext cx="990600" cy="838200"/>
          </a:xfrm>
          <a:prstGeom prst="triangle">
            <a:avLst>
              <a:gd name="adj" fmla="val 5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isa</a:t>
            </a:r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5638800" y="3733800"/>
            <a:ext cx="990600" cy="838200"/>
          </a:xfrm>
          <a:prstGeom prst="triangle">
            <a:avLst>
              <a:gd name="adj" fmla="val 5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isa</a:t>
            </a: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5562600" y="5257800"/>
            <a:ext cx="26670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Educational Product</a:t>
            </a: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609600" y="5257800"/>
            <a:ext cx="2362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Software Product</a:t>
            </a:r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H="1">
            <a:off x="1676400" y="4572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6172200" y="4572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 flipH="1">
            <a:off x="2819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Oval 17"/>
          <p:cNvSpPr>
            <a:spLocks noChangeArrowheads="1"/>
          </p:cNvSpPr>
          <p:nvPr/>
        </p:nvSpPr>
        <p:spPr bwMode="auto">
          <a:xfrm>
            <a:off x="7696200" y="6172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Age Group</a:t>
            </a:r>
          </a:p>
        </p:txBody>
      </p:sp>
      <p:sp>
        <p:nvSpPr>
          <p:cNvPr id="46099" name="Oval 18"/>
          <p:cNvSpPr>
            <a:spLocks noChangeArrowheads="1"/>
          </p:cNvSpPr>
          <p:nvPr/>
        </p:nvSpPr>
        <p:spPr bwMode="auto">
          <a:xfrm>
            <a:off x="152400" y="6172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platforms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 flipH="1">
            <a:off x="1600200" y="6019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6553200" y="6019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>
            <a:off x="5410200" y="3429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2"/>
          <p:cNvSpPr txBox="1">
            <a:spLocks noChangeArrowheads="1"/>
          </p:cNvSpPr>
          <p:nvPr/>
        </p:nvSpPr>
        <p:spPr bwMode="auto">
          <a:xfrm>
            <a:off x="2057400" y="152400"/>
            <a:ext cx="522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600"/>
              <a:t>Subclasses in ER 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DCA9DF-B27A-CB4E-BE61-08A81049ECFB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64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Weak Entity Sets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7910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/>
              <a:t>Entity sets are weak when their key attributes come from other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classes to which they are related.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6340475" y="4302125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University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930275" y="4302125"/>
            <a:ext cx="21336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Team</a:t>
            </a:r>
          </a:p>
        </p:txBody>
      </p:sp>
      <p:sp>
        <p:nvSpPr>
          <p:cNvPr id="63495" name="AutoShape 6"/>
          <p:cNvSpPr>
            <a:spLocks noChangeArrowheads="1"/>
          </p:cNvSpPr>
          <p:nvPr/>
        </p:nvSpPr>
        <p:spPr bwMode="auto">
          <a:xfrm>
            <a:off x="3978275" y="3921125"/>
            <a:ext cx="1524000" cy="13716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affiliation</a:t>
            </a: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 flipH="1">
            <a:off x="3063875" y="4606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5502275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2530475" y="5368925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number</a:t>
            </a:r>
          </a:p>
        </p:txBody>
      </p:sp>
      <p:sp>
        <p:nvSpPr>
          <p:cNvPr id="63499" name="Oval 10"/>
          <p:cNvSpPr>
            <a:spLocks noChangeArrowheads="1"/>
          </p:cNvSpPr>
          <p:nvPr/>
        </p:nvSpPr>
        <p:spPr bwMode="auto">
          <a:xfrm>
            <a:off x="396875" y="5368925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sport</a:t>
            </a:r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6264275" y="5368925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name</a:t>
            </a:r>
          </a:p>
        </p:txBody>
      </p:sp>
      <p:sp>
        <p:nvSpPr>
          <p:cNvPr id="63501" name="Rectangle 12"/>
          <p:cNvSpPr>
            <a:spLocks noChangeArrowheads="1"/>
          </p:cNvSpPr>
          <p:nvPr/>
        </p:nvSpPr>
        <p:spPr bwMode="auto">
          <a:xfrm>
            <a:off x="854075" y="4225925"/>
            <a:ext cx="228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AutoShape 13"/>
          <p:cNvSpPr>
            <a:spLocks noChangeArrowheads="1"/>
          </p:cNvSpPr>
          <p:nvPr/>
        </p:nvSpPr>
        <p:spPr bwMode="auto">
          <a:xfrm>
            <a:off x="3825875" y="3844925"/>
            <a:ext cx="1828800" cy="1524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2759075" y="5826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6645275" y="5902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 flipH="1">
            <a:off x="1387475" y="51403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2073275" y="514032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Line 18"/>
          <p:cNvSpPr>
            <a:spLocks noChangeShapeType="1"/>
          </p:cNvSpPr>
          <p:nvPr/>
        </p:nvSpPr>
        <p:spPr bwMode="auto">
          <a:xfrm flipH="1">
            <a:off x="6873875" y="506412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Text Box 19"/>
          <p:cNvSpPr txBox="1">
            <a:spLocks noChangeArrowheads="1"/>
          </p:cNvSpPr>
          <p:nvPr/>
        </p:nvSpPr>
        <p:spPr bwMode="auto">
          <a:xfrm>
            <a:off x="6172200" y="43434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)</a:t>
            </a:r>
          </a:p>
        </p:txBody>
      </p:sp>
      <p:sp>
        <p:nvSpPr>
          <p:cNvPr id="63509" name="TextBox 20"/>
          <p:cNvSpPr txBox="1">
            <a:spLocks noChangeArrowheads="1"/>
          </p:cNvSpPr>
          <p:nvPr/>
        </p:nvSpPr>
        <p:spPr bwMode="auto">
          <a:xfrm>
            <a:off x="3048000" y="3048000"/>
            <a:ext cx="340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 Football Team 1 (UIUC)</a:t>
            </a:r>
          </a:p>
        </p:txBody>
      </p:sp>
    </p:spTree>
    <p:extLst>
      <p:ext uri="{BB962C8B-B14F-4D97-AF65-F5344CB8AC3E}">
        <p14:creationId xmlns:p14="http://schemas.microsoft.com/office/powerpoint/2010/main" val="204209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9D336B-63DC-7D45-AFA4-4D1797B73F4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Design principles: Avoiding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Redundancy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Redundancy occurs when we say the same thing in two different ways.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Redundancy wastes space and (more importantly) encourages inconsistency.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The two instances of the same fact may become inconsistent if we change one and forget to change the other, related version.</a:t>
            </a:r>
          </a:p>
        </p:txBody>
      </p:sp>
    </p:spTree>
    <p:extLst>
      <p:ext uri="{BB962C8B-B14F-4D97-AF65-F5344CB8AC3E}">
        <p14:creationId xmlns:p14="http://schemas.microsoft.com/office/powerpoint/2010/main" val="17497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136D719-9118-CF47-947C-71A3B929B450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Relational Model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898525" y="1793875"/>
            <a:ext cx="72818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Name              Price              Category           Manufacturer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gizmo              $19.99            gadgets            GizmoWorks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Power gizmo   $29.99            gadgets            GizmoWorks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SingleTouch    $149.99          photography     Canon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MultiTouch      $203.99          household         Hitachi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838200" y="2286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838200" y="2438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2667000" y="1905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62484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42672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36525" y="5984875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FF0000"/>
                </a:solidFill>
              </a:rPr>
              <a:t>tuples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213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FF0000"/>
                </a:solidFill>
              </a:rPr>
              <a:t>Attribute names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V="1">
            <a:off x="685800" y="556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V="1">
            <a:off x="685800" y="46482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V="1">
            <a:off x="685800" y="3962400"/>
            <a:ext cx="228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V="1">
            <a:off x="685800" y="3276600"/>
            <a:ext cx="2286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1447800" y="1447800"/>
            <a:ext cx="449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2895600" y="1447800"/>
            <a:ext cx="304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H="1">
            <a:off x="4648200" y="1447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5943600" y="1447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228600" y="762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</a:rPr>
              <a:t>Table name</a:t>
            </a:r>
            <a:endParaRPr 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152400" y="13716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Products: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838200" y="121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1807</Words>
  <Application>Microsoft Macintosh PowerPoint</Application>
  <PresentationFormat>On-screen Show (4:3)</PresentationFormat>
  <Paragraphs>396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CS 411: Summary</vt:lpstr>
      <vt:lpstr>Logistics</vt:lpstr>
      <vt:lpstr>Studying for finals …</vt:lpstr>
      <vt:lpstr>What did we do over the past four months?</vt:lpstr>
      <vt:lpstr>E-R diagrams</vt:lpstr>
      <vt:lpstr>  </vt:lpstr>
      <vt:lpstr>Weak Entity Sets</vt:lpstr>
      <vt:lpstr>Design principles: Avoiding Redundancy</vt:lpstr>
      <vt:lpstr>Relational Model</vt:lpstr>
      <vt:lpstr>Translating ER Diagram to Rel. Design</vt:lpstr>
      <vt:lpstr>Relational Algebra at a Glance</vt:lpstr>
      <vt:lpstr>Building Complex Expressions</vt:lpstr>
      <vt:lpstr>As a Tree:</vt:lpstr>
      <vt:lpstr>Relation Design</vt:lpstr>
      <vt:lpstr>Desirable Properties of  Schema Refinement  1) minimize redundancy 2) avoid info loss 3) preserve dependency 4) ensure good query performance</vt:lpstr>
      <vt:lpstr>Normal Forms</vt:lpstr>
      <vt:lpstr>Desirable Properties of  Schema Refinement (again)   1) minimize redundancy 2) avoid info loss 3) preserve dependency 4) ensure good query performance</vt:lpstr>
      <vt:lpstr>Desirable Properties of  Schema Refinement (again)   1) minimize redundancy 2) avoid info loss 3) preserve dependency 4) ensure good query performance</vt:lpstr>
      <vt:lpstr>SQL</vt:lpstr>
      <vt:lpstr>SQL: Aggregations</vt:lpstr>
      <vt:lpstr>SQL: Database Modifications</vt:lpstr>
      <vt:lpstr>SQL: Views</vt:lpstr>
      <vt:lpstr>SQL: Constraints and Triggers</vt:lpstr>
      <vt:lpstr>The Data Definition Language</vt:lpstr>
      <vt:lpstr>The user’s perspective</vt:lpstr>
      <vt:lpstr>Indexes in databases</vt:lpstr>
      <vt:lpstr>B+ Tree Example</vt:lpstr>
      <vt:lpstr>Hash Tables</vt:lpstr>
      <vt:lpstr>Query Processing</vt:lpstr>
      <vt:lpstr>Cost Parameters (or “statistics”)</vt:lpstr>
      <vt:lpstr>One pass algorithms</vt:lpstr>
      <vt:lpstr>Query Optimization</vt:lpstr>
      <vt:lpstr>Pushing selection down</vt:lpstr>
      <vt:lpstr>Cost-based Optimizations</vt:lpstr>
      <vt:lpstr>Optimal Join Trees</vt:lpstr>
      <vt:lpstr>Completing the Physical Query Plan</vt:lpstr>
      <vt:lpstr>Estimating Sizes</vt:lpstr>
      <vt:lpstr>Transaction manager and Recovery</vt:lpstr>
      <vt:lpstr>Undo Recovery with Checkpointing</vt:lpstr>
      <vt:lpstr>Redo Recovery with Nonquiescent Checkpointing</vt:lpstr>
      <vt:lpstr>The System Perspective</vt:lpstr>
      <vt:lpstr>Thank you and best wishes !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411: Summary</dc:title>
  <dc:creator>Saurabh Sinha</dc:creator>
  <cp:lastModifiedBy>Saurabh Sinha</cp:lastModifiedBy>
  <cp:revision>19</cp:revision>
  <dcterms:created xsi:type="dcterms:W3CDTF">2010-12-06T20:05:49Z</dcterms:created>
  <dcterms:modified xsi:type="dcterms:W3CDTF">2010-12-06T20:46:55Z</dcterms:modified>
</cp:coreProperties>
</file>