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</p:sldMasterIdLst>
  <p:notesMasterIdLst>
    <p:notesMasterId r:id="rId29"/>
  </p:notesMasterIdLst>
  <p:handoutMasterIdLst>
    <p:handoutMasterId r:id="rId30"/>
  </p:handoutMasterIdLst>
  <p:sldIdLst>
    <p:sldId id="377" r:id="rId2"/>
    <p:sldId id="375" r:id="rId3"/>
    <p:sldId id="376" r:id="rId4"/>
    <p:sldId id="347" r:id="rId5"/>
    <p:sldId id="346" r:id="rId6"/>
    <p:sldId id="348" r:id="rId7"/>
    <p:sldId id="349" r:id="rId8"/>
    <p:sldId id="350" r:id="rId9"/>
    <p:sldId id="351" r:id="rId10"/>
    <p:sldId id="352" r:id="rId11"/>
    <p:sldId id="370" r:id="rId12"/>
    <p:sldId id="353" r:id="rId13"/>
    <p:sldId id="371" r:id="rId14"/>
    <p:sldId id="354" r:id="rId15"/>
    <p:sldId id="357" r:id="rId16"/>
    <p:sldId id="358" r:id="rId17"/>
    <p:sldId id="359" r:id="rId18"/>
    <p:sldId id="360" r:id="rId19"/>
    <p:sldId id="361" r:id="rId20"/>
    <p:sldId id="363" r:id="rId21"/>
    <p:sldId id="374" r:id="rId22"/>
    <p:sldId id="364" r:id="rId23"/>
    <p:sldId id="365" r:id="rId24"/>
    <p:sldId id="366" r:id="rId25"/>
    <p:sldId id="367" r:id="rId26"/>
    <p:sldId id="368" r:id="rId27"/>
    <p:sldId id="369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ABB4210-C7BC-3E41-A2BC-BD745BD94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</a:pPr>
            <a:r>
              <a:rPr lang="en-US" sz="1200" b="1">
                <a:solidFill>
                  <a:srgbClr val="000000"/>
                </a:solidFill>
              </a:rPr>
              <a:t>       2002 M. T. Harandi and J. Hou</a:t>
            </a:r>
          </a:p>
        </p:txBody>
      </p:sp>
      <p:pic>
        <p:nvPicPr>
          <p:cNvPr id="30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2" tIns="44840" rIns="91342" bIns="44840">
            <a:spAutoFit/>
          </a:bodyPr>
          <a:lstStyle/>
          <a:p>
            <a:pPr defTabSz="912813"/>
            <a:r>
              <a:rPr lang="en-US" sz="1500" b="1" i="1">
                <a:solidFill>
                  <a:schemeClr val="tx1"/>
                </a:solidFill>
                <a:latin typeface="Arial" charset="0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1333036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146BA68-2CC0-3F45-B73D-CCCB19AD6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</a:pPr>
            <a:r>
              <a:rPr lang="en-US" sz="1700" b="1">
                <a:solidFill>
                  <a:srgbClr val="000000"/>
                </a:solidFill>
              </a:rPr>
              <a:t>Teaching Tips: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r>
              <a:rPr lang="en-US" dirty="0" smtClean="0"/>
              <a:t>Go over previous</a:t>
            </a:r>
            <a:r>
              <a:rPr lang="en-US" baseline="0" dirty="0" smtClean="0"/>
              <a:t> examples, explain how they apply here</a:t>
            </a:r>
          </a:p>
          <a:p>
            <a:pPr marL="181240" indent="-181240">
              <a:buFontTx/>
              <a:buChar char="-"/>
            </a:pPr>
            <a:r>
              <a:rPr lang="en-US" baseline="0" dirty="0" smtClean="0"/>
              <a:t>Distributed File System</a:t>
            </a:r>
          </a:p>
          <a:p>
            <a:pPr marL="181240" indent="-181240">
              <a:buFontTx/>
              <a:buChar char="-"/>
            </a:pPr>
            <a:r>
              <a:rPr lang="en-US" baseline="0" dirty="0" smtClean="0"/>
              <a:t>WWW</a:t>
            </a:r>
          </a:p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8B5F-9F03-0443-BE44-94AE7DA9F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Note: this is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an instance of something called the CAP theorem: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Ask what a failure means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Which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one is more realistic?</a:t>
            </a:r>
          </a:p>
          <a:p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Reality is somewhere in between</a:t>
            </a:r>
          </a:p>
          <a:p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USPS mail delivered after 70 years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should we consider when setting T?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Why 3?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C9D67-945E-5944-8795-612C2B815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8/26/11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8/26/11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E3A994FD-91D9-1044-9348-F199E423D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Failure Detection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Distributed Systems – CS425/CSE424/ECE428 – Fall 2011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Heartbeating Protocol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524000" y="1890713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324600" y="1890713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66800" y="1585913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2438400" y="234791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3505200" y="2957513"/>
            <a:ext cx="5327099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maintains a sequence number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sends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 heartbeat with incremented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  seq. number after every T time units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228600" y="4343400"/>
            <a:ext cx="758047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if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has not received a new heartbeat for the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past, say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time units, since it received the last heartbeat,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	then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failed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05000" y="29575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7391400" y="25003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794125" y="18557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heartbeat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0" y="5867400"/>
            <a:ext cx="84566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T ≫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round trip time of messages, then worst case detection time ~ 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(why?)</a:t>
            </a:r>
          </a:p>
          <a:p>
            <a:pPr eaLnBrk="1" hangingPunct="1">
              <a:lnSpc>
                <a:spcPct val="100000"/>
              </a:lnSpc>
            </a:pPr>
            <a:endParaRPr lang="en-US" sz="2000" i="1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changed to any positive number since it is a parameter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a Synchronous System</a:t>
            </a:r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Ping-</a:t>
            </a:r>
            <a:r>
              <a:rPr lang="en-US" dirty="0" err="1" smtClean="0"/>
              <a:t>ack</a:t>
            </a:r>
            <a:r>
              <a:rPr lang="en-US" dirty="0" smtClean="0"/>
              <a:t> and Heartbeat failure detectors are always correct</a:t>
            </a:r>
          </a:p>
          <a:p>
            <a:pPr lvl="1"/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: set waiting time</a:t>
            </a:r>
            <a:r>
              <a:rPr lang="en-US" dirty="0"/>
              <a:t> </a:t>
            </a:r>
            <a:r>
              <a:rPr lang="en-US" i="1" dirty="0">
                <a:latin typeface="Calibri"/>
                <a:cs typeface="Calibri"/>
              </a:rPr>
              <a:t>T</a:t>
            </a:r>
            <a:r>
              <a:rPr lang="en-US" altLang="ja-JP" dirty="0" smtClean="0"/>
              <a:t> to be &gt; round-trip time upper bound</a:t>
            </a:r>
          </a:p>
          <a:p>
            <a:pPr lvl="1"/>
            <a:r>
              <a:rPr lang="en-US" dirty="0" smtClean="0"/>
              <a:t>Heartbeat: set waiting time </a:t>
            </a:r>
            <a:r>
              <a:rPr lang="en-US" i="1" dirty="0" smtClean="0">
                <a:latin typeface="Calibri"/>
                <a:cs typeface="Calibri"/>
              </a:rPr>
              <a:t>3T</a:t>
            </a:r>
            <a:r>
              <a:rPr lang="en-US" altLang="ja-JP" dirty="0" smtClean="0"/>
              <a:t> to be &gt; round-trip time upper bound</a:t>
            </a:r>
          </a:p>
          <a:p>
            <a:r>
              <a:rPr lang="en-US" dirty="0" smtClean="0"/>
              <a:t>The following property is guaranteed:</a:t>
            </a:r>
          </a:p>
          <a:p>
            <a:pPr lvl="1"/>
            <a:r>
              <a:rPr lang="en-US" dirty="0" smtClean="0"/>
              <a:t>If a process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fails, then p</a:t>
            </a:r>
            <a:r>
              <a:rPr lang="en-US" baseline="-25000" dirty="0" smtClean="0"/>
              <a:t>i</a:t>
            </a:r>
            <a:r>
              <a:rPr lang="en-US" dirty="0" smtClean="0"/>
              <a:t> will detect its failure as long as p</a:t>
            </a:r>
            <a:r>
              <a:rPr lang="en-US" baseline="-25000" dirty="0" smtClean="0"/>
              <a:t>i</a:t>
            </a:r>
            <a:r>
              <a:rPr lang="en-US" dirty="0" smtClean="0"/>
              <a:t> itself is alive</a:t>
            </a:r>
          </a:p>
          <a:p>
            <a:pPr lvl="1"/>
            <a:r>
              <a:rPr lang="en-US" dirty="0" smtClean="0"/>
              <a:t>Its next </a:t>
            </a:r>
            <a:r>
              <a:rPr lang="en-US" dirty="0" err="1" smtClean="0"/>
              <a:t>ack</a:t>
            </a:r>
            <a:r>
              <a:rPr lang="en-US" dirty="0" smtClean="0"/>
              <a:t>/heartbeat will not be received (within the timeout), and thus pi will detect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as having failed</a:t>
            </a:r>
          </a:p>
          <a:p>
            <a:pPr lvl="1"/>
            <a:endParaRPr 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467600" y="64008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Failure Detector Properties</a:t>
            </a:r>
            <a:endParaRPr lang="en-GB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Completeness = every process failure is eventually detected (no misses)</a:t>
            </a:r>
          </a:p>
          <a:p>
            <a:r>
              <a:rPr lang="en-GB" dirty="0" smtClean="0"/>
              <a:t>Accuracy = every detected failure corresponds to a crashed process (no mistakes)</a:t>
            </a:r>
          </a:p>
          <a:p>
            <a:r>
              <a:rPr lang="en-US" dirty="0" smtClean="0"/>
              <a:t>What is a protocol that is 100% complete?</a:t>
            </a:r>
          </a:p>
          <a:p>
            <a:r>
              <a:rPr lang="en-US" dirty="0" smtClean="0"/>
              <a:t>What is a protocol that is 100% accurate?</a:t>
            </a:r>
            <a:endParaRPr lang="en-GB" dirty="0" smtClean="0"/>
          </a:p>
          <a:p>
            <a:r>
              <a:rPr lang="en-GB" dirty="0" smtClean="0"/>
              <a:t>Completeness and Accuracy </a:t>
            </a:r>
          </a:p>
          <a:p>
            <a:pPr lvl="1"/>
            <a:r>
              <a:rPr lang="en-GB" dirty="0" smtClean="0"/>
              <a:t>Can both be guaranteed 100% in a synchronous distributed system</a:t>
            </a:r>
            <a:br>
              <a:rPr lang="en-GB" dirty="0" smtClean="0"/>
            </a:br>
            <a:r>
              <a:rPr lang="en-GB" dirty="0" smtClean="0"/>
              <a:t>(with reliable message delivery in bounded time)</a:t>
            </a:r>
          </a:p>
          <a:p>
            <a:pPr lvl="1"/>
            <a:r>
              <a:rPr lang="en-GB" dirty="0" smtClean="0"/>
              <a:t>Can never be guaranteed simultaneously in an asynchronous distributed system</a:t>
            </a:r>
          </a:p>
          <a:p>
            <a:pPr lvl="1"/>
            <a:r>
              <a:rPr lang="en-GB" dirty="0" smtClean="0"/>
              <a:t>Why?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Satisfying both Completeness and Accuracy in Asynchronous Systems</a:t>
            </a:r>
            <a:endParaRPr lang="en-GB"/>
          </a:p>
        </p:txBody>
      </p:sp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Impossible because of arbitrary message delays, message losses</a:t>
            </a:r>
          </a:p>
          <a:p>
            <a:pPr lvl="1"/>
            <a:r>
              <a:rPr lang="en-US" dirty="0" smtClean="0"/>
              <a:t>If a heartbeat/</a:t>
            </a:r>
            <a:r>
              <a:rPr lang="en-US" dirty="0" err="1" smtClean="0"/>
              <a:t>ack</a:t>
            </a:r>
            <a:r>
              <a:rPr lang="en-US" dirty="0" smtClean="0"/>
              <a:t> is dropped (or several are dropped) from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then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will be mistakenly detected as failed =&gt; inaccurate detection</a:t>
            </a:r>
          </a:p>
          <a:p>
            <a:pPr lvl="1"/>
            <a:r>
              <a:rPr lang="en-US" dirty="0" smtClean="0"/>
              <a:t>How large would the T waiting period  in ping-</a:t>
            </a:r>
            <a:r>
              <a:rPr lang="en-US" dirty="0" err="1" smtClean="0"/>
              <a:t>ack</a:t>
            </a:r>
            <a:r>
              <a:rPr lang="en-US" dirty="0" smtClean="0"/>
              <a:t> or </a:t>
            </a:r>
            <a:r>
              <a:rPr lang="en-US" i="1" dirty="0" smtClean="0"/>
              <a:t>3T</a:t>
            </a:r>
            <a:r>
              <a:rPr lang="en-US" dirty="0" smtClean="0"/>
              <a:t> waiting period  in </a:t>
            </a:r>
            <a:r>
              <a:rPr lang="en-US" dirty="0" err="1" smtClean="0"/>
              <a:t>heartbeating</a:t>
            </a:r>
            <a:r>
              <a:rPr lang="en-US" dirty="0" smtClean="0"/>
              <a:t>, need to be to obtain 100% accuracy?</a:t>
            </a:r>
          </a:p>
          <a:p>
            <a:pPr lvl="1"/>
            <a:r>
              <a:rPr lang="en-US" dirty="0" smtClean="0"/>
              <a:t>In asynchronous systems, delay/losses on a network link are impossible to distinguish from a faulty process</a:t>
            </a:r>
          </a:p>
          <a:p>
            <a:r>
              <a:rPr lang="en-US" dirty="0" err="1" smtClean="0"/>
              <a:t>Heartbeating</a:t>
            </a:r>
            <a:r>
              <a:rPr lang="en-US" dirty="0" smtClean="0"/>
              <a:t> – satisfies completeness but not accuracy (why?)</a:t>
            </a:r>
          </a:p>
          <a:p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 – satisfies completeness but not accuracy (why?)</a:t>
            </a:r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Completeness or Accuracy? </a:t>
            </a:r>
            <a:br>
              <a:rPr lang="en-US" smtClean="0"/>
            </a:br>
            <a:r>
              <a:rPr lang="en-US" smtClean="0"/>
              <a:t>(in asynchronous system)</a:t>
            </a:r>
            <a:endParaRPr lang="en-US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Most failure detector implementations are willing to tolerate some inaccuracy, but require 100% Completeness</a:t>
            </a:r>
          </a:p>
          <a:p>
            <a:r>
              <a:rPr lang="en-US" smtClean="0"/>
              <a:t>Plenty of distributed apps designed assuming 100% completeness, e.g., p2p systems</a:t>
            </a:r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Err on the side of caution</a:t>
            </a:r>
            <a:r>
              <a:rPr lang="ja-JP" altLang="en-US" smtClean="0"/>
              <a:t>”</a:t>
            </a:r>
            <a:r>
              <a:rPr lang="en-US" altLang="ja-JP" smtClean="0"/>
              <a:t>. </a:t>
            </a:r>
          </a:p>
          <a:p>
            <a:pPr lvl="1"/>
            <a:r>
              <a:rPr lang="en-US" smtClean="0"/>
              <a:t>Processes not </a:t>
            </a:r>
            <a:r>
              <a:rPr lang="ja-JP" altLang="en-US" smtClean="0"/>
              <a:t>“</a:t>
            </a:r>
            <a:r>
              <a:rPr lang="en-US" altLang="ja-JP" smtClean="0"/>
              <a:t>stuck</a:t>
            </a:r>
            <a:r>
              <a:rPr lang="ja-JP" altLang="en-US" smtClean="0"/>
              <a:t>”</a:t>
            </a:r>
            <a:r>
              <a:rPr lang="en-US" altLang="ja-JP" smtClean="0"/>
              <a:t> waiting for other processes</a:t>
            </a:r>
          </a:p>
          <a:p>
            <a:r>
              <a:rPr lang="en-US" smtClean="0"/>
              <a:t>But it</a:t>
            </a:r>
            <a:r>
              <a:rPr lang="ja-JP" altLang="en-US" smtClean="0"/>
              <a:t>’</a:t>
            </a:r>
            <a:r>
              <a:rPr lang="en-US" altLang="ja-JP" smtClean="0"/>
              <a:t>s ok to mistakenly detect once in a while since – the victim process need only rejoin as a new process</a:t>
            </a:r>
          </a:p>
          <a:p>
            <a:r>
              <a:rPr lang="en-US" smtClean="0"/>
              <a:t>Both Hearbeating and Ping-ack provide</a:t>
            </a:r>
          </a:p>
          <a:p>
            <a:pPr lvl="1"/>
            <a:r>
              <a:rPr lang="en-US" smtClean="0"/>
              <a:t>Probabilistic accuracy (for a process detected as failed, with some probability close to 1.0 (but not equal), it is true that it has actually crashed).</a:t>
            </a:r>
          </a:p>
          <a:p>
            <a:endParaRPr 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Failure Detection in a Distributed System</a:t>
            </a:r>
            <a:endParaRPr lang="en-US"/>
          </a:p>
        </p:txBody>
      </p:sp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 was for one process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j</a:t>
            </a:r>
            <a:r>
              <a:rPr lang="en-GB" dirty="0" smtClean="0"/>
              <a:t> being detected and one process pi detecting failures</a:t>
            </a:r>
          </a:p>
          <a:p>
            <a:r>
              <a:rPr lang="en-GB" dirty="0" smtClean="0"/>
              <a:t>Let’s extend it to an entire distributed system</a:t>
            </a:r>
          </a:p>
          <a:p>
            <a:r>
              <a:rPr lang="en-GB" dirty="0" smtClean="0"/>
              <a:t>Difference from original failure detection is</a:t>
            </a:r>
          </a:p>
          <a:p>
            <a:pPr lvl="1"/>
            <a:r>
              <a:rPr lang="en-GB" dirty="0" smtClean="0"/>
              <a:t>We want failure detection of not merely one process (</a:t>
            </a:r>
            <a:r>
              <a:rPr lang="en-GB" dirty="0" err="1" smtClean="0"/>
              <a:t>p</a:t>
            </a:r>
            <a:r>
              <a:rPr lang="en-GB" baseline="-25000" dirty="0" err="1" smtClean="0"/>
              <a:t>j</a:t>
            </a:r>
            <a:r>
              <a:rPr lang="en-GB" dirty="0" smtClean="0"/>
              <a:t>), but all processes in system</a:t>
            </a:r>
            <a:endParaRPr 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Centralized Heartbeating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35855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3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10"/>
          <p:cNvSpPr>
            <a:spLocks noChangeShapeType="1"/>
          </p:cNvSpPr>
          <p:nvPr/>
        </p:nvSpPr>
        <p:spPr bwMode="auto">
          <a:xfrm>
            <a:off x="2916238" y="4292600"/>
            <a:ext cx="151130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3203575" y="3068638"/>
            <a:ext cx="1296988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2"/>
          <p:cNvSpPr>
            <a:spLocks noChangeShapeType="1"/>
          </p:cNvSpPr>
          <p:nvPr/>
        </p:nvSpPr>
        <p:spPr bwMode="auto">
          <a:xfrm flipH="1">
            <a:off x="4572000" y="2492375"/>
            <a:ext cx="71438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 rot="1571036">
            <a:off x="5076825" y="40052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35848" name="Text Box 14"/>
          <p:cNvSpPr txBox="1">
            <a:spLocks noChangeArrowheads="1"/>
          </p:cNvSpPr>
          <p:nvPr/>
        </p:nvSpPr>
        <p:spPr bwMode="auto">
          <a:xfrm>
            <a:off x="4932363" y="4868863"/>
            <a:ext cx="3243130" cy="46166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r>
              <a:rPr lang="en-GB" sz="2400" dirty="0">
                <a:solidFill>
                  <a:schemeClr val="tx1"/>
                </a:solidFill>
                <a:latin typeface="Arial" charset="0"/>
              </a:rPr>
              <a:t>, Heartbeat Seq. </a:t>
            </a: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l++ </a:t>
            </a:r>
            <a:endParaRPr lang="en-GB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9" name="Oval 15"/>
          <p:cNvSpPr>
            <a:spLocks noChangeArrowheads="1"/>
          </p:cNvSpPr>
          <p:nvPr/>
        </p:nvSpPr>
        <p:spPr bwMode="auto">
          <a:xfrm rot="5400000">
            <a:off x="4529931" y="4191794"/>
            <a:ext cx="201613" cy="5492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6"/>
          <p:cNvSpPr>
            <a:spLocks noChangeArrowheads="1"/>
          </p:cNvSpPr>
          <p:nvPr/>
        </p:nvSpPr>
        <p:spPr bwMode="auto">
          <a:xfrm>
            <a:off x="4356100" y="5661025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7"/>
          <p:cNvSpPr txBox="1">
            <a:spLocks noChangeArrowheads="1"/>
          </p:cNvSpPr>
          <p:nvPr/>
        </p:nvSpPr>
        <p:spPr bwMode="auto">
          <a:xfrm>
            <a:off x="3779838" y="1989138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endParaRPr lang="en-GB" sz="2400" i="1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52" name="Text Box 18"/>
          <p:cNvSpPr txBox="1">
            <a:spLocks noChangeArrowheads="1"/>
          </p:cNvSpPr>
          <p:nvPr/>
        </p:nvSpPr>
        <p:spPr bwMode="auto">
          <a:xfrm>
            <a:off x="3708400" y="5516563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35853" name="Text Box 19"/>
          <p:cNvSpPr txBox="1">
            <a:spLocks noChangeArrowheads="1"/>
          </p:cNvSpPr>
          <p:nvPr/>
        </p:nvSpPr>
        <p:spPr bwMode="auto">
          <a:xfrm>
            <a:off x="365125" y="613727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Downside?</a:t>
            </a:r>
          </a:p>
        </p:txBody>
      </p:sp>
      <p:sp>
        <p:nvSpPr>
          <p:cNvPr id="35854" name="Rectangle 19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Ring Heartbeating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7890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37907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1" name="Line 9"/>
          <p:cNvSpPr>
            <a:spLocks noChangeShapeType="1"/>
          </p:cNvSpPr>
          <p:nvPr/>
        </p:nvSpPr>
        <p:spPr bwMode="auto">
          <a:xfrm flipV="1">
            <a:off x="2770188" y="3141663"/>
            <a:ext cx="287337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 flipV="1">
            <a:off x="3276600" y="2349500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11"/>
          <p:cNvSpPr>
            <a:spLocks noChangeShapeType="1"/>
          </p:cNvSpPr>
          <p:nvPr/>
        </p:nvSpPr>
        <p:spPr bwMode="auto">
          <a:xfrm>
            <a:off x="4787900" y="2349500"/>
            <a:ext cx="1223963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Oval 12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13"/>
          <p:cNvSpPr txBox="1">
            <a:spLocks noChangeArrowheads="1"/>
          </p:cNvSpPr>
          <p:nvPr/>
        </p:nvSpPr>
        <p:spPr bwMode="auto">
          <a:xfrm>
            <a:off x="323850" y="2133600"/>
            <a:ext cx="3243130" cy="46166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r>
              <a:rPr lang="en-GB" sz="2400" dirty="0">
                <a:solidFill>
                  <a:schemeClr val="tx1"/>
                </a:solidFill>
                <a:latin typeface="Arial" charset="0"/>
              </a:rPr>
              <a:t>, Heartbeat Seq. </a:t>
            </a: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l++</a:t>
            </a:r>
          </a:p>
        </p:txBody>
      </p:sp>
      <p:sp>
        <p:nvSpPr>
          <p:cNvPr id="37896" name="Oval 14"/>
          <p:cNvSpPr>
            <a:spLocks noChangeArrowheads="1"/>
          </p:cNvSpPr>
          <p:nvPr/>
        </p:nvSpPr>
        <p:spPr bwMode="auto">
          <a:xfrm rot="3732702">
            <a:off x="3634581" y="2566194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5"/>
          <p:cNvSpPr>
            <a:spLocks noChangeShapeType="1"/>
          </p:cNvSpPr>
          <p:nvPr/>
        </p:nvSpPr>
        <p:spPr bwMode="auto">
          <a:xfrm>
            <a:off x="2771775" y="4365625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6"/>
          <p:cNvSpPr>
            <a:spLocks noChangeShapeType="1"/>
          </p:cNvSpPr>
          <p:nvPr/>
        </p:nvSpPr>
        <p:spPr bwMode="auto">
          <a:xfrm>
            <a:off x="6227763" y="3284538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 flipH="1">
            <a:off x="6372225" y="4292600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3779838" y="1844675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endParaRPr lang="en-GB" sz="2400" i="1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01" name="Oval 19"/>
          <p:cNvSpPr>
            <a:spLocks noChangeArrowheads="1"/>
          </p:cNvSpPr>
          <p:nvPr/>
        </p:nvSpPr>
        <p:spPr bwMode="auto">
          <a:xfrm>
            <a:off x="2916238" y="2781300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20"/>
          <p:cNvSpPr txBox="1">
            <a:spLocks noChangeArrowheads="1"/>
          </p:cNvSpPr>
          <p:nvPr/>
        </p:nvSpPr>
        <p:spPr bwMode="auto">
          <a:xfrm rot="6579069">
            <a:off x="6011863" y="501332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37903" name="Text Box 21"/>
          <p:cNvSpPr txBox="1">
            <a:spLocks noChangeArrowheads="1"/>
          </p:cNvSpPr>
          <p:nvPr/>
        </p:nvSpPr>
        <p:spPr bwMode="auto">
          <a:xfrm rot="4351812">
            <a:off x="2771775" y="501332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37904" name="Text Box 22"/>
          <p:cNvSpPr txBox="1">
            <a:spLocks noChangeArrowheads="1"/>
          </p:cNvSpPr>
          <p:nvPr/>
        </p:nvSpPr>
        <p:spPr bwMode="auto">
          <a:xfrm>
            <a:off x="2209800" y="2971800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37905" name="Text Box 23"/>
          <p:cNvSpPr txBox="1">
            <a:spLocks noChangeArrowheads="1"/>
          </p:cNvSpPr>
          <p:nvPr/>
        </p:nvSpPr>
        <p:spPr bwMode="auto">
          <a:xfrm>
            <a:off x="365125" y="613727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Downside?</a:t>
            </a:r>
          </a:p>
        </p:txBody>
      </p:sp>
      <p:sp>
        <p:nvSpPr>
          <p:cNvPr id="37906" name="Rectangle 2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All-to-All Heartbeating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39951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9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11"/>
          <p:cNvSpPr>
            <a:spLocks noChangeShapeType="1"/>
          </p:cNvSpPr>
          <p:nvPr/>
        </p:nvSpPr>
        <p:spPr bwMode="auto">
          <a:xfrm flipH="1">
            <a:off x="3348038" y="2349500"/>
            <a:ext cx="11525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12"/>
          <p:cNvSpPr>
            <a:spLocks noChangeShapeType="1"/>
          </p:cNvSpPr>
          <p:nvPr/>
        </p:nvSpPr>
        <p:spPr bwMode="auto">
          <a:xfrm>
            <a:off x="4787900" y="2349500"/>
            <a:ext cx="12239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Oval 13"/>
          <p:cNvSpPr>
            <a:spLocks noChangeArrowheads="1"/>
          </p:cNvSpPr>
          <p:nvPr/>
        </p:nvSpPr>
        <p:spPr bwMode="auto">
          <a:xfrm rot="2308510">
            <a:off x="3635375" y="3068638"/>
            <a:ext cx="473075" cy="1793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Text Box 14"/>
          <p:cNvSpPr txBox="1">
            <a:spLocks noChangeArrowheads="1"/>
          </p:cNvSpPr>
          <p:nvPr/>
        </p:nvSpPr>
        <p:spPr bwMode="auto">
          <a:xfrm>
            <a:off x="395288" y="2133600"/>
            <a:ext cx="3243130" cy="46166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r>
              <a:rPr lang="en-GB" sz="2400" dirty="0">
                <a:solidFill>
                  <a:schemeClr val="tx1"/>
                </a:solidFill>
                <a:latin typeface="Arial" charset="0"/>
              </a:rPr>
              <a:t>, Heartbeat Seq. </a:t>
            </a: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l++</a:t>
            </a:r>
          </a:p>
        </p:txBody>
      </p:sp>
      <p:sp>
        <p:nvSpPr>
          <p:cNvPr id="39945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39946" name="Text Box 16"/>
          <p:cNvSpPr txBox="1">
            <a:spLocks noChangeArrowheads="1"/>
          </p:cNvSpPr>
          <p:nvPr/>
        </p:nvSpPr>
        <p:spPr bwMode="auto">
          <a:xfrm>
            <a:off x="3779838" y="1989138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 err="1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endParaRPr lang="en-GB" sz="2400" i="1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7" name="Text Box 17"/>
          <p:cNvSpPr txBox="1">
            <a:spLocks noChangeArrowheads="1"/>
          </p:cNvSpPr>
          <p:nvPr/>
        </p:nvSpPr>
        <p:spPr bwMode="auto">
          <a:xfrm>
            <a:off x="2051050" y="4221163"/>
            <a:ext cx="458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i="1" dirty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sz="2400" i="1" baseline="-25000" dirty="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39948" name="Oval 18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19"/>
          <p:cNvSpPr txBox="1">
            <a:spLocks noChangeArrowheads="1"/>
          </p:cNvSpPr>
          <p:nvPr/>
        </p:nvSpPr>
        <p:spPr bwMode="auto">
          <a:xfrm>
            <a:off x="381000" y="6035675"/>
            <a:ext cx="6827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Advantage: Everyone is able to keep track of everyone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Downside?</a:t>
            </a:r>
          </a:p>
        </p:txBody>
      </p:sp>
      <p:sp>
        <p:nvSpPr>
          <p:cNvPr id="39950" name="Rectangle 19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Efficiency of Failure Detector: Metrics</a:t>
            </a:r>
            <a:endParaRPr 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Bandwidth: the number of messages sent in the system during steady state (no failures)</a:t>
            </a:r>
          </a:p>
          <a:p>
            <a:pPr lvl="1"/>
            <a:r>
              <a:rPr lang="en-US" smtClean="0"/>
              <a:t>Small is good</a:t>
            </a:r>
          </a:p>
          <a:p>
            <a:r>
              <a:rPr lang="en-US" smtClean="0"/>
              <a:t>Detection Time</a:t>
            </a:r>
          </a:p>
          <a:p>
            <a:pPr lvl="1"/>
            <a:r>
              <a:rPr lang="en-US" smtClean="0"/>
              <a:t>Time between a process crash and its detection</a:t>
            </a:r>
          </a:p>
          <a:p>
            <a:pPr lvl="1"/>
            <a:r>
              <a:rPr lang="en-US" smtClean="0"/>
              <a:t>Small is good</a:t>
            </a:r>
          </a:p>
          <a:p>
            <a:r>
              <a:rPr lang="en-US" smtClean="0"/>
              <a:t>Scalability: Given the bandwidth and the detection properties, can you scale to a 1000 or million nodes?</a:t>
            </a:r>
          </a:p>
          <a:p>
            <a:pPr lvl="1"/>
            <a:r>
              <a:rPr lang="en-US" smtClean="0"/>
              <a:t>Large is good</a:t>
            </a:r>
          </a:p>
          <a:p>
            <a:r>
              <a:rPr lang="en-US" smtClean="0"/>
              <a:t>Accuracy</a:t>
            </a:r>
          </a:p>
          <a:p>
            <a:pPr lvl="1"/>
            <a:r>
              <a:rPr lang="en-US" smtClean="0"/>
              <a:t>Large is good (lower inaccuracy is good)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Multiple computers</a:t>
            </a:r>
          </a:p>
          <a:p>
            <a:pPr lvl="1"/>
            <a:r>
              <a:rPr lang="en-US" smtClean="0"/>
              <a:t>Concurrent execution</a:t>
            </a:r>
          </a:p>
          <a:p>
            <a:pPr lvl="1"/>
            <a:r>
              <a:rPr lang="en-US" smtClean="0"/>
              <a:t>Independent failures</a:t>
            </a:r>
          </a:p>
          <a:p>
            <a:pPr lvl="1"/>
            <a:r>
              <a:rPr lang="en-US" smtClean="0"/>
              <a:t>Autonomous administrators </a:t>
            </a:r>
          </a:p>
          <a:p>
            <a:pPr lvl="1"/>
            <a:r>
              <a:rPr lang="en-US" smtClean="0"/>
              <a:t>Heterogeneous capacities, properties</a:t>
            </a:r>
          </a:p>
          <a:p>
            <a:pPr lvl="1"/>
            <a:r>
              <a:rPr lang="en-US" smtClean="0"/>
              <a:t>Large numbers (scalability)</a:t>
            </a:r>
          </a:p>
          <a:p>
            <a:r>
              <a:rPr lang="en-US" smtClean="0"/>
              <a:t>Networked communication</a:t>
            </a:r>
          </a:p>
          <a:p>
            <a:pPr lvl="1"/>
            <a:r>
              <a:rPr lang="en-US" smtClean="0"/>
              <a:t>Asynchronous execution</a:t>
            </a:r>
          </a:p>
          <a:p>
            <a:pPr lvl="1"/>
            <a:r>
              <a:rPr lang="en-US" smtClean="0"/>
              <a:t>Unreliable delivery</a:t>
            </a:r>
          </a:p>
          <a:p>
            <a:pPr lvl="1"/>
            <a:r>
              <a:rPr lang="en-US" smtClean="0"/>
              <a:t>Insecure medium </a:t>
            </a:r>
          </a:p>
          <a:p>
            <a:r>
              <a:rPr lang="en-US" smtClean="0"/>
              <a:t>Common goal</a:t>
            </a:r>
          </a:p>
          <a:p>
            <a:pPr lvl="1"/>
            <a:r>
              <a:rPr lang="en-US" smtClean="0"/>
              <a:t>Consistency – can discuss whole-system properties</a:t>
            </a:r>
          </a:p>
          <a:p>
            <a:pPr lvl="1"/>
            <a:r>
              <a:rPr lang="en-US" smtClean="0"/>
              <a:t>Transparency – can use the system without knowing details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Accuracy metrics</a:t>
            </a:r>
            <a:endParaRPr lang="en-US"/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False Detection Rate</a:t>
            </a:r>
            <a:r>
              <a:rPr lang="en-US" dirty="0" smtClean="0"/>
              <a:t>: Average number of failures detected per second, when there are in fact no failures</a:t>
            </a:r>
          </a:p>
          <a:p>
            <a:endParaRPr lang="en-US" dirty="0" smtClean="0"/>
          </a:p>
          <a:p>
            <a:r>
              <a:rPr lang="en-US" dirty="0" smtClean="0"/>
              <a:t>Fraction of failure detections that are false</a:t>
            </a:r>
          </a:p>
          <a:p>
            <a:endParaRPr lang="en-US" dirty="0" smtClean="0"/>
          </a:p>
          <a:p>
            <a:r>
              <a:rPr lang="en-US" dirty="0" smtClean="0"/>
              <a:t>Tradeoffs: If you increase the T waiting period  in ping-</a:t>
            </a:r>
            <a:r>
              <a:rPr lang="en-US" dirty="0" err="1" smtClean="0"/>
              <a:t>ack</a:t>
            </a:r>
            <a:r>
              <a:rPr lang="en-US" dirty="0" smtClean="0"/>
              <a:t> or 3T waiting period in </a:t>
            </a:r>
            <a:r>
              <a:rPr lang="en-US" dirty="0" err="1" smtClean="0"/>
              <a:t>heartbeating</a:t>
            </a:r>
            <a:r>
              <a:rPr lang="en-US" dirty="0" smtClean="0"/>
              <a:t> what happens to:</a:t>
            </a:r>
          </a:p>
          <a:p>
            <a:pPr lvl="1"/>
            <a:r>
              <a:rPr lang="en-US" dirty="0" smtClean="0"/>
              <a:t>Detection Time?</a:t>
            </a:r>
          </a:p>
          <a:p>
            <a:pPr lvl="1"/>
            <a:r>
              <a:rPr lang="en-US" dirty="0" smtClean="0"/>
              <a:t>False positive rate?</a:t>
            </a:r>
          </a:p>
          <a:p>
            <a:pPr lvl="1"/>
            <a:r>
              <a:rPr lang="en-US" dirty="0" smtClean="0"/>
              <a:t>Where would you set these waiting periods?</a:t>
            </a:r>
            <a:endParaRPr lang="en-US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Types of Failures</a:t>
            </a:r>
            <a:endParaRPr lang="en-US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</a:t>
            </a:r>
            <a:r>
              <a:rPr lang="en-US" altLang="ja-JP" dirty="0" smtClean="0"/>
              <a:t>s discuss the other types of failures</a:t>
            </a:r>
          </a:p>
          <a:p>
            <a:r>
              <a:rPr lang="en-US" dirty="0" smtClean="0"/>
              <a:t>Failure detectors exist for them too (but we won’</a:t>
            </a:r>
            <a:r>
              <a:rPr lang="en-US" altLang="ja-JP" dirty="0" smtClean="0"/>
              <a:t>t discuss those)</a:t>
            </a:r>
            <a:endParaRPr 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Processes and Channels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72"/>
          <a:stretch>
            <a:fillRect/>
          </a:stretch>
        </p:blipFill>
        <p:spPr bwMode="auto">
          <a:xfrm>
            <a:off x="381000" y="2457450"/>
            <a:ext cx="854233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Failure Types</a:t>
            </a:r>
            <a:endParaRPr lang="en-US" dirty="0"/>
          </a:p>
        </p:txBody>
      </p:sp>
      <p:sp>
        <p:nvSpPr>
          <p:cNvPr id="5017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Communication omission failures</a:t>
            </a:r>
          </a:p>
          <a:p>
            <a:pPr lvl="1"/>
            <a:r>
              <a:rPr lang="en-US" smtClean="0"/>
              <a:t> Send-omission: loss of messages between the sending process and the outgoing message buffer (both inclusive)</a:t>
            </a:r>
          </a:p>
          <a:p>
            <a:pPr lvl="2"/>
            <a:r>
              <a:rPr lang="en-US" smtClean="0"/>
              <a:t>What might cause this?</a:t>
            </a:r>
          </a:p>
          <a:p>
            <a:pPr lvl="1"/>
            <a:r>
              <a:rPr lang="en-US" smtClean="0"/>
              <a:t> Channel omission: loss of message in the communication channel</a:t>
            </a:r>
          </a:p>
          <a:p>
            <a:pPr lvl="2"/>
            <a:r>
              <a:rPr lang="en-US" smtClean="0"/>
              <a:t>What might cause this?</a:t>
            </a:r>
          </a:p>
          <a:p>
            <a:pPr lvl="1"/>
            <a:r>
              <a:rPr lang="en-US" smtClean="0"/>
              <a:t> Receive-omission: loss of messages between the incoming message buffer and the receiving process (both inclusive)</a:t>
            </a:r>
          </a:p>
          <a:p>
            <a:pPr lvl="2"/>
            <a:r>
              <a:rPr lang="en-US" smtClean="0"/>
              <a:t>What might cause this?</a:t>
            </a:r>
          </a:p>
          <a:p>
            <a:pPr lvl="1"/>
            <a:endParaRPr lang="en-US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Failure Types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5222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Arbitrary failures</a:t>
            </a:r>
          </a:p>
          <a:p>
            <a:pPr lvl="1"/>
            <a:r>
              <a:rPr lang="en-US" dirty="0" smtClean="0"/>
              <a:t>Arbitrary process failure: arbitrarily omits intended processing steps or takes unintended processing steps.</a:t>
            </a:r>
          </a:p>
          <a:p>
            <a:pPr lvl="1"/>
            <a:r>
              <a:rPr lang="en-US" dirty="0" smtClean="0"/>
              <a:t>Arbitrary channel failures: messages may be corrupted, duplicated, delivered out of order, incur extremely large delays; or non-existent messages may be delivered.</a:t>
            </a:r>
          </a:p>
          <a:p>
            <a:r>
              <a:rPr lang="en-US" dirty="0" smtClean="0"/>
              <a:t>Above two are Byzantine failures, e.g., due to hackers, man-in-the-middle attacks, viruses, worms, etc.</a:t>
            </a:r>
          </a:p>
          <a:p>
            <a:r>
              <a:rPr lang="en-US" dirty="0" smtClean="0"/>
              <a:t>A variety of Byzantine fault-tolerant protocols have been designed in literature!</a:t>
            </a:r>
          </a:p>
          <a:p>
            <a:pPr lvl="1"/>
            <a:endParaRPr lang="en-US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Omission and Arbitrary Failures</a:t>
            </a:r>
            <a:endParaRPr lang="en-GB"/>
          </a:p>
        </p:txBody>
      </p:sp>
      <p:grpSp>
        <p:nvGrpSpPr>
          <p:cNvPr id="54274" name="Group 3"/>
          <p:cNvGrpSpPr>
            <a:grpSpLocks/>
          </p:cNvGrpSpPr>
          <p:nvPr/>
        </p:nvGrpSpPr>
        <p:grpSpPr bwMode="auto">
          <a:xfrm>
            <a:off x="339725" y="1403350"/>
            <a:ext cx="8575675" cy="4768850"/>
            <a:chOff x="388" y="1028"/>
            <a:chExt cx="5505" cy="266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Class of failure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4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Affects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282" y="1051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Description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Fail-stop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82" y="1255"/>
              <a:ext cx="34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 halts and remains halted. Other processes may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282" y="1428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detect this state.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54286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4316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2281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0" name="Rectangle 21"/>
            <p:cNvSpPr>
              <a:spLocks noChangeArrowheads="1"/>
            </p:cNvSpPr>
            <p:nvPr/>
          </p:nvSpPr>
          <p:spPr bwMode="auto">
            <a:xfrm>
              <a:off x="2281" y="177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395" y="1947"/>
              <a:ext cx="6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2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3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36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inserted in an outgoing message buffer never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arrives at the other end’s incoming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5" name="Rectangle 26"/>
            <p:cNvSpPr>
              <a:spLocks noChangeArrowheads="1"/>
            </p:cNvSpPr>
            <p:nvPr/>
          </p:nvSpPr>
          <p:spPr bwMode="auto">
            <a:xfrm>
              <a:off x="395" y="2293"/>
              <a:ext cx="9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Send-omission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7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process completes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send,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1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but the message is not put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19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 its outgoing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395" y="2639"/>
              <a:ext cx="1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Receive-omission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is put in a process’s incoming 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27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buffer, but that process does not receive it.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395" y="298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Arbitrary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395" y="3158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(Byzantine)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or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3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Process/channel exhibits arbitrary behaviour: it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3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send/transmit arbitrary messages at arbitrary times,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commit omissions; a process may stop or take an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9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incorrect step.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3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5" name="Rectangle 46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Failure detectors are required in distributed systems to keep system running in spite of process crashes</a:t>
            </a:r>
          </a:p>
          <a:p>
            <a:r>
              <a:rPr lang="en-US" smtClean="0"/>
              <a:t>Properties – completeness &amp; accuracy, together unachievable in asynchronous systems but achievable in synchronous sytems</a:t>
            </a:r>
          </a:p>
          <a:p>
            <a:pPr lvl="1"/>
            <a:r>
              <a:rPr lang="en-US" smtClean="0"/>
              <a:t>Most apps require 100% completeness, but can tolerate inaccuracy</a:t>
            </a:r>
          </a:p>
          <a:p>
            <a:r>
              <a:rPr lang="en-US" smtClean="0"/>
              <a:t>2 failure detector algorithms - Heartbeating and Ping</a:t>
            </a:r>
          </a:p>
          <a:p>
            <a:r>
              <a:rPr lang="en-US" smtClean="0"/>
              <a:t>Distributed FD through heartbeating: Centralized, Ring, All-to-all</a:t>
            </a:r>
          </a:p>
          <a:p>
            <a:r>
              <a:rPr lang="en-US" smtClean="0"/>
              <a:t>Metrics: Bandwidth, Detection Time, Scale, Accuracy</a:t>
            </a:r>
          </a:p>
          <a:p>
            <a:r>
              <a:rPr lang="en-US" smtClean="0"/>
              <a:t>Other Types of Failures</a:t>
            </a:r>
            <a:endParaRPr lang="en-US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Week</a:t>
            </a:r>
            <a:endParaRPr lang="en-US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Reading for Next Topics:</a:t>
            </a:r>
            <a:br>
              <a:rPr lang="en-US" smtClean="0"/>
            </a:br>
            <a:r>
              <a:rPr lang="en-US" smtClean="0"/>
              <a:t>Sections 11.1-11.5</a:t>
            </a:r>
          </a:p>
          <a:p>
            <a:pPr lvl="1"/>
            <a:r>
              <a:rPr lang="en-US" smtClean="0"/>
              <a:t>Time and Synchronization</a:t>
            </a:r>
          </a:p>
          <a:p>
            <a:pPr lvl="1"/>
            <a:r>
              <a:rPr lang="en-US" smtClean="0"/>
              <a:t>Global States and Snapshots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detect failures?</a:t>
            </a:r>
          </a:p>
          <a:p>
            <a:r>
              <a:rPr lang="en-US" smtClean="0"/>
              <a:t>Models</a:t>
            </a:r>
          </a:p>
          <a:p>
            <a:pPr lvl="1"/>
            <a:r>
              <a:rPr lang="en-US" smtClean="0"/>
              <a:t>Failures</a:t>
            </a:r>
          </a:p>
          <a:p>
            <a:pPr lvl="1"/>
            <a:r>
              <a:rPr lang="en-US" smtClean="0"/>
              <a:t>Networks</a:t>
            </a:r>
          </a:p>
          <a:p>
            <a:r>
              <a:rPr lang="en-US" smtClean="0"/>
              <a:t>Properties</a:t>
            </a:r>
          </a:p>
          <a:p>
            <a:pPr lvl="1"/>
            <a:r>
              <a:rPr lang="en-US" smtClean="0"/>
              <a:t>Guarantees</a:t>
            </a:r>
          </a:p>
          <a:p>
            <a:pPr lvl="1"/>
            <a:r>
              <a:rPr lang="en-US" smtClean="0"/>
              <a:t>Metrics</a:t>
            </a:r>
          </a:p>
          <a:p>
            <a:r>
              <a:rPr lang="en-US" smtClean="0"/>
              <a:t>Techniques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2011-08-25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 —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4C8-2B20-8B46-B968-0647DB71EC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 Model </a:t>
            </a:r>
            <a:endParaRPr lang="en-US"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a failure?</a:t>
            </a:r>
          </a:p>
          <a:p>
            <a:r>
              <a:rPr lang="en-US" smtClean="0"/>
              <a:t>Process omission failure</a:t>
            </a:r>
          </a:p>
          <a:p>
            <a:pPr lvl="1"/>
            <a:r>
              <a:rPr lang="en-US" smtClean="0"/>
              <a:t> Crash-stop (fail-stop) – a process halts and does not execute any further operations</a:t>
            </a:r>
          </a:p>
          <a:p>
            <a:pPr lvl="1"/>
            <a:r>
              <a:rPr lang="en-US" smtClean="0"/>
              <a:t> Crash-recovery – a process halts, but then recovers (reboots) after a while  </a:t>
            </a:r>
          </a:p>
          <a:p>
            <a:r>
              <a:rPr lang="en-US" smtClean="0"/>
              <a:t>We will focus on Crash-stop failures </a:t>
            </a:r>
          </a:p>
          <a:p>
            <a:pPr lvl="1"/>
            <a:r>
              <a:rPr lang="en-US" smtClean="0"/>
              <a:t>They are easy to detect in synchronous systems</a:t>
            </a:r>
          </a:p>
          <a:p>
            <a:pPr lvl="1"/>
            <a:r>
              <a:rPr lang="en-US" smtClean="0"/>
              <a:t>Not so easy in asynchronous systems</a:t>
            </a:r>
            <a:endParaRPr lang="en-US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Different System Models</a:t>
            </a:r>
            <a:endParaRPr lang="en-US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Synchronous Distributed System</a:t>
            </a:r>
          </a:p>
          <a:p>
            <a:pPr lvl="1"/>
            <a:r>
              <a:rPr lang="en-US" smtClean="0"/>
              <a:t> Each message is received (successfully) within bounded time</a:t>
            </a:r>
          </a:p>
          <a:p>
            <a:pPr lvl="1"/>
            <a:r>
              <a:rPr lang="en-US" smtClean="0"/>
              <a:t> Each step in a process takes lb &lt; time &lt; ub</a:t>
            </a:r>
          </a:p>
          <a:p>
            <a:pPr lvl="1"/>
            <a:r>
              <a:rPr lang="en-US" smtClean="0"/>
              <a:t> (Each local clock’</a:t>
            </a:r>
            <a:r>
              <a:rPr lang="en-US" altLang="ja-JP" smtClean="0"/>
              <a:t>s drift has a known bound)</a:t>
            </a:r>
          </a:p>
          <a:p>
            <a:r>
              <a:rPr lang="en-US" smtClean="0"/>
              <a:t>Asynchronous Distributed System</a:t>
            </a:r>
          </a:p>
          <a:p>
            <a:pPr lvl="1"/>
            <a:r>
              <a:rPr lang="en-US" smtClean="0"/>
              <a:t> No bounds on message transmission delays</a:t>
            </a:r>
          </a:p>
          <a:p>
            <a:pPr lvl="1"/>
            <a:r>
              <a:rPr lang="en-US" smtClean="0"/>
              <a:t> No bounds on process execution</a:t>
            </a:r>
          </a:p>
          <a:p>
            <a:pPr lvl="1"/>
            <a:r>
              <a:rPr lang="en-US" smtClean="0"/>
              <a:t> (The drift of a clock is arbitrary)</a:t>
            </a:r>
          </a:p>
          <a:p>
            <a:r>
              <a:rPr lang="en-US" smtClean="0"/>
              <a:t>Which is more realistic?</a:t>
            </a:r>
          </a:p>
          <a:p>
            <a:pPr lvl="1"/>
            <a:r>
              <a:rPr lang="en-US" smtClean="0"/>
              <a:t>Synchronous: Multiprocessor systems</a:t>
            </a:r>
          </a:p>
          <a:p>
            <a:pPr lvl="1"/>
            <a:r>
              <a:rPr lang="en-US" smtClean="0"/>
              <a:t>Asynchronous: Internet, wireless networks, datacenters, most real systems</a:t>
            </a:r>
          </a:p>
          <a:p>
            <a:pPr lvl="2"/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failure detector?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failure detector?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22098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Multiply 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failure detector?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0196" y="1676400"/>
            <a:ext cx="416492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needs to know about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ja-JP" altLang="en-US" sz="2400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  <a:latin typeface="Times New Roman" charset="0"/>
              </a:rPr>
              <a:t>s failure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(p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non-faulty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or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alive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1066800" y="2743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638800" y="22098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rgbClr val="FA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5029200"/>
            <a:ext cx="6039935" cy="487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There are two styles of failure detectors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Ping-Ack Protocol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24000" y="19812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324600" y="19812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066800" y="16764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2438400" y="24384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981700" y="36576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replies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0" y="4114800"/>
            <a:ext cx="926858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-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queries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once every T time units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- if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does not respond within another T time units of being sent the ping,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9050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7056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17925" y="194627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ping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3429000" y="28194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572000" y="28956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ack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1981200" y="5257800"/>
            <a:ext cx="50413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000" i="1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fails, then within T time units,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send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it a ping message.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time out within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another T time units.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Worst case Detection time = 2T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waiting time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T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parameterized.</a:t>
            </a:r>
            <a:endParaRPr lang="en-US" sz="2000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315200" y="62484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99204914</TotalTime>
  <Pages>34</Pages>
  <Words>1612</Words>
  <Application>Microsoft Macintosh PowerPoint</Application>
  <PresentationFormat>On-screen Show (4:3)</PresentationFormat>
  <Paragraphs>247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Failure Detection</vt:lpstr>
      <vt:lpstr>Key Properties</vt:lpstr>
      <vt:lpstr>Objectives</vt:lpstr>
      <vt:lpstr>Failure Model </vt:lpstr>
      <vt:lpstr>Two Different System Models</vt:lpstr>
      <vt:lpstr>What’s a failure detector?</vt:lpstr>
      <vt:lpstr>What’s a failure detector?</vt:lpstr>
      <vt:lpstr>What’s a failure detector?</vt:lpstr>
      <vt:lpstr>I. Ping-Ack Protocol</vt:lpstr>
      <vt:lpstr>II. Heartbeating Protocol</vt:lpstr>
      <vt:lpstr>In a Synchronous System</vt:lpstr>
      <vt:lpstr>Failure Detector Properties</vt:lpstr>
      <vt:lpstr>Satisfying both Completeness and Accuracy in Asynchronous Systems</vt:lpstr>
      <vt:lpstr>Completeness or Accuracy?  (in asynchronous system)</vt:lpstr>
      <vt:lpstr>Failure Detection in a Distributed System</vt:lpstr>
      <vt:lpstr>Centralized Heartbeating</vt:lpstr>
      <vt:lpstr>Ring Heartbeating</vt:lpstr>
      <vt:lpstr>All-to-All Heartbeating</vt:lpstr>
      <vt:lpstr>Efficiency of Failure Detector: Metrics</vt:lpstr>
      <vt:lpstr>Accuracy metrics</vt:lpstr>
      <vt:lpstr>Other Types of Failures</vt:lpstr>
      <vt:lpstr>Processes and Channels</vt:lpstr>
      <vt:lpstr>Other Failure Types</vt:lpstr>
      <vt:lpstr>Other Failure Types </vt:lpstr>
      <vt:lpstr>Omission and Arbitrary Failures</vt:lpstr>
      <vt:lpstr>Summary</vt:lpstr>
      <vt:lpstr>Next Week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474</cp:revision>
  <cp:lastPrinted>1997-09-02T21:25:19Z</cp:lastPrinted>
  <dcterms:created xsi:type="dcterms:W3CDTF">2010-08-29T19:58:50Z</dcterms:created>
  <dcterms:modified xsi:type="dcterms:W3CDTF">2011-08-26T22:10:05Z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