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1" r:id="rId1"/>
  </p:sldMasterIdLst>
  <p:notesMasterIdLst>
    <p:notesMasterId r:id="rId30"/>
  </p:notesMasterIdLst>
  <p:handoutMasterIdLst>
    <p:handoutMasterId r:id="rId31"/>
  </p:handoutMasterIdLst>
  <p:sldIdLst>
    <p:sldId id="417" r:id="rId2"/>
    <p:sldId id="416" r:id="rId3"/>
    <p:sldId id="419" r:id="rId4"/>
    <p:sldId id="420" r:id="rId5"/>
    <p:sldId id="394" r:id="rId6"/>
    <p:sldId id="421" r:id="rId7"/>
    <p:sldId id="395" r:id="rId8"/>
    <p:sldId id="415" r:id="rId9"/>
    <p:sldId id="396" r:id="rId10"/>
    <p:sldId id="397" r:id="rId11"/>
    <p:sldId id="398" r:id="rId12"/>
    <p:sldId id="399" r:id="rId13"/>
    <p:sldId id="418" r:id="rId14"/>
    <p:sldId id="401" r:id="rId15"/>
    <p:sldId id="402" r:id="rId16"/>
    <p:sldId id="403" r:id="rId17"/>
    <p:sldId id="404" r:id="rId18"/>
    <p:sldId id="405" r:id="rId19"/>
    <p:sldId id="406" r:id="rId20"/>
    <p:sldId id="407" r:id="rId21"/>
    <p:sldId id="408" r:id="rId22"/>
    <p:sldId id="409" r:id="rId23"/>
    <p:sldId id="410" r:id="rId24"/>
    <p:sldId id="423" r:id="rId25"/>
    <p:sldId id="411" r:id="rId26"/>
    <p:sldId id="412" r:id="rId27"/>
    <p:sldId id="413" r:id="rId28"/>
    <p:sldId id="414" r:id="rId29"/>
  </p:sldIdLst>
  <p:sldSz cx="9144000" cy="6858000" type="screen4x3"/>
  <p:notesSz cx="7315200" cy="9601200"/>
  <p:defaultTextStyle>
    <a:defPPr>
      <a:defRPr lang="en-US"/>
    </a:defPPr>
    <a:lvl1pPr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1pPr>
    <a:lvl2pPr marL="457200"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2pPr>
    <a:lvl3pPr marL="914400"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3pPr>
    <a:lvl4pPr marL="1371600"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4pPr>
    <a:lvl5pPr marL="1828800"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5pPr>
    <a:lvl6pPr marL="2286000" algn="l" defTabSz="457200" rtl="0" eaLnBrk="1" latinLnBrk="0" hangingPunct="1">
      <a:defRPr sz="1400" kern="1200">
        <a:solidFill>
          <a:schemeClr val="accent2"/>
        </a:solidFill>
        <a:latin typeface="Helvetica" charset="0"/>
        <a:ea typeface="ＭＳ Ｐゴシック" charset="0"/>
        <a:cs typeface="ＭＳ Ｐゴシック" charset="0"/>
      </a:defRPr>
    </a:lvl6pPr>
    <a:lvl7pPr marL="2743200" algn="l" defTabSz="457200" rtl="0" eaLnBrk="1" latinLnBrk="0" hangingPunct="1">
      <a:defRPr sz="1400" kern="1200">
        <a:solidFill>
          <a:schemeClr val="accent2"/>
        </a:solidFill>
        <a:latin typeface="Helvetica" charset="0"/>
        <a:ea typeface="ＭＳ Ｐゴシック" charset="0"/>
        <a:cs typeface="ＭＳ Ｐゴシック" charset="0"/>
      </a:defRPr>
    </a:lvl7pPr>
    <a:lvl8pPr marL="3200400" algn="l" defTabSz="457200" rtl="0" eaLnBrk="1" latinLnBrk="0" hangingPunct="1">
      <a:defRPr sz="1400" kern="1200">
        <a:solidFill>
          <a:schemeClr val="accent2"/>
        </a:solidFill>
        <a:latin typeface="Helvetica" charset="0"/>
        <a:ea typeface="ＭＳ Ｐゴシック" charset="0"/>
        <a:cs typeface="ＭＳ Ｐゴシック" charset="0"/>
      </a:defRPr>
    </a:lvl8pPr>
    <a:lvl9pPr marL="3657600" algn="l" defTabSz="457200" rtl="0" eaLnBrk="1" latinLnBrk="0" hangingPunct="1">
      <a:defRPr sz="1400" kern="1200">
        <a:solidFill>
          <a:schemeClr val="accent2"/>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18FFD"/>
    <a:srgbClr val="C073FA"/>
    <a:srgbClr val="8CFC6C"/>
    <a:srgbClr val="038A69"/>
    <a:srgbClr val="037C03"/>
    <a:srgbClr val="FF7A31"/>
    <a:srgbClr val="0066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3" d="100"/>
          <a:sy n="143" d="100"/>
        </p:scale>
        <p:origin x="-104" y="-1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9" d="100"/>
          <a:sy n="89" d="100"/>
        </p:scale>
        <p:origin x="-1704"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8650" cy="481013"/>
          </a:xfrm>
          <a:prstGeom prst="rect">
            <a:avLst/>
          </a:prstGeom>
          <a:noFill/>
          <a:ln w="9525">
            <a:noFill/>
            <a:miter lim="800000"/>
            <a:headEnd/>
            <a:tailEnd/>
          </a:ln>
          <a:effectLst/>
        </p:spPr>
        <p:txBody>
          <a:bodyPr vert="horz" wrap="square" lIns="19930" tIns="0" rIns="19930" bIns="0" numCol="1" anchor="t" anchorCtr="0" compatLnSpc="1">
            <a:prstTxWarp prst="textNoShape">
              <a:avLst/>
            </a:prstTxWarp>
          </a:bodyPr>
          <a:lstStyle>
            <a:lvl1pPr defTabSz="979488">
              <a:defRPr sz="1000" i="1">
                <a:solidFill>
                  <a:srgbClr val="000000"/>
                </a:solidFill>
                <a:latin typeface="Helvetica" pitchFamily="-107" charset="0"/>
                <a:ea typeface="+mn-ea"/>
                <a:cs typeface="+mn-cs"/>
              </a:defRPr>
            </a:lvl1pPr>
          </a:lstStyle>
          <a:p>
            <a:pPr>
              <a:defRPr/>
            </a:pPr>
            <a:endParaRPr lang="en-US"/>
          </a:p>
        </p:txBody>
      </p:sp>
      <p:sp>
        <p:nvSpPr>
          <p:cNvPr id="3075" name="Rectangle 3"/>
          <p:cNvSpPr>
            <a:spLocks noGrp="1" noChangeArrowheads="1"/>
          </p:cNvSpPr>
          <p:nvPr>
            <p:ph type="dt" sz="quarter" idx="1"/>
          </p:nvPr>
        </p:nvSpPr>
        <p:spPr bwMode="auto">
          <a:xfrm>
            <a:off x="4146550" y="0"/>
            <a:ext cx="3168650" cy="481013"/>
          </a:xfrm>
          <a:prstGeom prst="rect">
            <a:avLst/>
          </a:prstGeom>
          <a:noFill/>
          <a:ln w="9525">
            <a:noFill/>
            <a:miter lim="800000"/>
            <a:headEnd/>
            <a:tailEnd/>
          </a:ln>
          <a:effectLst/>
        </p:spPr>
        <p:txBody>
          <a:bodyPr vert="horz" wrap="square" lIns="19930" tIns="0" rIns="19930" bIns="0" numCol="1" anchor="t" anchorCtr="0" compatLnSpc="1">
            <a:prstTxWarp prst="textNoShape">
              <a:avLst/>
            </a:prstTxWarp>
          </a:bodyPr>
          <a:lstStyle>
            <a:lvl1pPr algn="r" defTabSz="979488">
              <a:defRPr sz="1000" i="1">
                <a:solidFill>
                  <a:srgbClr val="000000"/>
                </a:solidFill>
                <a:latin typeface="Helvetica" pitchFamily="-107" charset="0"/>
                <a:ea typeface="+mn-ea"/>
                <a:cs typeface="+mn-cs"/>
              </a:defRPr>
            </a:lvl1pPr>
          </a:lstStyle>
          <a:p>
            <a:pPr>
              <a:defRPr/>
            </a:pPr>
            <a:endParaRPr lang="en-US"/>
          </a:p>
        </p:txBody>
      </p:sp>
      <p:sp>
        <p:nvSpPr>
          <p:cNvPr id="3076" name="Rectangle 4"/>
          <p:cNvSpPr>
            <a:spLocks noGrp="1" noChangeArrowheads="1"/>
          </p:cNvSpPr>
          <p:nvPr>
            <p:ph type="ftr" sz="quarter" idx="2"/>
          </p:nvPr>
        </p:nvSpPr>
        <p:spPr bwMode="auto">
          <a:xfrm>
            <a:off x="0" y="9120188"/>
            <a:ext cx="3168650" cy="481012"/>
          </a:xfrm>
          <a:prstGeom prst="rect">
            <a:avLst/>
          </a:prstGeom>
          <a:noFill/>
          <a:ln w="9525">
            <a:noFill/>
            <a:miter lim="800000"/>
            <a:headEnd/>
            <a:tailEnd/>
          </a:ln>
          <a:effectLst/>
        </p:spPr>
        <p:txBody>
          <a:bodyPr vert="horz" wrap="square" lIns="19930" tIns="0" rIns="19930" bIns="0" numCol="1" anchor="b" anchorCtr="0" compatLnSpc="1">
            <a:prstTxWarp prst="textNoShape">
              <a:avLst/>
            </a:prstTxWarp>
          </a:bodyPr>
          <a:lstStyle>
            <a:lvl1pPr defTabSz="979488">
              <a:defRPr sz="1000" i="1">
                <a:solidFill>
                  <a:srgbClr val="000000"/>
                </a:solidFill>
                <a:latin typeface="Helvetica" pitchFamily="-107" charset="0"/>
                <a:ea typeface="+mn-ea"/>
                <a:cs typeface="+mn-cs"/>
              </a:defRPr>
            </a:lvl1pPr>
          </a:lstStyle>
          <a:p>
            <a:pPr>
              <a:defRPr/>
            </a:pPr>
            <a:endParaRPr lang="en-US"/>
          </a:p>
        </p:txBody>
      </p:sp>
      <p:sp>
        <p:nvSpPr>
          <p:cNvPr id="3077" name="Rectangle 5"/>
          <p:cNvSpPr>
            <a:spLocks noGrp="1" noChangeArrowheads="1"/>
          </p:cNvSpPr>
          <p:nvPr>
            <p:ph type="sldNum" sz="quarter" idx="3"/>
          </p:nvPr>
        </p:nvSpPr>
        <p:spPr bwMode="auto">
          <a:xfrm>
            <a:off x="4146550" y="9120188"/>
            <a:ext cx="3168650" cy="481012"/>
          </a:xfrm>
          <a:prstGeom prst="rect">
            <a:avLst/>
          </a:prstGeom>
          <a:noFill/>
          <a:ln w="9525">
            <a:noFill/>
            <a:miter lim="800000"/>
            <a:headEnd/>
            <a:tailEnd/>
          </a:ln>
          <a:effectLst/>
        </p:spPr>
        <p:txBody>
          <a:bodyPr vert="horz" wrap="square" lIns="19930" tIns="0" rIns="19930" bIns="0" numCol="1" anchor="b" anchorCtr="0" compatLnSpc="1">
            <a:prstTxWarp prst="textNoShape">
              <a:avLst/>
            </a:prstTxWarp>
          </a:bodyPr>
          <a:lstStyle>
            <a:lvl1pPr algn="r" defTabSz="979488">
              <a:defRPr sz="1000" i="1">
                <a:solidFill>
                  <a:srgbClr val="000000"/>
                </a:solidFill>
              </a:defRPr>
            </a:lvl1pPr>
          </a:lstStyle>
          <a:p>
            <a:fld id="{66FBFDAF-73F5-5D42-BD9E-CB1882FB204D}" type="slidenum">
              <a:rPr lang="en-US"/>
              <a:pPr/>
              <a:t>‹#›</a:t>
            </a:fld>
            <a:endParaRPr lang="en-US"/>
          </a:p>
        </p:txBody>
      </p:sp>
      <p:sp>
        <p:nvSpPr>
          <p:cNvPr id="3078" name="Rectangle 6"/>
          <p:cNvSpPr>
            <a:spLocks noChangeArrowheads="1"/>
          </p:cNvSpPr>
          <p:nvPr/>
        </p:nvSpPr>
        <p:spPr bwMode="auto">
          <a:xfrm>
            <a:off x="2159000" y="9140825"/>
            <a:ext cx="3114675" cy="238125"/>
          </a:xfrm>
          <a:prstGeom prst="rect">
            <a:avLst/>
          </a:prstGeom>
          <a:solidFill>
            <a:srgbClr val="FFFFFF"/>
          </a:solidFill>
          <a:ln w="9525">
            <a:noFill/>
            <a:miter lim="800000"/>
            <a:headEnd/>
            <a:tailEnd/>
          </a:ln>
          <a:effectLst/>
        </p:spPr>
        <p:txBody>
          <a:bodyPr lIns="46501" tIns="18268" rIns="46501" bIns="18268">
            <a:spAutoFit/>
          </a:bodyPr>
          <a:lstStyle/>
          <a:p>
            <a:pPr marL="338138" indent="-338138" defTabSz="912813">
              <a:lnSpc>
                <a:spcPct val="115000"/>
              </a:lnSpc>
              <a:spcAft>
                <a:spcPct val="57000"/>
              </a:spcAft>
              <a:tabLst>
                <a:tab pos="450850" algn="l"/>
              </a:tabLst>
              <a:defRPr/>
            </a:pPr>
            <a:r>
              <a:rPr lang="en-US" sz="1200" b="1">
                <a:solidFill>
                  <a:srgbClr val="000000"/>
                </a:solidFill>
                <a:latin typeface="Helvetica" pitchFamily="-107" charset="0"/>
                <a:ea typeface="+mn-ea"/>
                <a:cs typeface="+mn-cs"/>
              </a:rPr>
              <a:t>       2002 M. T. Harandi and J. Hou</a:t>
            </a:r>
          </a:p>
        </p:txBody>
      </p:sp>
      <p:pic>
        <p:nvPicPr>
          <p:cNvPr id="3079"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13" y="9101138"/>
            <a:ext cx="22066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8"/>
          <p:cNvSpPr>
            <a:spLocks noChangeArrowheads="1"/>
          </p:cNvSpPr>
          <p:nvPr/>
        </p:nvSpPr>
        <p:spPr bwMode="auto">
          <a:xfrm>
            <a:off x="-1588" y="6350"/>
            <a:ext cx="1765301" cy="290513"/>
          </a:xfrm>
          <a:prstGeom prst="rect">
            <a:avLst/>
          </a:prstGeom>
          <a:noFill/>
          <a:ln w="9525">
            <a:noFill/>
            <a:miter lim="800000"/>
            <a:headEnd/>
            <a:tailEnd/>
          </a:ln>
          <a:effectLst/>
        </p:spPr>
        <p:txBody>
          <a:bodyPr wrap="none" lIns="91342" tIns="44840" rIns="91342" bIns="44840">
            <a:spAutoFit/>
          </a:bodyPr>
          <a:lstStyle/>
          <a:p>
            <a:pPr defTabSz="912813">
              <a:defRPr/>
            </a:pPr>
            <a:r>
              <a:rPr lang="en-US" sz="1500" b="1" i="1">
                <a:solidFill>
                  <a:schemeClr val="tx1"/>
                </a:solidFill>
                <a:latin typeface="Arial" pitchFamily="-107" charset="0"/>
                <a:ea typeface="+mn-ea"/>
                <a:cs typeface="+mn-cs"/>
              </a:rPr>
              <a:t>Student Notes Pages</a:t>
            </a:r>
          </a:p>
        </p:txBody>
      </p:sp>
    </p:spTree>
    <p:extLst>
      <p:ext uri="{BB962C8B-B14F-4D97-AF65-F5344CB8AC3E}">
        <p14:creationId xmlns:p14="http://schemas.microsoft.com/office/powerpoint/2010/main" val="9921388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68650" cy="481013"/>
          </a:xfrm>
          <a:prstGeom prst="rect">
            <a:avLst/>
          </a:prstGeom>
          <a:noFill/>
          <a:ln w="9525">
            <a:noFill/>
            <a:miter lim="800000"/>
            <a:headEnd/>
            <a:tailEnd/>
          </a:ln>
          <a:effectLst/>
        </p:spPr>
        <p:txBody>
          <a:bodyPr vert="horz" wrap="square" lIns="19930" tIns="0" rIns="19930" bIns="0" numCol="1" anchor="t" anchorCtr="0" compatLnSpc="1">
            <a:prstTxWarp prst="textNoShape">
              <a:avLst/>
            </a:prstTxWarp>
          </a:bodyPr>
          <a:lstStyle>
            <a:lvl1pPr defTabSz="979488">
              <a:lnSpc>
                <a:spcPct val="100000"/>
              </a:lnSpc>
              <a:defRPr sz="1000" i="1">
                <a:solidFill>
                  <a:schemeClr val="tx1"/>
                </a:solidFill>
                <a:latin typeface="Times New Roman" pitchFamily="-107" charset="0"/>
                <a:ea typeface="+mn-ea"/>
                <a:cs typeface="+mn-cs"/>
              </a:defRPr>
            </a:lvl1pPr>
          </a:lstStyle>
          <a:p>
            <a:pPr>
              <a:defRPr/>
            </a:pPr>
            <a:endParaRPr lang="en-US"/>
          </a:p>
        </p:txBody>
      </p:sp>
      <p:sp>
        <p:nvSpPr>
          <p:cNvPr id="2051" name="Rectangle 3"/>
          <p:cNvSpPr>
            <a:spLocks noGrp="1" noChangeArrowheads="1"/>
          </p:cNvSpPr>
          <p:nvPr>
            <p:ph type="dt" idx="1"/>
          </p:nvPr>
        </p:nvSpPr>
        <p:spPr bwMode="auto">
          <a:xfrm>
            <a:off x="4146550" y="0"/>
            <a:ext cx="3168650" cy="481013"/>
          </a:xfrm>
          <a:prstGeom prst="rect">
            <a:avLst/>
          </a:prstGeom>
          <a:noFill/>
          <a:ln w="9525">
            <a:noFill/>
            <a:miter lim="800000"/>
            <a:headEnd/>
            <a:tailEnd/>
          </a:ln>
          <a:effectLst/>
        </p:spPr>
        <p:txBody>
          <a:bodyPr vert="horz" wrap="square" lIns="19930" tIns="0" rIns="19930" bIns="0" numCol="1" anchor="t" anchorCtr="0" compatLnSpc="1">
            <a:prstTxWarp prst="textNoShape">
              <a:avLst/>
            </a:prstTxWarp>
          </a:bodyPr>
          <a:lstStyle>
            <a:lvl1pPr algn="r" defTabSz="979488">
              <a:lnSpc>
                <a:spcPct val="100000"/>
              </a:lnSpc>
              <a:defRPr sz="1000" i="1">
                <a:solidFill>
                  <a:schemeClr val="tx1"/>
                </a:solidFill>
                <a:latin typeface="Times New Roman" pitchFamily="-107" charset="0"/>
                <a:ea typeface="+mn-ea"/>
                <a:cs typeface="+mn-cs"/>
              </a:defRPr>
            </a:lvl1pPr>
          </a:lstStyle>
          <a:p>
            <a:pPr>
              <a:defRPr/>
            </a:pPr>
            <a:endParaRPr lang="en-US"/>
          </a:p>
        </p:txBody>
      </p:sp>
      <p:sp>
        <p:nvSpPr>
          <p:cNvPr id="2052" name="Rectangle 4"/>
          <p:cNvSpPr>
            <a:spLocks noGrp="1" noChangeArrowheads="1"/>
          </p:cNvSpPr>
          <p:nvPr>
            <p:ph type="ftr" sz="quarter" idx="4"/>
          </p:nvPr>
        </p:nvSpPr>
        <p:spPr bwMode="auto">
          <a:xfrm>
            <a:off x="0" y="9120188"/>
            <a:ext cx="3168650" cy="481012"/>
          </a:xfrm>
          <a:prstGeom prst="rect">
            <a:avLst/>
          </a:prstGeom>
          <a:noFill/>
          <a:ln w="9525">
            <a:noFill/>
            <a:miter lim="800000"/>
            <a:headEnd/>
            <a:tailEnd/>
          </a:ln>
          <a:effectLst/>
        </p:spPr>
        <p:txBody>
          <a:bodyPr vert="horz" wrap="square" lIns="19930" tIns="0" rIns="19930" bIns="0" numCol="1" anchor="b" anchorCtr="0" compatLnSpc="1">
            <a:prstTxWarp prst="textNoShape">
              <a:avLst/>
            </a:prstTxWarp>
          </a:bodyPr>
          <a:lstStyle>
            <a:lvl1pPr defTabSz="979488">
              <a:lnSpc>
                <a:spcPct val="100000"/>
              </a:lnSpc>
              <a:defRPr sz="1000" i="1">
                <a:solidFill>
                  <a:schemeClr val="tx1"/>
                </a:solidFill>
                <a:latin typeface="Times New Roman" pitchFamily="-107" charset="0"/>
                <a:ea typeface="+mn-ea"/>
                <a:cs typeface="+mn-cs"/>
              </a:defRPr>
            </a:lvl1pPr>
          </a:lstStyle>
          <a:p>
            <a:pPr>
              <a:defRPr/>
            </a:pPr>
            <a:endParaRPr lang="en-US"/>
          </a:p>
        </p:txBody>
      </p:sp>
      <p:sp>
        <p:nvSpPr>
          <p:cNvPr id="2053" name="Rectangle 5"/>
          <p:cNvSpPr>
            <a:spLocks noGrp="1" noChangeArrowheads="1"/>
          </p:cNvSpPr>
          <p:nvPr>
            <p:ph type="sldNum" sz="quarter" idx="5"/>
          </p:nvPr>
        </p:nvSpPr>
        <p:spPr bwMode="auto">
          <a:xfrm>
            <a:off x="4146550" y="9120188"/>
            <a:ext cx="3168650" cy="481012"/>
          </a:xfrm>
          <a:prstGeom prst="rect">
            <a:avLst/>
          </a:prstGeom>
          <a:noFill/>
          <a:ln w="9525">
            <a:noFill/>
            <a:miter lim="800000"/>
            <a:headEnd/>
            <a:tailEnd/>
          </a:ln>
          <a:effectLst/>
        </p:spPr>
        <p:txBody>
          <a:bodyPr vert="horz" wrap="square" lIns="19930" tIns="0" rIns="19930" bIns="0" numCol="1" anchor="b" anchorCtr="0" compatLnSpc="1">
            <a:prstTxWarp prst="textNoShape">
              <a:avLst/>
            </a:prstTxWarp>
          </a:bodyPr>
          <a:lstStyle>
            <a:lvl1pPr algn="r" defTabSz="979488">
              <a:lnSpc>
                <a:spcPct val="100000"/>
              </a:lnSpc>
              <a:defRPr sz="1000" i="1">
                <a:solidFill>
                  <a:schemeClr val="tx1"/>
                </a:solidFill>
                <a:latin typeface="Times New Roman" charset="0"/>
              </a:defRPr>
            </a:lvl1pPr>
          </a:lstStyle>
          <a:p>
            <a:fld id="{66D61564-4973-4B42-AA4A-01ACAF534DCB}" type="slidenum">
              <a:rPr lang="en-US"/>
              <a:pPr/>
              <a:t>‹#›</a:t>
            </a:fld>
            <a:endParaRPr lang="en-US"/>
          </a:p>
        </p:txBody>
      </p:sp>
      <p:sp>
        <p:nvSpPr>
          <p:cNvPr id="4102" name="Rectangle 6"/>
          <p:cNvSpPr>
            <a:spLocks noGrp="1" noRot="1" noChangeAspect="1" noChangeArrowheads="1" noTextEdit="1"/>
          </p:cNvSpPr>
          <p:nvPr>
            <p:ph type="sldImg" idx="2"/>
          </p:nvPr>
        </p:nvSpPr>
        <p:spPr bwMode="auto">
          <a:xfrm>
            <a:off x="176213" y="142875"/>
            <a:ext cx="3725862"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2055" name="Rectangle 7"/>
          <p:cNvSpPr>
            <a:spLocks noChangeArrowheads="1"/>
          </p:cNvSpPr>
          <p:nvPr/>
        </p:nvSpPr>
        <p:spPr bwMode="auto">
          <a:xfrm>
            <a:off x="417513" y="341313"/>
            <a:ext cx="3917950" cy="2747962"/>
          </a:xfrm>
          <a:prstGeom prst="rect">
            <a:avLst/>
          </a:prstGeom>
          <a:noFill/>
          <a:ln w="9525">
            <a:noFill/>
            <a:miter lim="800000"/>
            <a:headEnd/>
            <a:tailEnd/>
          </a:ln>
          <a:effectLst/>
        </p:spPr>
        <p:txBody>
          <a:bodyPr wrap="none" anchor="ctr"/>
          <a:lstStyle/>
          <a:p>
            <a:pPr>
              <a:defRPr/>
            </a:pPr>
            <a:endParaRPr lang="en-US">
              <a:latin typeface="Helvetica" pitchFamily="-107" charset="0"/>
              <a:ea typeface="+mn-ea"/>
              <a:cs typeface="+mn-cs"/>
            </a:endParaRPr>
          </a:p>
        </p:txBody>
      </p:sp>
      <p:sp>
        <p:nvSpPr>
          <p:cNvPr id="2056" name="Rectangle 8"/>
          <p:cNvSpPr>
            <a:spLocks noChangeArrowheads="1"/>
          </p:cNvSpPr>
          <p:nvPr/>
        </p:nvSpPr>
        <p:spPr bwMode="auto">
          <a:xfrm>
            <a:off x="4156075" y="77788"/>
            <a:ext cx="3051175" cy="327025"/>
          </a:xfrm>
          <a:prstGeom prst="rect">
            <a:avLst/>
          </a:prstGeom>
          <a:noFill/>
          <a:ln w="9525">
            <a:noFill/>
            <a:miter lim="800000"/>
            <a:headEnd/>
            <a:tailEnd/>
          </a:ln>
          <a:effectLst/>
        </p:spPr>
        <p:txBody>
          <a:bodyPr lIns="97985" tIns="48163" rIns="97985" bIns="48163">
            <a:spAutoFit/>
          </a:bodyPr>
          <a:lstStyle/>
          <a:p>
            <a:pPr defTabSz="979488">
              <a:spcBef>
                <a:spcPct val="50000"/>
              </a:spcBef>
              <a:defRPr/>
            </a:pPr>
            <a:r>
              <a:rPr lang="en-US" sz="1700" b="1">
                <a:solidFill>
                  <a:srgbClr val="000000"/>
                </a:solidFill>
                <a:latin typeface="Helvetica" pitchFamily="-107" charset="0"/>
                <a:ea typeface="+mn-ea"/>
                <a:cs typeface="+mn-cs"/>
              </a:rPr>
              <a:t>Teaching Tips:</a:t>
            </a:r>
          </a:p>
        </p:txBody>
      </p:sp>
      <p:sp>
        <p:nvSpPr>
          <p:cNvPr id="2057" name="Rectangle 9"/>
          <p:cNvSpPr>
            <a:spLocks noChangeArrowheads="1"/>
          </p:cNvSpPr>
          <p:nvPr/>
        </p:nvSpPr>
        <p:spPr bwMode="auto">
          <a:xfrm>
            <a:off x="4106863" y="22225"/>
            <a:ext cx="3124200" cy="3136900"/>
          </a:xfrm>
          <a:prstGeom prst="rect">
            <a:avLst/>
          </a:prstGeom>
          <a:noFill/>
          <a:ln w="12700">
            <a:solidFill>
              <a:srgbClr val="000000"/>
            </a:solidFill>
            <a:miter lim="800000"/>
            <a:headEnd/>
            <a:tailEnd/>
          </a:ln>
          <a:effectLst/>
        </p:spPr>
        <p:txBody>
          <a:bodyPr wrap="none" anchor="ctr"/>
          <a:lstStyle/>
          <a:p>
            <a:pPr>
              <a:defRPr/>
            </a:pPr>
            <a:endParaRPr lang="en-US">
              <a:latin typeface="Helvetica" pitchFamily="-107" charset="0"/>
              <a:ea typeface="+mn-ea"/>
              <a:cs typeface="+mn-cs"/>
            </a:endParaRPr>
          </a:p>
        </p:txBody>
      </p:sp>
      <p:sp>
        <p:nvSpPr>
          <p:cNvPr id="2058" name="Rectangle 10"/>
          <p:cNvSpPr>
            <a:spLocks noChangeArrowheads="1"/>
          </p:cNvSpPr>
          <p:nvPr/>
        </p:nvSpPr>
        <p:spPr bwMode="auto">
          <a:xfrm>
            <a:off x="52388" y="3217863"/>
            <a:ext cx="7178675" cy="5867400"/>
          </a:xfrm>
          <a:prstGeom prst="rect">
            <a:avLst/>
          </a:prstGeom>
          <a:noFill/>
          <a:ln w="12700">
            <a:solidFill>
              <a:srgbClr val="000000"/>
            </a:solidFill>
            <a:miter lim="800000"/>
            <a:headEnd/>
            <a:tailEnd/>
          </a:ln>
          <a:effectLst/>
        </p:spPr>
        <p:txBody>
          <a:bodyPr wrap="none" anchor="ctr"/>
          <a:lstStyle/>
          <a:p>
            <a:pPr>
              <a:defRPr/>
            </a:pPr>
            <a:endParaRPr lang="en-US">
              <a:latin typeface="Helvetica" pitchFamily="-107" charset="0"/>
              <a:ea typeface="+mn-ea"/>
              <a:cs typeface="+mn-cs"/>
            </a:endParaRPr>
          </a:p>
        </p:txBody>
      </p:sp>
    </p:spTree>
    <p:extLst>
      <p:ext uri="{BB962C8B-B14F-4D97-AF65-F5344CB8AC3E}">
        <p14:creationId xmlns:p14="http://schemas.microsoft.com/office/powerpoint/2010/main" val="713417424"/>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p:sp>
      <p:sp>
        <p:nvSpPr>
          <p:cNvPr id="4505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p:sp>
      <p:sp>
        <p:nvSpPr>
          <p:cNvPr id="1024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p:sp>
      <p:sp>
        <p:nvSpPr>
          <p:cNvPr id="1433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p:sp>
      <p:sp>
        <p:nvSpPr>
          <p:cNvPr id="1843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p:sp>
      <p:sp>
        <p:nvSpPr>
          <p:cNvPr id="2048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p:sp>
      <p:sp>
        <p:nvSpPr>
          <p:cNvPr id="2048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7DB784F9-2AA5-9040-A893-3910651A8D2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a:xfrm>
            <a:off x="2640597" y="6377459"/>
            <a:ext cx="3836404" cy="365125"/>
          </a:xfrm>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2011-09-06</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A815A43D-5B34-5D42-A57B-C3929BC7D4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2011-09-06</a:t>
            </a:r>
            <a:endParaRPr lang="en-US"/>
          </a:p>
        </p:txBody>
      </p:sp>
      <p:sp>
        <p:nvSpPr>
          <p:cNvPr id="8" name="Footer Placeholder 7"/>
          <p:cNvSpPr>
            <a:spLocks noGrp="1"/>
          </p:cNvSpPr>
          <p:nvPr>
            <p:ph type="ftr" sz="quarter" idx="11"/>
          </p:nvPr>
        </p:nvSpPr>
        <p:spPr/>
        <p:txBody>
          <a:bodyPr/>
          <a:lstStyle/>
          <a:p>
            <a:pPr>
              <a:defRPr/>
            </a:pPr>
            <a:r>
              <a:rPr lang="en-US" smtClean="0"/>
              <a:t>Nikita Borisov - UIUC</a:t>
            </a:r>
            <a:endParaRPr lang="en-US"/>
          </a:p>
        </p:txBody>
      </p:sp>
      <p:sp>
        <p:nvSpPr>
          <p:cNvPr id="9" name="Slide Number Placeholder 8"/>
          <p:cNvSpPr>
            <a:spLocks noGrp="1"/>
          </p:cNvSpPr>
          <p:nvPr>
            <p:ph type="sldNum" sz="quarter" idx="12"/>
          </p:nvPr>
        </p:nvSpPr>
        <p:spPr/>
        <p:txBody>
          <a:bodyPr/>
          <a:lstStyle/>
          <a:p>
            <a:fld id="{A815A43D-5B34-5D42-A57B-C3929BC7D4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2011-09-06</a:t>
            </a:r>
            <a:endParaRPr lang="en-US"/>
          </a:p>
        </p:txBody>
      </p:sp>
      <p:sp>
        <p:nvSpPr>
          <p:cNvPr id="4" name="Footer Placeholder 3"/>
          <p:cNvSpPr>
            <a:spLocks noGrp="1"/>
          </p:cNvSpPr>
          <p:nvPr>
            <p:ph type="ftr" sz="quarter" idx="11"/>
          </p:nvPr>
        </p:nvSpPr>
        <p:spPr/>
        <p:txBody>
          <a:bodyPr/>
          <a:lstStyle/>
          <a:p>
            <a:pPr>
              <a:defRPr/>
            </a:pPr>
            <a:r>
              <a:rPr lang="en-US" smtClean="0"/>
              <a:t>Nikita Borisov - UIUC</a:t>
            </a:r>
            <a:endParaRPr lang="en-US"/>
          </a:p>
        </p:txBody>
      </p:sp>
      <p:sp>
        <p:nvSpPr>
          <p:cNvPr id="5" name="Slide Number Placeholder 4"/>
          <p:cNvSpPr>
            <a:spLocks noGrp="1"/>
          </p:cNvSpPr>
          <p:nvPr>
            <p:ph type="sldNum" sz="quarter" idx="12"/>
          </p:nvPr>
        </p:nvSpPr>
        <p:spPr/>
        <p:txBody>
          <a:bodyPr/>
          <a:lstStyle/>
          <a:p>
            <a:fld id="{A815A43D-5B34-5D42-A57B-C3929BC7D4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2011-09-06</a:t>
            </a:r>
            <a:endParaRPr lang="en-US"/>
          </a:p>
        </p:txBody>
      </p:sp>
      <p:sp>
        <p:nvSpPr>
          <p:cNvPr id="3" name="Footer Placeholder 2"/>
          <p:cNvSpPr>
            <a:spLocks noGrp="1"/>
          </p:cNvSpPr>
          <p:nvPr>
            <p:ph type="ftr" sz="quarter" idx="11"/>
          </p:nvPr>
        </p:nvSpPr>
        <p:spPr/>
        <p:txBody>
          <a:bodyPr/>
          <a:lstStyle/>
          <a:p>
            <a:pPr>
              <a:defRPr/>
            </a:pPr>
            <a:r>
              <a:rPr lang="en-US" smtClean="0"/>
              <a:t>Nikita Borisov - UIUC</a:t>
            </a:r>
            <a:endParaRPr lang="en-US"/>
          </a:p>
        </p:txBody>
      </p:sp>
      <p:sp>
        <p:nvSpPr>
          <p:cNvPr id="4" name="Slide Number Placeholder 3"/>
          <p:cNvSpPr>
            <a:spLocks noGrp="1"/>
          </p:cNvSpPr>
          <p:nvPr>
            <p:ph type="sldNum" sz="quarter" idx="12"/>
          </p:nvPr>
        </p:nvSpPr>
        <p:spPr/>
        <p:txBody>
          <a:bodyPr/>
          <a:lstStyle/>
          <a:p>
            <a:fld id="{A815A43D-5B34-5D42-A57B-C3929BC7D4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2011-09-06</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A815A43D-5B34-5D42-A57B-C3929BC7D463}"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r>
              <a:rPr lang="en-US" smtClean="0"/>
              <a:t>2011-09-06</a:t>
            </a:r>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r>
              <a:rPr lang="en-US" smtClean="0"/>
              <a:t>Nikita Borisov - UIUC</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A815A43D-5B34-5D42-A57B-C3929BC7D46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2011-09-06</a:t>
            </a:r>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r>
              <a:rPr lang="en-US" smtClean="0"/>
              <a:t>Nikita Borisov - UIUC</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815A43D-5B34-5D42-A57B-C3929BC7D4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Multicast</a:t>
            </a:r>
            <a:endParaRPr lang="en-US" dirty="0"/>
          </a:p>
        </p:txBody>
      </p:sp>
      <p:sp>
        <p:nvSpPr>
          <p:cNvPr id="5" name="Subtitle 4"/>
          <p:cNvSpPr>
            <a:spLocks noGrp="1"/>
          </p:cNvSpPr>
          <p:nvPr>
            <p:ph type="subTitle" idx="1"/>
          </p:nvPr>
        </p:nvSpPr>
        <p:spPr/>
        <p:txBody>
          <a:bodyPr/>
          <a:lstStyle/>
          <a:p>
            <a:r>
              <a:rPr lang="en-US" smtClean="0"/>
              <a:t>CS425/CSE424/ECE428 – Distributed Systems – Fall 2011</a:t>
            </a:r>
            <a:endParaRPr lang="en-US" dirty="0"/>
          </a:p>
        </p:txBody>
      </p:sp>
      <p:sp>
        <p:nvSpPr>
          <p:cNvPr id="8" name="TextBox 7"/>
          <p:cNvSpPr txBox="1"/>
          <p:nvPr/>
        </p:nvSpPr>
        <p:spPr>
          <a:xfrm>
            <a:off x="4648200" y="6248400"/>
            <a:ext cx="4335567" cy="483722"/>
          </a:xfrm>
          <a:prstGeom prst="rect">
            <a:avLst/>
          </a:prstGeom>
          <a:noFill/>
        </p:spPr>
        <p:txBody>
          <a:bodyPr wrap="none" rtlCol="0">
            <a:spAutoFit/>
          </a:bodyPr>
          <a:lstStyle/>
          <a:p>
            <a:r>
              <a:rPr lang="en-US" dirty="0" smtClean="0"/>
              <a:t>Material derived from slides by I. Gupta, M. </a:t>
            </a:r>
            <a:r>
              <a:rPr lang="en-US" dirty="0" err="1" smtClean="0"/>
              <a:t>Harandi</a:t>
            </a:r>
            <a:r>
              <a:rPr lang="en-US" dirty="0" smtClean="0"/>
              <a:t>, </a:t>
            </a:r>
          </a:p>
          <a:p>
            <a:r>
              <a:rPr lang="en-US" dirty="0" smtClean="0"/>
              <a:t>J. </a:t>
            </a:r>
            <a:r>
              <a:rPr lang="en-US" dirty="0" err="1" smtClean="0"/>
              <a:t>Hou</a:t>
            </a:r>
            <a:r>
              <a:rPr lang="en-US" dirty="0" smtClean="0"/>
              <a:t>, S. </a:t>
            </a:r>
            <a:r>
              <a:rPr lang="en-US" dirty="0" err="1" smtClean="0"/>
              <a:t>Mitra</a:t>
            </a:r>
            <a:r>
              <a:rPr lang="en-US" dirty="0" smtClean="0"/>
              <a:t>, K. </a:t>
            </a:r>
            <a:r>
              <a:rPr lang="en-US" dirty="0" err="1" smtClean="0"/>
              <a:t>Nahrstedt</a:t>
            </a:r>
            <a:r>
              <a:rPr lang="en-US" dirty="0" smtClean="0"/>
              <a:t>, N. </a:t>
            </a:r>
            <a:r>
              <a:rPr lang="en-US" dirty="0" err="1" smtClean="0"/>
              <a:t>Vaidya</a:t>
            </a:r>
            <a:endParaRPr lang="en-US" dirty="0"/>
          </a:p>
        </p:txBody>
      </p:sp>
    </p:spTree>
    <p:extLst>
      <p:ext uri="{BB962C8B-B14F-4D97-AF65-F5344CB8AC3E}">
        <p14:creationId xmlns:p14="http://schemas.microsoft.com/office/powerpoint/2010/main" val="11318569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Basic Multicast (B-multicast)</a:t>
            </a:r>
            <a:endParaRPr lang="en-US"/>
          </a:p>
        </p:txBody>
      </p:sp>
      <p:sp>
        <p:nvSpPr>
          <p:cNvPr id="15363" name="Rectangle 3"/>
          <p:cNvSpPr>
            <a:spLocks noGrp="1" noChangeArrowheads="1"/>
          </p:cNvSpPr>
          <p:nvPr>
            <p:ph idx="1"/>
          </p:nvPr>
        </p:nvSpPr>
        <p:spPr/>
        <p:txBody>
          <a:bodyPr>
            <a:normAutofit fontScale="92500" lnSpcReduction="10000"/>
          </a:bodyPr>
          <a:lstStyle/>
          <a:p>
            <a:r>
              <a:rPr lang="en-US" dirty="0" smtClean="0"/>
              <a:t>A straightforward way to implement B-multicast is to use a reliable one-to-one send (unicast) operation:</a:t>
            </a:r>
          </a:p>
          <a:p>
            <a:pPr lvl="1"/>
            <a:r>
              <a:rPr lang="en-US" dirty="0" smtClean="0"/>
              <a:t>B-multicast(</a:t>
            </a:r>
            <a:r>
              <a:rPr lang="en-US" i="1" dirty="0" err="1" smtClean="0"/>
              <a:t>g</a:t>
            </a:r>
            <a:r>
              <a:rPr lang="en-US" dirty="0" err="1" smtClean="0"/>
              <a:t>,</a:t>
            </a:r>
            <a:r>
              <a:rPr lang="en-US" i="1" dirty="0" err="1" smtClean="0"/>
              <a:t>m</a:t>
            </a:r>
            <a:r>
              <a:rPr lang="en-US" dirty="0" smtClean="0"/>
              <a:t>): for each process </a:t>
            </a:r>
            <a:r>
              <a:rPr lang="en-US" i="1" dirty="0" smtClean="0"/>
              <a:t>p</a:t>
            </a:r>
            <a:r>
              <a:rPr lang="en-US" dirty="0" smtClean="0"/>
              <a:t> in </a:t>
            </a:r>
            <a:r>
              <a:rPr lang="en-US" i="1" dirty="0" smtClean="0"/>
              <a:t>g</a:t>
            </a:r>
            <a:r>
              <a:rPr lang="en-US" dirty="0" smtClean="0"/>
              <a:t>, send(</a:t>
            </a:r>
            <a:r>
              <a:rPr lang="en-US" i="1" dirty="0" err="1" smtClean="0"/>
              <a:t>p</a:t>
            </a:r>
            <a:r>
              <a:rPr lang="en-US" dirty="0" err="1" smtClean="0"/>
              <a:t>,</a:t>
            </a:r>
            <a:r>
              <a:rPr lang="en-US" i="1" dirty="0" err="1" smtClean="0"/>
              <a:t>m</a:t>
            </a:r>
            <a:r>
              <a:rPr lang="en-US" dirty="0" smtClean="0"/>
              <a:t>).</a:t>
            </a:r>
          </a:p>
          <a:p>
            <a:pPr lvl="1"/>
            <a:r>
              <a:rPr lang="en-US" dirty="0" smtClean="0"/>
              <a:t>receive(</a:t>
            </a:r>
            <a:r>
              <a:rPr lang="en-US" i="1" dirty="0" smtClean="0"/>
              <a:t>m</a:t>
            </a:r>
            <a:r>
              <a:rPr lang="en-US" dirty="0" smtClean="0"/>
              <a:t>): B-deliver(</a:t>
            </a:r>
            <a:r>
              <a:rPr lang="en-US" i="1" dirty="0" smtClean="0"/>
              <a:t>m</a:t>
            </a:r>
            <a:r>
              <a:rPr lang="en-US" dirty="0" smtClean="0"/>
              <a:t>) at </a:t>
            </a:r>
            <a:r>
              <a:rPr lang="en-US" i="1" dirty="0" smtClean="0"/>
              <a:t>p</a:t>
            </a:r>
            <a:r>
              <a:rPr lang="en-US" dirty="0" smtClean="0"/>
              <a:t>.</a:t>
            </a:r>
          </a:p>
          <a:p>
            <a:r>
              <a:rPr lang="en-US" dirty="0" smtClean="0"/>
              <a:t>Guarantees?</a:t>
            </a:r>
          </a:p>
          <a:p>
            <a:pPr lvl="1"/>
            <a:r>
              <a:rPr lang="en-US" dirty="0" smtClean="0"/>
              <a:t>All processes in </a:t>
            </a:r>
            <a:r>
              <a:rPr lang="en-US" i="1" dirty="0" smtClean="0"/>
              <a:t>g </a:t>
            </a:r>
            <a:r>
              <a:rPr lang="en-US" dirty="0" smtClean="0"/>
              <a:t>eventually receive every multicast message…</a:t>
            </a:r>
          </a:p>
          <a:p>
            <a:pPr lvl="1"/>
            <a:r>
              <a:rPr lang="en-US" dirty="0" smtClean="0"/>
              <a:t>… as long as send is reliable</a:t>
            </a:r>
          </a:p>
          <a:p>
            <a:pPr lvl="1"/>
            <a:r>
              <a:rPr lang="en-US" dirty="0" smtClean="0"/>
              <a:t>… and no process crashes</a:t>
            </a:r>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10</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Reliable Multicast</a:t>
            </a:r>
            <a:endParaRPr lang="en-US"/>
          </a:p>
        </p:txBody>
      </p:sp>
      <p:sp>
        <p:nvSpPr>
          <p:cNvPr id="17411" name="Rectangle 3"/>
          <p:cNvSpPr>
            <a:spLocks noGrp="1" noChangeArrowheads="1"/>
          </p:cNvSpPr>
          <p:nvPr>
            <p:ph idx="1"/>
          </p:nvPr>
        </p:nvSpPr>
        <p:spPr/>
        <p:txBody>
          <a:bodyPr>
            <a:normAutofit fontScale="85000" lnSpcReduction="20000"/>
          </a:bodyPr>
          <a:lstStyle/>
          <a:p>
            <a:r>
              <a:rPr lang="en-US" b="1" dirty="0" smtClean="0"/>
              <a:t>Integrity</a:t>
            </a:r>
            <a:r>
              <a:rPr lang="en-US" dirty="0" smtClean="0"/>
              <a:t>: A correct (i.e., non-faulty) process </a:t>
            </a:r>
            <a:r>
              <a:rPr lang="en-US" i="1" dirty="0" smtClean="0"/>
              <a:t>p</a:t>
            </a:r>
            <a:r>
              <a:rPr lang="en-US" dirty="0" smtClean="0"/>
              <a:t> delivers a message </a:t>
            </a:r>
            <a:r>
              <a:rPr lang="en-US" i="1" dirty="0" smtClean="0"/>
              <a:t>m</a:t>
            </a:r>
            <a:r>
              <a:rPr lang="en-US" dirty="0" smtClean="0"/>
              <a:t> at most once.</a:t>
            </a:r>
          </a:p>
          <a:p>
            <a:r>
              <a:rPr lang="en-US" b="1" dirty="0" smtClean="0"/>
              <a:t>Agreement</a:t>
            </a:r>
            <a:r>
              <a:rPr lang="en-US" dirty="0" smtClean="0"/>
              <a:t>: If a correct process delivers message </a:t>
            </a:r>
            <a:r>
              <a:rPr lang="en-US" i="1" dirty="0" smtClean="0"/>
              <a:t>m</a:t>
            </a:r>
            <a:r>
              <a:rPr lang="en-US" dirty="0" smtClean="0"/>
              <a:t>, then all the other correct processes in group(</a:t>
            </a:r>
            <a:r>
              <a:rPr lang="en-US" i="1" dirty="0" smtClean="0"/>
              <a:t>m</a:t>
            </a:r>
            <a:r>
              <a:rPr lang="en-US" dirty="0" smtClean="0"/>
              <a:t>) will eventually deliver </a:t>
            </a:r>
            <a:r>
              <a:rPr lang="en-US" i="1" dirty="0" smtClean="0"/>
              <a:t>m</a:t>
            </a:r>
            <a:r>
              <a:rPr lang="en-US" dirty="0" smtClean="0"/>
              <a:t>.</a:t>
            </a:r>
          </a:p>
          <a:p>
            <a:pPr lvl="1"/>
            <a:r>
              <a:rPr lang="en-US" dirty="0" smtClean="0"/>
              <a:t>Property of </a:t>
            </a:r>
            <a:r>
              <a:rPr lang="ja-JP" altLang="en-US" dirty="0" smtClean="0"/>
              <a:t>“</a:t>
            </a:r>
            <a:r>
              <a:rPr lang="en-US" dirty="0" smtClean="0"/>
              <a:t>all or nothing.</a:t>
            </a:r>
            <a:r>
              <a:rPr lang="ja-JP" altLang="en-US" dirty="0" smtClean="0"/>
              <a:t>”</a:t>
            </a:r>
            <a:endParaRPr lang="en-US" altLang="ja-JP" dirty="0" smtClean="0"/>
          </a:p>
          <a:p>
            <a:r>
              <a:rPr lang="en-US" b="1" dirty="0"/>
              <a:t>Validity</a:t>
            </a:r>
            <a:r>
              <a:rPr lang="en-US" dirty="0"/>
              <a:t>: If a correct process multicasts (sends) message </a:t>
            </a:r>
            <a:r>
              <a:rPr lang="en-US" i="1" dirty="0"/>
              <a:t>m</a:t>
            </a:r>
            <a:r>
              <a:rPr lang="en-US" dirty="0"/>
              <a:t>, then it will eventually deliver </a:t>
            </a:r>
            <a:r>
              <a:rPr lang="en-US" i="1" dirty="0"/>
              <a:t>m</a:t>
            </a:r>
            <a:r>
              <a:rPr lang="en-US" dirty="0"/>
              <a:t> itself.</a:t>
            </a:r>
          </a:p>
          <a:p>
            <a:pPr lvl="1"/>
            <a:r>
              <a:rPr lang="en-US" dirty="0"/>
              <a:t>Guarantees </a:t>
            </a:r>
            <a:r>
              <a:rPr lang="en-US" dirty="0" err="1"/>
              <a:t>liveness</a:t>
            </a:r>
            <a:r>
              <a:rPr lang="en-US" dirty="0"/>
              <a:t> to the sender</a:t>
            </a:r>
            <a:r>
              <a:rPr lang="en-US" dirty="0" smtClean="0"/>
              <a:t>.</a:t>
            </a:r>
            <a:endParaRPr lang="en-US" b="1" dirty="0" smtClean="0"/>
          </a:p>
          <a:p>
            <a:r>
              <a:rPr lang="en-US" dirty="0" smtClean="0"/>
              <a:t>Validity and agreement together ensure overall </a:t>
            </a:r>
            <a:r>
              <a:rPr lang="en-US" dirty="0" err="1" smtClean="0"/>
              <a:t>liveness</a:t>
            </a:r>
            <a:r>
              <a:rPr lang="en-US" dirty="0" smtClean="0"/>
              <a:t>: if some correct process multicasts a message m, then, all correct processes deliver m too.</a:t>
            </a:r>
            <a:endParaRPr lang="en-US" dirty="0"/>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11</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smtClean="0"/>
              <a:t>Reliable R-Multicast Algorithm</a:t>
            </a:r>
            <a:endParaRPr lang="en-GB"/>
          </a:p>
        </p:txBody>
      </p:sp>
      <p:sp>
        <p:nvSpPr>
          <p:cNvPr id="5" name="Content Placeholder 4"/>
          <p:cNvSpPr>
            <a:spLocks noGrp="1"/>
          </p:cNvSpPr>
          <p:nvPr>
            <p:ph sz="half" idx="1"/>
          </p:nvPr>
        </p:nvSpPr>
        <p:spPr>
          <a:xfrm>
            <a:off x="457200" y="1773936"/>
            <a:ext cx="7239000" cy="4623816"/>
          </a:xfrm>
        </p:spPr>
        <p:txBody>
          <a:bodyPr>
            <a:normAutofit fontScale="92500"/>
          </a:bodyPr>
          <a:lstStyle/>
          <a:p>
            <a:pPr marL="118872" indent="0">
              <a:buNone/>
            </a:pPr>
            <a:r>
              <a:rPr lang="en-US" i="1" dirty="0" smtClean="0"/>
              <a:t>On initialization</a:t>
            </a:r>
          </a:p>
          <a:p>
            <a:pPr marL="118872" indent="0">
              <a:buNone/>
            </a:pPr>
            <a:r>
              <a:rPr lang="en-US" dirty="0" smtClean="0"/>
              <a:t>	</a:t>
            </a:r>
            <a:r>
              <a:rPr lang="en-US" sz="2400" i="1" dirty="0" smtClean="0">
                <a:latin typeface="Monaco"/>
                <a:cs typeface="Monaco"/>
              </a:rPr>
              <a:t>Received</a:t>
            </a:r>
            <a:r>
              <a:rPr lang="en-US" sz="2400" dirty="0" smtClean="0">
                <a:latin typeface="Monaco"/>
                <a:cs typeface="Monaco"/>
              </a:rPr>
              <a:t> := {};</a:t>
            </a:r>
          </a:p>
          <a:p>
            <a:pPr marL="118872" indent="0">
              <a:buNone/>
            </a:pPr>
            <a:r>
              <a:rPr lang="en-US" i="1" dirty="0" smtClean="0"/>
              <a:t>For process p to R-multicast message m to group g</a:t>
            </a:r>
          </a:p>
          <a:p>
            <a:pPr marL="118872" indent="0">
              <a:buNone/>
            </a:pPr>
            <a:r>
              <a:rPr lang="en-US" i="1" dirty="0"/>
              <a:t>	</a:t>
            </a:r>
            <a:r>
              <a:rPr lang="en-US" sz="2400" dirty="0" smtClean="0">
                <a:latin typeface="Monaco"/>
                <a:cs typeface="Monaco"/>
              </a:rPr>
              <a:t>B-multicast(</a:t>
            </a:r>
            <a:r>
              <a:rPr lang="en-US" sz="2400" i="1" dirty="0" err="1" smtClean="0">
                <a:latin typeface="Monaco"/>
                <a:cs typeface="Monaco"/>
              </a:rPr>
              <a:t>g</a:t>
            </a:r>
            <a:r>
              <a:rPr lang="en-US" sz="2400" dirty="0" err="1" smtClean="0">
                <a:latin typeface="Monaco"/>
                <a:cs typeface="Monaco"/>
              </a:rPr>
              <a:t>,</a:t>
            </a:r>
            <a:r>
              <a:rPr lang="en-US" sz="2400" i="1" dirty="0" err="1" smtClean="0">
                <a:latin typeface="Monaco"/>
                <a:cs typeface="Monaco"/>
              </a:rPr>
              <a:t>m</a:t>
            </a:r>
            <a:r>
              <a:rPr lang="en-US" sz="2400" dirty="0" smtClean="0">
                <a:latin typeface="Monaco"/>
                <a:cs typeface="Monaco"/>
              </a:rPr>
              <a:t>); </a:t>
            </a:r>
          </a:p>
          <a:p>
            <a:pPr marL="118872" indent="0">
              <a:buNone/>
            </a:pPr>
            <a:r>
              <a:rPr lang="en-US" i="1" dirty="0">
                <a:latin typeface="Monaco"/>
                <a:cs typeface="Monaco"/>
              </a:rPr>
              <a:t>	</a:t>
            </a:r>
            <a:r>
              <a:rPr lang="en-US" i="1" dirty="0">
                <a:cs typeface="Monaco"/>
              </a:rPr>
              <a:t>(p∈ </a:t>
            </a:r>
            <a:r>
              <a:rPr lang="en-US" i="1" dirty="0" smtClean="0">
                <a:cs typeface="Monaco"/>
              </a:rPr>
              <a:t>g is included as destination)</a:t>
            </a:r>
          </a:p>
          <a:p>
            <a:pPr marL="118872" indent="0">
              <a:buNone/>
            </a:pPr>
            <a:r>
              <a:rPr lang="en-US" i="1" dirty="0" smtClean="0">
                <a:cs typeface="Monaco"/>
              </a:rPr>
              <a:t>On </a:t>
            </a:r>
            <a:r>
              <a:rPr lang="en-US" sz="2400" dirty="0" smtClean="0">
                <a:latin typeface="Monaco"/>
                <a:cs typeface="Monaco"/>
              </a:rPr>
              <a:t>B-deliver(</a:t>
            </a:r>
            <a:r>
              <a:rPr lang="en-US" sz="2400" i="1" dirty="0" smtClean="0">
                <a:latin typeface="Monaco"/>
                <a:cs typeface="Monaco"/>
              </a:rPr>
              <a:t>m</a:t>
            </a:r>
            <a:r>
              <a:rPr lang="en-US" sz="2400" dirty="0" smtClean="0">
                <a:latin typeface="Monaco"/>
                <a:cs typeface="Monaco"/>
              </a:rPr>
              <a:t>) </a:t>
            </a:r>
            <a:r>
              <a:rPr lang="en-US" i="1" dirty="0" smtClean="0">
                <a:cs typeface="Monaco"/>
              </a:rPr>
              <a:t>at process q with g = group(m)</a:t>
            </a:r>
          </a:p>
          <a:p>
            <a:pPr marL="118872" indent="0">
              <a:buNone/>
            </a:pPr>
            <a:r>
              <a:rPr lang="en-US" i="1" dirty="0">
                <a:cs typeface="Monaco"/>
              </a:rPr>
              <a:t>	</a:t>
            </a:r>
            <a:r>
              <a:rPr lang="en-US" sz="2200" b="1" dirty="0" smtClean="0">
                <a:latin typeface="Monaco"/>
                <a:cs typeface="Monaco"/>
              </a:rPr>
              <a:t>if</a:t>
            </a:r>
            <a:r>
              <a:rPr lang="en-US" sz="2200" dirty="0" smtClean="0">
                <a:latin typeface="Monaco"/>
                <a:cs typeface="Monaco"/>
              </a:rPr>
              <a:t> (</a:t>
            </a:r>
            <a:r>
              <a:rPr lang="en-US" sz="2200" i="1" dirty="0">
                <a:latin typeface="Monaco"/>
                <a:cs typeface="Monaco"/>
              </a:rPr>
              <a:t>m </a:t>
            </a:r>
            <a:r>
              <a:rPr lang="en-US" sz="2600" b="1" dirty="0" smtClean="0">
                <a:latin typeface="Monaco"/>
                <a:cs typeface="Monaco"/>
              </a:rPr>
              <a:t>∉</a:t>
            </a:r>
            <a:r>
              <a:rPr lang="en-US" sz="2200" i="1" dirty="0" smtClean="0">
                <a:latin typeface="Monaco"/>
                <a:cs typeface="Monaco"/>
              </a:rPr>
              <a:t> Received</a:t>
            </a:r>
            <a:r>
              <a:rPr lang="en-US" sz="2200" dirty="0" smtClean="0">
                <a:latin typeface="Monaco"/>
                <a:cs typeface="Monaco"/>
              </a:rPr>
              <a:t>):</a:t>
            </a:r>
          </a:p>
          <a:p>
            <a:pPr marL="118872" indent="0">
              <a:buNone/>
            </a:pPr>
            <a:r>
              <a:rPr lang="en-US" i="1" dirty="0">
                <a:latin typeface="Monaco"/>
                <a:cs typeface="Monaco"/>
              </a:rPr>
              <a:t>	</a:t>
            </a:r>
            <a:r>
              <a:rPr lang="en-US" i="1" dirty="0" smtClean="0">
                <a:latin typeface="Monaco"/>
                <a:cs typeface="Monaco"/>
              </a:rPr>
              <a:t>	</a:t>
            </a:r>
            <a:r>
              <a:rPr lang="en-US" sz="2200" i="1" dirty="0" smtClean="0">
                <a:latin typeface="Monaco"/>
                <a:cs typeface="Monaco"/>
              </a:rPr>
              <a:t>Received </a:t>
            </a:r>
            <a:r>
              <a:rPr lang="en-US" sz="2200" dirty="0" smtClean="0">
                <a:latin typeface="Monaco"/>
                <a:cs typeface="Monaco"/>
              </a:rPr>
              <a:t>:= </a:t>
            </a:r>
            <a:r>
              <a:rPr lang="en-US" sz="2200" i="1" dirty="0">
                <a:latin typeface="Monaco"/>
                <a:cs typeface="Monaco"/>
              </a:rPr>
              <a:t>Received </a:t>
            </a:r>
            <a:r>
              <a:rPr lang="en-US" sz="2200" dirty="0">
                <a:latin typeface="Monaco"/>
                <a:cs typeface="Monaco"/>
              </a:rPr>
              <a:t>∪</a:t>
            </a:r>
            <a:r>
              <a:rPr lang="en-US" sz="2200" i="1" dirty="0">
                <a:latin typeface="Monaco"/>
                <a:cs typeface="Monaco"/>
              </a:rPr>
              <a:t> {</a:t>
            </a:r>
            <a:r>
              <a:rPr lang="en-US" sz="2200" i="1" dirty="0" smtClean="0">
                <a:latin typeface="Monaco"/>
                <a:cs typeface="Monaco"/>
              </a:rPr>
              <a:t>m};</a:t>
            </a:r>
            <a:endParaRPr lang="en-US" sz="2200" i="1" dirty="0">
              <a:latin typeface="Monaco"/>
              <a:cs typeface="Monaco"/>
            </a:endParaRPr>
          </a:p>
          <a:p>
            <a:pPr marL="118872" indent="0">
              <a:buNone/>
            </a:pPr>
            <a:r>
              <a:rPr lang="en-US" i="1" dirty="0" smtClean="0">
                <a:latin typeface="Monaco"/>
                <a:cs typeface="Monaco"/>
              </a:rPr>
              <a:t>		</a:t>
            </a:r>
            <a:r>
              <a:rPr lang="en-US" sz="2200" dirty="0" smtClean="0">
                <a:latin typeface="Monaco"/>
                <a:cs typeface="Monaco"/>
              </a:rPr>
              <a:t>if (</a:t>
            </a:r>
            <a:r>
              <a:rPr lang="en-US" sz="2200" i="1" dirty="0">
                <a:latin typeface="Monaco"/>
                <a:cs typeface="Monaco"/>
              </a:rPr>
              <a:t>q </a:t>
            </a:r>
            <a:r>
              <a:rPr lang="en-US" sz="2200" dirty="0" smtClean="0">
                <a:latin typeface="Monaco"/>
                <a:cs typeface="Monaco"/>
              </a:rPr>
              <a:t>≠</a:t>
            </a:r>
            <a:r>
              <a:rPr lang="en-US" sz="2200" i="1" dirty="0" smtClean="0">
                <a:latin typeface="Monaco"/>
                <a:cs typeface="Monaco"/>
              </a:rPr>
              <a:t> p</a:t>
            </a:r>
            <a:r>
              <a:rPr lang="en-US" sz="2200" dirty="0" smtClean="0">
                <a:latin typeface="Monaco"/>
                <a:cs typeface="Monaco"/>
              </a:rPr>
              <a:t>):</a:t>
            </a:r>
          </a:p>
          <a:p>
            <a:pPr marL="118872" indent="0">
              <a:buNone/>
            </a:pPr>
            <a:r>
              <a:rPr lang="en-US" sz="2200" dirty="0">
                <a:latin typeface="Monaco"/>
                <a:cs typeface="Monaco"/>
              </a:rPr>
              <a:t>	</a:t>
            </a:r>
            <a:r>
              <a:rPr lang="en-US" sz="2200" dirty="0" smtClean="0">
                <a:latin typeface="Monaco"/>
                <a:cs typeface="Monaco"/>
              </a:rPr>
              <a:t>		B-multicast(</a:t>
            </a:r>
            <a:r>
              <a:rPr lang="en-US" sz="2200" i="1" dirty="0" err="1" smtClean="0">
                <a:latin typeface="Monaco"/>
                <a:cs typeface="Monaco"/>
              </a:rPr>
              <a:t>g,m</a:t>
            </a:r>
            <a:r>
              <a:rPr lang="en-US" sz="2200" dirty="0" smtClean="0">
                <a:latin typeface="Monaco"/>
                <a:cs typeface="Monaco"/>
              </a:rPr>
              <a:t>);</a:t>
            </a:r>
          </a:p>
          <a:p>
            <a:pPr marL="118872" indent="0">
              <a:buNone/>
            </a:pPr>
            <a:r>
              <a:rPr lang="en-US" sz="2200" dirty="0">
                <a:latin typeface="Monaco"/>
                <a:cs typeface="Monaco"/>
              </a:rPr>
              <a:t>	</a:t>
            </a:r>
            <a:r>
              <a:rPr lang="en-US" sz="2200" dirty="0" smtClean="0">
                <a:latin typeface="Monaco"/>
                <a:cs typeface="Monaco"/>
              </a:rPr>
              <a:t>	R-deliver(</a:t>
            </a:r>
            <a:r>
              <a:rPr lang="en-US" sz="2200" i="1" dirty="0" smtClean="0">
                <a:latin typeface="Monaco"/>
                <a:cs typeface="Monaco"/>
              </a:rPr>
              <a:t>m</a:t>
            </a:r>
            <a:r>
              <a:rPr lang="en-US" sz="2200" dirty="0" smtClean="0">
                <a:latin typeface="Monaco"/>
                <a:cs typeface="Monaco"/>
              </a:rPr>
              <a:t>)</a:t>
            </a:r>
          </a:p>
        </p:txBody>
      </p:sp>
      <p:grpSp>
        <p:nvGrpSpPr>
          <p:cNvPr id="7" name="Group 6"/>
          <p:cNvGrpSpPr/>
          <p:nvPr/>
        </p:nvGrpSpPr>
        <p:grpSpPr>
          <a:xfrm>
            <a:off x="6781800" y="4953000"/>
            <a:ext cx="2157412" cy="1328738"/>
            <a:chOff x="6859588" y="1828800"/>
            <a:chExt cx="2157412" cy="1328738"/>
          </a:xfrm>
        </p:grpSpPr>
        <p:sp>
          <p:nvSpPr>
            <p:cNvPr id="19460" name="Line 4"/>
            <p:cNvSpPr>
              <a:spLocks noChangeShapeType="1"/>
            </p:cNvSpPr>
            <p:nvPr/>
          </p:nvSpPr>
          <p:spPr bwMode="auto">
            <a:xfrm>
              <a:off x="6892925" y="2187575"/>
              <a:ext cx="1509713"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19461" name="Line 5"/>
            <p:cNvSpPr>
              <a:spLocks noChangeShapeType="1"/>
            </p:cNvSpPr>
            <p:nvPr/>
          </p:nvSpPr>
          <p:spPr bwMode="auto">
            <a:xfrm>
              <a:off x="6945313" y="2668588"/>
              <a:ext cx="1509712"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19462" name="Text Box 6"/>
            <p:cNvSpPr txBox="1">
              <a:spLocks noChangeArrowheads="1"/>
            </p:cNvSpPr>
            <p:nvPr/>
          </p:nvSpPr>
          <p:spPr bwMode="auto">
            <a:xfrm>
              <a:off x="6859588" y="1828800"/>
              <a:ext cx="1074737"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dirty="0"/>
                <a:t>R-multicast</a:t>
              </a:r>
            </a:p>
          </p:txBody>
        </p:sp>
        <p:sp>
          <p:nvSpPr>
            <p:cNvPr id="19463" name="Text Box 7"/>
            <p:cNvSpPr txBox="1">
              <a:spLocks noChangeArrowheads="1"/>
            </p:cNvSpPr>
            <p:nvPr/>
          </p:nvSpPr>
          <p:spPr bwMode="auto">
            <a:xfrm>
              <a:off x="6859588" y="2381250"/>
              <a:ext cx="106521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a:t>B-multicast</a:t>
              </a:r>
            </a:p>
          </p:txBody>
        </p:sp>
        <p:sp>
          <p:nvSpPr>
            <p:cNvPr id="19464" name="Text Box 8"/>
            <p:cNvSpPr txBox="1">
              <a:spLocks noChangeArrowheads="1"/>
            </p:cNvSpPr>
            <p:nvPr/>
          </p:nvSpPr>
          <p:spPr bwMode="auto">
            <a:xfrm>
              <a:off x="6902450" y="2873375"/>
              <a:ext cx="13668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a:t>reliable unicast</a:t>
              </a:r>
            </a:p>
          </p:txBody>
        </p:sp>
        <p:sp>
          <p:nvSpPr>
            <p:cNvPr id="19465" name="Line 9"/>
            <p:cNvSpPr>
              <a:spLocks noChangeShapeType="1"/>
            </p:cNvSpPr>
            <p:nvPr/>
          </p:nvSpPr>
          <p:spPr bwMode="auto">
            <a:xfrm flipH="1">
              <a:off x="8213725" y="2012950"/>
              <a:ext cx="14288" cy="377825"/>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9466" name="Line 10"/>
            <p:cNvSpPr>
              <a:spLocks noChangeShapeType="1"/>
            </p:cNvSpPr>
            <p:nvPr/>
          </p:nvSpPr>
          <p:spPr bwMode="auto">
            <a:xfrm flipH="1">
              <a:off x="8294688" y="2565400"/>
              <a:ext cx="14287" cy="377825"/>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9467" name="Text Box 11"/>
            <p:cNvSpPr txBox="1">
              <a:spLocks noChangeArrowheads="1"/>
            </p:cNvSpPr>
            <p:nvPr/>
          </p:nvSpPr>
          <p:spPr bwMode="auto">
            <a:xfrm>
              <a:off x="8213725" y="2189163"/>
              <a:ext cx="7874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ja-JP" altLang="en-US"/>
                <a:t>“</a:t>
              </a:r>
              <a:r>
                <a:rPr lang="en-US"/>
                <a:t>USES</a:t>
              </a:r>
              <a:r>
                <a:rPr lang="ja-JP" altLang="en-US"/>
                <a:t>”</a:t>
              </a:r>
              <a:endParaRPr lang="en-US"/>
            </a:p>
          </p:txBody>
        </p:sp>
        <p:sp>
          <p:nvSpPr>
            <p:cNvPr id="19468" name="Text Box 12"/>
            <p:cNvSpPr txBox="1">
              <a:spLocks noChangeArrowheads="1"/>
            </p:cNvSpPr>
            <p:nvPr/>
          </p:nvSpPr>
          <p:spPr bwMode="auto">
            <a:xfrm>
              <a:off x="8229600" y="2667000"/>
              <a:ext cx="787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ja-JP" altLang="en-US" dirty="0"/>
                <a:t>“</a:t>
              </a:r>
              <a:r>
                <a:rPr lang="en-US" dirty="0"/>
                <a:t>USES</a:t>
              </a:r>
              <a:r>
                <a:rPr lang="ja-JP" altLang="en-US" dirty="0"/>
                <a:t>”</a:t>
              </a:r>
              <a:endParaRPr lang="en-US" dirty="0"/>
            </a:p>
          </p:txBody>
        </p:sp>
      </p:grpSp>
      <p:sp>
        <p:nvSpPr>
          <p:cNvPr id="8" name="Date Placeholder 7"/>
          <p:cNvSpPr>
            <a:spLocks noGrp="1"/>
          </p:cNvSpPr>
          <p:nvPr>
            <p:ph type="dt" sz="half" idx="10"/>
          </p:nvPr>
        </p:nvSpPr>
        <p:spPr/>
        <p:txBody>
          <a:bodyPr/>
          <a:lstStyle/>
          <a:p>
            <a:r>
              <a:rPr lang="en-US" smtClean="0"/>
              <a:t>2011-09-06</a:t>
            </a:r>
            <a:endParaRPr lang="en-US"/>
          </a:p>
        </p:txBody>
      </p:sp>
      <p:sp>
        <p:nvSpPr>
          <p:cNvPr id="9" name="Footer Placeholder 8"/>
          <p:cNvSpPr>
            <a:spLocks noGrp="1"/>
          </p:cNvSpPr>
          <p:nvPr>
            <p:ph type="ftr" sz="quarter" idx="11"/>
          </p:nvPr>
        </p:nvSpPr>
        <p:spPr/>
        <p:txBody>
          <a:bodyPr/>
          <a:lstStyle/>
          <a:p>
            <a:pPr>
              <a:defRPr/>
            </a:pPr>
            <a:r>
              <a:rPr lang="en-US" smtClean="0"/>
              <a:t>Nikita Borisov - UIUC</a:t>
            </a:r>
            <a:endParaRPr lang="en-US"/>
          </a:p>
        </p:txBody>
      </p:sp>
      <p:sp>
        <p:nvSpPr>
          <p:cNvPr id="10" name="Slide Number Placeholder 9"/>
          <p:cNvSpPr>
            <a:spLocks noGrp="1"/>
          </p:cNvSpPr>
          <p:nvPr>
            <p:ph type="sldNum" sz="quarter" idx="12"/>
          </p:nvPr>
        </p:nvSpPr>
        <p:spPr/>
        <p:txBody>
          <a:bodyPr/>
          <a:lstStyle/>
          <a:p>
            <a:fld id="{A815A43D-5B34-5D42-A57B-C3929BC7D463}"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smtClean="0"/>
              <a:t>Reliable R-Multicast Algorithm</a:t>
            </a:r>
            <a:endParaRPr lang="en-GB"/>
          </a:p>
        </p:txBody>
      </p:sp>
      <p:sp>
        <p:nvSpPr>
          <p:cNvPr id="5" name="Content Placeholder 4"/>
          <p:cNvSpPr>
            <a:spLocks noGrp="1"/>
          </p:cNvSpPr>
          <p:nvPr>
            <p:ph sz="half" idx="1"/>
          </p:nvPr>
        </p:nvSpPr>
        <p:spPr>
          <a:xfrm>
            <a:off x="457200" y="1773936"/>
            <a:ext cx="7239000" cy="4623816"/>
          </a:xfrm>
        </p:spPr>
        <p:txBody>
          <a:bodyPr>
            <a:normAutofit fontScale="92500"/>
          </a:bodyPr>
          <a:lstStyle/>
          <a:p>
            <a:pPr marL="118872" indent="0">
              <a:buNone/>
            </a:pPr>
            <a:r>
              <a:rPr lang="en-US" i="1" dirty="0" smtClean="0"/>
              <a:t>On initialization</a:t>
            </a:r>
          </a:p>
          <a:p>
            <a:pPr marL="118872" indent="0">
              <a:buNone/>
            </a:pPr>
            <a:r>
              <a:rPr lang="en-US" dirty="0" smtClean="0"/>
              <a:t>	</a:t>
            </a:r>
            <a:r>
              <a:rPr lang="en-US" sz="2400" i="1" dirty="0" smtClean="0">
                <a:latin typeface="Monaco"/>
                <a:cs typeface="Monaco"/>
              </a:rPr>
              <a:t>Received</a:t>
            </a:r>
            <a:r>
              <a:rPr lang="en-US" sz="2400" dirty="0" smtClean="0">
                <a:latin typeface="Monaco"/>
                <a:cs typeface="Monaco"/>
              </a:rPr>
              <a:t> := {};</a:t>
            </a:r>
          </a:p>
          <a:p>
            <a:pPr marL="118872" indent="0">
              <a:buNone/>
            </a:pPr>
            <a:r>
              <a:rPr lang="en-US" i="1" dirty="0" smtClean="0"/>
              <a:t>For process p to R-multicast message m to group g</a:t>
            </a:r>
          </a:p>
          <a:p>
            <a:pPr marL="118872" indent="0">
              <a:buNone/>
            </a:pPr>
            <a:r>
              <a:rPr lang="en-US" i="1" dirty="0"/>
              <a:t>	</a:t>
            </a:r>
            <a:r>
              <a:rPr lang="en-US" sz="2400" dirty="0" smtClean="0">
                <a:latin typeface="Monaco"/>
                <a:cs typeface="Monaco"/>
              </a:rPr>
              <a:t>B-multicast(</a:t>
            </a:r>
            <a:r>
              <a:rPr lang="en-US" sz="2400" i="1" dirty="0" err="1" smtClean="0">
                <a:latin typeface="Monaco"/>
                <a:cs typeface="Monaco"/>
              </a:rPr>
              <a:t>g</a:t>
            </a:r>
            <a:r>
              <a:rPr lang="en-US" sz="2400" dirty="0" err="1" smtClean="0">
                <a:latin typeface="Monaco"/>
                <a:cs typeface="Monaco"/>
              </a:rPr>
              <a:t>,</a:t>
            </a:r>
            <a:r>
              <a:rPr lang="en-US" sz="2400" i="1" dirty="0" err="1" smtClean="0">
                <a:latin typeface="Monaco"/>
                <a:cs typeface="Monaco"/>
              </a:rPr>
              <a:t>m</a:t>
            </a:r>
            <a:r>
              <a:rPr lang="en-US" sz="2400" dirty="0" smtClean="0">
                <a:latin typeface="Monaco"/>
                <a:cs typeface="Monaco"/>
              </a:rPr>
              <a:t>); </a:t>
            </a:r>
          </a:p>
          <a:p>
            <a:pPr marL="118872" indent="0">
              <a:buNone/>
            </a:pPr>
            <a:r>
              <a:rPr lang="en-US" i="1" dirty="0">
                <a:latin typeface="Monaco"/>
                <a:cs typeface="Monaco"/>
              </a:rPr>
              <a:t>	</a:t>
            </a:r>
            <a:r>
              <a:rPr lang="en-US" i="1" dirty="0">
                <a:cs typeface="Monaco"/>
              </a:rPr>
              <a:t>(p∈ </a:t>
            </a:r>
            <a:r>
              <a:rPr lang="en-US" i="1" dirty="0" smtClean="0">
                <a:cs typeface="Monaco"/>
              </a:rPr>
              <a:t>g is included as destination)</a:t>
            </a:r>
          </a:p>
          <a:p>
            <a:pPr marL="118872" indent="0">
              <a:buNone/>
            </a:pPr>
            <a:r>
              <a:rPr lang="en-US" i="1" dirty="0" smtClean="0">
                <a:cs typeface="Monaco"/>
              </a:rPr>
              <a:t>On </a:t>
            </a:r>
            <a:r>
              <a:rPr lang="en-US" sz="2400" dirty="0" smtClean="0">
                <a:latin typeface="Monaco"/>
                <a:cs typeface="Monaco"/>
              </a:rPr>
              <a:t>B-deliver(</a:t>
            </a:r>
            <a:r>
              <a:rPr lang="en-US" sz="2400" i="1" dirty="0" smtClean="0">
                <a:latin typeface="Monaco"/>
                <a:cs typeface="Monaco"/>
              </a:rPr>
              <a:t>m</a:t>
            </a:r>
            <a:r>
              <a:rPr lang="en-US" sz="2400" dirty="0" smtClean="0">
                <a:latin typeface="Monaco"/>
                <a:cs typeface="Monaco"/>
              </a:rPr>
              <a:t>) </a:t>
            </a:r>
            <a:r>
              <a:rPr lang="en-US" i="1" dirty="0" smtClean="0">
                <a:cs typeface="Monaco"/>
              </a:rPr>
              <a:t>at process q with g = group(m)</a:t>
            </a:r>
          </a:p>
          <a:p>
            <a:pPr marL="118872" indent="0">
              <a:buNone/>
            </a:pPr>
            <a:r>
              <a:rPr lang="en-US" i="1" dirty="0">
                <a:cs typeface="Monaco"/>
              </a:rPr>
              <a:t>	</a:t>
            </a:r>
            <a:r>
              <a:rPr lang="en-US" sz="2200" b="1" dirty="0" smtClean="0">
                <a:latin typeface="Monaco"/>
                <a:cs typeface="Monaco"/>
              </a:rPr>
              <a:t>if</a:t>
            </a:r>
            <a:r>
              <a:rPr lang="en-US" sz="2200" dirty="0" smtClean="0">
                <a:latin typeface="Monaco"/>
                <a:cs typeface="Monaco"/>
              </a:rPr>
              <a:t> (</a:t>
            </a:r>
            <a:r>
              <a:rPr lang="en-US" sz="2200" i="1" dirty="0">
                <a:latin typeface="Monaco"/>
                <a:cs typeface="Monaco"/>
              </a:rPr>
              <a:t>m </a:t>
            </a:r>
            <a:r>
              <a:rPr lang="en-US" sz="2600" b="1" dirty="0" smtClean="0">
                <a:latin typeface="Monaco"/>
                <a:cs typeface="Monaco"/>
              </a:rPr>
              <a:t>∉</a:t>
            </a:r>
            <a:r>
              <a:rPr lang="en-US" sz="2200" i="1" dirty="0" smtClean="0">
                <a:latin typeface="Monaco"/>
                <a:cs typeface="Monaco"/>
              </a:rPr>
              <a:t> Received</a:t>
            </a:r>
            <a:r>
              <a:rPr lang="en-US" sz="2200" dirty="0" smtClean="0">
                <a:latin typeface="Monaco"/>
                <a:cs typeface="Monaco"/>
              </a:rPr>
              <a:t>):</a:t>
            </a:r>
          </a:p>
          <a:p>
            <a:pPr marL="118872" indent="0">
              <a:buNone/>
            </a:pPr>
            <a:r>
              <a:rPr lang="en-US" i="1" dirty="0">
                <a:latin typeface="Monaco"/>
                <a:cs typeface="Monaco"/>
              </a:rPr>
              <a:t>	</a:t>
            </a:r>
            <a:r>
              <a:rPr lang="en-US" i="1" dirty="0" smtClean="0">
                <a:latin typeface="Monaco"/>
                <a:cs typeface="Monaco"/>
              </a:rPr>
              <a:t>	</a:t>
            </a:r>
            <a:r>
              <a:rPr lang="en-US" sz="2200" i="1" dirty="0" smtClean="0">
                <a:latin typeface="Monaco"/>
                <a:cs typeface="Monaco"/>
              </a:rPr>
              <a:t>Received </a:t>
            </a:r>
            <a:r>
              <a:rPr lang="en-US" sz="2200" dirty="0" smtClean="0">
                <a:latin typeface="Monaco"/>
                <a:cs typeface="Monaco"/>
              </a:rPr>
              <a:t>:= </a:t>
            </a:r>
            <a:r>
              <a:rPr lang="en-US" sz="2200" i="1" dirty="0">
                <a:latin typeface="Monaco"/>
                <a:cs typeface="Monaco"/>
              </a:rPr>
              <a:t>Received </a:t>
            </a:r>
            <a:r>
              <a:rPr lang="en-US" sz="2200" dirty="0">
                <a:latin typeface="Monaco"/>
                <a:cs typeface="Monaco"/>
              </a:rPr>
              <a:t>∪</a:t>
            </a:r>
            <a:r>
              <a:rPr lang="en-US" sz="2200" i="1" dirty="0">
                <a:latin typeface="Monaco"/>
                <a:cs typeface="Monaco"/>
              </a:rPr>
              <a:t> {</a:t>
            </a:r>
            <a:r>
              <a:rPr lang="en-US" sz="2200" i="1" dirty="0" smtClean="0">
                <a:latin typeface="Monaco"/>
                <a:cs typeface="Monaco"/>
              </a:rPr>
              <a:t>m};</a:t>
            </a:r>
            <a:endParaRPr lang="en-US" sz="2200" i="1" dirty="0">
              <a:latin typeface="Monaco"/>
              <a:cs typeface="Monaco"/>
            </a:endParaRPr>
          </a:p>
          <a:p>
            <a:pPr marL="118872" indent="0">
              <a:buNone/>
            </a:pPr>
            <a:r>
              <a:rPr lang="en-US" i="1" dirty="0" smtClean="0">
                <a:latin typeface="Monaco"/>
                <a:cs typeface="Monaco"/>
              </a:rPr>
              <a:t>		</a:t>
            </a:r>
            <a:r>
              <a:rPr lang="en-US" sz="2200" dirty="0" smtClean="0">
                <a:latin typeface="Monaco"/>
                <a:cs typeface="Monaco"/>
              </a:rPr>
              <a:t>if (</a:t>
            </a:r>
            <a:r>
              <a:rPr lang="en-US" sz="2200" i="1" dirty="0">
                <a:latin typeface="Monaco"/>
                <a:cs typeface="Monaco"/>
              </a:rPr>
              <a:t>q </a:t>
            </a:r>
            <a:r>
              <a:rPr lang="en-US" sz="2200" dirty="0" smtClean="0">
                <a:latin typeface="Monaco"/>
                <a:cs typeface="Monaco"/>
              </a:rPr>
              <a:t>≠</a:t>
            </a:r>
            <a:r>
              <a:rPr lang="en-US" sz="2200" i="1" dirty="0" smtClean="0">
                <a:latin typeface="Monaco"/>
                <a:cs typeface="Monaco"/>
              </a:rPr>
              <a:t> p</a:t>
            </a:r>
            <a:r>
              <a:rPr lang="en-US" sz="2200" dirty="0" smtClean="0">
                <a:latin typeface="Monaco"/>
                <a:cs typeface="Monaco"/>
              </a:rPr>
              <a:t>):</a:t>
            </a:r>
          </a:p>
          <a:p>
            <a:pPr marL="118872" indent="0">
              <a:buNone/>
            </a:pPr>
            <a:r>
              <a:rPr lang="en-US" sz="2200" dirty="0">
                <a:latin typeface="Monaco"/>
                <a:cs typeface="Monaco"/>
              </a:rPr>
              <a:t>	</a:t>
            </a:r>
            <a:r>
              <a:rPr lang="en-US" sz="2200" dirty="0" smtClean="0">
                <a:latin typeface="Monaco"/>
                <a:cs typeface="Monaco"/>
              </a:rPr>
              <a:t>		B-multicast(</a:t>
            </a:r>
            <a:r>
              <a:rPr lang="en-US" sz="2200" i="1" dirty="0" err="1" smtClean="0">
                <a:latin typeface="Monaco"/>
                <a:cs typeface="Monaco"/>
              </a:rPr>
              <a:t>g,m</a:t>
            </a:r>
            <a:r>
              <a:rPr lang="en-US" sz="2200" dirty="0" smtClean="0">
                <a:latin typeface="Monaco"/>
                <a:cs typeface="Monaco"/>
              </a:rPr>
              <a:t>);</a:t>
            </a:r>
          </a:p>
          <a:p>
            <a:pPr marL="118872" indent="0">
              <a:buNone/>
            </a:pPr>
            <a:r>
              <a:rPr lang="en-US" sz="2200" dirty="0">
                <a:latin typeface="Monaco"/>
                <a:cs typeface="Monaco"/>
              </a:rPr>
              <a:t>	</a:t>
            </a:r>
            <a:r>
              <a:rPr lang="en-US" sz="2200" dirty="0" smtClean="0">
                <a:latin typeface="Monaco"/>
                <a:cs typeface="Monaco"/>
              </a:rPr>
              <a:t>	R-deliver(</a:t>
            </a:r>
            <a:r>
              <a:rPr lang="en-US" sz="2200" i="1" dirty="0" smtClean="0">
                <a:latin typeface="Monaco"/>
                <a:cs typeface="Monaco"/>
              </a:rPr>
              <a:t>m</a:t>
            </a:r>
            <a:r>
              <a:rPr lang="en-US" sz="2200" dirty="0" smtClean="0">
                <a:latin typeface="Monaco"/>
                <a:cs typeface="Monaco"/>
              </a:rPr>
              <a:t>)</a:t>
            </a:r>
          </a:p>
        </p:txBody>
      </p:sp>
      <p:sp>
        <p:nvSpPr>
          <p:cNvPr id="2" name="TextBox 1"/>
          <p:cNvSpPr txBox="1"/>
          <p:nvPr/>
        </p:nvSpPr>
        <p:spPr>
          <a:xfrm>
            <a:off x="4343400" y="4267200"/>
            <a:ext cx="1197764" cy="374461"/>
          </a:xfrm>
          <a:prstGeom prst="rect">
            <a:avLst/>
          </a:prstGeom>
          <a:noFill/>
        </p:spPr>
        <p:txBody>
          <a:bodyPr wrap="none" rtlCol="0">
            <a:spAutoFit/>
          </a:bodyPr>
          <a:lstStyle/>
          <a:p>
            <a:r>
              <a:rPr lang="en-US" sz="2000" b="1" dirty="0" smtClean="0"/>
              <a:t>Integrity</a:t>
            </a:r>
            <a:endParaRPr lang="en-US" sz="2000" b="1" dirty="0"/>
          </a:p>
        </p:txBody>
      </p:sp>
      <p:sp>
        <p:nvSpPr>
          <p:cNvPr id="15" name="TextBox 14"/>
          <p:cNvSpPr txBox="1"/>
          <p:nvPr/>
        </p:nvSpPr>
        <p:spPr>
          <a:xfrm>
            <a:off x="4343400" y="5715000"/>
            <a:ext cx="1082849" cy="374461"/>
          </a:xfrm>
          <a:prstGeom prst="rect">
            <a:avLst/>
          </a:prstGeom>
          <a:noFill/>
        </p:spPr>
        <p:txBody>
          <a:bodyPr wrap="none" rtlCol="0">
            <a:spAutoFit/>
          </a:bodyPr>
          <a:lstStyle/>
          <a:p>
            <a:r>
              <a:rPr lang="en-US" sz="2000" b="1" dirty="0" smtClean="0"/>
              <a:t>Validity</a:t>
            </a:r>
            <a:endParaRPr lang="en-US" sz="2000" b="1" dirty="0"/>
          </a:p>
        </p:txBody>
      </p:sp>
      <p:sp>
        <p:nvSpPr>
          <p:cNvPr id="16" name="TextBox 15"/>
          <p:cNvSpPr txBox="1"/>
          <p:nvPr/>
        </p:nvSpPr>
        <p:spPr>
          <a:xfrm>
            <a:off x="5943600" y="5410200"/>
            <a:ext cx="1531188" cy="374461"/>
          </a:xfrm>
          <a:prstGeom prst="rect">
            <a:avLst/>
          </a:prstGeom>
          <a:noFill/>
        </p:spPr>
        <p:txBody>
          <a:bodyPr wrap="none" rtlCol="0">
            <a:spAutoFit/>
          </a:bodyPr>
          <a:lstStyle/>
          <a:p>
            <a:r>
              <a:rPr lang="en-US" sz="2000" b="1" dirty="0" smtClean="0"/>
              <a:t>Agreement</a:t>
            </a:r>
            <a:endParaRPr lang="en-US" sz="2000" b="1" dirty="0"/>
          </a:p>
        </p:txBody>
      </p:sp>
      <p:sp>
        <p:nvSpPr>
          <p:cNvPr id="3" name="Date Placeholder 2"/>
          <p:cNvSpPr>
            <a:spLocks noGrp="1"/>
          </p:cNvSpPr>
          <p:nvPr>
            <p:ph type="dt" sz="half" idx="10"/>
          </p:nvPr>
        </p:nvSpPr>
        <p:spPr/>
        <p:txBody>
          <a:bodyPr/>
          <a:lstStyle/>
          <a:p>
            <a:r>
              <a:rPr lang="en-US" smtClean="0"/>
              <a:t>2011-09-06</a:t>
            </a:r>
            <a:endParaRPr lang="en-US"/>
          </a:p>
        </p:txBody>
      </p:sp>
      <p:sp>
        <p:nvSpPr>
          <p:cNvPr id="4" name="Footer Placeholder 3"/>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13</a:t>
            </a:fld>
            <a:endParaRPr lang="en-US"/>
          </a:p>
        </p:txBody>
      </p:sp>
    </p:spTree>
    <p:extLst>
      <p:ext uri="{BB962C8B-B14F-4D97-AF65-F5344CB8AC3E}">
        <p14:creationId xmlns:p14="http://schemas.microsoft.com/office/powerpoint/2010/main" val="1085834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mtClean="0"/>
              <a:t>Ordered Multicast</a:t>
            </a:r>
            <a:endParaRPr lang="en-US"/>
          </a:p>
        </p:txBody>
      </p:sp>
      <p:sp>
        <p:nvSpPr>
          <p:cNvPr id="23555" name="Rectangle 3"/>
          <p:cNvSpPr>
            <a:spLocks noGrp="1" noChangeArrowheads="1"/>
          </p:cNvSpPr>
          <p:nvPr>
            <p:ph idx="1"/>
          </p:nvPr>
        </p:nvSpPr>
        <p:spPr/>
        <p:txBody>
          <a:bodyPr>
            <a:normAutofit fontScale="85000" lnSpcReduction="20000"/>
          </a:bodyPr>
          <a:lstStyle/>
          <a:p>
            <a:r>
              <a:rPr lang="en-US" b="1" dirty="0" smtClean="0"/>
              <a:t>FIFO ordering</a:t>
            </a:r>
            <a:r>
              <a:rPr lang="en-US" dirty="0" smtClean="0"/>
              <a:t>: If a correct process issues multicast(</a:t>
            </a:r>
            <a:r>
              <a:rPr lang="en-US" i="1" dirty="0" err="1" smtClean="0"/>
              <a:t>g</a:t>
            </a:r>
            <a:r>
              <a:rPr lang="en-US" dirty="0" err="1" smtClean="0"/>
              <a:t>,</a:t>
            </a:r>
            <a:r>
              <a:rPr lang="en-US" i="1" dirty="0" err="1" smtClean="0"/>
              <a:t>m</a:t>
            </a:r>
            <a:r>
              <a:rPr lang="en-US" dirty="0" smtClean="0"/>
              <a:t>) and then multicast(</a:t>
            </a:r>
            <a:r>
              <a:rPr lang="en-US" i="1" dirty="0" err="1" smtClean="0"/>
              <a:t>g</a:t>
            </a:r>
            <a:r>
              <a:rPr lang="en-US" dirty="0" err="1" smtClean="0"/>
              <a:t>,</a:t>
            </a:r>
            <a:r>
              <a:rPr lang="en-US" i="1" dirty="0" err="1" smtClean="0"/>
              <a:t>m</a:t>
            </a:r>
            <a:r>
              <a:rPr lang="en-US" i="1" dirty="0" smtClean="0"/>
              <a:t>’</a:t>
            </a:r>
            <a:r>
              <a:rPr lang="en-US" dirty="0" smtClean="0"/>
              <a:t>), then every correct process that delivers </a:t>
            </a:r>
            <a:r>
              <a:rPr lang="en-US" i="1" dirty="0" smtClean="0"/>
              <a:t>m’</a:t>
            </a:r>
            <a:r>
              <a:rPr lang="en-US" dirty="0" smtClean="0"/>
              <a:t> will have already delivered m.</a:t>
            </a:r>
          </a:p>
          <a:p>
            <a:r>
              <a:rPr lang="en-US" b="1" dirty="0" smtClean="0"/>
              <a:t>Causal ordering</a:t>
            </a:r>
            <a:r>
              <a:rPr lang="en-US" dirty="0" smtClean="0"/>
              <a:t>: If multicast(</a:t>
            </a:r>
            <a:r>
              <a:rPr lang="en-US" i="1" dirty="0" err="1" smtClean="0"/>
              <a:t>g</a:t>
            </a:r>
            <a:r>
              <a:rPr lang="en-US" dirty="0" err="1" smtClean="0"/>
              <a:t>,</a:t>
            </a:r>
            <a:r>
              <a:rPr lang="en-US" i="1" dirty="0" err="1" smtClean="0"/>
              <a:t>m</a:t>
            </a:r>
            <a:r>
              <a:rPr lang="en-US" dirty="0" smtClean="0"/>
              <a:t>) </a:t>
            </a:r>
            <a:r>
              <a:rPr lang="en-US" dirty="0" smtClean="0">
                <a:sym typeface="Wingdings" charset="0"/>
              </a:rPr>
              <a:t> multicast(</a:t>
            </a:r>
            <a:r>
              <a:rPr lang="en-US" i="1" dirty="0" err="1" smtClean="0">
                <a:sym typeface="Wingdings" charset="0"/>
              </a:rPr>
              <a:t>g</a:t>
            </a:r>
            <a:r>
              <a:rPr lang="en-US" dirty="0" err="1" smtClean="0">
                <a:sym typeface="Wingdings" charset="0"/>
              </a:rPr>
              <a:t>,</a:t>
            </a:r>
            <a:r>
              <a:rPr lang="en-US" i="1" dirty="0" err="1" smtClean="0">
                <a:sym typeface="Wingdings" charset="0"/>
              </a:rPr>
              <a:t>m</a:t>
            </a:r>
            <a:r>
              <a:rPr lang="en-US" i="1" dirty="0" smtClean="0">
                <a:sym typeface="Wingdings" charset="0"/>
              </a:rPr>
              <a:t>’</a:t>
            </a:r>
            <a:r>
              <a:rPr lang="en-US" dirty="0" smtClean="0">
                <a:sym typeface="Wingdings" charset="0"/>
              </a:rPr>
              <a:t>) then any correct process that delivers </a:t>
            </a:r>
            <a:r>
              <a:rPr lang="en-US" i="1" dirty="0" smtClean="0">
                <a:sym typeface="Wingdings" charset="0"/>
              </a:rPr>
              <a:t>m’ </a:t>
            </a:r>
            <a:r>
              <a:rPr lang="en-US" dirty="0" smtClean="0">
                <a:sym typeface="Wingdings" charset="0"/>
              </a:rPr>
              <a:t>will have already delivered </a:t>
            </a:r>
            <a:r>
              <a:rPr lang="en-US" i="1" dirty="0" smtClean="0">
                <a:sym typeface="Wingdings" charset="0"/>
              </a:rPr>
              <a:t>m</a:t>
            </a:r>
            <a:r>
              <a:rPr lang="en-US" dirty="0" smtClean="0">
                <a:sym typeface="Wingdings" charset="0"/>
              </a:rPr>
              <a:t>.</a:t>
            </a:r>
          </a:p>
          <a:p>
            <a:pPr lvl="1"/>
            <a:r>
              <a:rPr lang="en-US" dirty="0" smtClean="0">
                <a:sym typeface="Wingdings" charset="0"/>
              </a:rPr>
              <a:t>Typically,  defined in terms of multicast communication only</a:t>
            </a:r>
          </a:p>
          <a:p>
            <a:r>
              <a:rPr lang="en-US" b="1" dirty="0" smtClean="0">
                <a:sym typeface="Wingdings" charset="0"/>
              </a:rPr>
              <a:t>Total ordering</a:t>
            </a:r>
            <a:r>
              <a:rPr lang="en-US" dirty="0" smtClean="0">
                <a:sym typeface="Wingdings" charset="0"/>
              </a:rPr>
              <a:t>: If a correct process delivers message </a:t>
            </a:r>
            <a:r>
              <a:rPr lang="en-US" i="1" dirty="0" smtClean="0">
                <a:sym typeface="Wingdings" charset="0"/>
              </a:rPr>
              <a:t>m</a:t>
            </a:r>
            <a:r>
              <a:rPr lang="en-US" dirty="0" smtClean="0">
                <a:sym typeface="Wingdings" charset="0"/>
              </a:rPr>
              <a:t> before </a:t>
            </a:r>
            <a:r>
              <a:rPr lang="en-US" i="1" dirty="0" smtClean="0">
                <a:sym typeface="Wingdings" charset="0"/>
              </a:rPr>
              <a:t>m’ </a:t>
            </a:r>
            <a:r>
              <a:rPr lang="en-US" dirty="0" smtClean="0">
                <a:sym typeface="Wingdings" charset="0"/>
              </a:rPr>
              <a:t>(independent of the senders), then any other correct process that delivers </a:t>
            </a:r>
            <a:r>
              <a:rPr lang="en-US" i="1" dirty="0" smtClean="0">
                <a:sym typeface="Wingdings" charset="0"/>
              </a:rPr>
              <a:t>m’ </a:t>
            </a:r>
            <a:r>
              <a:rPr lang="en-US" dirty="0" smtClean="0">
                <a:sym typeface="Wingdings" charset="0"/>
              </a:rPr>
              <a:t>will have already delivered </a:t>
            </a:r>
            <a:r>
              <a:rPr lang="en-US" i="1" dirty="0" smtClean="0">
                <a:sym typeface="Wingdings" charset="0"/>
              </a:rPr>
              <a:t>m</a:t>
            </a:r>
            <a:r>
              <a:rPr lang="en-US" dirty="0" smtClean="0">
                <a:sym typeface="Wingdings" charset="0"/>
              </a:rPr>
              <a:t>.</a:t>
            </a:r>
            <a:endParaRPr lang="en-US" dirty="0"/>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smtClean="0"/>
              <a:t>Total, FIFO and Causal Ordering</a:t>
            </a:r>
            <a:endParaRPr lang="en-GB"/>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313" y="1539875"/>
            <a:ext cx="4894262"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4"/>
          <p:cNvSpPr txBox="1">
            <a:spLocks noChangeArrowheads="1"/>
          </p:cNvSpPr>
          <p:nvPr/>
        </p:nvSpPr>
        <p:spPr bwMode="auto">
          <a:xfrm>
            <a:off x="508000" y="1843088"/>
            <a:ext cx="2738438"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nSpc>
                <a:spcPct val="110000"/>
              </a:lnSpc>
              <a:buFontTx/>
              <a:buChar char="•"/>
            </a:pPr>
            <a:r>
              <a:rPr lang="en-GB" sz="1600" dirty="0">
                <a:solidFill>
                  <a:schemeClr val="tx1"/>
                </a:solidFill>
                <a:latin typeface="Arial" charset="0"/>
              </a:rPr>
              <a:t>Totally ordered messages </a:t>
            </a:r>
            <a:r>
              <a:rPr lang="en-GB" sz="1600" i="1" dirty="0">
                <a:solidFill>
                  <a:schemeClr val="tx1"/>
                </a:solidFill>
                <a:latin typeface="Arial" charset="0"/>
              </a:rPr>
              <a:t>T</a:t>
            </a:r>
            <a:r>
              <a:rPr lang="en-GB" sz="1600" i="1" baseline="-25000" dirty="0">
                <a:solidFill>
                  <a:schemeClr val="tx1"/>
                </a:solidFill>
                <a:latin typeface="Arial" charset="0"/>
              </a:rPr>
              <a:t>1</a:t>
            </a:r>
            <a:r>
              <a:rPr lang="en-GB" sz="1600" dirty="0">
                <a:solidFill>
                  <a:schemeClr val="tx1"/>
                </a:solidFill>
                <a:latin typeface="Arial" charset="0"/>
              </a:rPr>
              <a:t> and </a:t>
            </a:r>
            <a:r>
              <a:rPr lang="en-GB" sz="1600" i="1" dirty="0">
                <a:solidFill>
                  <a:schemeClr val="tx1"/>
                </a:solidFill>
                <a:latin typeface="Arial" charset="0"/>
              </a:rPr>
              <a:t>T</a:t>
            </a:r>
            <a:r>
              <a:rPr lang="en-GB" sz="1600" i="1" baseline="-25000" dirty="0">
                <a:solidFill>
                  <a:schemeClr val="tx1"/>
                </a:solidFill>
                <a:latin typeface="Arial" charset="0"/>
              </a:rPr>
              <a:t>2</a:t>
            </a:r>
            <a:r>
              <a:rPr lang="en-GB" sz="1600" dirty="0">
                <a:solidFill>
                  <a:schemeClr val="tx1"/>
                </a:solidFill>
                <a:latin typeface="Arial" charset="0"/>
              </a:rPr>
              <a:t>.</a:t>
            </a:r>
          </a:p>
          <a:p>
            <a:pPr>
              <a:lnSpc>
                <a:spcPct val="110000"/>
              </a:lnSpc>
              <a:buFontTx/>
              <a:buChar char="•"/>
            </a:pPr>
            <a:r>
              <a:rPr lang="en-GB" sz="1600" dirty="0">
                <a:solidFill>
                  <a:schemeClr val="tx1"/>
                </a:solidFill>
                <a:latin typeface="Arial" charset="0"/>
              </a:rPr>
              <a:t>FIFO-related messages </a:t>
            </a:r>
            <a:r>
              <a:rPr lang="en-GB" sz="1600" i="1" dirty="0">
                <a:solidFill>
                  <a:schemeClr val="tx1"/>
                </a:solidFill>
                <a:latin typeface="Arial" charset="0"/>
              </a:rPr>
              <a:t>F</a:t>
            </a:r>
            <a:r>
              <a:rPr lang="en-GB" sz="1600" i="1" baseline="-25000" dirty="0">
                <a:solidFill>
                  <a:schemeClr val="tx1"/>
                </a:solidFill>
                <a:latin typeface="Arial" charset="0"/>
              </a:rPr>
              <a:t>1</a:t>
            </a:r>
            <a:r>
              <a:rPr lang="en-GB" sz="1600" dirty="0">
                <a:solidFill>
                  <a:schemeClr val="tx1"/>
                </a:solidFill>
                <a:latin typeface="Arial" charset="0"/>
              </a:rPr>
              <a:t> and </a:t>
            </a:r>
            <a:r>
              <a:rPr lang="en-GB" sz="1600" i="1" dirty="0">
                <a:solidFill>
                  <a:schemeClr val="tx1"/>
                </a:solidFill>
                <a:latin typeface="Arial" charset="0"/>
              </a:rPr>
              <a:t>F</a:t>
            </a:r>
            <a:r>
              <a:rPr lang="en-GB" sz="1600" i="1" baseline="-25000" dirty="0">
                <a:solidFill>
                  <a:schemeClr val="tx1"/>
                </a:solidFill>
                <a:latin typeface="Arial" charset="0"/>
              </a:rPr>
              <a:t>2</a:t>
            </a:r>
            <a:r>
              <a:rPr lang="en-GB" sz="1600" dirty="0">
                <a:solidFill>
                  <a:schemeClr val="tx1"/>
                </a:solidFill>
                <a:latin typeface="Arial" charset="0"/>
              </a:rPr>
              <a:t>.</a:t>
            </a:r>
          </a:p>
          <a:p>
            <a:pPr>
              <a:lnSpc>
                <a:spcPct val="110000"/>
              </a:lnSpc>
              <a:buFontTx/>
              <a:buChar char="•"/>
            </a:pPr>
            <a:r>
              <a:rPr lang="en-GB" sz="1600" dirty="0">
                <a:solidFill>
                  <a:schemeClr val="tx1"/>
                </a:solidFill>
                <a:latin typeface="Arial" charset="0"/>
              </a:rPr>
              <a:t>Causally related messages </a:t>
            </a:r>
            <a:r>
              <a:rPr lang="en-GB" sz="1600" i="1" dirty="0">
                <a:solidFill>
                  <a:schemeClr val="tx1"/>
                </a:solidFill>
                <a:latin typeface="Arial" charset="0"/>
              </a:rPr>
              <a:t>C</a:t>
            </a:r>
            <a:r>
              <a:rPr lang="en-GB" sz="1600" i="1" baseline="-25000" dirty="0">
                <a:solidFill>
                  <a:schemeClr val="tx1"/>
                </a:solidFill>
                <a:latin typeface="Arial" charset="0"/>
              </a:rPr>
              <a:t>1</a:t>
            </a:r>
            <a:r>
              <a:rPr lang="en-GB" sz="1600" dirty="0">
                <a:solidFill>
                  <a:schemeClr val="tx1"/>
                </a:solidFill>
                <a:latin typeface="Arial" charset="0"/>
              </a:rPr>
              <a:t> and </a:t>
            </a:r>
            <a:r>
              <a:rPr lang="en-GB" sz="1600" i="1" dirty="0">
                <a:solidFill>
                  <a:schemeClr val="tx1"/>
                </a:solidFill>
                <a:latin typeface="Arial" charset="0"/>
              </a:rPr>
              <a:t>C</a:t>
            </a:r>
            <a:r>
              <a:rPr lang="en-GB" sz="1600" i="1" baseline="-25000" dirty="0">
                <a:solidFill>
                  <a:schemeClr val="tx1"/>
                </a:solidFill>
                <a:latin typeface="Arial" charset="0"/>
              </a:rPr>
              <a:t>3</a:t>
            </a:r>
            <a:r>
              <a:rPr lang="en-GB" sz="1600" baseline="-25000" dirty="0">
                <a:solidFill>
                  <a:schemeClr val="tx1"/>
                </a:solidFill>
                <a:latin typeface="Arial" charset="0"/>
              </a:rPr>
              <a:t/>
            </a:r>
            <a:br>
              <a:rPr lang="en-GB" sz="1600" baseline="-25000" dirty="0">
                <a:solidFill>
                  <a:schemeClr val="tx1"/>
                </a:solidFill>
                <a:latin typeface="Arial" charset="0"/>
              </a:rPr>
            </a:br>
            <a:endParaRPr lang="en-GB" sz="1600" baseline="-25000" dirty="0">
              <a:solidFill>
                <a:schemeClr val="tx1"/>
              </a:solidFill>
              <a:latin typeface="Arial" charset="0"/>
            </a:endParaRPr>
          </a:p>
          <a:p>
            <a:pPr>
              <a:lnSpc>
                <a:spcPct val="110000"/>
              </a:lnSpc>
              <a:buFontTx/>
              <a:buChar char="•"/>
            </a:pPr>
            <a:r>
              <a:rPr lang="en-GB" sz="1600" dirty="0" smtClean="0">
                <a:solidFill>
                  <a:schemeClr val="tx1"/>
                </a:solidFill>
                <a:latin typeface="Arial" charset="0"/>
              </a:rPr>
              <a:t> Causal ordering implies FIFO ordering</a:t>
            </a:r>
          </a:p>
          <a:p>
            <a:pPr>
              <a:lnSpc>
                <a:spcPct val="110000"/>
              </a:lnSpc>
              <a:buFontTx/>
              <a:buChar char="•"/>
            </a:pPr>
            <a:r>
              <a:rPr lang="en-GB" sz="1600" dirty="0" smtClean="0">
                <a:solidFill>
                  <a:schemeClr val="tx1"/>
                </a:solidFill>
                <a:latin typeface="Arial" charset="0"/>
              </a:rPr>
              <a:t> Total ordering does not imply causal ordering. </a:t>
            </a:r>
          </a:p>
          <a:p>
            <a:pPr>
              <a:lnSpc>
                <a:spcPct val="110000"/>
              </a:lnSpc>
              <a:buFontTx/>
              <a:buChar char="•"/>
            </a:pPr>
            <a:r>
              <a:rPr lang="en-GB" sz="1600" dirty="0" smtClean="0">
                <a:solidFill>
                  <a:schemeClr val="tx1"/>
                </a:solidFill>
                <a:latin typeface="Arial" charset="0"/>
              </a:rPr>
              <a:t> Causal ordering does not imply total ordering.</a:t>
            </a:r>
          </a:p>
          <a:p>
            <a:pPr>
              <a:lnSpc>
                <a:spcPct val="110000"/>
              </a:lnSpc>
              <a:buFontTx/>
              <a:buChar char="•"/>
            </a:pPr>
            <a:r>
              <a:rPr lang="en-GB" sz="1600" dirty="0" smtClean="0">
                <a:solidFill>
                  <a:schemeClr val="tx1"/>
                </a:solidFill>
                <a:latin typeface="Arial" charset="0"/>
              </a:rPr>
              <a:t> Hybrid mode: causal-total ordering, FIFO-total ordering.</a:t>
            </a:r>
            <a:endParaRPr lang="en-GB" sz="1600" dirty="0">
              <a:solidFill>
                <a:schemeClr val="tx1"/>
              </a:solidFill>
              <a:latin typeface="Arial" charset="0"/>
            </a:endParaRPr>
          </a:p>
        </p:txBody>
      </p:sp>
      <p:sp>
        <p:nvSpPr>
          <p:cNvPr id="5" name="Date Placeholder 4"/>
          <p:cNvSpPr>
            <a:spLocks noGrp="1"/>
          </p:cNvSpPr>
          <p:nvPr>
            <p:ph type="dt" sz="half" idx="10"/>
          </p:nvPr>
        </p:nvSpPr>
        <p:spPr/>
        <p:txBody>
          <a:bodyPr/>
          <a:lstStyle/>
          <a:p>
            <a:r>
              <a:rPr lang="en-US" smtClean="0"/>
              <a:t>2011-09-06</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A815A43D-5B34-5D42-A57B-C3929BC7D463}" type="slidenum">
              <a:rPr lang="en-US" smtClean="0"/>
              <a:pPr/>
              <a:t>15</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r>
              <a:rPr lang="en-GB" smtClean="0"/>
              <a:t>Display From Bulletin Board Program</a:t>
            </a:r>
            <a:endParaRPr lang="en-GB"/>
          </a:p>
        </p:txBody>
      </p:sp>
      <p:sp>
        <p:nvSpPr>
          <p:cNvPr id="27651" name="Rectangle 3"/>
          <p:cNvSpPr>
            <a:spLocks noChangeArrowheads="1"/>
          </p:cNvSpPr>
          <p:nvPr/>
        </p:nvSpPr>
        <p:spPr bwMode="auto">
          <a:xfrm>
            <a:off x="2332038" y="3135313"/>
            <a:ext cx="1746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2" name="Rectangle 4"/>
          <p:cNvSpPr>
            <a:spLocks noChangeArrowheads="1"/>
          </p:cNvSpPr>
          <p:nvPr/>
        </p:nvSpPr>
        <p:spPr bwMode="auto">
          <a:xfrm>
            <a:off x="4483100" y="3135313"/>
            <a:ext cx="1905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3" name="Rectangle 5"/>
          <p:cNvSpPr>
            <a:spLocks noChangeArrowheads="1"/>
          </p:cNvSpPr>
          <p:nvPr/>
        </p:nvSpPr>
        <p:spPr bwMode="auto">
          <a:xfrm>
            <a:off x="1593850" y="5426075"/>
            <a:ext cx="1905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4" name="Rectangle 6"/>
          <p:cNvSpPr>
            <a:spLocks noChangeArrowheads="1"/>
          </p:cNvSpPr>
          <p:nvPr/>
        </p:nvSpPr>
        <p:spPr bwMode="auto">
          <a:xfrm>
            <a:off x="2332038" y="5426075"/>
            <a:ext cx="1746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5" name="Rectangle 7"/>
          <p:cNvSpPr>
            <a:spLocks noChangeArrowheads="1"/>
          </p:cNvSpPr>
          <p:nvPr/>
        </p:nvSpPr>
        <p:spPr bwMode="auto">
          <a:xfrm>
            <a:off x="4483100" y="5426075"/>
            <a:ext cx="1905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6" name="Rectangle 8"/>
          <p:cNvSpPr>
            <a:spLocks noChangeArrowheads="1"/>
          </p:cNvSpPr>
          <p:nvPr/>
        </p:nvSpPr>
        <p:spPr bwMode="auto">
          <a:xfrm>
            <a:off x="7700963" y="5426075"/>
            <a:ext cx="1905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27657" name="Group 9"/>
          <p:cNvGrpSpPr>
            <a:grpSpLocks/>
          </p:cNvGrpSpPr>
          <p:nvPr/>
        </p:nvGrpSpPr>
        <p:grpSpPr bwMode="auto">
          <a:xfrm>
            <a:off x="1593850" y="2298700"/>
            <a:ext cx="6291263" cy="3127375"/>
            <a:chOff x="1004" y="1448"/>
            <a:chExt cx="3963" cy="1970"/>
          </a:xfrm>
        </p:grpSpPr>
        <p:sp>
          <p:nvSpPr>
            <p:cNvPr id="27659" name="Rectangle 10"/>
            <p:cNvSpPr>
              <a:spLocks noChangeArrowheads="1"/>
            </p:cNvSpPr>
            <p:nvPr/>
          </p:nvSpPr>
          <p:spPr bwMode="auto">
            <a:xfrm>
              <a:off x="2220" y="1517"/>
              <a:ext cx="77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Bulletin board:</a:t>
              </a:r>
              <a:endParaRPr lang="en-GB" sz="2400">
                <a:solidFill>
                  <a:schemeClr val="tx1"/>
                </a:solidFill>
                <a:latin typeface="Times" charset="0"/>
              </a:endParaRPr>
            </a:p>
          </p:txBody>
        </p:sp>
        <p:sp>
          <p:nvSpPr>
            <p:cNvPr id="27660" name="Rectangle 11"/>
            <p:cNvSpPr>
              <a:spLocks noChangeArrowheads="1"/>
            </p:cNvSpPr>
            <p:nvPr/>
          </p:nvSpPr>
          <p:spPr bwMode="auto">
            <a:xfrm>
              <a:off x="2999" y="1528"/>
              <a:ext cx="7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500" i="1">
                  <a:solidFill>
                    <a:srgbClr val="000000"/>
                  </a:solidFill>
                  <a:latin typeface="New York" charset="0"/>
                </a:rPr>
                <a:t> os.interesting</a:t>
              </a:r>
              <a:endParaRPr lang="en-GB" sz="2400">
                <a:solidFill>
                  <a:schemeClr val="tx1"/>
                </a:solidFill>
                <a:latin typeface="Times" charset="0"/>
              </a:endParaRPr>
            </a:p>
          </p:txBody>
        </p:sp>
        <p:sp>
          <p:nvSpPr>
            <p:cNvPr id="27661" name="Freeform 12"/>
            <p:cNvSpPr>
              <a:spLocks/>
            </p:cNvSpPr>
            <p:nvPr/>
          </p:nvSpPr>
          <p:spPr bwMode="auto">
            <a:xfrm>
              <a:off x="1004" y="1448"/>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2" name="Line 13"/>
            <p:cNvSpPr>
              <a:spLocks noChangeShapeType="1"/>
            </p:cNvSpPr>
            <p:nvPr/>
          </p:nvSpPr>
          <p:spPr bwMode="auto">
            <a:xfrm>
              <a:off x="1016" y="1448"/>
              <a:ext cx="382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Freeform 14"/>
            <p:cNvSpPr>
              <a:spLocks/>
            </p:cNvSpPr>
            <p:nvPr/>
          </p:nvSpPr>
          <p:spPr bwMode="auto">
            <a:xfrm>
              <a:off x="4851" y="1448"/>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4" name="Line 15"/>
            <p:cNvSpPr>
              <a:spLocks noChangeShapeType="1"/>
            </p:cNvSpPr>
            <p:nvPr/>
          </p:nvSpPr>
          <p:spPr bwMode="auto">
            <a:xfrm>
              <a:off x="1004" y="1460"/>
              <a:ext cx="1" cy="20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5" name="Line 16"/>
            <p:cNvSpPr>
              <a:spLocks noChangeShapeType="1"/>
            </p:cNvSpPr>
            <p:nvPr/>
          </p:nvSpPr>
          <p:spPr bwMode="auto">
            <a:xfrm>
              <a:off x="4851" y="1460"/>
              <a:ext cx="1" cy="20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Rectangle 17"/>
            <p:cNvSpPr>
              <a:spLocks noChangeArrowheads="1"/>
            </p:cNvSpPr>
            <p:nvPr/>
          </p:nvSpPr>
          <p:spPr bwMode="auto">
            <a:xfrm>
              <a:off x="1042" y="1798"/>
              <a:ext cx="2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Item</a:t>
              </a:r>
              <a:endParaRPr lang="en-GB" sz="2400">
                <a:solidFill>
                  <a:schemeClr val="tx1"/>
                </a:solidFill>
                <a:latin typeface="Times" charset="0"/>
              </a:endParaRPr>
            </a:p>
          </p:txBody>
        </p:sp>
        <p:sp>
          <p:nvSpPr>
            <p:cNvPr id="27667" name="Rectangle 18"/>
            <p:cNvSpPr>
              <a:spLocks noChangeArrowheads="1"/>
            </p:cNvSpPr>
            <p:nvPr/>
          </p:nvSpPr>
          <p:spPr bwMode="auto">
            <a:xfrm>
              <a:off x="1505" y="1792"/>
              <a:ext cx="2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From</a:t>
              </a:r>
              <a:endParaRPr lang="en-GB" sz="2400">
                <a:solidFill>
                  <a:schemeClr val="tx1"/>
                </a:solidFill>
                <a:latin typeface="Times" charset="0"/>
              </a:endParaRPr>
            </a:p>
          </p:txBody>
        </p:sp>
        <p:sp>
          <p:nvSpPr>
            <p:cNvPr id="27668" name="Rectangle 19"/>
            <p:cNvSpPr>
              <a:spLocks noChangeArrowheads="1"/>
            </p:cNvSpPr>
            <p:nvPr/>
          </p:nvSpPr>
          <p:spPr bwMode="auto">
            <a:xfrm>
              <a:off x="2860" y="1792"/>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Subject</a:t>
              </a:r>
              <a:endParaRPr lang="en-GB" sz="2400">
                <a:solidFill>
                  <a:schemeClr val="tx1"/>
                </a:solidFill>
                <a:latin typeface="Times" charset="0"/>
              </a:endParaRPr>
            </a:p>
          </p:txBody>
        </p:sp>
        <p:sp>
          <p:nvSpPr>
            <p:cNvPr id="27669" name="Line 20"/>
            <p:cNvSpPr>
              <a:spLocks noChangeShapeType="1"/>
            </p:cNvSpPr>
            <p:nvPr/>
          </p:nvSpPr>
          <p:spPr bwMode="auto">
            <a:xfrm>
              <a:off x="1004" y="1674"/>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Line 21"/>
            <p:cNvSpPr>
              <a:spLocks noChangeShapeType="1"/>
            </p:cNvSpPr>
            <p:nvPr/>
          </p:nvSpPr>
          <p:spPr bwMode="auto">
            <a:xfrm>
              <a:off x="1016" y="1674"/>
              <a:ext cx="44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Line 22"/>
            <p:cNvSpPr>
              <a:spLocks noChangeShapeType="1"/>
            </p:cNvSpPr>
            <p:nvPr/>
          </p:nvSpPr>
          <p:spPr bwMode="auto">
            <a:xfrm>
              <a:off x="1479" y="1674"/>
              <a:ext cx="133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Line 23"/>
            <p:cNvSpPr>
              <a:spLocks noChangeShapeType="1"/>
            </p:cNvSpPr>
            <p:nvPr/>
          </p:nvSpPr>
          <p:spPr bwMode="auto">
            <a:xfrm>
              <a:off x="2823" y="1674"/>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Line 24"/>
            <p:cNvSpPr>
              <a:spLocks noChangeShapeType="1"/>
            </p:cNvSpPr>
            <p:nvPr/>
          </p:nvSpPr>
          <p:spPr bwMode="auto">
            <a:xfrm>
              <a:off x="2835" y="1674"/>
              <a:ext cx="200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4" name="Line 25"/>
            <p:cNvSpPr>
              <a:spLocks noChangeShapeType="1"/>
            </p:cNvSpPr>
            <p:nvPr/>
          </p:nvSpPr>
          <p:spPr bwMode="auto">
            <a:xfrm>
              <a:off x="4851" y="1674"/>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Line 26"/>
            <p:cNvSpPr>
              <a:spLocks noChangeShapeType="1"/>
            </p:cNvSpPr>
            <p:nvPr/>
          </p:nvSpPr>
          <p:spPr bwMode="auto">
            <a:xfrm>
              <a:off x="1004" y="1686"/>
              <a:ext cx="1" cy="26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6" name="Line 27"/>
            <p:cNvSpPr>
              <a:spLocks noChangeShapeType="1"/>
            </p:cNvSpPr>
            <p:nvPr/>
          </p:nvSpPr>
          <p:spPr bwMode="auto">
            <a:xfrm>
              <a:off x="1468" y="1686"/>
              <a:ext cx="1" cy="26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7" name="Line 28"/>
            <p:cNvSpPr>
              <a:spLocks noChangeShapeType="1"/>
            </p:cNvSpPr>
            <p:nvPr/>
          </p:nvSpPr>
          <p:spPr bwMode="auto">
            <a:xfrm>
              <a:off x="2823" y="1686"/>
              <a:ext cx="1" cy="26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8" name="Line 29"/>
            <p:cNvSpPr>
              <a:spLocks noChangeShapeType="1"/>
            </p:cNvSpPr>
            <p:nvPr/>
          </p:nvSpPr>
          <p:spPr bwMode="auto">
            <a:xfrm>
              <a:off x="4851" y="1686"/>
              <a:ext cx="1" cy="26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9" name="Rectangle 30"/>
            <p:cNvSpPr>
              <a:spLocks noChangeArrowheads="1"/>
            </p:cNvSpPr>
            <p:nvPr/>
          </p:nvSpPr>
          <p:spPr bwMode="auto">
            <a:xfrm>
              <a:off x="1042" y="208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23</a:t>
              </a:r>
              <a:endParaRPr lang="en-GB" sz="2400">
                <a:solidFill>
                  <a:schemeClr val="tx1"/>
                </a:solidFill>
                <a:latin typeface="Times" charset="0"/>
              </a:endParaRPr>
            </a:p>
          </p:txBody>
        </p:sp>
        <p:sp>
          <p:nvSpPr>
            <p:cNvPr id="27680" name="Rectangle 31"/>
            <p:cNvSpPr>
              <a:spLocks noChangeArrowheads="1"/>
            </p:cNvSpPr>
            <p:nvPr/>
          </p:nvSpPr>
          <p:spPr bwMode="auto">
            <a:xfrm>
              <a:off x="1485" y="2081"/>
              <a:ext cx="5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A.Hanlon</a:t>
              </a:r>
              <a:endParaRPr lang="en-GB" sz="2400">
                <a:solidFill>
                  <a:schemeClr val="tx1"/>
                </a:solidFill>
                <a:latin typeface="Times" charset="0"/>
              </a:endParaRPr>
            </a:p>
          </p:txBody>
        </p:sp>
        <p:sp>
          <p:nvSpPr>
            <p:cNvPr id="27681" name="Rectangle 32"/>
            <p:cNvSpPr>
              <a:spLocks noChangeArrowheads="1"/>
            </p:cNvSpPr>
            <p:nvPr/>
          </p:nvSpPr>
          <p:spPr bwMode="auto">
            <a:xfrm>
              <a:off x="2840" y="2081"/>
              <a:ext cx="2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Mach</a:t>
              </a:r>
              <a:endParaRPr lang="en-GB" sz="2400">
                <a:solidFill>
                  <a:schemeClr val="tx1"/>
                </a:solidFill>
                <a:latin typeface="Times" charset="0"/>
              </a:endParaRPr>
            </a:p>
          </p:txBody>
        </p:sp>
        <p:sp>
          <p:nvSpPr>
            <p:cNvPr id="27682" name="Rectangle 33"/>
            <p:cNvSpPr>
              <a:spLocks noChangeArrowheads="1"/>
            </p:cNvSpPr>
            <p:nvPr/>
          </p:nvSpPr>
          <p:spPr bwMode="auto">
            <a:xfrm>
              <a:off x="3095" y="208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 </a:t>
              </a:r>
              <a:endParaRPr lang="en-GB" sz="2400">
                <a:solidFill>
                  <a:schemeClr val="tx1"/>
                </a:solidFill>
                <a:latin typeface="Times" charset="0"/>
              </a:endParaRPr>
            </a:p>
          </p:txBody>
        </p:sp>
        <p:sp>
          <p:nvSpPr>
            <p:cNvPr id="27683" name="Rectangle 34"/>
            <p:cNvSpPr>
              <a:spLocks noChangeArrowheads="1"/>
            </p:cNvSpPr>
            <p:nvPr/>
          </p:nvSpPr>
          <p:spPr bwMode="auto">
            <a:xfrm>
              <a:off x="3130" y="208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i="1">
                  <a:solidFill>
                    <a:srgbClr val="000000"/>
                  </a:solidFill>
                  <a:latin typeface="Times" charset="0"/>
                </a:rPr>
                <a:t> </a:t>
              </a:r>
              <a:endParaRPr lang="en-GB" sz="2400">
                <a:solidFill>
                  <a:schemeClr val="tx1"/>
                </a:solidFill>
                <a:latin typeface="Times" charset="0"/>
              </a:endParaRPr>
            </a:p>
          </p:txBody>
        </p:sp>
        <p:sp>
          <p:nvSpPr>
            <p:cNvPr id="27684" name="Line 35"/>
            <p:cNvSpPr>
              <a:spLocks noChangeShapeType="1"/>
            </p:cNvSpPr>
            <p:nvPr/>
          </p:nvSpPr>
          <p:spPr bwMode="auto">
            <a:xfrm>
              <a:off x="1004" y="1962"/>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5" name="Line 36"/>
            <p:cNvSpPr>
              <a:spLocks noChangeShapeType="1"/>
            </p:cNvSpPr>
            <p:nvPr/>
          </p:nvSpPr>
          <p:spPr bwMode="auto">
            <a:xfrm>
              <a:off x="1016" y="1962"/>
              <a:ext cx="44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6" name="Line 37"/>
            <p:cNvSpPr>
              <a:spLocks noChangeShapeType="1"/>
            </p:cNvSpPr>
            <p:nvPr/>
          </p:nvSpPr>
          <p:spPr bwMode="auto">
            <a:xfrm>
              <a:off x="1468" y="1962"/>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7" name="Line 38"/>
            <p:cNvSpPr>
              <a:spLocks noChangeShapeType="1"/>
            </p:cNvSpPr>
            <p:nvPr/>
          </p:nvSpPr>
          <p:spPr bwMode="auto">
            <a:xfrm>
              <a:off x="1479" y="1962"/>
              <a:ext cx="133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8" name="Line 39"/>
            <p:cNvSpPr>
              <a:spLocks noChangeShapeType="1"/>
            </p:cNvSpPr>
            <p:nvPr/>
          </p:nvSpPr>
          <p:spPr bwMode="auto">
            <a:xfrm>
              <a:off x="2823" y="1962"/>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9" name="Line 40"/>
            <p:cNvSpPr>
              <a:spLocks noChangeShapeType="1"/>
            </p:cNvSpPr>
            <p:nvPr/>
          </p:nvSpPr>
          <p:spPr bwMode="auto">
            <a:xfrm>
              <a:off x="2835" y="1962"/>
              <a:ext cx="200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0" name="Line 41"/>
            <p:cNvSpPr>
              <a:spLocks noChangeShapeType="1"/>
            </p:cNvSpPr>
            <p:nvPr/>
          </p:nvSpPr>
          <p:spPr bwMode="auto">
            <a:xfrm>
              <a:off x="4851" y="1962"/>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1" name="Line 42"/>
            <p:cNvSpPr>
              <a:spLocks noChangeShapeType="1"/>
            </p:cNvSpPr>
            <p:nvPr/>
          </p:nvSpPr>
          <p:spPr bwMode="auto">
            <a:xfrm>
              <a:off x="1004" y="1975"/>
              <a:ext cx="1" cy="2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2" name="Rectangle 43"/>
            <p:cNvSpPr>
              <a:spLocks noChangeArrowheads="1"/>
            </p:cNvSpPr>
            <p:nvPr/>
          </p:nvSpPr>
          <p:spPr bwMode="auto">
            <a:xfrm>
              <a:off x="1468" y="1975"/>
              <a:ext cx="11" cy="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93" name="Rectangle 44"/>
            <p:cNvSpPr>
              <a:spLocks noChangeArrowheads="1"/>
            </p:cNvSpPr>
            <p:nvPr/>
          </p:nvSpPr>
          <p:spPr bwMode="auto">
            <a:xfrm>
              <a:off x="2823" y="1975"/>
              <a:ext cx="12" cy="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94" name="Line 45"/>
            <p:cNvSpPr>
              <a:spLocks noChangeShapeType="1"/>
            </p:cNvSpPr>
            <p:nvPr/>
          </p:nvSpPr>
          <p:spPr bwMode="auto">
            <a:xfrm>
              <a:off x="4851" y="1975"/>
              <a:ext cx="1" cy="2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5" name="Rectangle 46"/>
            <p:cNvSpPr>
              <a:spLocks noChangeArrowheads="1"/>
            </p:cNvSpPr>
            <p:nvPr/>
          </p:nvSpPr>
          <p:spPr bwMode="auto">
            <a:xfrm>
              <a:off x="1042" y="2319"/>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24</a:t>
              </a:r>
              <a:endParaRPr lang="en-GB" sz="2400">
                <a:solidFill>
                  <a:schemeClr val="tx1"/>
                </a:solidFill>
                <a:latin typeface="Times" charset="0"/>
              </a:endParaRPr>
            </a:p>
          </p:txBody>
        </p:sp>
        <p:sp>
          <p:nvSpPr>
            <p:cNvPr id="27696" name="Rectangle 47"/>
            <p:cNvSpPr>
              <a:spLocks noChangeArrowheads="1"/>
            </p:cNvSpPr>
            <p:nvPr/>
          </p:nvSpPr>
          <p:spPr bwMode="auto">
            <a:xfrm>
              <a:off x="1485" y="2319"/>
              <a:ext cx="4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G.Joseph</a:t>
              </a:r>
              <a:endParaRPr lang="en-GB" sz="2400">
                <a:solidFill>
                  <a:schemeClr val="tx1"/>
                </a:solidFill>
                <a:latin typeface="Times" charset="0"/>
              </a:endParaRPr>
            </a:p>
          </p:txBody>
        </p:sp>
        <p:sp>
          <p:nvSpPr>
            <p:cNvPr id="27697" name="Rectangle 48"/>
            <p:cNvSpPr>
              <a:spLocks noChangeArrowheads="1"/>
            </p:cNvSpPr>
            <p:nvPr/>
          </p:nvSpPr>
          <p:spPr bwMode="auto">
            <a:xfrm>
              <a:off x="2840" y="2319"/>
              <a:ext cx="6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Microkernels</a:t>
              </a:r>
              <a:endParaRPr lang="en-GB" sz="2400">
                <a:solidFill>
                  <a:schemeClr val="tx1"/>
                </a:solidFill>
                <a:latin typeface="Times" charset="0"/>
              </a:endParaRPr>
            </a:p>
          </p:txBody>
        </p:sp>
        <p:sp>
          <p:nvSpPr>
            <p:cNvPr id="27698" name="Line 49"/>
            <p:cNvSpPr>
              <a:spLocks noChangeShapeType="1"/>
            </p:cNvSpPr>
            <p:nvPr/>
          </p:nvSpPr>
          <p:spPr bwMode="auto">
            <a:xfrm>
              <a:off x="1004" y="2213"/>
              <a:ext cx="1" cy="2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9" name="Rectangle 50"/>
            <p:cNvSpPr>
              <a:spLocks noChangeArrowheads="1"/>
            </p:cNvSpPr>
            <p:nvPr/>
          </p:nvSpPr>
          <p:spPr bwMode="auto">
            <a:xfrm>
              <a:off x="1468" y="2213"/>
              <a:ext cx="11" cy="2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00" name="Rectangle 51"/>
            <p:cNvSpPr>
              <a:spLocks noChangeArrowheads="1"/>
            </p:cNvSpPr>
            <p:nvPr/>
          </p:nvSpPr>
          <p:spPr bwMode="auto">
            <a:xfrm>
              <a:off x="2823" y="2213"/>
              <a:ext cx="12" cy="2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01" name="Line 52"/>
            <p:cNvSpPr>
              <a:spLocks noChangeShapeType="1"/>
            </p:cNvSpPr>
            <p:nvPr/>
          </p:nvSpPr>
          <p:spPr bwMode="auto">
            <a:xfrm>
              <a:off x="4851" y="2213"/>
              <a:ext cx="1" cy="2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2" name="Rectangle 53"/>
            <p:cNvSpPr>
              <a:spLocks noChangeArrowheads="1"/>
            </p:cNvSpPr>
            <p:nvPr/>
          </p:nvSpPr>
          <p:spPr bwMode="auto">
            <a:xfrm>
              <a:off x="1042" y="2558"/>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25</a:t>
              </a:r>
              <a:endParaRPr lang="en-GB" sz="2400">
                <a:solidFill>
                  <a:schemeClr val="tx1"/>
                </a:solidFill>
                <a:latin typeface="Times" charset="0"/>
              </a:endParaRPr>
            </a:p>
          </p:txBody>
        </p:sp>
        <p:sp>
          <p:nvSpPr>
            <p:cNvPr id="27703" name="Rectangle 54"/>
            <p:cNvSpPr>
              <a:spLocks noChangeArrowheads="1"/>
            </p:cNvSpPr>
            <p:nvPr/>
          </p:nvSpPr>
          <p:spPr bwMode="auto">
            <a:xfrm>
              <a:off x="1485" y="2558"/>
              <a:ext cx="5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dirty="0" err="1">
                  <a:solidFill>
                    <a:srgbClr val="000000"/>
                  </a:solidFill>
                  <a:latin typeface="Times" charset="0"/>
                </a:rPr>
                <a:t>A.Hanlon</a:t>
              </a:r>
              <a:endParaRPr lang="en-GB" sz="2400" dirty="0">
                <a:solidFill>
                  <a:schemeClr val="tx1"/>
                </a:solidFill>
                <a:latin typeface="Times" charset="0"/>
              </a:endParaRPr>
            </a:p>
          </p:txBody>
        </p:sp>
        <p:sp>
          <p:nvSpPr>
            <p:cNvPr id="27704" name="Rectangle 55"/>
            <p:cNvSpPr>
              <a:spLocks noChangeArrowheads="1"/>
            </p:cNvSpPr>
            <p:nvPr/>
          </p:nvSpPr>
          <p:spPr bwMode="auto">
            <a:xfrm>
              <a:off x="2840" y="2558"/>
              <a:ext cx="8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dirty="0">
                  <a:solidFill>
                    <a:srgbClr val="000000"/>
                  </a:solidFill>
                  <a:latin typeface="Times" charset="0"/>
                </a:rPr>
                <a:t>Re: Microkernels</a:t>
              </a:r>
              <a:endParaRPr lang="en-GB" sz="2400" dirty="0">
                <a:solidFill>
                  <a:schemeClr val="tx1"/>
                </a:solidFill>
                <a:latin typeface="Times" charset="0"/>
              </a:endParaRPr>
            </a:p>
          </p:txBody>
        </p:sp>
        <p:sp>
          <p:nvSpPr>
            <p:cNvPr id="27705" name="Line 56"/>
            <p:cNvSpPr>
              <a:spLocks noChangeShapeType="1"/>
            </p:cNvSpPr>
            <p:nvPr/>
          </p:nvSpPr>
          <p:spPr bwMode="auto">
            <a:xfrm>
              <a:off x="1004" y="2452"/>
              <a:ext cx="1" cy="2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6" name="Rectangle 57"/>
            <p:cNvSpPr>
              <a:spLocks noChangeArrowheads="1"/>
            </p:cNvSpPr>
            <p:nvPr/>
          </p:nvSpPr>
          <p:spPr bwMode="auto">
            <a:xfrm>
              <a:off x="1468" y="2452"/>
              <a:ext cx="11" cy="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07" name="Rectangle 58"/>
            <p:cNvSpPr>
              <a:spLocks noChangeArrowheads="1"/>
            </p:cNvSpPr>
            <p:nvPr/>
          </p:nvSpPr>
          <p:spPr bwMode="auto">
            <a:xfrm>
              <a:off x="2823" y="2452"/>
              <a:ext cx="12" cy="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08" name="Line 59"/>
            <p:cNvSpPr>
              <a:spLocks noChangeShapeType="1"/>
            </p:cNvSpPr>
            <p:nvPr/>
          </p:nvSpPr>
          <p:spPr bwMode="auto">
            <a:xfrm>
              <a:off x="4851" y="2452"/>
              <a:ext cx="1" cy="2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9" name="Rectangle 60"/>
            <p:cNvSpPr>
              <a:spLocks noChangeArrowheads="1"/>
            </p:cNvSpPr>
            <p:nvPr/>
          </p:nvSpPr>
          <p:spPr bwMode="auto">
            <a:xfrm>
              <a:off x="1042" y="2796"/>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26</a:t>
              </a:r>
              <a:endParaRPr lang="en-GB" sz="2400">
                <a:solidFill>
                  <a:schemeClr val="tx1"/>
                </a:solidFill>
                <a:latin typeface="Times" charset="0"/>
              </a:endParaRPr>
            </a:p>
          </p:txBody>
        </p:sp>
        <p:sp>
          <p:nvSpPr>
            <p:cNvPr id="27710" name="Rectangle 61"/>
            <p:cNvSpPr>
              <a:spLocks noChangeArrowheads="1"/>
            </p:cNvSpPr>
            <p:nvPr/>
          </p:nvSpPr>
          <p:spPr bwMode="auto">
            <a:xfrm>
              <a:off x="1485" y="2796"/>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dirty="0" err="1">
                  <a:solidFill>
                    <a:srgbClr val="000000"/>
                  </a:solidFill>
                  <a:latin typeface="Times" charset="0"/>
                </a:rPr>
                <a:t>T.L’Heureux</a:t>
              </a:r>
              <a:endParaRPr lang="en-GB" sz="2400" dirty="0">
                <a:solidFill>
                  <a:schemeClr val="tx1"/>
                </a:solidFill>
                <a:latin typeface="Times" charset="0"/>
              </a:endParaRPr>
            </a:p>
          </p:txBody>
        </p:sp>
        <p:sp>
          <p:nvSpPr>
            <p:cNvPr id="27711" name="Rectangle 62"/>
            <p:cNvSpPr>
              <a:spLocks noChangeArrowheads="1"/>
            </p:cNvSpPr>
            <p:nvPr/>
          </p:nvSpPr>
          <p:spPr bwMode="auto">
            <a:xfrm>
              <a:off x="2840" y="2796"/>
              <a:ext cx="91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dirty="0">
                  <a:solidFill>
                    <a:srgbClr val="000000"/>
                  </a:solidFill>
                  <a:latin typeface="Times" charset="0"/>
                </a:rPr>
                <a:t>RPC performance</a:t>
              </a:r>
              <a:endParaRPr lang="en-GB" sz="2400" dirty="0">
                <a:solidFill>
                  <a:schemeClr val="tx1"/>
                </a:solidFill>
                <a:latin typeface="Times" charset="0"/>
              </a:endParaRPr>
            </a:p>
          </p:txBody>
        </p:sp>
        <p:sp>
          <p:nvSpPr>
            <p:cNvPr id="27712" name="Line 63"/>
            <p:cNvSpPr>
              <a:spLocks noChangeShapeType="1"/>
            </p:cNvSpPr>
            <p:nvPr/>
          </p:nvSpPr>
          <p:spPr bwMode="auto">
            <a:xfrm>
              <a:off x="1004" y="2690"/>
              <a:ext cx="1" cy="2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3" name="Rectangle 64"/>
            <p:cNvSpPr>
              <a:spLocks noChangeArrowheads="1"/>
            </p:cNvSpPr>
            <p:nvPr/>
          </p:nvSpPr>
          <p:spPr bwMode="auto">
            <a:xfrm>
              <a:off x="1468" y="2690"/>
              <a:ext cx="11" cy="2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14" name="Rectangle 65"/>
            <p:cNvSpPr>
              <a:spLocks noChangeArrowheads="1"/>
            </p:cNvSpPr>
            <p:nvPr/>
          </p:nvSpPr>
          <p:spPr bwMode="auto">
            <a:xfrm>
              <a:off x="2823" y="2690"/>
              <a:ext cx="12" cy="2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15" name="Line 66"/>
            <p:cNvSpPr>
              <a:spLocks noChangeShapeType="1"/>
            </p:cNvSpPr>
            <p:nvPr/>
          </p:nvSpPr>
          <p:spPr bwMode="auto">
            <a:xfrm>
              <a:off x="4851" y="2690"/>
              <a:ext cx="1" cy="2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6" name="Rectangle 67"/>
            <p:cNvSpPr>
              <a:spLocks noChangeArrowheads="1"/>
            </p:cNvSpPr>
            <p:nvPr/>
          </p:nvSpPr>
          <p:spPr bwMode="auto">
            <a:xfrm>
              <a:off x="1042" y="3035"/>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27</a:t>
              </a:r>
              <a:endParaRPr lang="en-GB" sz="2400">
                <a:solidFill>
                  <a:schemeClr val="tx1"/>
                </a:solidFill>
                <a:latin typeface="Times" charset="0"/>
              </a:endParaRPr>
            </a:p>
          </p:txBody>
        </p:sp>
        <p:sp>
          <p:nvSpPr>
            <p:cNvPr id="27717" name="Rectangle 68"/>
            <p:cNvSpPr>
              <a:spLocks noChangeArrowheads="1"/>
            </p:cNvSpPr>
            <p:nvPr/>
          </p:nvSpPr>
          <p:spPr bwMode="auto">
            <a:xfrm>
              <a:off x="1485" y="3035"/>
              <a:ext cx="5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M.Walker</a:t>
              </a:r>
              <a:endParaRPr lang="en-GB" sz="2400">
                <a:solidFill>
                  <a:schemeClr val="tx1"/>
                </a:solidFill>
                <a:latin typeface="Times" charset="0"/>
              </a:endParaRPr>
            </a:p>
          </p:txBody>
        </p:sp>
        <p:sp>
          <p:nvSpPr>
            <p:cNvPr id="27718" name="Rectangle 69"/>
            <p:cNvSpPr>
              <a:spLocks noChangeArrowheads="1"/>
            </p:cNvSpPr>
            <p:nvPr/>
          </p:nvSpPr>
          <p:spPr bwMode="auto">
            <a:xfrm>
              <a:off x="2840" y="3035"/>
              <a:ext cx="5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Re: Mach</a:t>
              </a:r>
              <a:endParaRPr lang="en-GB" sz="2400">
                <a:solidFill>
                  <a:schemeClr val="tx1"/>
                </a:solidFill>
                <a:latin typeface="Times" charset="0"/>
              </a:endParaRPr>
            </a:p>
          </p:txBody>
        </p:sp>
        <p:sp>
          <p:nvSpPr>
            <p:cNvPr id="27719" name="Line 70"/>
            <p:cNvSpPr>
              <a:spLocks noChangeShapeType="1"/>
            </p:cNvSpPr>
            <p:nvPr/>
          </p:nvSpPr>
          <p:spPr bwMode="auto">
            <a:xfrm>
              <a:off x="1004" y="2929"/>
              <a:ext cx="1" cy="2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0" name="Rectangle 71"/>
            <p:cNvSpPr>
              <a:spLocks noChangeArrowheads="1"/>
            </p:cNvSpPr>
            <p:nvPr/>
          </p:nvSpPr>
          <p:spPr bwMode="auto">
            <a:xfrm>
              <a:off x="1468" y="2929"/>
              <a:ext cx="11" cy="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21" name="Rectangle 72"/>
            <p:cNvSpPr>
              <a:spLocks noChangeArrowheads="1"/>
            </p:cNvSpPr>
            <p:nvPr/>
          </p:nvSpPr>
          <p:spPr bwMode="auto">
            <a:xfrm>
              <a:off x="2823" y="2929"/>
              <a:ext cx="12" cy="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22" name="Line 73"/>
            <p:cNvSpPr>
              <a:spLocks noChangeShapeType="1"/>
            </p:cNvSpPr>
            <p:nvPr/>
          </p:nvSpPr>
          <p:spPr bwMode="auto">
            <a:xfrm>
              <a:off x="4851" y="2929"/>
              <a:ext cx="1" cy="2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3" name="Rectangle 74"/>
            <p:cNvSpPr>
              <a:spLocks noChangeArrowheads="1"/>
            </p:cNvSpPr>
            <p:nvPr/>
          </p:nvSpPr>
          <p:spPr bwMode="auto">
            <a:xfrm>
              <a:off x="1022" y="3257"/>
              <a:ext cx="1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600">
                  <a:solidFill>
                    <a:srgbClr val="000000"/>
                  </a:solidFill>
                  <a:latin typeface="Times" charset="0"/>
                </a:rPr>
                <a:t>end</a:t>
              </a:r>
              <a:endParaRPr lang="en-GB" sz="2400">
                <a:solidFill>
                  <a:schemeClr val="tx1"/>
                </a:solidFill>
                <a:latin typeface="Times" charset="0"/>
              </a:endParaRPr>
            </a:p>
          </p:txBody>
        </p:sp>
        <p:sp>
          <p:nvSpPr>
            <p:cNvPr id="27724" name="Line 75"/>
            <p:cNvSpPr>
              <a:spLocks noChangeShapeType="1"/>
            </p:cNvSpPr>
            <p:nvPr/>
          </p:nvSpPr>
          <p:spPr bwMode="auto">
            <a:xfrm>
              <a:off x="1004" y="3167"/>
              <a:ext cx="1" cy="2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5" name="Freeform 76"/>
            <p:cNvSpPr>
              <a:spLocks/>
            </p:cNvSpPr>
            <p:nvPr/>
          </p:nvSpPr>
          <p:spPr bwMode="auto">
            <a:xfrm>
              <a:off x="1004" y="3405"/>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26" name="Line 77"/>
            <p:cNvSpPr>
              <a:spLocks noChangeShapeType="1"/>
            </p:cNvSpPr>
            <p:nvPr/>
          </p:nvSpPr>
          <p:spPr bwMode="auto">
            <a:xfrm>
              <a:off x="1016" y="3405"/>
              <a:ext cx="44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7" name="Rectangle 78"/>
            <p:cNvSpPr>
              <a:spLocks noChangeArrowheads="1"/>
            </p:cNvSpPr>
            <p:nvPr/>
          </p:nvSpPr>
          <p:spPr bwMode="auto">
            <a:xfrm>
              <a:off x="1468" y="3167"/>
              <a:ext cx="11" cy="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28" name="Line 79"/>
            <p:cNvSpPr>
              <a:spLocks noChangeShapeType="1"/>
            </p:cNvSpPr>
            <p:nvPr/>
          </p:nvSpPr>
          <p:spPr bwMode="auto">
            <a:xfrm>
              <a:off x="1468" y="3405"/>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9" name="Line 80"/>
            <p:cNvSpPr>
              <a:spLocks noChangeShapeType="1"/>
            </p:cNvSpPr>
            <p:nvPr/>
          </p:nvSpPr>
          <p:spPr bwMode="auto">
            <a:xfrm>
              <a:off x="1479" y="3405"/>
              <a:ext cx="133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0" name="Rectangle 81"/>
            <p:cNvSpPr>
              <a:spLocks noChangeArrowheads="1"/>
            </p:cNvSpPr>
            <p:nvPr/>
          </p:nvSpPr>
          <p:spPr bwMode="auto">
            <a:xfrm>
              <a:off x="2823" y="3167"/>
              <a:ext cx="12" cy="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31" name="Line 82"/>
            <p:cNvSpPr>
              <a:spLocks noChangeShapeType="1"/>
            </p:cNvSpPr>
            <p:nvPr/>
          </p:nvSpPr>
          <p:spPr bwMode="auto">
            <a:xfrm>
              <a:off x="2823" y="3405"/>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2" name="Line 83"/>
            <p:cNvSpPr>
              <a:spLocks noChangeShapeType="1"/>
            </p:cNvSpPr>
            <p:nvPr/>
          </p:nvSpPr>
          <p:spPr bwMode="auto">
            <a:xfrm>
              <a:off x="2835" y="3405"/>
              <a:ext cx="200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3" name="Line 84"/>
            <p:cNvSpPr>
              <a:spLocks noChangeShapeType="1"/>
            </p:cNvSpPr>
            <p:nvPr/>
          </p:nvSpPr>
          <p:spPr bwMode="auto">
            <a:xfrm>
              <a:off x="4851" y="3167"/>
              <a:ext cx="1" cy="2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4" name="Freeform 85"/>
            <p:cNvSpPr>
              <a:spLocks/>
            </p:cNvSpPr>
            <p:nvPr/>
          </p:nvSpPr>
          <p:spPr bwMode="auto">
            <a:xfrm>
              <a:off x="4851" y="3405"/>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35" name="Rectangle 86"/>
            <p:cNvSpPr>
              <a:spLocks noChangeArrowheads="1"/>
            </p:cNvSpPr>
            <p:nvPr/>
          </p:nvSpPr>
          <p:spPr bwMode="auto">
            <a:xfrm>
              <a:off x="4863" y="3405"/>
              <a:ext cx="104" cy="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27658" name="Text Box 87"/>
          <p:cNvSpPr txBox="1">
            <a:spLocks noChangeArrowheads="1"/>
          </p:cNvSpPr>
          <p:nvPr/>
        </p:nvSpPr>
        <p:spPr bwMode="auto">
          <a:xfrm>
            <a:off x="1752600" y="5562600"/>
            <a:ext cx="6099634" cy="595548"/>
          </a:xfrm>
          <a:prstGeom prst="rect">
            <a:avLst/>
          </a:prstGeom>
          <a:ln/>
          <a:extLst/>
        </p:spPr>
        <p:style>
          <a:lnRef idx="1">
            <a:schemeClr val="accent2"/>
          </a:lnRef>
          <a:fillRef idx="2">
            <a:schemeClr val="accent2"/>
          </a:fillRef>
          <a:effectRef idx="1">
            <a:schemeClr val="accent2"/>
          </a:effectRef>
          <a:fontRef idx="minor">
            <a:schemeClr val="dk1"/>
          </a:fontRef>
        </p:style>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sz="1800" dirty="0">
                <a:solidFill>
                  <a:schemeClr val="tx1"/>
                </a:solidFill>
              </a:rPr>
              <a:t>What is the most appropriate ordering for this application?</a:t>
            </a:r>
          </a:p>
          <a:p>
            <a:r>
              <a:rPr lang="en-US" sz="1800" dirty="0">
                <a:solidFill>
                  <a:schemeClr val="tx1"/>
                </a:solidFill>
              </a:rPr>
              <a:t>	(a) FIFO (b) causal (c) </a:t>
            </a:r>
            <a:r>
              <a:rPr lang="en-US" sz="1800" dirty="0" smtClean="0">
                <a:solidFill>
                  <a:schemeClr val="tx1"/>
                </a:solidFill>
              </a:rPr>
              <a:t>total</a:t>
            </a:r>
            <a:endParaRPr lang="en-US" sz="1800" dirty="0">
              <a:solidFill>
                <a:schemeClr val="tx1"/>
              </a:solidFill>
            </a:endParaRPr>
          </a:p>
        </p:txBody>
      </p:sp>
      <p:sp>
        <p:nvSpPr>
          <p:cNvPr id="5" name="Date Placeholder 4"/>
          <p:cNvSpPr>
            <a:spLocks noGrp="1"/>
          </p:cNvSpPr>
          <p:nvPr>
            <p:ph type="dt" sz="half" idx="10"/>
          </p:nvPr>
        </p:nvSpPr>
        <p:spPr/>
        <p:txBody>
          <a:bodyPr/>
          <a:lstStyle/>
          <a:p>
            <a:r>
              <a:rPr lang="en-US" smtClean="0"/>
              <a:t>2011-09-06</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A815A43D-5B34-5D42-A57B-C3929BC7D463}" type="slidenum">
              <a:rPr lang="en-US" smtClean="0"/>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p:txBody>
          <a:bodyPr>
            <a:normAutofit fontScale="90000"/>
          </a:bodyPr>
          <a:lstStyle/>
          <a:p>
            <a:r>
              <a:rPr lang="en-US" smtClean="0"/>
              <a:t>Providing Ordering Guarantees (FIFO) </a:t>
            </a:r>
            <a:endParaRPr lang="en-US"/>
          </a:p>
        </p:txBody>
      </p:sp>
      <p:sp>
        <p:nvSpPr>
          <p:cNvPr id="29698" name="Rectangle 2"/>
          <p:cNvSpPr>
            <a:spLocks noGrp="1" noChangeArrowheads="1"/>
          </p:cNvSpPr>
          <p:nvPr>
            <p:ph idx="1"/>
          </p:nvPr>
        </p:nvSpPr>
        <p:spPr/>
        <p:txBody>
          <a:bodyPr>
            <a:normAutofit/>
          </a:bodyPr>
          <a:lstStyle/>
          <a:p>
            <a:r>
              <a:rPr lang="en-US" dirty="0" smtClean="0"/>
              <a:t> Look at messages from each process in the order they were sent:</a:t>
            </a:r>
          </a:p>
          <a:p>
            <a:pPr lvl="1"/>
            <a:r>
              <a:rPr lang="en-US" dirty="0" smtClean="0"/>
              <a:t>Each process keeps a sequence number for each other process.</a:t>
            </a:r>
          </a:p>
          <a:p>
            <a:pPr lvl="1"/>
            <a:r>
              <a:rPr lang="en-US" dirty="0" smtClean="0"/>
              <a:t> When a message is received, if message # is:</a:t>
            </a:r>
          </a:p>
          <a:p>
            <a:pPr lvl="2"/>
            <a:r>
              <a:rPr lang="en-US" dirty="0" smtClean="0"/>
              <a:t>as expected (next sequence), accept</a:t>
            </a:r>
          </a:p>
          <a:p>
            <a:pPr lvl="2"/>
            <a:r>
              <a:rPr lang="en-US" dirty="0" smtClean="0"/>
              <a:t>higher than expected, buffer in a queue</a:t>
            </a:r>
          </a:p>
          <a:p>
            <a:pPr lvl="2"/>
            <a:r>
              <a:rPr lang="en-US" dirty="0" smtClean="0"/>
              <a:t>lower than expected, reject</a:t>
            </a:r>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Implementing FIFO Ordering</a:t>
            </a:r>
            <a:endParaRPr lang="en-US"/>
          </a:p>
        </p:txBody>
      </p:sp>
      <p:sp>
        <p:nvSpPr>
          <p:cNvPr id="31747" name="Rectangle 3"/>
          <p:cNvSpPr>
            <a:spLocks noGrp="1" noChangeArrowheads="1"/>
          </p:cNvSpPr>
          <p:nvPr>
            <p:ph idx="1"/>
          </p:nvPr>
        </p:nvSpPr>
        <p:spPr/>
        <p:txBody>
          <a:bodyPr>
            <a:normAutofit fontScale="77500" lnSpcReduction="20000"/>
          </a:bodyPr>
          <a:lstStyle/>
          <a:p>
            <a:r>
              <a:rPr lang="en-US" i="1" dirty="0" err="1" smtClean="0"/>
              <a:t>S</a:t>
            </a:r>
            <a:r>
              <a:rPr lang="en-US" i="1" baseline="30000" dirty="0" err="1" smtClean="0"/>
              <a:t>p</a:t>
            </a:r>
            <a:r>
              <a:rPr lang="en-US" i="1" baseline="-25000" dirty="0" err="1" smtClean="0"/>
              <a:t>g</a:t>
            </a:r>
            <a:r>
              <a:rPr lang="en-US" dirty="0" smtClean="0"/>
              <a:t>: the number of messages </a:t>
            </a:r>
            <a:r>
              <a:rPr lang="en-US" i="1" dirty="0" smtClean="0"/>
              <a:t>p</a:t>
            </a:r>
            <a:r>
              <a:rPr lang="en-US" dirty="0" smtClean="0"/>
              <a:t> has sent to </a:t>
            </a:r>
            <a:r>
              <a:rPr lang="en-US" i="1" dirty="0" smtClean="0"/>
              <a:t>g</a:t>
            </a:r>
            <a:r>
              <a:rPr lang="en-US" dirty="0" smtClean="0"/>
              <a:t>.</a:t>
            </a:r>
          </a:p>
          <a:p>
            <a:r>
              <a:rPr lang="en-US" i="1" dirty="0" err="1" smtClean="0"/>
              <a:t>R</a:t>
            </a:r>
            <a:r>
              <a:rPr lang="en-US" i="1" baseline="30000" dirty="0" err="1" smtClean="0"/>
              <a:t>q</a:t>
            </a:r>
            <a:r>
              <a:rPr lang="en-US" i="1" baseline="-25000" dirty="0" err="1" smtClean="0"/>
              <a:t>g</a:t>
            </a:r>
            <a:r>
              <a:rPr lang="en-US" dirty="0" smtClean="0"/>
              <a:t>: the sequence number of the latest group-</a:t>
            </a:r>
            <a:r>
              <a:rPr lang="en-US" i="1" dirty="0" smtClean="0"/>
              <a:t>g</a:t>
            </a:r>
            <a:r>
              <a:rPr lang="en-US" dirty="0" smtClean="0"/>
              <a:t> message </a:t>
            </a:r>
            <a:r>
              <a:rPr lang="en-US" i="1" dirty="0" smtClean="0"/>
              <a:t>p</a:t>
            </a:r>
            <a:r>
              <a:rPr lang="en-US" dirty="0" smtClean="0"/>
              <a:t> has delivered from </a:t>
            </a:r>
            <a:r>
              <a:rPr lang="en-US" i="1" dirty="0" smtClean="0"/>
              <a:t>q</a:t>
            </a:r>
            <a:r>
              <a:rPr lang="en-US" dirty="0" smtClean="0"/>
              <a:t>.  </a:t>
            </a:r>
          </a:p>
          <a:p>
            <a:r>
              <a:rPr lang="en-US" dirty="0" smtClean="0"/>
              <a:t>For </a:t>
            </a:r>
            <a:r>
              <a:rPr lang="en-US" i="1" dirty="0" smtClean="0"/>
              <a:t>p</a:t>
            </a:r>
            <a:r>
              <a:rPr lang="en-US" dirty="0" smtClean="0"/>
              <a:t> to FO-multicast </a:t>
            </a:r>
            <a:r>
              <a:rPr lang="en-US" i="1" dirty="0" smtClean="0"/>
              <a:t>m</a:t>
            </a:r>
            <a:r>
              <a:rPr lang="en-US" dirty="0" smtClean="0"/>
              <a:t> to </a:t>
            </a:r>
            <a:r>
              <a:rPr lang="en-US" i="1" dirty="0" smtClean="0"/>
              <a:t>g</a:t>
            </a:r>
          </a:p>
          <a:p>
            <a:pPr lvl="1"/>
            <a:r>
              <a:rPr lang="en-US" i="1" dirty="0" smtClean="0"/>
              <a:t>p</a:t>
            </a:r>
            <a:r>
              <a:rPr lang="en-US" dirty="0" smtClean="0"/>
              <a:t> increments </a:t>
            </a:r>
            <a:r>
              <a:rPr lang="en-US" i="1" dirty="0" err="1" smtClean="0"/>
              <a:t>S</a:t>
            </a:r>
            <a:r>
              <a:rPr lang="en-US" i="1" baseline="30000" dirty="0" err="1" smtClean="0"/>
              <a:t>p</a:t>
            </a:r>
            <a:r>
              <a:rPr lang="en-US" i="1" baseline="-25000" dirty="0" err="1" smtClean="0"/>
              <a:t>g</a:t>
            </a:r>
            <a:r>
              <a:rPr lang="en-US" dirty="0" smtClean="0"/>
              <a:t> by 1.</a:t>
            </a:r>
          </a:p>
          <a:p>
            <a:pPr lvl="1"/>
            <a:r>
              <a:rPr lang="en-US" i="1" dirty="0"/>
              <a:t>p</a:t>
            </a:r>
            <a:r>
              <a:rPr lang="en-US" i="1" dirty="0" smtClean="0"/>
              <a:t> </a:t>
            </a:r>
            <a:r>
              <a:rPr lang="en-US" dirty="0" smtClean="0"/>
              <a:t>“piggy-backs” the value </a:t>
            </a:r>
            <a:r>
              <a:rPr lang="en-US" i="1" dirty="0" err="1" smtClean="0"/>
              <a:t>S</a:t>
            </a:r>
            <a:r>
              <a:rPr lang="en-US" i="1" baseline="30000" dirty="0" err="1" smtClean="0"/>
              <a:t>p</a:t>
            </a:r>
            <a:r>
              <a:rPr lang="en-US" i="1" baseline="-25000" dirty="0" err="1" smtClean="0"/>
              <a:t>g</a:t>
            </a:r>
            <a:r>
              <a:rPr lang="en-US" dirty="0" smtClean="0"/>
              <a:t> onto the message.</a:t>
            </a:r>
          </a:p>
          <a:p>
            <a:pPr lvl="1"/>
            <a:r>
              <a:rPr lang="en-US" i="1" dirty="0" smtClean="0"/>
              <a:t>p</a:t>
            </a:r>
            <a:r>
              <a:rPr lang="en-US" dirty="0" smtClean="0"/>
              <a:t> B-multicasts </a:t>
            </a:r>
            <a:r>
              <a:rPr lang="en-US" i="1" dirty="0" smtClean="0"/>
              <a:t>m</a:t>
            </a:r>
            <a:r>
              <a:rPr lang="en-US" dirty="0" smtClean="0"/>
              <a:t> to </a:t>
            </a:r>
            <a:r>
              <a:rPr lang="en-US" i="1" dirty="0" smtClean="0"/>
              <a:t>g</a:t>
            </a:r>
            <a:r>
              <a:rPr lang="en-US" dirty="0" smtClean="0"/>
              <a:t>.</a:t>
            </a:r>
          </a:p>
          <a:p>
            <a:r>
              <a:rPr lang="en-US" dirty="0" smtClean="0"/>
              <a:t>At process </a:t>
            </a:r>
            <a:r>
              <a:rPr lang="en-US" i="1" dirty="0" smtClean="0"/>
              <a:t>p</a:t>
            </a:r>
            <a:r>
              <a:rPr lang="en-US" dirty="0" smtClean="0"/>
              <a:t>, Upon receipt of </a:t>
            </a:r>
            <a:r>
              <a:rPr lang="en-US" i="1" dirty="0" smtClean="0"/>
              <a:t>m</a:t>
            </a:r>
            <a:r>
              <a:rPr lang="en-US" dirty="0" smtClean="0"/>
              <a:t> from </a:t>
            </a:r>
            <a:r>
              <a:rPr lang="en-US" i="1" dirty="0" smtClean="0"/>
              <a:t>q</a:t>
            </a:r>
            <a:r>
              <a:rPr lang="en-US" dirty="0" smtClean="0"/>
              <a:t> with sequence number </a:t>
            </a:r>
            <a:r>
              <a:rPr lang="en-US" i="1" dirty="0" smtClean="0"/>
              <a:t>S</a:t>
            </a:r>
            <a:r>
              <a:rPr lang="en-US" dirty="0" smtClean="0"/>
              <a:t>:</a:t>
            </a:r>
          </a:p>
          <a:p>
            <a:pPr lvl="1"/>
            <a:r>
              <a:rPr lang="en-US" i="1" dirty="0" smtClean="0"/>
              <a:t>p</a:t>
            </a:r>
            <a:r>
              <a:rPr lang="en-US" dirty="0" smtClean="0"/>
              <a:t> checks whether </a:t>
            </a:r>
            <a:r>
              <a:rPr lang="en-US" i="1" dirty="0" smtClean="0"/>
              <a:t>S</a:t>
            </a:r>
            <a:r>
              <a:rPr lang="en-US" dirty="0" smtClean="0"/>
              <a:t>= </a:t>
            </a:r>
            <a:r>
              <a:rPr lang="en-US" i="1" dirty="0" smtClean="0"/>
              <a:t>R</a:t>
            </a:r>
            <a:r>
              <a:rPr lang="en-US" i="1" baseline="30000" dirty="0" smtClean="0"/>
              <a:t>q</a:t>
            </a:r>
            <a:r>
              <a:rPr lang="en-US" i="1" baseline="-25000" dirty="0" smtClean="0"/>
              <a:t>g</a:t>
            </a:r>
            <a:r>
              <a:rPr lang="en-US" dirty="0" smtClean="0"/>
              <a:t>+1. If so, </a:t>
            </a:r>
            <a:r>
              <a:rPr lang="en-US" i="1" dirty="0" smtClean="0"/>
              <a:t>p</a:t>
            </a:r>
            <a:r>
              <a:rPr lang="en-US" dirty="0" smtClean="0"/>
              <a:t> FO-delivers m and increments </a:t>
            </a:r>
            <a:r>
              <a:rPr lang="en-US" i="1" dirty="0" err="1" smtClean="0"/>
              <a:t>R</a:t>
            </a:r>
            <a:r>
              <a:rPr lang="en-US" i="1" baseline="30000" dirty="0" err="1" smtClean="0"/>
              <a:t>q</a:t>
            </a:r>
            <a:r>
              <a:rPr lang="en-US" i="1" baseline="-25000" dirty="0" err="1" smtClean="0"/>
              <a:t>g</a:t>
            </a:r>
            <a:endParaRPr lang="en-US" i="1" baseline="-25000" dirty="0" smtClean="0"/>
          </a:p>
          <a:p>
            <a:pPr lvl="1"/>
            <a:r>
              <a:rPr lang="en-US" dirty="0" smtClean="0"/>
              <a:t>If </a:t>
            </a:r>
            <a:r>
              <a:rPr lang="en-US" i="1" dirty="0" smtClean="0"/>
              <a:t>S</a:t>
            </a:r>
            <a:r>
              <a:rPr lang="en-US" dirty="0" smtClean="0"/>
              <a:t> &gt; </a:t>
            </a:r>
            <a:r>
              <a:rPr lang="en-US" i="1" dirty="0" smtClean="0"/>
              <a:t>R</a:t>
            </a:r>
            <a:r>
              <a:rPr lang="en-US" i="1" baseline="30000" dirty="0" smtClean="0"/>
              <a:t>q</a:t>
            </a:r>
            <a:r>
              <a:rPr lang="en-US" i="1" baseline="-25000" dirty="0" smtClean="0"/>
              <a:t>g</a:t>
            </a:r>
            <a:r>
              <a:rPr lang="en-US" dirty="0" smtClean="0"/>
              <a:t>+1, </a:t>
            </a:r>
            <a:r>
              <a:rPr lang="en-US" i="1" dirty="0" smtClean="0"/>
              <a:t>p</a:t>
            </a:r>
            <a:r>
              <a:rPr lang="en-US" dirty="0" smtClean="0"/>
              <a:t> places the message in the hold-back queue until the intervening messages have been delivered and </a:t>
            </a:r>
            <a:r>
              <a:rPr lang="en-US" i="1" dirty="0" smtClean="0"/>
              <a:t>S</a:t>
            </a:r>
            <a:r>
              <a:rPr lang="en-US" dirty="0" smtClean="0"/>
              <a:t>= </a:t>
            </a:r>
            <a:r>
              <a:rPr lang="en-US" i="1" dirty="0" smtClean="0"/>
              <a:t>R</a:t>
            </a:r>
            <a:r>
              <a:rPr lang="en-US" i="1" baseline="30000" dirty="0" smtClean="0"/>
              <a:t>q</a:t>
            </a:r>
            <a:r>
              <a:rPr lang="en-US" i="1" baseline="-25000" dirty="0" smtClean="0"/>
              <a:t>g</a:t>
            </a:r>
            <a:r>
              <a:rPr lang="en-US" dirty="0" smtClean="0"/>
              <a:t>+1.</a:t>
            </a:r>
          </a:p>
          <a:p>
            <a:endParaRPr lang="en-US" dirty="0"/>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fontScale="90000"/>
          </a:bodyPr>
          <a:lstStyle/>
          <a:p>
            <a:r>
              <a:rPr lang="en-GB" dirty="0" smtClean="0"/>
              <a:t>Hold-back Queue for Arrived Multicast Messages</a:t>
            </a:r>
            <a:endParaRPr lang="en-GB" dirty="0"/>
          </a:p>
        </p:txBody>
      </p:sp>
      <p:sp>
        <p:nvSpPr>
          <p:cNvPr id="4" name="Content Placeholder 3"/>
          <p:cNvSpPr>
            <a:spLocks noGrp="1"/>
          </p:cNvSpPr>
          <p:nvPr>
            <p:ph idx="1"/>
          </p:nvPr>
        </p:nvSpPr>
        <p:spPr/>
        <p:txBody>
          <a:bodyPr/>
          <a:lstStyle/>
          <a:p>
            <a:endParaRPr lang="en-US"/>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088" y="1509713"/>
            <a:ext cx="5688012"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r>
              <a:rPr lang="en-US" smtClean="0"/>
              <a:t>2011-09-06</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A815A43D-5B34-5D42-A57B-C3929BC7D463}" type="slidenum">
              <a:rPr lang="en-US" smtClean="0"/>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Announcements</a:t>
            </a:r>
            <a:endParaRPr lang="en-US" dirty="0"/>
          </a:p>
        </p:txBody>
      </p:sp>
      <p:sp>
        <p:nvSpPr>
          <p:cNvPr id="2" name="Subtitle 1"/>
          <p:cNvSpPr>
            <a:spLocks noGrp="1"/>
          </p:cNvSpPr>
          <p:nvPr>
            <p:ph idx="1"/>
          </p:nvPr>
        </p:nvSpPr>
        <p:spPr/>
        <p:txBody>
          <a:bodyPr/>
          <a:lstStyle/>
          <a:p>
            <a:r>
              <a:rPr lang="en-US" dirty="0" smtClean="0"/>
              <a:t>Groups for MPs</a:t>
            </a:r>
          </a:p>
          <a:p>
            <a:pPr lvl="1"/>
            <a:r>
              <a:rPr lang="en-US" dirty="0" smtClean="0"/>
              <a:t>Two people</a:t>
            </a:r>
          </a:p>
          <a:p>
            <a:r>
              <a:rPr lang="en-US" dirty="0" smtClean="0"/>
              <a:t>Must select by next week</a:t>
            </a:r>
          </a:p>
          <a:p>
            <a:r>
              <a:rPr lang="en-US" dirty="0" smtClean="0"/>
              <a:t>Find a partner:</a:t>
            </a:r>
          </a:p>
          <a:p>
            <a:pPr lvl="1"/>
            <a:r>
              <a:rPr lang="en-US" dirty="0" smtClean="0"/>
              <a:t>In class</a:t>
            </a:r>
          </a:p>
          <a:p>
            <a:pPr lvl="1"/>
            <a:r>
              <a:rPr lang="en-US" dirty="0" smtClean="0"/>
              <a:t>On newsgroup</a:t>
            </a:r>
          </a:p>
          <a:p>
            <a:pPr lvl="1"/>
            <a:r>
              <a:rPr lang="en-US" dirty="0" smtClean="0"/>
              <a:t>Email staff</a:t>
            </a:r>
          </a:p>
        </p:txBody>
      </p:sp>
      <p:sp>
        <p:nvSpPr>
          <p:cNvPr id="6" name="Date Placeholder 5"/>
          <p:cNvSpPr>
            <a:spLocks noGrp="1"/>
          </p:cNvSpPr>
          <p:nvPr>
            <p:ph type="dt" sz="half" idx="10"/>
          </p:nvPr>
        </p:nvSpPr>
        <p:spPr/>
        <p:txBody>
          <a:bodyPr/>
          <a:lstStyle/>
          <a:p>
            <a:r>
              <a:rPr lang="en-US" smtClean="0"/>
              <a:t>2011-09-06</a:t>
            </a:r>
            <a:endParaRPr lang="en-US"/>
          </a:p>
        </p:txBody>
      </p:sp>
      <p:sp>
        <p:nvSpPr>
          <p:cNvPr id="7" name="Footer Placeholder 6"/>
          <p:cNvSpPr>
            <a:spLocks noGrp="1"/>
          </p:cNvSpPr>
          <p:nvPr>
            <p:ph type="ftr" sz="quarter" idx="11"/>
          </p:nvPr>
        </p:nvSpPr>
        <p:spPr/>
        <p:txBody>
          <a:bodyPr/>
          <a:lstStyle/>
          <a:p>
            <a:pPr>
              <a:defRPr/>
            </a:pPr>
            <a:r>
              <a:rPr lang="en-US" smtClean="0"/>
              <a:t>Nikita Borisov - UIUC</a:t>
            </a:r>
            <a:endParaRPr lang="en-US"/>
          </a:p>
        </p:txBody>
      </p:sp>
      <p:sp>
        <p:nvSpPr>
          <p:cNvPr id="8" name="Slide Number Placeholder 7"/>
          <p:cNvSpPr>
            <a:spLocks noGrp="1"/>
          </p:cNvSpPr>
          <p:nvPr>
            <p:ph type="sldNum" sz="quarter" idx="12"/>
          </p:nvPr>
        </p:nvSpPr>
        <p:spPr/>
        <p:txBody>
          <a:bodyPr/>
          <a:lstStyle/>
          <a:p>
            <a:fld id="{A815A43D-5B34-5D42-A57B-C3929BC7D463}" type="slidenum">
              <a:rPr lang="en-US" smtClean="0"/>
              <a:pPr/>
              <a:t>2</a:t>
            </a:fld>
            <a:endParaRPr lang="en-US"/>
          </a:p>
        </p:txBody>
      </p:sp>
    </p:spTree>
    <p:extLst>
      <p:ext uri="{BB962C8B-B14F-4D97-AF65-F5344CB8AC3E}">
        <p14:creationId xmlns:p14="http://schemas.microsoft.com/office/powerpoint/2010/main" val="7483027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219200" y="2500312"/>
            <a:ext cx="546100" cy="215900"/>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843" name="Line 3"/>
          <p:cNvSpPr>
            <a:spLocks noChangeShapeType="1"/>
          </p:cNvSpPr>
          <p:nvPr/>
        </p:nvSpPr>
        <p:spPr bwMode="auto">
          <a:xfrm>
            <a:off x="1397000" y="25130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44" name="Line 4"/>
          <p:cNvSpPr>
            <a:spLocks noChangeShapeType="1"/>
          </p:cNvSpPr>
          <p:nvPr/>
        </p:nvSpPr>
        <p:spPr bwMode="auto">
          <a:xfrm>
            <a:off x="1574800" y="25003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1141" name="Rectangle 5"/>
          <p:cNvSpPr>
            <a:spLocks noGrp="1" noChangeArrowheads="1"/>
          </p:cNvSpPr>
          <p:nvPr>
            <p:ph type="title"/>
          </p:nvPr>
        </p:nvSpPr>
        <p:spPr/>
        <p:txBody>
          <a:bodyPr/>
          <a:lstStyle/>
          <a:p>
            <a:r>
              <a:rPr lang="en-US" smtClean="0"/>
              <a:t>Example: FIFO Multicast </a:t>
            </a:r>
            <a:endParaRPr lang="en-US"/>
          </a:p>
        </p:txBody>
      </p:sp>
      <p:sp>
        <p:nvSpPr>
          <p:cNvPr id="35846" name="Rectangle 6"/>
          <p:cNvSpPr>
            <a:spLocks noGrp="1" noChangeArrowheads="1"/>
          </p:cNvSpPr>
          <p:nvPr>
            <p:ph idx="1"/>
          </p:nvPr>
        </p:nvSpPr>
        <p:spPr>
          <a:xfrm>
            <a:off x="457200" y="1976803"/>
            <a:ext cx="8229600" cy="4625609"/>
          </a:xfrm>
        </p:spPr>
        <p:txBody>
          <a:bodyPr/>
          <a:lstStyle/>
          <a:p>
            <a:r>
              <a:rPr lang="en-US" dirty="0" smtClean="0"/>
              <a:t>  </a:t>
            </a:r>
            <a:endParaRPr lang="en-US" dirty="0"/>
          </a:p>
        </p:txBody>
      </p:sp>
      <p:sp>
        <p:nvSpPr>
          <p:cNvPr id="35847" name="Line 7"/>
          <p:cNvSpPr>
            <a:spLocks noChangeShapeType="1"/>
          </p:cNvSpPr>
          <p:nvPr/>
        </p:nvSpPr>
        <p:spPr bwMode="auto">
          <a:xfrm flipV="1">
            <a:off x="2108200" y="2563812"/>
            <a:ext cx="5702300" cy="2540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48" name="Text Box 8"/>
          <p:cNvSpPr txBox="1">
            <a:spLocks noChangeArrowheads="1"/>
          </p:cNvSpPr>
          <p:nvPr/>
        </p:nvSpPr>
        <p:spPr bwMode="auto">
          <a:xfrm>
            <a:off x="673100" y="2398712"/>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2400" dirty="0"/>
              <a:t>P1</a:t>
            </a:r>
          </a:p>
        </p:txBody>
      </p:sp>
      <p:sp>
        <p:nvSpPr>
          <p:cNvPr id="35849" name="Text Box 9"/>
          <p:cNvSpPr txBox="1">
            <a:spLocks noChangeArrowheads="1"/>
          </p:cNvSpPr>
          <p:nvPr/>
        </p:nvSpPr>
        <p:spPr bwMode="auto">
          <a:xfrm>
            <a:off x="673100" y="3008312"/>
            <a:ext cx="11557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2400" dirty="0">
                <a:solidFill>
                  <a:schemeClr val="accent1"/>
                </a:solidFill>
              </a:rPr>
              <a:t>P2</a:t>
            </a:r>
          </a:p>
        </p:txBody>
      </p:sp>
      <p:sp>
        <p:nvSpPr>
          <p:cNvPr id="35850" name="Text Box 10"/>
          <p:cNvSpPr txBox="1">
            <a:spLocks noChangeArrowheads="1"/>
          </p:cNvSpPr>
          <p:nvPr/>
        </p:nvSpPr>
        <p:spPr bwMode="auto">
          <a:xfrm>
            <a:off x="647700" y="3643312"/>
            <a:ext cx="11557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2400" dirty="0">
                <a:solidFill>
                  <a:schemeClr val="accent4"/>
                </a:solidFill>
              </a:rPr>
              <a:t>P3</a:t>
            </a:r>
          </a:p>
        </p:txBody>
      </p:sp>
      <p:sp>
        <p:nvSpPr>
          <p:cNvPr id="35851" name="Line 11"/>
          <p:cNvSpPr>
            <a:spLocks noChangeShapeType="1"/>
          </p:cNvSpPr>
          <p:nvPr/>
        </p:nvSpPr>
        <p:spPr bwMode="auto">
          <a:xfrm>
            <a:off x="2362200" y="2576512"/>
            <a:ext cx="381000" cy="6350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5852" name="Line 12"/>
          <p:cNvSpPr>
            <a:spLocks noChangeShapeType="1"/>
          </p:cNvSpPr>
          <p:nvPr/>
        </p:nvSpPr>
        <p:spPr bwMode="auto">
          <a:xfrm>
            <a:off x="2362200" y="2563812"/>
            <a:ext cx="3009900" cy="13081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5853" name="Line 13"/>
          <p:cNvSpPr>
            <a:spLocks noChangeShapeType="1"/>
          </p:cNvSpPr>
          <p:nvPr/>
        </p:nvSpPr>
        <p:spPr bwMode="auto">
          <a:xfrm flipV="1">
            <a:off x="2120900" y="3211512"/>
            <a:ext cx="5041900" cy="1270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54" name="Line 14"/>
          <p:cNvSpPr>
            <a:spLocks noChangeShapeType="1"/>
          </p:cNvSpPr>
          <p:nvPr/>
        </p:nvSpPr>
        <p:spPr bwMode="auto">
          <a:xfrm flipV="1">
            <a:off x="2120900" y="3884612"/>
            <a:ext cx="5143500" cy="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55" name="Text Box 15"/>
          <p:cNvSpPr txBox="1">
            <a:spLocks noChangeArrowheads="1"/>
          </p:cNvSpPr>
          <p:nvPr/>
        </p:nvSpPr>
        <p:spPr bwMode="auto">
          <a:xfrm>
            <a:off x="1190625" y="24622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0</a:t>
            </a:r>
            <a:r>
              <a:rPr lang="en-US" sz="1600" b="1">
                <a:solidFill>
                  <a:schemeClr val="hlink"/>
                </a:solidFill>
              </a:rPr>
              <a:t> 0 0</a:t>
            </a:r>
          </a:p>
        </p:txBody>
      </p:sp>
      <p:sp>
        <p:nvSpPr>
          <p:cNvPr id="35856" name="Line 16"/>
          <p:cNvSpPr>
            <a:spLocks noChangeShapeType="1"/>
          </p:cNvSpPr>
          <p:nvPr/>
        </p:nvSpPr>
        <p:spPr bwMode="auto">
          <a:xfrm>
            <a:off x="5029200" y="1903412"/>
            <a:ext cx="266700"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5857" name="Line 17"/>
          <p:cNvSpPr>
            <a:spLocks noChangeShapeType="1"/>
          </p:cNvSpPr>
          <p:nvPr/>
        </p:nvSpPr>
        <p:spPr bwMode="auto">
          <a:xfrm flipV="1">
            <a:off x="1308100" y="1903412"/>
            <a:ext cx="4914900"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58" name="Text Box 18"/>
          <p:cNvSpPr txBox="1">
            <a:spLocks noChangeArrowheads="1"/>
          </p:cNvSpPr>
          <p:nvPr/>
        </p:nvSpPr>
        <p:spPr bwMode="auto">
          <a:xfrm>
            <a:off x="3124200" y="1509712"/>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2000">
                <a:solidFill>
                  <a:schemeClr val="tx1"/>
                </a:solidFill>
              </a:rPr>
              <a:t>Physical Time</a:t>
            </a:r>
          </a:p>
        </p:txBody>
      </p:sp>
      <p:sp>
        <p:nvSpPr>
          <p:cNvPr id="35859" name="Line 19"/>
          <p:cNvSpPr>
            <a:spLocks noChangeShapeType="1"/>
          </p:cNvSpPr>
          <p:nvPr/>
        </p:nvSpPr>
        <p:spPr bwMode="auto">
          <a:xfrm>
            <a:off x="3390900" y="2563812"/>
            <a:ext cx="1206500" cy="13208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5860" name="Line 20"/>
          <p:cNvSpPr>
            <a:spLocks noChangeShapeType="1"/>
          </p:cNvSpPr>
          <p:nvPr/>
        </p:nvSpPr>
        <p:spPr bwMode="auto">
          <a:xfrm>
            <a:off x="3416300" y="2589212"/>
            <a:ext cx="1193800" cy="6223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nvGrpSpPr>
          <p:cNvPr id="35861" name="Group 21"/>
          <p:cNvGrpSpPr>
            <a:grpSpLocks/>
          </p:cNvGrpSpPr>
          <p:nvPr/>
        </p:nvGrpSpPr>
        <p:grpSpPr bwMode="auto">
          <a:xfrm>
            <a:off x="1104900" y="5840412"/>
            <a:ext cx="571500" cy="228600"/>
            <a:chOff x="1024" y="3016"/>
            <a:chExt cx="360" cy="144"/>
          </a:xfrm>
        </p:grpSpPr>
        <p:sp>
          <p:nvSpPr>
            <p:cNvPr id="91158" name="Rectangle 22"/>
            <p:cNvSpPr>
              <a:spLocks noChangeArrowheads="1"/>
            </p:cNvSpPr>
            <p:nvPr/>
          </p:nvSpPr>
          <p:spPr bwMode="auto">
            <a:xfrm>
              <a:off x="1024" y="3016"/>
              <a:ext cx="360" cy="136"/>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949" name="Line 23"/>
            <p:cNvSpPr>
              <a:spLocks noChangeShapeType="1"/>
            </p:cNvSpPr>
            <p:nvPr/>
          </p:nvSpPr>
          <p:spPr bwMode="auto">
            <a:xfrm>
              <a:off x="1144" y="3024"/>
              <a:ext cx="0" cy="136"/>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950" name="Line 24"/>
            <p:cNvSpPr>
              <a:spLocks noChangeShapeType="1"/>
            </p:cNvSpPr>
            <p:nvPr/>
          </p:nvSpPr>
          <p:spPr bwMode="auto">
            <a:xfrm>
              <a:off x="1264" y="3016"/>
              <a:ext cx="0" cy="136"/>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grpSp>
      <p:sp>
        <p:nvSpPr>
          <p:cNvPr id="91161" name="Rectangle 25"/>
          <p:cNvSpPr>
            <a:spLocks noChangeArrowheads="1"/>
          </p:cNvSpPr>
          <p:nvPr/>
        </p:nvSpPr>
        <p:spPr bwMode="auto">
          <a:xfrm>
            <a:off x="1231900" y="3097212"/>
            <a:ext cx="546100" cy="215900"/>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863" name="Line 26"/>
          <p:cNvSpPr>
            <a:spLocks noChangeShapeType="1"/>
          </p:cNvSpPr>
          <p:nvPr/>
        </p:nvSpPr>
        <p:spPr bwMode="auto">
          <a:xfrm>
            <a:off x="1409700" y="3109912"/>
            <a:ext cx="1588"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64" name="Line 27"/>
          <p:cNvSpPr>
            <a:spLocks noChangeShapeType="1"/>
          </p:cNvSpPr>
          <p:nvPr/>
        </p:nvSpPr>
        <p:spPr bwMode="auto">
          <a:xfrm>
            <a:off x="1587500" y="3097212"/>
            <a:ext cx="1588"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1164" name="Rectangle 28"/>
          <p:cNvSpPr>
            <a:spLocks noChangeArrowheads="1"/>
          </p:cNvSpPr>
          <p:nvPr/>
        </p:nvSpPr>
        <p:spPr bwMode="auto">
          <a:xfrm>
            <a:off x="1231900" y="3795712"/>
            <a:ext cx="546100" cy="215900"/>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866" name="Line 29"/>
          <p:cNvSpPr>
            <a:spLocks noChangeShapeType="1"/>
          </p:cNvSpPr>
          <p:nvPr/>
        </p:nvSpPr>
        <p:spPr bwMode="auto">
          <a:xfrm>
            <a:off x="1409700" y="38084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67" name="Line 30"/>
          <p:cNvSpPr>
            <a:spLocks noChangeShapeType="1"/>
          </p:cNvSpPr>
          <p:nvPr/>
        </p:nvSpPr>
        <p:spPr bwMode="auto">
          <a:xfrm>
            <a:off x="1587500" y="37957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68" name="Line 31"/>
          <p:cNvSpPr>
            <a:spLocks noChangeShapeType="1"/>
          </p:cNvSpPr>
          <p:nvPr/>
        </p:nvSpPr>
        <p:spPr bwMode="auto">
          <a:xfrm flipV="1">
            <a:off x="5727700" y="2576512"/>
            <a:ext cx="330200" cy="6350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5869" name="Line 32"/>
          <p:cNvSpPr>
            <a:spLocks noChangeShapeType="1"/>
          </p:cNvSpPr>
          <p:nvPr/>
        </p:nvSpPr>
        <p:spPr bwMode="auto">
          <a:xfrm>
            <a:off x="5765800" y="3236912"/>
            <a:ext cx="381000" cy="6731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5870" name="Line 33"/>
          <p:cNvSpPr>
            <a:spLocks noChangeShapeType="1"/>
          </p:cNvSpPr>
          <p:nvPr/>
        </p:nvSpPr>
        <p:spPr bwMode="auto">
          <a:xfrm flipV="1">
            <a:off x="6858000" y="2563812"/>
            <a:ext cx="393700" cy="1322388"/>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91170" name="Rectangle 34"/>
          <p:cNvSpPr>
            <a:spLocks noChangeArrowheads="1"/>
          </p:cNvSpPr>
          <p:nvPr/>
        </p:nvSpPr>
        <p:spPr bwMode="auto">
          <a:xfrm>
            <a:off x="2133600" y="2373312"/>
            <a:ext cx="546100" cy="215900"/>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872" name="Line 35"/>
          <p:cNvSpPr>
            <a:spLocks noChangeShapeType="1"/>
          </p:cNvSpPr>
          <p:nvPr/>
        </p:nvSpPr>
        <p:spPr bwMode="auto">
          <a:xfrm>
            <a:off x="2311400" y="23860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73" name="Line 36"/>
          <p:cNvSpPr>
            <a:spLocks noChangeShapeType="1"/>
          </p:cNvSpPr>
          <p:nvPr/>
        </p:nvSpPr>
        <p:spPr bwMode="auto">
          <a:xfrm>
            <a:off x="2489200" y="23733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1173" name="Rectangle 37"/>
          <p:cNvSpPr>
            <a:spLocks noChangeArrowheads="1"/>
          </p:cNvSpPr>
          <p:nvPr/>
        </p:nvSpPr>
        <p:spPr bwMode="auto">
          <a:xfrm>
            <a:off x="3187700" y="2347912"/>
            <a:ext cx="546100" cy="215900"/>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875" name="Line 38"/>
          <p:cNvSpPr>
            <a:spLocks noChangeShapeType="1"/>
          </p:cNvSpPr>
          <p:nvPr/>
        </p:nvSpPr>
        <p:spPr bwMode="auto">
          <a:xfrm>
            <a:off x="3365500" y="23606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76" name="Line 39"/>
          <p:cNvSpPr>
            <a:spLocks noChangeShapeType="1"/>
          </p:cNvSpPr>
          <p:nvPr/>
        </p:nvSpPr>
        <p:spPr bwMode="auto">
          <a:xfrm>
            <a:off x="3543300" y="23479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1176" name="Rectangle 40"/>
          <p:cNvSpPr>
            <a:spLocks noChangeArrowheads="1"/>
          </p:cNvSpPr>
          <p:nvPr/>
        </p:nvSpPr>
        <p:spPr bwMode="auto">
          <a:xfrm>
            <a:off x="2463800" y="3224212"/>
            <a:ext cx="546100" cy="215900"/>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878" name="Line 41"/>
          <p:cNvSpPr>
            <a:spLocks noChangeShapeType="1"/>
          </p:cNvSpPr>
          <p:nvPr/>
        </p:nvSpPr>
        <p:spPr bwMode="auto">
          <a:xfrm>
            <a:off x="2641600" y="32369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79" name="Line 42"/>
          <p:cNvSpPr>
            <a:spLocks noChangeShapeType="1"/>
          </p:cNvSpPr>
          <p:nvPr/>
        </p:nvSpPr>
        <p:spPr bwMode="auto">
          <a:xfrm>
            <a:off x="2819400" y="32242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1179" name="Rectangle 43"/>
          <p:cNvSpPr>
            <a:spLocks noChangeArrowheads="1"/>
          </p:cNvSpPr>
          <p:nvPr/>
        </p:nvSpPr>
        <p:spPr bwMode="auto">
          <a:xfrm>
            <a:off x="4279900" y="3884612"/>
            <a:ext cx="546100" cy="215900"/>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881" name="Line 44"/>
          <p:cNvSpPr>
            <a:spLocks noChangeShapeType="1"/>
          </p:cNvSpPr>
          <p:nvPr/>
        </p:nvSpPr>
        <p:spPr bwMode="auto">
          <a:xfrm>
            <a:off x="4457700" y="38973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82" name="Line 45"/>
          <p:cNvSpPr>
            <a:spLocks noChangeShapeType="1"/>
          </p:cNvSpPr>
          <p:nvPr/>
        </p:nvSpPr>
        <p:spPr bwMode="auto">
          <a:xfrm>
            <a:off x="4635500" y="38846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1182" name="Rectangle 46"/>
          <p:cNvSpPr>
            <a:spLocks noChangeArrowheads="1"/>
          </p:cNvSpPr>
          <p:nvPr/>
        </p:nvSpPr>
        <p:spPr bwMode="auto">
          <a:xfrm>
            <a:off x="4381500" y="3224212"/>
            <a:ext cx="546100" cy="215900"/>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884" name="Line 47"/>
          <p:cNvSpPr>
            <a:spLocks noChangeShapeType="1"/>
          </p:cNvSpPr>
          <p:nvPr/>
        </p:nvSpPr>
        <p:spPr bwMode="auto">
          <a:xfrm>
            <a:off x="4559300" y="32369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85" name="Line 48"/>
          <p:cNvSpPr>
            <a:spLocks noChangeShapeType="1"/>
          </p:cNvSpPr>
          <p:nvPr/>
        </p:nvSpPr>
        <p:spPr bwMode="auto">
          <a:xfrm>
            <a:off x="4737100" y="32242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1185" name="Rectangle 49"/>
          <p:cNvSpPr>
            <a:spLocks noChangeArrowheads="1"/>
          </p:cNvSpPr>
          <p:nvPr/>
        </p:nvSpPr>
        <p:spPr bwMode="auto">
          <a:xfrm>
            <a:off x="5092700" y="3884612"/>
            <a:ext cx="546100" cy="215900"/>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887" name="Line 50"/>
          <p:cNvSpPr>
            <a:spLocks noChangeShapeType="1"/>
          </p:cNvSpPr>
          <p:nvPr/>
        </p:nvSpPr>
        <p:spPr bwMode="auto">
          <a:xfrm>
            <a:off x="5270500" y="38973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88" name="Line 51"/>
          <p:cNvSpPr>
            <a:spLocks noChangeShapeType="1"/>
          </p:cNvSpPr>
          <p:nvPr/>
        </p:nvSpPr>
        <p:spPr bwMode="auto">
          <a:xfrm>
            <a:off x="5448300" y="38846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1188" name="Rectangle 52"/>
          <p:cNvSpPr>
            <a:spLocks noChangeArrowheads="1"/>
          </p:cNvSpPr>
          <p:nvPr/>
        </p:nvSpPr>
        <p:spPr bwMode="auto">
          <a:xfrm>
            <a:off x="5194300" y="3109912"/>
            <a:ext cx="546100" cy="215900"/>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890" name="Line 53"/>
          <p:cNvSpPr>
            <a:spLocks noChangeShapeType="1"/>
          </p:cNvSpPr>
          <p:nvPr/>
        </p:nvSpPr>
        <p:spPr bwMode="auto">
          <a:xfrm>
            <a:off x="5372100" y="31226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91" name="Line 54"/>
          <p:cNvSpPr>
            <a:spLocks noChangeShapeType="1"/>
          </p:cNvSpPr>
          <p:nvPr/>
        </p:nvSpPr>
        <p:spPr bwMode="auto">
          <a:xfrm>
            <a:off x="5549900" y="31099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1191" name="Rectangle 55"/>
          <p:cNvSpPr>
            <a:spLocks noChangeArrowheads="1"/>
          </p:cNvSpPr>
          <p:nvPr/>
        </p:nvSpPr>
        <p:spPr bwMode="auto">
          <a:xfrm>
            <a:off x="5765800" y="2360612"/>
            <a:ext cx="546100" cy="215900"/>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893" name="Line 56"/>
          <p:cNvSpPr>
            <a:spLocks noChangeShapeType="1"/>
          </p:cNvSpPr>
          <p:nvPr/>
        </p:nvSpPr>
        <p:spPr bwMode="auto">
          <a:xfrm>
            <a:off x="5943600" y="23733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94" name="Line 57"/>
          <p:cNvSpPr>
            <a:spLocks noChangeShapeType="1"/>
          </p:cNvSpPr>
          <p:nvPr/>
        </p:nvSpPr>
        <p:spPr bwMode="auto">
          <a:xfrm>
            <a:off x="6121400" y="23606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1194" name="Rectangle 58"/>
          <p:cNvSpPr>
            <a:spLocks noChangeArrowheads="1"/>
          </p:cNvSpPr>
          <p:nvPr/>
        </p:nvSpPr>
        <p:spPr bwMode="auto">
          <a:xfrm>
            <a:off x="5892800" y="3871912"/>
            <a:ext cx="546100" cy="215900"/>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896" name="Line 59"/>
          <p:cNvSpPr>
            <a:spLocks noChangeShapeType="1"/>
          </p:cNvSpPr>
          <p:nvPr/>
        </p:nvSpPr>
        <p:spPr bwMode="auto">
          <a:xfrm>
            <a:off x="6070600" y="38846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897" name="Line 60"/>
          <p:cNvSpPr>
            <a:spLocks noChangeShapeType="1"/>
          </p:cNvSpPr>
          <p:nvPr/>
        </p:nvSpPr>
        <p:spPr bwMode="auto">
          <a:xfrm>
            <a:off x="6248400" y="38719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1197" name="Rectangle 61"/>
          <p:cNvSpPr>
            <a:spLocks noChangeArrowheads="1"/>
          </p:cNvSpPr>
          <p:nvPr/>
        </p:nvSpPr>
        <p:spPr bwMode="auto">
          <a:xfrm>
            <a:off x="6858000" y="2373312"/>
            <a:ext cx="546100" cy="215900"/>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899" name="Line 62"/>
          <p:cNvSpPr>
            <a:spLocks noChangeShapeType="1"/>
          </p:cNvSpPr>
          <p:nvPr/>
        </p:nvSpPr>
        <p:spPr bwMode="auto">
          <a:xfrm>
            <a:off x="7213600" y="23606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900" name="Line 63"/>
          <p:cNvSpPr>
            <a:spLocks noChangeShapeType="1"/>
          </p:cNvSpPr>
          <p:nvPr/>
        </p:nvSpPr>
        <p:spPr bwMode="auto">
          <a:xfrm>
            <a:off x="7048500" y="2373312"/>
            <a:ext cx="0" cy="2159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901" name="Text Box 64"/>
          <p:cNvSpPr txBox="1">
            <a:spLocks noChangeArrowheads="1"/>
          </p:cNvSpPr>
          <p:nvPr/>
        </p:nvSpPr>
        <p:spPr bwMode="auto">
          <a:xfrm>
            <a:off x="2092325" y="23352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1</a:t>
            </a:r>
            <a:r>
              <a:rPr lang="en-US" sz="1600" b="1">
                <a:solidFill>
                  <a:schemeClr val="hlink"/>
                </a:solidFill>
              </a:rPr>
              <a:t> 0 0</a:t>
            </a:r>
          </a:p>
        </p:txBody>
      </p:sp>
      <p:sp>
        <p:nvSpPr>
          <p:cNvPr id="35902" name="Text Box 65"/>
          <p:cNvSpPr txBox="1">
            <a:spLocks noChangeArrowheads="1"/>
          </p:cNvSpPr>
          <p:nvPr/>
        </p:nvSpPr>
        <p:spPr bwMode="auto">
          <a:xfrm>
            <a:off x="3146425" y="23098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2</a:t>
            </a:r>
            <a:r>
              <a:rPr lang="en-US" sz="1600" b="1">
                <a:solidFill>
                  <a:schemeClr val="hlink"/>
                </a:solidFill>
              </a:rPr>
              <a:t> 0 0</a:t>
            </a:r>
          </a:p>
        </p:txBody>
      </p:sp>
      <p:sp>
        <p:nvSpPr>
          <p:cNvPr id="35903" name="Text Box 66"/>
          <p:cNvSpPr txBox="1">
            <a:spLocks noChangeArrowheads="1"/>
          </p:cNvSpPr>
          <p:nvPr/>
        </p:nvSpPr>
        <p:spPr bwMode="auto">
          <a:xfrm>
            <a:off x="2422525" y="31861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1</a:t>
            </a:r>
            <a:r>
              <a:rPr lang="en-US" sz="1600" b="1"/>
              <a:t> 0</a:t>
            </a:r>
            <a:r>
              <a:rPr lang="en-US" sz="1600" b="1">
                <a:solidFill>
                  <a:schemeClr val="hlink"/>
                </a:solidFill>
              </a:rPr>
              <a:t> 0</a:t>
            </a:r>
          </a:p>
        </p:txBody>
      </p:sp>
      <p:sp>
        <p:nvSpPr>
          <p:cNvPr id="35904" name="Text Box 67"/>
          <p:cNvSpPr txBox="1">
            <a:spLocks noChangeArrowheads="1"/>
          </p:cNvSpPr>
          <p:nvPr/>
        </p:nvSpPr>
        <p:spPr bwMode="auto">
          <a:xfrm>
            <a:off x="4340225" y="31734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2 </a:t>
            </a:r>
            <a:r>
              <a:rPr lang="en-US" sz="1600" b="1"/>
              <a:t>0</a:t>
            </a:r>
            <a:r>
              <a:rPr lang="en-US" sz="1600" b="1">
                <a:solidFill>
                  <a:schemeClr val="hlink"/>
                </a:solidFill>
              </a:rPr>
              <a:t> 0</a:t>
            </a:r>
          </a:p>
        </p:txBody>
      </p:sp>
      <p:sp>
        <p:nvSpPr>
          <p:cNvPr id="35905" name="Text Box 68"/>
          <p:cNvSpPr txBox="1">
            <a:spLocks noChangeArrowheads="1"/>
          </p:cNvSpPr>
          <p:nvPr/>
        </p:nvSpPr>
        <p:spPr bwMode="auto">
          <a:xfrm>
            <a:off x="5153025" y="30718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2 </a:t>
            </a:r>
            <a:r>
              <a:rPr lang="en-US" sz="1600" b="1"/>
              <a:t>1</a:t>
            </a:r>
            <a:r>
              <a:rPr lang="en-US" sz="1600" b="1">
                <a:solidFill>
                  <a:schemeClr val="hlink"/>
                </a:solidFill>
              </a:rPr>
              <a:t> 0</a:t>
            </a:r>
          </a:p>
        </p:txBody>
      </p:sp>
      <p:sp>
        <p:nvSpPr>
          <p:cNvPr id="35906" name="Text Box 69"/>
          <p:cNvSpPr txBox="1">
            <a:spLocks noChangeArrowheads="1"/>
          </p:cNvSpPr>
          <p:nvPr/>
        </p:nvSpPr>
        <p:spPr bwMode="auto">
          <a:xfrm>
            <a:off x="5724525" y="23225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2</a:t>
            </a:r>
            <a:r>
              <a:rPr lang="en-US" sz="1600" b="1">
                <a:solidFill>
                  <a:schemeClr val="hlink"/>
                </a:solidFill>
              </a:rPr>
              <a:t> 1 0</a:t>
            </a:r>
          </a:p>
        </p:txBody>
      </p:sp>
      <p:sp>
        <p:nvSpPr>
          <p:cNvPr id="35907" name="Text Box 70"/>
          <p:cNvSpPr txBox="1">
            <a:spLocks noChangeArrowheads="1"/>
          </p:cNvSpPr>
          <p:nvPr/>
        </p:nvSpPr>
        <p:spPr bwMode="auto">
          <a:xfrm>
            <a:off x="1203325" y="30591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0 </a:t>
            </a:r>
            <a:r>
              <a:rPr lang="en-US" sz="1600" b="1"/>
              <a:t>0</a:t>
            </a:r>
            <a:r>
              <a:rPr lang="en-US" sz="1600" b="1">
                <a:solidFill>
                  <a:schemeClr val="hlink"/>
                </a:solidFill>
              </a:rPr>
              <a:t> 0</a:t>
            </a:r>
          </a:p>
        </p:txBody>
      </p:sp>
      <p:sp>
        <p:nvSpPr>
          <p:cNvPr id="35908" name="Text Box 71"/>
          <p:cNvSpPr txBox="1">
            <a:spLocks noChangeArrowheads="1"/>
          </p:cNvSpPr>
          <p:nvPr/>
        </p:nvSpPr>
        <p:spPr bwMode="auto">
          <a:xfrm>
            <a:off x="1203325" y="37576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0 0 </a:t>
            </a:r>
            <a:r>
              <a:rPr lang="en-US" sz="1600" b="1"/>
              <a:t>0</a:t>
            </a:r>
          </a:p>
        </p:txBody>
      </p:sp>
      <p:sp>
        <p:nvSpPr>
          <p:cNvPr id="35909" name="Text Box 72"/>
          <p:cNvSpPr txBox="1">
            <a:spLocks noChangeArrowheads="1"/>
          </p:cNvSpPr>
          <p:nvPr/>
        </p:nvSpPr>
        <p:spPr bwMode="auto">
          <a:xfrm>
            <a:off x="6829425" y="23352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2</a:t>
            </a:r>
            <a:r>
              <a:rPr lang="en-US" sz="1600" b="1">
                <a:solidFill>
                  <a:schemeClr val="hlink"/>
                </a:solidFill>
              </a:rPr>
              <a:t> 1 0</a:t>
            </a:r>
          </a:p>
        </p:txBody>
      </p:sp>
      <p:sp>
        <p:nvSpPr>
          <p:cNvPr id="35910" name="Text Box 73"/>
          <p:cNvSpPr txBox="1">
            <a:spLocks noChangeArrowheads="1"/>
          </p:cNvSpPr>
          <p:nvPr/>
        </p:nvSpPr>
        <p:spPr bwMode="auto">
          <a:xfrm>
            <a:off x="4238625" y="38465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0 0 </a:t>
            </a:r>
            <a:r>
              <a:rPr lang="en-US" sz="1600" b="1"/>
              <a:t>0</a:t>
            </a:r>
          </a:p>
        </p:txBody>
      </p:sp>
      <p:sp>
        <p:nvSpPr>
          <p:cNvPr id="35911" name="Text Box 74"/>
          <p:cNvSpPr txBox="1">
            <a:spLocks noChangeArrowheads="1"/>
          </p:cNvSpPr>
          <p:nvPr/>
        </p:nvSpPr>
        <p:spPr bwMode="auto">
          <a:xfrm>
            <a:off x="5051425" y="38465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1 0 </a:t>
            </a:r>
            <a:r>
              <a:rPr lang="en-US" sz="1600" b="1"/>
              <a:t>0</a:t>
            </a:r>
          </a:p>
        </p:txBody>
      </p:sp>
      <p:sp>
        <p:nvSpPr>
          <p:cNvPr id="35912" name="Text Box 75"/>
          <p:cNvSpPr txBox="1">
            <a:spLocks noChangeArrowheads="1"/>
          </p:cNvSpPr>
          <p:nvPr/>
        </p:nvSpPr>
        <p:spPr bwMode="auto">
          <a:xfrm>
            <a:off x="5851525" y="38338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2 1 0</a:t>
            </a:r>
          </a:p>
        </p:txBody>
      </p:sp>
      <p:sp>
        <p:nvSpPr>
          <p:cNvPr id="35913" name="Text Box 76"/>
          <p:cNvSpPr txBox="1">
            <a:spLocks noChangeArrowheads="1"/>
          </p:cNvSpPr>
          <p:nvPr/>
        </p:nvSpPr>
        <p:spPr bwMode="auto">
          <a:xfrm>
            <a:off x="6553200" y="2614612"/>
            <a:ext cx="31750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6BB76D"/>
                </a:solidFill>
              </a:rPr>
              <a:t>1</a:t>
            </a:r>
          </a:p>
        </p:txBody>
      </p:sp>
      <p:sp>
        <p:nvSpPr>
          <p:cNvPr id="35914" name="Text Box 77"/>
          <p:cNvSpPr txBox="1">
            <a:spLocks noChangeArrowheads="1"/>
          </p:cNvSpPr>
          <p:nvPr/>
        </p:nvSpPr>
        <p:spPr bwMode="auto">
          <a:xfrm>
            <a:off x="2247900" y="2716212"/>
            <a:ext cx="3175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t>1</a:t>
            </a:r>
          </a:p>
        </p:txBody>
      </p:sp>
      <p:sp>
        <p:nvSpPr>
          <p:cNvPr id="35915" name="Text Box 78"/>
          <p:cNvSpPr txBox="1">
            <a:spLocks noChangeArrowheads="1"/>
          </p:cNvSpPr>
          <p:nvPr/>
        </p:nvSpPr>
        <p:spPr bwMode="auto">
          <a:xfrm>
            <a:off x="2832100" y="2817812"/>
            <a:ext cx="3175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t>1</a:t>
            </a:r>
          </a:p>
        </p:txBody>
      </p:sp>
      <p:sp>
        <p:nvSpPr>
          <p:cNvPr id="35916" name="Text Box 79"/>
          <p:cNvSpPr txBox="1">
            <a:spLocks noChangeArrowheads="1"/>
          </p:cNvSpPr>
          <p:nvPr/>
        </p:nvSpPr>
        <p:spPr bwMode="auto">
          <a:xfrm>
            <a:off x="3327400" y="2678112"/>
            <a:ext cx="3175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t>2</a:t>
            </a:r>
          </a:p>
        </p:txBody>
      </p:sp>
      <p:sp>
        <p:nvSpPr>
          <p:cNvPr id="35917" name="Text Box 80"/>
          <p:cNvSpPr txBox="1">
            <a:spLocks noChangeArrowheads="1"/>
          </p:cNvSpPr>
          <p:nvPr/>
        </p:nvSpPr>
        <p:spPr bwMode="auto">
          <a:xfrm>
            <a:off x="3898900" y="2640012"/>
            <a:ext cx="3175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t>2</a:t>
            </a:r>
          </a:p>
        </p:txBody>
      </p:sp>
      <p:sp>
        <p:nvSpPr>
          <p:cNvPr id="35918" name="Text Box 81"/>
          <p:cNvSpPr txBox="1">
            <a:spLocks noChangeArrowheads="1"/>
          </p:cNvSpPr>
          <p:nvPr/>
        </p:nvSpPr>
        <p:spPr bwMode="auto">
          <a:xfrm>
            <a:off x="5562600" y="2703512"/>
            <a:ext cx="31750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rgbClr val="6BB76D"/>
                </a:solidFill>
              </a:rPr>
              <a:t>1</a:t>
            </a:r>
          </a:p>
        </p:txBody>
      </p:sp>
      <p:sp>
        <p:nvSpPr>
          <p:cNvPr id="35919" name="Text Box 82"/>
          <p:cNvSpPr txBox="1">
            <a:spLocks noChangeArrowheads="1"/>
          </p:cNvSpPr>
          <p:nvPr/>
        </p:nvSpPr>
        <p:spPr bwMode="auto">
          <a:xfrm>
            <a:off x="5651500" y="3427412"/>
            <a:ext cx="31750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rgbClr val="6BB76D"/>
                </a:solidFill>
              </a:rPr>
              <a:t>1</a:t>
            </a:r>
          </a:p>
        </p:txBody>
      </p:sp>
      <p:sp>
        <p:nvSpPr>
          <p:cNvPr id="91219" name="AutoShape 83"/>
          <p:cNvSpPr>
            <a:spLocks noChangeArrowheads="1"/>
          </p:cNvSpPr>
          <p:nvPr/>
        </p:nvSpPr>
        <p:spPr bwMode="auto">
          <a:xfrm>
            <a:off x="7073900" y="1687512"/>
            <a:ext cx="1384300" cy="584200"/>
          </a:xfrm>
          <a:prstGeom prst="wedgeEllipseCallout">
            <a:avLst>
              <a:gd name="adj1" fmla="val -45347"/>
              <a:gd name="adj2" fmla="val 64403"/>
            </a:avLst>
          </a:prstGeom>
          <a:solidFill>
            <a:schemeClr val="bg1"/>
          </a:solidFill>
          <a:ln w="12700">
            <a:solidFill>
              <a:srgbClr val="000000"/>
            </a:solidFill>
            <a:miter lim="800000"/>
            <a:headEnd type="none" w="sm" len="sm"/>
            <a:tailEnd type="none" w="med" len="lg"/>
          </a:ln>
        </p:spPr>
        <p:txBody>
          <a:bodyPr/>
          <a:lstStyle/>
          <a:p>
            <a:pPr algn="ctr"/>
            <a:r>
              <a:rPr lang="en-US" b="1"/>
              <a:t>Reject:</a:t>
            </a:r>
            <a:r>
              <a:rPr lang="en-US" b="1">
                <a:solidFill>
                  <a:schemeClr val="tx1"/>
                </a:solidFill>
              </a:rPr>
              <a:t>  1 &lt; 1 + 1</a:t>
            </a:r>
          </a:p>
        </p:txBody>
      </p:sp>
      <p:grpSp>
        <p:nvGrpSpPr>
          <p:cNvPr id="3" name="Group 84"/>
          <p:cNvGrpSpPr>
            <a:grpSpLocks/>
          </p:cNvGrpSpPr>
          <p:nvPr/>
        </p:nvGrpSpPr>
        <p:grpSpPr bwMode="auto">
          <a:xfrm>
            <a:off x="1524000" y="2157412"/>
            <a:ext cx="4038600" cy="2603500"/>
            <a:chOff x="960" y="1232"/>
            <a:chExt cx="2544" cy="1640"/>
          </a:xfrm>
        </p:grpSpPr>
        <p:sp>
          <p:nvSpPr>
            <p:cNvPr id="35946" name="AutoShape 85"/>
            <p:cNvSpPr>
              <a:spLocks noChangeArrowheads="1"/>
            </p:cNvSpPr>
            <p:nvPr/>
          </p:nvSpPr>
          <p:spPr bwMode="auto">
            <a:xfrm>
              <a:off x="960" y="2504"/>
              <a:ext cx="864" cy="368"/>
            </a:xfrm>
            <a:prstGeom prst="wedgeEllipseCallout">
              <a:avLst>
                <a:gd name="adj1" fmla="val 39759"/>
                <a:gd name="adj2" fmla="val -179074"/>
              </a:avLst>
            </a:prstGeom>
            <a:solidFill>
              <a:schemeClr val="bg1"/>
            </a:solidFill>
            <a:ln w="12700">
              <a:solidFill>
                <a:srgbClr val="000000"/>
              </a:solidFill>
              <a:miter lim="800000"/>
              <a:headEnd type="none" w="sm" len="sm"/>
              <a:tailEnd type="none" w="med" len="lg"/>
            </a:ln>
          </p:spPr>
          <p:txBody>
            <a:bodyPr/>
            <a:lstStyle/>
            <a:p>
              <a:pPr algn="ctr"/>
              <a:r>
                <a:rPr lang="en-US" b="1"/>
                <a:t>Accept</a:t>
              </a:r>
              <a:r>
                <a:rPr lang="en-US" b="1">
                  <a:solidFill>
                    <a:schemeClr val="tx1"/>
                  </a:solidFill>
                </a:rPr>
                <a:t>  1 = 0 + 1</a:t>
              </a:r>
            </a:p>
          </p:txBody>
        </p:sp>
        <p:sp>
          <p:nvSpPr>
            <p:cNvPr id="35947" name="AutoShape 86"/>
            <p:cNvSpPr>
              <a:spLocks noChangeArrowheads="1"/>
            </p:cNvSpPr>
            <p:nvPr/>
          </p:nvSpPr>
          <p:spPr bwMode="auto">
            <a:xfrm>
              <a:off x="2656" y="1232"/>
              <a:ext cx="848" cy="368"/>
            </a:xfrm>
            <a:prstGeom prst="wedgeEllipseCallout">
              <a:avLst>
                <a:gd name="adj1" fmla="val -31514"/>
                <a:gd name="adj2" fmla="val 136144"/>
              </a:avLst>
            </a:prstGeom>
            <a:solidFill>
              <a:schemeClr val="bg1"/>
            </a:solidFill>
            <a:ln w="12700">
              <a:solidFill>
                <a:srgbClr val="000000"/>
              </a:solidFill>
              <a:miter lim="800000"/>
              <a:headEnd type="none" w="sm" len="sm"/>
              <a:tailEnd type="none" w="med" len="lg"/>
            </a:ln>
          </p:spPr>
          <p:txBody>
            <a:bodyPr/>
            <a:lstStyle/>
            <a:p>
              <a:pPr algn="ctr"/>
              <a:r>
                <a:rPr lang="en-US" b="1"/>
                <a:t>Accept:</a:t>
              </a:r>
              <a:r>
                <a:rPr lang="en-US" b="1">
                  <a:solidFill>
                    <a:schemeClr val="tx1"/>
                  </a:solidFill>
                </a:rPr>
                <a:t>  2 = 1 + 1</a:t>
              </a:r>
            </a:p>
          </p:txBody>
        </p:sp>
      </p:grpSp>
      <p:grpSp>
        <p:nvGrpSpPr>
          <p:cNvPr id="4" name="Group 87"/>
          <p:cNvGrpSpPr>
            <a:grpSpLocks/>
          </p:cNvGrpSpPr>
          <p:nvPr/>
        </p:nvGrpSpPr>
        <p:grpSpPr bwMode="auto">
          <a:xfrm>
            <a:off x="3857625" y="4037012"/>
            <a:ext cx="1781175" cy="1371600"/>
            <a:chOff x="2430" y="2416"/>
            <a:chExt cx="1122" cy="864"/>
          </a:xfrm>
        </p:grpSpPr>
        <p:grpSp>
          <p:nvGrpSpPr>
            <p:cNvPr id="35938" name="Group 88"/>
            <p:cNvGrpSpPr>
              <a:grpSpLocks/>
            </p:cNvGrpSpPr>
            <p:nvPr/>
          </p:nvGrpSpPr>
          <p:grpSpPr bwMode="auto">
            <a:xfrm>
              <a:off x="2430" y="2416"/>
              <a:ext cx="548" cy="365"/>
              <a:chOff x="2734" y="2416"/>
              <a:chExt cx="548" cy="365"/>
            </a:xfrm>
          </p:grpSpPr>
          <p:grpSp>
            <p:nvGrpSpPr>
              <p:cNvPr id="35940" name="Group 89"/>
              <p:cNvGrpSpPr>
                <a:grpSpLocks/>
              </p:cNvGrpSpPr>
              <p:nvPr/>
            </p:nvGrpSpPr>
            <p:grpSpPr bwMode="auto">
              <a:xfrm>
                <a:off x="2744" y="2608"/>
                <a:ext cx="360" cy="144"/>
                <a:chOff x="1024" y="3016"/>
                <a:chExt cx="360" cy="144"/>
              </a:xfrm>
            </p:grpSpPr>
            <p:sp>
              <p:nvSpPr>
                <p:cNvPr id="91226" name="Rectangle 90"/>
                <p:cNvSpPr>
                  <a:spLocks noChangeArrowheads="1"/>
                </p:cNvSpPr>
                <p:nvPr/>
              </p:nvSpPr>
              <p:spPr bwMode="auto">
                <a:xfrm>
                  <a:off x="1024" y="3016"/>
                  <a:ext cx="360" cy="136"/>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944" name="Line 91"/>
                <p:cNvSpPr>
                  <a:spLocks noChangeShapeType="1"/>
                </p:cNvSpPr>
                <p:nvPr/>
              </p:nvSpPr>
              <p:spPr bwMode="auto">
                <a:xfrm>
                  <a:off x="1144" y="3024"/>
                  <a:ext cx="0" cy="136"/>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945" name="Line 92"/>
                <p:cNvSpPr>
                  <a:spLocks noChangeShapeType="1"/>
                </p:cNvSpPr>
                <p:nvPr/>
              </p:nvSpPr>
              <p:spPr bwMode="auto">
                <a:xfrm>
                  <a:off x="1264" y="3016"/>
                  <a:ext cx="0" cy="136"/>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grpSp>
          <p:sp>
            <p:nvSpPr>
              <p:cNvPr id="35941" name="AutoShape 93"/>
              <p:cNvSpPr>
                <a:spLocks noChangeArrowheads="1"/>
              </p:cNvSpPr>
              <p:nvPr/>
            </p:nvSpPr>
            <p:spPr bwMode="auto">
              <a:xfrm>
                <a:off x="2808" y="2416"/>
                <a:ext cx="184" cy="200"/>
              </a:xfrm>
              <a:prstGeom prst="curvedRightArrow">
                <a:avLst>
                  <a:gd name="adj1" fmla="val 21739"/>
                  <a:gd name="adj2" fmla="val 43478"/>
                  <a:gd name="adj3" fmla="val 33333"/>
                </a:avLst>
              </a:prstGeom>
              <a:solidFill>
                <a:schemeClr val="bg1"/>
              </a:solidFill>
              <a:ln w="12700">
                <a:solidFill>
                  <a:srgbClr val="000000"/>
                </a:solidFill>
                <a:miter lim="800000"/>
                <a:headEnd type="none" w="sm" len="sm"/>
                <a:tailEnd type="none" w="med" len="lg"/>
              </a:ln>
            </p:spPr>
            <p:txBody>
              <a:bodyPr wrap="none" anchor="ctr"/>
              <a:lstStyle/>
              <a:p>
                <a:endParaRPr lang="en-US"/>
              </a:p>
            </p:txBody>
          </p:sp>
          <p:sp>
            <p:nvSpPr>
              <p:cNvPr id="35942" name="Text Box 94"/>
              <p:cNvSpPr txBox="1">
                <a:spLocks noChangeArrowheads="1"/>
              </p:cNvSpPr>
              <p:nvPr/>
            </p:nvSpPr>
            <p:spPr bwMode="auto">
              <a:xfrm>
                <a:off x="2734" y="2584"/>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2 0 </a:t>
                </a:r>
                <a:r>
                  <a:rPr lang="en-US" sz="1600" b="1"/>
                  <a:t>0</a:t>
                </a:r>
              </a:p>
            </p:txBody>
          </p:sp>
        </p:grpSp>
        <p:sp>
          <p:nvSpPr>
            <p:cNvPr id="35939" name="AutoShape 95"/>
            <p:cNvSpPr>
              <a:spLocks noChangeArrowheads="1"/>
            </p:cNvSpPr>
            <p:nvPr/>
          </p:nvSpPr>
          <p:spPr bwMode="auto">
            <a:xfrm>
              <a:off x="2640" y="2912"/>
              <a:ext cx="912" cy="368"/>
            </a:xfrm>
            <a:prstGeom prst="wedgeEllipseCallout">
              <a:avLst>
                <a:gd name="adj1" fmla="val -29389"/>
                <a:gd name="adj2" fmla="val -176903"/>
              </a:avLst>
            </a:prstGeom>
            <a:solidFill>
              <a:schemeClr val="bg1"/>
            </a:solidFill>
            <a:ln w="12700">
              <a:solidFill>
                <a:srgbClr val="000000"/>
              </a:solidFill>
              <a:miter lim="800000"/>
              <a:headEnd type="none" w="sm" len="sm"/>
              <a:tailEnd type="none" w="med" len="lg"/>
            </a:ln>
          </p:spPr>
          <p:txBody>
            <a:bodyPr/>
            <a:lstStyle/>
            <a:p>
              <a:pPr algn="ctr"/>
              <a:r>
                <a:rPr lang="en-US" b="1" dirty="0"/>
                <a:t>Buffer</a:t>
              </a:r>
              <a:r>
                <a:rPr lang="en-US" b="1" dirty="0">
                  <a:solidFill>
                    <a:schemeClr val="tx1"/>
                  </a:solidFill>
                </a:rPr>
                <a:t>  2 &gt; 0 + 1</a:t>
              </a:r>
            </a:p>
          </p:txBody>
        </p:sp>
      </p:grpSp>
      <p:sp>
        <p:nvSpPr>
          <p:cNvPr id="91232" name="AutoShape 96"/>
          <p:cNvSpPr>
            <a:spLocks noChangeArrowheads="1"/>
          </p:cNvSpPr>
          <p:nvPr/>
        </p:nvSpPr>
        <p:spPr bwMode="auto">
          <a:xfrm>
            <a:off x="5842000" y="4278312"/>
            <a:ext cx="1320800" cy="584200"/>
          </a:xfrm>
          <a:prstGeom prst="wedgeEllipseCallout">
            <a:avLst>
              <a:gd name="adj1" fmla="val -101727"/>
              <a:gd name="adj2" fmla="val -98644"/>
            </a:avLst>
          </a:prstGeom>
          <a:solidFill>
            <a:schemeClr val="bg1"/>
          </a:solidFill>
          <a:ln w="12700">
            <a:solidFill>
              <a:srgbClr val="000000"/>
            </a:solidFill>
            <a:miter lim="800000"/>
            <a:headEnd type="none" w="sm" len="sm"/>
            <a:tailEnd type="none" w="med" len="lg"/>
          </a:ln>
        </p:spPr>
        <p:txBody>
          <a:bodyPr/>
          <a:lstStyle/>
          <a:p>
            <a:pPr algn="ctr"/>
            <a:r>
              <a:rPr lang="en-US" b="1" dirty="0"/>
              <a:t>Accept:</a:t>
            </a:r>
            <a:r>
              <a:rPr lang="en-US" b="1" dirty="0">
                <a:solidFill>
                  <a:schemeClr val="tx1"/>
                </a:solidFill>
              </a:rPr>
              <a:t>  1 = 0 + 1</a:t>
            </a:r>
          </a:p>
        </p:txBody>
      </p:sp>
      <p:grpSp>
        <p:nvGrpSpPr>
          <p:cNvPr id="7" name="Group 97"/>
          <p:cNvGrpSpPr>
            <a:grpSpLocks/>
          </p:cNvGrpSpPr>
          <p:nvPr/>
        </p:nvGrpSpPr>
        <p:grpSpPr bwMode="auto">
          <a:xfrm>
            <a:off x="4937125" y="4024312"/>
            <a:ext cx="2530475" cy="1676400"/>
            <a:chOff x="3118" y="2408"/>
            <a:chExt cx="1594" cy="1056"/>
          </a:xfrm>
        </p:grpSpPr>
        <p:grpSp>
          <p:nvGrpSpPr>
            <p:cNvPr id="35931" name="Group 98"/>
            <p:cNvGrpSpPr>
              <a:grpSpLocks/>
            </p:cNvGrpSpPr>
            <p:nvPr/>
          </p:nvGrpSpPr>
          <p:grpSpPr bwMode="auto">
            <a:xfrm>
              <a:off x="3118" y="2408"/>
              <a:ext cx="548" cy="197"/>
              <a:chOff x="3254" y="2392"/>
              <a:chExt cx="548" cy="197"/>
            </a:xfrm>
          </p:grpSpPr>
          <p:grpSp>
            <p:nvGrpSpPr>
              <p:cNvPr id="35933" name="Group 99"/>
              <p:cNvGrpSpPr>
                <a:grpSpLocks/>
              </p:cNvGrpSpPr>
              <p:nvPr/>
            </p:nvGrpSpPr>
            <p:grpSpPr bwMode="auto">
              <a:xfrm>
                <a:off x="3264" y="2416"/>
                <a:ext cx="360" cy="144"/>
                <a:chOff x="1024" y="3016"/>
                <a:chExt cx="360" cy="144"/>
              </a:xfrm>
            </p:grpSpPr>
            <p:sp>
              <p:nvSpPr>
                <p:cNvPr id="91236" name="Rectangle 100"/>
                <p:cNvSpPr>
                  <a:spLocks noChangeArrowheads="1"/>
                </p:cNvSpPr>
                <p:nvPr/>
              </p:nvSpPr>
              <p:spPr bwMode="auto">
                <a:xfrm>
                  <a:off x="1024" y="3016"/>
                  <a:ext cx="360" cy="136"/>
                </a:xfrm>
                <a:prstGeom prst="rect">
                  <a:avLst/>
                </a:prstGeom>
                <a:gradFill rotWithShape="0">
                  <a:gsLst>
                    <a:gs pos="0">
                      <a:schemeClr val="folHlink"/>
                    </a:gs>
                    <a:gs pos="50000">
                      <a:srgbClr val="FFFFFF"/>
                    </a:gs>
                    <a:gs pos="100000">
                      <a:schemeClr val="folHlink"/>
                    </a:gs>
                  </a:gsLst>
                  <a:lin ang="5400000" scaled="1"/>
                </a:grad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35936" name="Line 101"/>
                <p:cNvSpPr>
                  <a:spLocks noChangeShapeType="1"/>
                </p:cNvSpPr>
                <p:nvPr/>
              </p:nvSpPr>
              <p:spPr bwMode="auto">
                <a:xfrm>
                  <a:off x="1144" y="3024"/>
                  <a:ext cx="0" cy="136"/>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35937" name="Line 102"/>
                <p:cNvSpPr>
                  <a:spLocks noChangeShapeType="1"/>
                </p:cNvSpPr>
                <p:nvPr/>
              </p:nvSpPr>
              <p:spPr bwMode="auto">
                <a:xfrm>
                  <a:off x="1264" y="3016"/>
                  <a:ext cx="0" cy="136"/>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grpSp>
          <p:sp>
            <p:nvSpPr>
              <p:cNvPr id="35934" name="Text Box 103"/>
              <p:cNvSpPr txBox="1">
                <a:spLocks noChangeArrowheads="1"/>
              </p:cNvSpPr>
              <p:nvPr/>
            </p:nvSpPr>
            <p:spPr bwMode="auto">
              <a:xfrm>
                <a:off x="3254" y="2392"/>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2 0 </a:t>
                </a:r>
                <a:r>
                  <a:rPr lang="en-US" sz="1600" b="1"/>
                  <a:t>0</a:t>
                </a:r>
              </a:p>
            </p:txBody>
          </p:sp>
        </p:grpSp>
        <p:sp>
          <p:nvSpPr>
            <p:cNvPr id="35932" name="AutoShape 104"/>
            <p:cNvSpPr>
              <a:spLocks noChangeArrowheads="1"/>
            </p:cNvSpPr>
            <p:nvPr/>
          </p:nvSpPr>
          <p:spPr bwMode="auto">
            <a:xfrm>
              <a:off x="3864" y="2968"/>
              <a:ext cx="848" cy="496"/>
            </a:xfrm>
            <a:prstGeom prst="wedgeEllipseCallout">
              <a:avLst>
                <a:gd name="adj1" fmla="val -132579"/>
                <a:gd name="adj2" fmla="val -128023"/>
              </a:avLst>
            </a:prstGeom>
            <a:solidFill>
              <a:schemeClr val="bg1"/>
            </a:solidFill>
            <a:ln w="12700">
              <a:solidFill>
                <a:srgbClr val="000000"/>
              </a:solidFill>
              <a:miter lim="800000"/>
              <a:headEnd type="none" w="sm" len="sm"/>
              <a:tailEnd type="none" w="med" len="lg"/>
            </a:ln>
          </p:spPr>
          <p:txBody>
            <a:bodyPr/>
            <a:lstStyle/>
            <a:p>
              <a:pPr algn="ctr"/>
              <a:r>
                <a:rPr lang="en-US" b="1"/>
                <a:t>Accept Buffer</a:t>
              </a:r>
              <a:r>
                <a:rPr lang="en-US" b="1">
                  <a:solidFill>
                    <a:schemeClr val="tx1"/>
                  </a:solidFill>
                </a:rPr>
                <a:t>  2 = 1 + 1</a:t>
              </a:r>
            </a:p>
          </p:txBody>
        </p:sp>
      </p:grpSp>
      <p:grpSp>
        <p:nvGrpSpPr>
          <p:cNvPr id="10" name="Group 105"/>
          <p:cNvGrpSpPr>
            <a:grpSpLocks/>
          </p:cNvGrpSpPr>
          <p:nvPr/>
        </p:nvGrpSpPr>
        <p:grpSpPr bwMode="auto">
          <a:xfrm>
            <a:off x="6223000" y="3262312"/>
            <a:ext cx="1320800" cy="584200"/>
            <a:chOff x="3920" y="1928"/>
            <a:chExt cx="832" cy="368"/>
          </a:xfrm>
        </p:grpSpPr>
        <p:sp>
          <p:nvSpPr>
            <p:cNvPr id="35929" name="AutoShape 106"/>
            <p:cNvSpPr>
              <a:spLocks noChangeArrowheads="1"/>
            </p:cNvSpPr>
            <p:nvPr/>
          </p:nvSpPr>
          <p:spPr bwMode="auto">
            <a:xfrm>
              <a:off x="3928" y="1928"/>
              <a:ext cx="752" cy="368"/>
            </a:xfrm>
            <a:prstGeom prst="wedgeEllipseCallout">
              <a:avLst>
                <a:gd name="adj1" fmla="val -58111"/>
                <a:gd name="adj2" fmla="val 60056"/>
              </a:avLst>
            </a:prstGeom>
            <a:solidFill>
              <a:schemeClr val="bg1"/>
            </a:solidFill>
            <a:ln w="12700">
              <a:solidFill>
                <a:srgbClr val="000000"/>
              </a:solidFill>
              <a:miter lim="800000"/>
              <a:headEnd type="none" w="sm" len="sm"/>
              <a:tailEnd type="none" w="med" len="lg"/>
            </a:ln>
          </p:spPr>
          <p:txBody>
            <a:bodyPr/>
            <a:lstStyle/>
            <a:p>
              <a:pPr algn="ctr"/>
              <a:r>
                <a:rPr lang="en-US" b="1"/>
                <a:t>Reject:</a:t>
              </a:r>
              <a:r>
                <a:rPr lang="en-US" b="1">
                  <a:solidFill>
                    <a:schemeClr val="tx1"/>
                  </a:solidFill>
                </a:rPr>
                <a:t>  1 &lt; 1 + 1</a:t>
              </a:r>
            </a:p>
          </p:txBody>
        </p:sp>
        <p:sp>
          <p:nvSpPr>
            <p:cNvPr id="35930" name="AutoShape 107"/>
            <p:cNvSpPr>
              <a:spLocks noChangeArrowheads="1"/>
            </p:cNvSpPr>
            <p:nvPr/>
          </p:nvSpPr>
          <p:spPr bwMode="auto">
            <a:xfrm>
              <a:off x="3920" y="1928"/>
              <a:ext cx="832" cy="368"/>
            </a:xfrm>
            <a:prstGeom prst="wedgeEllipseCallout">
              <a:avLst>
                <a:gd name="adj1" fmla="val -66620"/>
                <a:gd name="adj2" fmla="val -174727"/>
              </a:avLst>
            </a:prstGeom>
            <a:solidFill>
              <a:schemeClr val="bg1"/>
            </a:solidFill>
            <a:ln w="12700">
              <a:solidFill>
                <a:srgbClr val="000000"/>
              </a:solidFill>
              <a:miter lim="800000"/>
              <a:headEnd type="none" w="sm" len="sm"/>
              <a:tailEnd type="none" w="med" len="lg"/>
            </a:ln>
          </p:spPr>
          <p:txBody>
            <a:bodyPr/>
            <a:lstStyle/>
            <a:p>
              <a:pPr algn="ctr"/>
              <a:r>
                <a:rPr lang="en-US" b="1" dirty="0"/>
                <a:t>Accept</a:t>
              </a:r>
              <a:r>
                <a:rPr lang="en-US" b="1" dirty="0">
                  <a:solidFill>
                    <a:schemeClr val="tx1"/>
                  </a:solidFill>
                </a:rPr>
                <a:t>  1 = 0 + 1</a:t>
              </a:r>
            </a:p>
          </p:txBody>
        </p:sp>
      </p:grpSp>
      <p:sp>
        <p:nvSpPr>
          <p:cNvPr id="35926" name="Text Box 108"/>
          <p:cNvSpPr txBox="1">
            <a:spLocks noChangeArrowheads="1"/>
          </p:cNvSpPr>
          <p:nvPr/>
        </p:nvSpPr>
        <p:spPr bwMode="auto">
          <a:xfrm>
            <a:off x="1816100" y="5815012"/>
            <a:ext cx="26670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Sequence Vector</a:t>
            </a:r>
          </a:p>
        </p:txBody>
      </p:sp>
      <p:sp>
        <p:nvSpPr>
          <p:cNvPr id="35927" name="Text Box 109"/>
          <p:cNvSpPr txBox="1">
            <a:spLocks noChangeArrowheads="1"/>
          </p:cNvSpPr>
          <p:nvPr/>
        </p:nvSpPr>
        <p:spPr bwMode="auto">
          <a:xfrm>
            <a:off x="1089025" y="5802312"/>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0</a:t>
            </a:r>
            <a:r>
              <a:rPr lang="en-US" sz="1600" b="1">
                <a:solidFill>
                  <a:schemeClr val="hlink"/>
                </a:solidFill>
              </a:rPr>
              <a:t> 0 0</a:t>
            </a:r>
          </a:p>
        </p:txBody>
      </p:sp>
      <p:sp>
        <p:nvSpPr>
          <p:cNvPr id="35928" name="Text Box 110"/>
          <p:cNvSpPr txBox="1">
            <a:spLocks noChangeArrowheads="1"/>
          </p:cNvSpPr>
          <p:nvPr/>
        </p:nvSpPr>
        <p:spPr bwMode="auto">
          <a:xfrm>
            <a:off x="5593463" y="6297612"/>
            <a:ext cx="3525837"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i="1" dirty="0"/>
              <a:t>(do </a:t>
            </a:r>
            <a:r>
              <a:rPr lang="en-US" b="1" i="1" dirty="0"/>
              <a:t>NOT </a:t>
            </a:r>
            <a:r>
              <a:rPr lang="en-US" i="1" dirty="0"/>
              <a:t>confuse with vector timestamps)</a:t>
            </a:r>
          </a:p>
          <a:p>
            <a:r>
              <a:rPr lang="ja-JP" altLang="en-US" b="1" dirty="0"/>
              <a:t>“</a:t>
            </a:r>
            <a:r>
              <a:rPr lang="en-US" b="1" dirty="0"/>
              <a:t>Accept</a:t>
            </a:r>
            <a:r>
              <a:rPr lang="ja-JP" altLang="en-US" b="1" dirty="0"/>
              <a:t>”</a:t>
            </a:r>
            <a:r>
              <a:rPr lang="en-US" b="1" dirty="0"/>
              <a:t> = Deliver</a:t>
            </a:r>
          </a:p>
        </p:txBody>
      </p:sp>
      <p:sp>
        <p:nvSpPr>
          <p:cNvPr id="6" name="Date Placeholder 5"/>
          <p:cNvSpPr>
            <a:spLocks noGrp="1"/>
          </p:cNvSpPr>
          <p:nvPr>
            <p:ph type="dt" sz="half" idx="10"/>
          </p:nvPr>
        </p:nvSpPr>
        <p:spPr/>
        <p:txBody>
          <a:bodyPr/>
          <a:lstStyle/>
          <a:p>
            <a:r>
              <a:rPr lang="en-US" smtClean="0"/>
              <a:t>2011-09-06</a:t>
            </a:r>
            <a:endParaRPr lang="en-US"/>
          </a:p>
        </p:txBody>
      </p:sp>
      <p:sp>
        <p:nvSpPr>
          <p:cNvPr id="8" name="Footer Placeholder 7"/>
          <p:cNvSpPr>
            <a:spLocks noGrp="1"/>
          </p:cNvSpPr>
          <p:nvPr>
            <p:ph type="ftr" sz="quarter" idx="11"/>
          </p:nvPr>
        </p:nvSpPr>
        <p:spPr/>
        <p:txBody>
          <a:bodyPr/>
          <a:lstStyle/>
          <a:p>
            <a:pPr>
              <a:defRPr/>
            </a:pPr>
            <a:r>
              <a:rPr lang="en-US" smtClean="0"/>
              <a:t>Nikita Borisov - UIUC</a:t>
            </a:r>
            <a:endParaRPr lang="en-US"/>
          </a:p>
        </p:txBody>
      </p:sp>
      <p:sp>
        <p:nvSpPr>
          <p:cNvPr id="9" name="Slide Number Placeholder 8"/>
          <p:cNvSpPr>
            <a:spLocks noGrp="1"/>
          </p:cNvSpPr>
          <p:nvPr>
            <p:ph type="sldNum" sz="quarter" idx="12"/>
          </p:nvPr>
        </p:nvSpPr>
        <p:spPr/>
        <p:txBody>
          <a:bodyPr/>
          <a:lstStyle/>
          <a:p>
            <a:fld id="{A815A43D-5B34-5D42-A57B-C3929BC7D463}" type="slidenum">
              <a:rPr lang="en-US" smtClean="0"/>
              <a:pPr/>
              <a:t>20</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232"/>
                                        </p:tgtEl>
                                        <p:attrNameLst>
                                          <p:attrName>style.visibility</p:attrName>
                                        </p:attrNameLst>
                                      </p:cBhvr>
                                      <p:to>
                                        <p:strVal val="visible"/>
                                      </p:to>
                                    </p:set>
                                    <p:anim calcmode="lin" valueType="num">
                                      <p:cBhvr additive="base">
                                        <p:cTn id="19" dur="500" fill="hold"/>
                                        <p:tgtEl>
                                          <p:spTgt spid="91232"/>
                                        </p:tgtEl>
                                        <p:attrNameLst>
                                          <p:attrName>ppt_x</p:attrName>
                                        </p:attrNameLst>
                                      </p:cBhvr>
                                      <p:tavLst>
                                        <p:tav tm="0">
                                          <p:val>
                                            <p:strVal val="0-#ppt_w/2"/>
                                          </p:val>
                                        </p:tav>
                                        <p:tav tm="100000">
                                          <p:val>
                                            <p:strVal val="#ppt_x"/>
                                          </p:val>
                                        </p:tav>
                                      </p:tavLst>
                                    </p:anim>
                                    <p:anim calcmode="lin" valueType="num">
                                      <p:cBhvr additive="base">
                                        <p:cTn id="20" dur="500" fill="hold"/>
                                        <p:tgtEl>
                                          <p:spTgt spid="9123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1219"/>
                                        </p:tgtEl>
                                        <p:attrNameLst>
                                          <p:attrName>style.visibility</p:attrName>
                                        </p:attrNameLst>
                                      </p:cBhvr>
                                      <p:to>
                                        <p:strVal val="visible"/>
                                      </p:to>
                                    </p:set>
                                    <p:anim calcmode="lin" valueType="num">
                                      <p:cBhvr additive="base">
                                        <p:cTn id="37" dur="500" fill="hold"/>
                                        <p:tgtEl>
                                          <p:spTgt spid="91219"/>
                                        </p:tgtEl>
                                        <p:attrNameLst>
                                          <p:attrName>ppt_x</p:attrName>
                                        </p:attrNameLst>
                                      </p:cBhvr>
                                      <p:tavLst>
                                        <p:tav tm="0">
                                          <p:val>
                                            <p:strVal val="0-#ppt_w/2"/>
                                          </p:val>
                                        </p:tav>
                                        <p:tav tm="100000">
                                          <p:val>
                                            <p:strVal val="#ppt_x"/>
                                          </p:val>
                                        </p:tav>
                                      </p:tavLst>
                                    </p:anim>
                                    <p:anim calcmode="lin" valueType="num">
                                      <p:cBhvr additive="base">
                                        <p:cTn id="38" dur="500" fill="hold"/>
                                        <p:tgtEl>
                                          <p:spTgt spid="91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19" grpId="0" animBg="1" autoUpdateAnimBg="0"/>
      <p:bldP spid="9123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fontScale="90000"/>
          </a:bodyPr>
          <a:lstStyle/>
          <a:p>
            <a:r>
              <a:rPr lang="en-GB" smtClean="0"/>
              <a:t>Total Ordering Using a Sequencer</a:t>
            </a:r>
            <a:endParaRPr lang="en-GB"/>
          </a:p>
        </p:txBody>
      </p:sp>
      <p:sp>
        <p:nvSpPr>
          <p:cNvPr id="4" name="Content Placeholder 3"/>
          <p:cNvSpPr>
            <a:spLocks noGrp="1"/>
          </p:cNvSpPr>
          <p:nvPr>
            <p:ph idx="1"/>
          </p:nvPr>
        </p:nvSpPr>
        <p:spPr/>
        <p:txBody>
          <a:bodyPr/>
          <a:lstStyle/>
          <a:p>
            <a:endParaRPr lang="en-US"/>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447800"/>
            <a:ext cx="524192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Box 3"/>
          <p:cNvSpPr txBox="1">
            <a:spLocks noChangeArrowheads="1"/>
          </p:cNvSpPr>
          <p:nvPr/>
        </p:nvSpPr>
        <p:spPr bwMode="auto">
          <a:xfrm>
            <a:off x="6172200" y="1219200"/>
            <a:ext cx="24955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a:t>Sequencer = Leader process</a:t>
            </a:r>
          </a:p>
        </p:txBody>
      </p:sp>
      <p:sp>
        <p:nvSpPr>
          <p:cNvPr id="5" name="Date Placeholder 4"/>
          <p:cNvSpPr>
            <a:spLocks noGrp="1"/>
          </p:cNvSpPr>
          <p:nvPr>
            <p:ph type="dt" sz="half" idx="10"/>
          </p:nvPr>
        </p:nvSpPr>
        <p:spPr/>
        <p:txBody>
          <a:bodyPr/>
          <a:lstStyle/>
          <a:p>
            <a:r>
              <a:rPr lang="en-US" smtClean="0"/>
              <a:t>2011-09-06</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A815A43D-5B34-5D42-A57B-C3929BC7D463}" type="slidenum">
              <a:rPr lang="en-US" smtClean="0"/>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smtClean="0"/>
              <a:t>ISIS algorithm for total ordering</a:t>
            </a:r>
            <a:endParaRPr lang="en-GB"/>
          </a:p>
        </p:txBody>
      </p:sp>
      <p:sp>
        <p:nvSpPr>
          <p:cNvPr id="4" name="Content Placeholder 3"/>
          <p:cNvSpPr>
            <a:spLocks noGrp="1"/>
          </p:cNvSpPr>
          <p:nvPr>
            <p:ph idx="1"/>
          </p:nvPr>
        </p:nvSpPr>
        <p:spPr/>
        <p:txBody>
          <a:bodyPr/>
          <a:lstStyle/>
          <a:p>
            <a:endParaRPr lang="en-US"/>
          </a:p>
        </p:txBody>
      </p:sp>
      <p:sp>
        <p:nvSpPr>
          <p:cNvPr id="39939" name="Oval 3"/>
          <p:cNvSpPr>
            <a:spLocks noChangeArrowheads="1"/>
          </p:cNvSpPr>
          <p:nvPr/>
        </p:nvSpPr>
        <p:spPr bwMode="auto">
          <a:xfrm>
            <a:off x="4179888" y="3197225"/>
            <a:ext cx="573087" cy="647700"/>
          </a:xfrm>
          <a:prstGeom prst="ellipse">
            <a:avLst/>
          </a:prstGeom>
          <a:solidFill>
            <a:srgbClr val="FFDC99"/>
          </a:solidFill>
          <a:ln w="42863">
            <a:solidFill>
              <a:srgbClr val="FFDC99"/>
            </a:solidFill>
            <a:round/>
            <a:headEnd/>
            <a:tailEnd/>
          </a:ln>
        </p:spPr>
        <p:txBody>
          <a:bodyPr/>
          <a:lstStyle/>
          <a:p>
            <a:endParaRPr lang="en-US"/>
          </a:p>
        </p:txBody>
      </p:sp>
      <p:sp>
        <p:nvSpPr>
          <p:cNvPr id="39940" name="Arc 4"/>
          <p:cNvSpPr>
            <a:spLocks/>
          </p:cNvSpPr>
          <p:nvPr/>
        </p:nvSpPr>
        <p:spPr bwMode="auto">
          <a:xfrm>
            <a:off x="6276975" y="2297113"/>
            <a:ext cx="300038" cy="201612"/>
          </a:xfrm>
          <a:custGeom>
            <a:avLst/>
            <a:gdLst>
              <a:gd name="T0" fmla="*/ 889 w 21600"/>
              <a:gd name="T1" fmla="*/ 201612 h 14085"/>
              <a:gd name="T2" fmla="*/ 54660 w 21600"/>
              <a:gd name="T3" fmla="*/ 0 h 14085"/>
              <a:gd name="T4" fmla="*/ 300038 w 21600"/>
              <a:gd name="T5" fmla="*/ 177908 h 14085"/>
              <a:gd name="T6" fmla="*/ 0 60000 65536"/>
              <a:gd name="T7" fmla="*/ 0 60000 65536"/>
              <a:gd name="T8" fmla="*/ 0 60000 65536"/>
              <a:gd name="T9" fmla="*/ 0 w 21600"/>
              <a:gd name="T10" fmla="*/ 0 h 14085"/>
              <a:gd name="T11" fmla="*/ 21600 w 21600"/>
              <a:gd name="T12" fmla="*/ 14085 h 14085"/>
            </a:gdLst>
            <a:ahLst/>
            <a:cxnLst>
              <a:cxn ang="T6">
                <a:pos x="T0" y="T1"/>
              </a:cxn>
              <a:cxn ang="T7">
                <a:pos x="T2" y="T3"/>
              </a:cxn>
              <a:cxn ang="T8">
                <a:pos x="T4" y="T5"/>
              </a:cxn>
            </a:cxnLst>
            <a:rect l="T9" t="T10" r="T11" b="T12"/>
            <a:pathLst>
              <a:path w="21600" h="14085" fill="none" extrusionOk="0">
                <a:moveTo>
                  <a:pt x="63" y="14085"/>
                </a:moveTo>
                <a:cubicBezTo>
                  <a:pt x="21" y="13534"/>
                  <a:pt x="0" y="12981"/>
                  <a:pt x="0" y="12429"/>
                </a:cubicBezTo>
                <a:cubicBezTo>
                  <a:pt x="0" y="7979"/>
                  <a:pt x="1374" y="3638"/>
                  <a:pt x="3934" y="-1"/>
                </a:cubicBezTo>
              </a:path>
              <a:path w="21600" h="14085" stroke="0" extrusionOk="0">
                <a:moveTo>
                  <a:pt x="63" y="14085"/>
                </a:moveTo>
                <a:cubicBezTo>
                  <a:pt x="21" y="13534"/>
                  <a:pt x="0" y="12981"/>
                  <a:pt x="0" y="12429"/>
                </a:cubicBezTo>
                <a:cubicBezTo>
                  <a:pt x="0" y="7979"/>
                  <a:pt x="1374" y="3638"/>
                  <a:pt x="3934" y="-1"/>
                </a:cubicBezTo>
                <a:lnTo>
                  <a:pt x="21600" y="12429"/>
                </a:lnTo>
                <a:close/>
              </a:path>
            </a:pathLst>
          </a:custGeom>
          <a:solidFill>
            <a:srgbClr val="000000"/>
          </a:solidFill>
          <a:ln w="42863">
            <a:solidFill>
              <a:srgbClr val="000000"/>
            </a:solidFill>
            <a:round/>
            <a:headEnd/>
            <a:tailEnd/>
          </a:ln>
        </p:spPr>
        <p:txBody>
          <a:bodyPr/>
          <a:lstStyle/>
          <a:p>
            <a:endParaRPr lang="en-US"/>
          </a:p>
        </p:txBody>
      </p:sp>
      <p:sp>
        <p:nvSpPr>
          <p:cNvPr id="39941" name="Arc 5"/>
          <p:cNvSpPr>
            <a:spLocks/>
          </p:cNvSpPr>
          <p:nvPr/>
        </p:nvSpPr>
        <p:spPr bwMode="auto">
          <a:xfrm>
            <a:off x="4452938" y="2341563"/>
            <a:ext cx="1890712" cy="1209675"/>
          </a:xfrm>
          <a:custGeom>
            <a:avLst/>
            <a:gdLst>
              <a:gd name="T0" fmla="*/ 0 w 27511"/>
              <a:gd name="T1" fmla="*/ 1208107 h 21600"/>
              <a:gd name="T2" fmla="*/ 1890712 w 27511"/>
              <a:gd name="T3" fmla="*/ 46259 h 21600"/>
              <a:gd name="T4" fmla="*/ 1484406 w 27511"/>
              <a:gd name="T5" fmla="*/ 1209675 h 21600"/>
              <a:gd name="T6" fmla="*/ 0 60000 65536"/>
              <a:gd name="T7" fmla="*/ 0 60000 65536"/>
              <a:gd name="T8" fmla="*/ 0 60000 65536"/>
              <a:gd name="T9" fmla="*/ 0 w 27511"/>
              <a:gd name="T10" fmla="*/ 0 h 21600"/>
              <a:gd name="T11" fmla="*/ 27511 w 27511"/>
              <a:gd name="T12" fmla="*/ 21600 h 21600"/>
            </a:gdLst>
            <a:ahLst/>
            <a:cxnLst>
              <a:cxn ang="T6">
                <a:pos x="T0" y="T1"/>
              </a:cxn>
              <a:cxn ang="T7">
                <a:pos x="T2" y="T3"/>
              </a:cxn>
              <a:cxn ang="T8">
                <a:pos x="T4" y="T5"/>
              </a:cxn>
            </a:cxnLst>
            <a:rect l="T9" t="T10" r="T11" b="T12"/>
            <a:pathLst>
              <a:path w="27511" h="21600" fill="none" extrusionOk="0">
                <a:moveTo>
                  <a:pt x="-1" y="21571"/>
                </a:moveTo>
                <a:cubicBezTo>
                  <a:pt x="14" y="9653"/>
                  <a:pt x="9680" y="-1"/>
                  <a:pt x="21599" y="-1"/>
                </a:cubicBezTo>
                <a:cubicBezTo>
                  <a:pt x="23598" y="-1"/>
                  <a:pt x="25588" y="277"/>
                  <a:pt x="27511" y="824"/>
                </a:cubicBezTo>
              </a:path>
              <a:path w="27511" h="21600" stroke="0" extrusionOk="0">
                <a:moveTo>
                  <a:pt x="-1" y="21571"/>
                </a:moveTo>
                <a:cubicBezTo>
                  <a:pt x="14" y="9653"/>
                  <a:pt x="9680" y="-1"/>
                  <a:pt x="21599" y="-1"/>
                </a:cubicBezTo>
                <a:cubicBezTo>
                  <a:pt x="23598" y="-1"/>
                  <a:pt x="25588" y="277"/>
                  <a:pt x="27511" y="824"/>
                </a:cubicBezTo>
                <a:lnTo>
                  <a:pt x="21599" y="21600"/>
                </a:lnTo>
                <a:close/>
              </a:path>
            </a:pathLst>
          </a:custGeom>
          <a:noFill/>
          <a:ln w="428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2" name="Arc 6"/>
          <p:cNvSpPr>
            <a:spLocks/>
          </p:cNvSpPr>
          <p:nvPr/>
        </p:nvSpPr>
        <p:spPr bwMode="auto">
          <a:xfrm>
            <a:off x="4737100" y="3219450"/>
            <a:ext cx="285750" cy="198438"/>
          </a:xfrm>
          <a:custGeom>
            <a:avLst/>
            <a:gdLst>
              <a:gd name="T0" fmla="*/ 218903 w 21600"/>
              <a:gd name="T1" fmla="*/ 0 h 13882"/>
              <a:gd name="T2" fmla="*/ 285750 w 21600"/>
              <a:gd name="T3" fmla="*/ 198438 h 13882"/>
              <a:gd name="T4" fmla="*/ 0 w 21600"/>
              <a:gd name="T5" fmla="*/ 198438 h 13882"/>
              <a:gd name="T6" fmla="*/ 0 60000 65536"/>
              <a:gd name="T7" fmla="*/ 0 60000 65536"/>
              <a:gd name="T8" fmla="*/ 0 60000 65536"/>
              <a:gd name="T9" fmla="*/ 0 w 21600"/>
              <a:gd name="T10" fmla="*/ 0 h 13882"/>
              <a:gd name="T11" fmla="*/ 21600 w 21600"/>
              <a:gd name="T12" fmla="*/ 13882 h 13882"/>
            </a:gdLst>
            <a:ahLst/>
            <a:cxnLst>
              <a:cxn ang="T6">
                <a:pos x="T0" y="T1"/>
              </a:cxn>
              <a:cxn ang="T7">
                <a:pos x="T2" y="T3"/>
              </a:cxn>
              <a:cxn ang="T8">
                <a:pos x="T4" y="T5"/>
              </a:cxn>
            </a:cxnLst>
            <a:rect l="T9" t="T10" r="T11" b="T12"/>
            <a:pathLst>
              <a:path w="21600" h="13882" fill="none" extrusionOk="0">
                <a:moveTo>
                  <a:pt x="16547" y="-1"/>
                </a:moveTo>
                <a:cubicBezTo>
                  <a:pt x="19811" y="3889"/>
                  <a:pt x="21600" y="8804"/>
                  <a:pt x="21600" y="13882"/>
                </a:cubicBezTo>
              </a:path>
              <a:path w="21600" h="13882" stroke="0" extrusionOk="0">
                <a:moveTo>
                  <a:pt x="16547" y="-1"/>
                </a:moveTo>
                <a:cubicBezTo>
                  <a:pt x="19811" y="3889"/>
                  <a:pt x="21600" y="8804"/>
                  <a:pt x="21600" y="13882"/>
                </a:cubicBezTo>
                <a:lnTo>
                  <a:pt x="0" y="13882"/>
                </a:lnTo>
                <a:close/>
              </a:path>
            </a:pathLst>
          </a:custGeom>
          <a:solidFill>
            <a:srgbClr val="000000"/>
          </a:solidFill>
          <a:ln w="42863">
            <a:solidFill>
              <a:srgbClr val="000000"/>
            </a:solidFill>
            <a:round/>
            <a:headEnd/>
            <a:tailEnd/>
          </a:ln>
        </p:spPr>
        <p:txBody>
          <a:bodyPr/>
          <a:lstStyle/>
          <a:p>
            <a:endParaRPr lang="en-US"/>
          </a:p>
        </p:txBody>
      </p:sp>
      <p:sp>
        <p:nvSpPr>
          <p:cNvPr id="39943" name="Arc 7"/>
          <p:cNvSpPr>
            <a:spLocks/>
          </p:cNvSpPr>
          <p:nvPr/>
        </p:nvSpPr>
        <p:spPr bwMode="auto">
          <a:xfrm>
            <a:off x="6596063" y="3049588"/>
            <a:ext cx="184150" cy="325437"/>
          </a:xfrm>
          <a:custGeom>
            <a:avLst/>
            <a:gdLst>
              <a:gd name="T0" fmla="*/ 184150 w 13948"/>
              <a:gd name="T1" fmla="*/ 325437 h 21600"/>
              <a:gd name="T2" fmla="*/ 0 w 13948"/>
              <a:gd name="T3" fmla="*/ 248477 h 21600"/>
              <a:gd name="T4" fmla="*/ 184150 w 13948"/>
              <a:gd name="T5" fmla="*/ 0 h 21600"/>
              <a:gd name="T6" fmla="*/ 0 60000 65536"/>
              <a:gd name="T7" fmla="*/ 0 60000 65536"/>
              <a:gd name="T8" fmla="*/ 0 60000 65536"/>
              <a:gd name="T9" fmla="*/ 0 w 13948"/>
              <a:gd name="T10" fmla="*/ 0 h 21600"/>
              <a:gd name="T11" fmla="*/ 13948 w 13948"/>
              <a:gd name="T12" fmla="*/ 21600 h 21600"/>
            </a:gdLst>
            <a:ahLst/>
            <a:cxnLst>
              <a:cxn ang="T6">
                <a:pos x="T0" y="T1"/>
              </a:cxn>
              <a:cxn ang="T7">
                <a:pos x="T2" y="T3"/>
              </a:cxn>
              <a:cxn ang="T8">
                <a:pos x="T4" y="T5"/>
              </a:cxn>
            </a:cxnLst>
            <a:rect l="T9" t="T10" r="T11" b="T12"/>
            <a:pathLst>
              <a:path w="13948" h="21600" fill="none" extrusionOk="0">
                <a:moveTo>
                  <a:pt x="13948" y="21599"/>
                </a:moveTo>
                <a:cubicBezTo>
                  <a:pt x="8840" y="21599"/>
                  <a:pt x="3899" y="19790"/>
                  <a:pt x="-1" y="16492"/>
                </a:cubicBezTo>
              </a:path>
              <a:path w="13948" h="21600" stroke="0" extrusionOk="0">
                <a:moveTo>
                  <a:pt x="13948" y="21599"/>
                </a:moveTo>
                <a:cubicBezTo>
                  <a:pt x="8840" y="21599"/>
                  <a:pt x="3899" y="19790"/>
                  <a:pt x="-1" y="16492"/>
                </a:cubicBezTo>
                <a:lnTo>
                  <a:pt x="13948" y="0"/>
                </a:lnTo>
                <a:close/>
              </a:path>
            </a:pathLst>
          </a:custGeom>
          <a:solidFill>
            <a:srgbClr val="000000"/>
          </a:solidFill>
          <a:ln w="42863">
            <a:solidFill>
              <a:srgbClr val="000000"/>
            </a:solidFill>
            <a:round/>
            <a:headEnd/>
            <a:tailEnd/>
          </a:ln>
        </p:spPr>
        <p:txBody>
          <a:bodyPr/>
          <a:lstStyle/>
          <a:p>
            <a:endParaRPr lang="en-US"/>
          </a:p>
        </p:txBody>
      </p:sp>
      <p:sp>
        <p:nvSpPr>
          <p:cNvPr id="39944" name="Arc 8"/>
          <p:cNvSpPr>
            <a:spLocks/>
          </p:cNvSpPr>
          <p:nvPr/>
        </p:nvSpPr>
        <p:spPr bwMode="auto">
          <a:xfrm>
            <a:off x="4448175" y="3152775"/>
            <a:ext cx="2222500" cy="576263"/>
          </a:xfrm>
          <a:custGeom>
            <a:avLst/>
            <a:gdLst>
              <a:gd name="T0" fmla="*/ 2222500 w 33597"/>
              <a:gd name="T1" fmla="*/ 176907 h 21600"/>
              <a:gd name="T2" fmla="*/ 0 w 33597"/>
              <a:gd name="T3" fmla="*/ 459356 h 21600"/>
              <a:gd name="T4" fmla="*/ 862685 w 33597"/>
              <a:gd name="T5" fmla="*/ 0 h 21600"/>
              <a:gd name="T6" fmla="*/ 0 60000 65536"/>
              <a:gd name="T7" fmla="*/ 0 60000 65536"/>
              <a:gd name="T8" fmla="*/ 0 60000 65536"/>
              <a:gd name="T9" fmla="*/ 0 w 33597"/>
              <a:gd name="T10" fmla="*/ 0 h 21600"/>
              <a:gd name="T11" fmla="*/ 33597 w 33597"/>
              <a:gd name="T12" fmla="*/ 21600 h 21600"/>
            </a:gdLst>
            <a:ahLst/>
            <a:cxnLst>
              <a:cxn ang="T6">
                <a:pos x="T0" y="T1"/>
              </a:cxn>
              <a:cxn ang="T7">
                <a:pos x="T2" y="T3"/>
              </a:cxn>
              <a:cxn ang="T8">
                <a:pos x="T4" y="T5"/>
              </a:cxn>
            </a:cxnLst>
            <a:rect l="T9" t="T10" r="T11" b="T12"/>
            <a:pathLst>
              <a:path w="33597" h="21600" fill="none" extrusionOk="0">
                <a:moveTo>
                  <a:pt x="33597" y="6631"/>
                </a:moveTo>
                <a:cubicBezTo>
                  <a:pt x="30719" y="15553"/>
                  <a:pt x="22415" y="21599"/>
                  <a:pt x="13041" y="21599"/>
                </a:cubicBezTo>
                <a:cubicBezTo>
                  <a:pt x="8332" y="21599"/>
                  <a:pt x="3752" y="20061"/>
                  <a:pt x="-1" y="17218"/>
                </a:cubicBezTo>
              </a:path>
              <a:path w="33597" h="21600" stroke="0" extrusionOk="0">
                <a:moveTo>
                  <a:pt x="33597" y="6631"/>
                </a:moveTo>
                <a:cubicBezTo>
                  <a:pt x="30719" y="15553"/>
                  <a:pt x="22415" y="21599"/>
                  <a:pt x="13041" y="21599"/>
                </a:cubicBezTo>
                <a:cubicBezTo>
                  <a:pt x="8332" y="21599"/>
                  <a:pt x="3752" y="20061"/>
                  <a:pt x="-1" y="17218"/>
                </a:cubicBezTo>
                <a:lnTo>
                  <a:pt x="13041" y="0"/>
                </a:lnTo>
                <a:close/>
              </a:path>
            </a:pathLst>
          </a:custGeom>
          <a:noFill/>
          <a:ln w="428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5" name="Oval 9"/>
          <p:cNvSpPr>
            <a:spLocks noChangeArrowheads="1"/>
          </p:cNvSpPr>
          <p:nvPr/>
        </p:nvSpPr>
        <p:spPr bwMode="auto">
          <a:xfrm>
            <a:off x="2219325" y="1485900"/>
            <a:ext cx="571500" cy="649288"/>
          </a:xfrm>
          <a:prstGeom prst="ellipse">
            <a:avLst/>
          </a:prstGeom>
          <a:solidFill>
            <a:srgbClr val="FFDC99"/>
          </a:solidFill>
          <a:ln w="42863">
            <a:solidFill>
              <a:srgbClr val="FFDC99"/>
            </a:solidFill>
            <a:round/>
            <a:headEnd/>
            <a:tailEnd/>
          </a:ln>
        </p:spPr>
        <p:txBody>
          <a:bodyPr/>
          <a:lstStyle/>
          <a:p>
            <a:endParaRPr lang="en-US"/>
          </a:p>
        </p:txBody>
      </p:sp>
      <p:sp>
        <p:nvSpPr>
          <p:cNvPr id="39946" name="Arc 10"/>
          <p:cNvSpPr>
            <a:spLocks/>
          </p:cNvSpPr>
          <p:nvPr/>
        </p:nvSpPr>
        <p:spPr bwMode="auto">
          <a:xfrm>
            <a:off x="2778125" y="1727200"/>
            <a:ext cx="287338" cy="222250"/>
          </a:xfrm>
          <a:custGeom>
            <a:avLst/>
            <a:gdLst>
              <a:gd name="T0" fmla="*/ 277334 w 21600"/>
              <a:gd name="T1" fmla="*/ 0 h 14744"/>
              <a:gd name="T2" fmla="*/ 260613 w 21600"/>
              <a:gd name="T3" fmla="*/ 222250 h 14744"/>
              <a:gd name="T4" fmla="*/ 0 w 21600"/>
              <a:gd name="T5" fmla="*/ 85138 h 14744"/>
              <a:gd name="T6" fmla="*/ 0 60000 65536"/>
              <a:gd name="T7" fmla="*/ 0 60000 65536"/>
              <a:gd name="T8" fmla="*/ 0 60000 65536"/>
              <a:gd name="T9" fmla="*/ 0 w 21600"/>
              <a:gd name="T10" fmla="*/ 0 h 14744"/>
              <a:gd name="T11" fmla="*/ 21600 w 21600"/>
              <a:gd name="T12" fmla="*/ 14744 h 14744"/>
            </a:gdLst>
            <a:ahLst/>
            <a:cxnLst>
              <a:cxn ang="T6">
                <a:pos x="T0" y="T1"/>
              </a:cxn>
              <a:cxn ang="T7">
                <a:pos x="T2" y="T3"/>
              </a:cxn>
              <a:cxn ang="T8">
                <a:pos x="T4" y="T5"/>
              </a:cxn>
            </a:cxnLst>
            <a:rect l="T9" t="T10" r="T11" b="T12"/>
            <a:pathLst>
              <a:path w="21600" h="14744" fill="none" extrusionOk="0">
                <a:moveTo>
                  <a:pt x="20848" y="-1"/>
                </a:moveTo>
                <a:cubicBezTo>
                  <a:pt x="21347" y="1841"/>
                  <a:pt x="21600" y="3740"/>
                  <a:pt x="21600" y="5648"/>
                </a:cubicBezTo>
                <a:cubicBezTo>
                  <a:pt x="21600" y="8790"/>
                  <a:pt x="20914" y="11894"/>
                  <a:pt x="19591" y="14744"/>
                </a:cubicBezTo>
              </a:path>
              <a:path w="21600" h="14744" stroke="0" extrusionOk="0">
                <a:moveTo>
                  <a:pt x="20848" y="-1"/>
                </a:moveTo>
                <a:cubicBezTo>
                  <a:pt x="21347" y="1841"/>
                  <a:pt x="21600" y="3740"/>
                  <a:pt x="21600" y="5648"/>
                </a:cubicBezTo>
                <a:cubicBezTo>
                  <a:pt x="21600" y="8790"/>
                  <a:pt x="20914" y="11894"/>
                  <a:pt x="19591" y="14744"/>
                </a:cubicBezTo>
                <a:lnTo>
                  <a:pt x="0" y="5648"/>
                </a:lnTo>
                <a:close/>
              </a:path>
            </a:pathLst>
          </a:custGeom>
          <a:solidFill>
            <a:srgbClr val="000000"/>
          </a:solidFill>
          <a:ln w="42863">
            <a:solidFill>
              <a:srgbClr val="000000"/>
            </a:solidFill>
            <a:round/>
            <a:headEnd/>
            <a:tailEnd/>
          </a:ln>
        </p:spPr>
        <p:txBody>
          <a:bodyPr/>
          <a:lstStyle/>
          <a:p>
            <a:endParaRPr lang="en-US"/>
          </a:p>
        </p:txBody>
      </p:sp>
      <p:sp>
        <p:nvSpPr>
          <p:cNvPr id="39947" name="Arc 11"/>
          <p:cNvSpPr>
            <a:spLocks/>
          </p:cNvSpPr>
          <p:nvPr/>
        </p:nvSpPr>
        <p:spPr bwMode="auto">
          <a:xfrm>
            <a:off x="2778125" y="1825625"/>
            <a:ext cx="1703388" cy="1709738"/>
          </a:xfrm>
          <a:custGeom>
            <a:avLst/>
            <a:gdLst>
              <a:gd name="T0" fmla="*/ 234926 w 21600"/>
              <a:gd name="T1" fmla="*/ 0 h 21393"/>
              <a:gd name="T2" fmla="*/ 1703388 w 21600"/>
              <a:gd name="T3" fmla="*/ 1709738 h 21393"/>
              <a:gd name="T4" fmla="*/ 0 w 21600"/>
              <a:gd name="T5" fmla="*/ 1709738 h 21393"/>
              <a:gd name="T6" fmla="*/ 0 60000 65536"/>
              <a:gd name="T7" fmla="*/ 0 60000 65536"/>
              <a:gd name="T8" fmla="*/ 0 60000 65536"/>
              <a:gd name="T9" fmla="*/ 0 w 21600"/>
              <a:gd name="T10" fmla="*/ 0 h 21393"/>
              <a:gd name="T11" fmla="*/ 21600 w 21600"/>
              <a:gd name="T12" fmla="*/ 21393 h 21393"/>
            </a:gdLst>
            <a:ahLst/>
            <a:cxnLst>
              <a:cxn ang="T6">
                <a:pos x="T0" y="T1"/>
              </a:cxn>
              <a:cxn ang="T7">
                <a:pos x="T2" y="T3"/>
              </a:cxn>
              <a:cxn ang="T8">
                <a:pos x="T4" y="T5"/>
              </a:cxn>
            </a:cxnLst>
            <a:rect l="T9" t="T10" r="T11" b="T12"/>
            <a:pathLst>
              <a:path w="21600" h="21393" fill="none" extrusionOk="0">
                <a:moveTo>
                  <a:pt x="2979" y="-1"/>
                </a:moveTo>
                <a:cubicBezTo>
                  <a:pt x="13654" y="1485"/>
                  <a:pt x="21600" y="10614"/>
                  <a:pt x="21600" y="21393"/>
                </a:cubicBezTo>
              </a:path>
              <a:path w="21600" h="21393" stroke="0" extrusionOk="0">
                <a:moveTo>
                  <a:pt x="2979" y="-1"/>
                </a:moveTo>
                <a:cubicBezTo>
                  <a:pt x="13654" y="1485"/>
                  <a:pt x="21600" y="10614"/>
                  <a:pt x="21600" y="21393"/>
                </a:cubicBezTo>
                <a:lnTo>
                  <a:pt x="0" y="21393"/>
                </a:lnTo>
                <a:close/>
              </a:path>
            </a:pathLst>
          </a:custGeom>
          <a:noFill/>
          <a:ln w="428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8" name="Arc 12"/>
          <p:cNvSpPr>
            <a:spLocks/>
          </p:cNvSpPr>
          <p:nvPr/>
        </p:nvSpPr>
        <p:spPr bwMode="auto">
          <a:xfrm>
            <a:off x="2457450" y="2090738"/>
            <a:ext cx="192088" cy="309562"/>
          </a:xfrm>
          <a:custGeom>
            <a:avLst/>
            <a:gdLst>
              <a:gd name="T0" fmla="*/ 192088 w 14458"/>
              <a:gd name="T1" fmla="*/ 268072 h 21600"/>
              <a:gd name="T2" fmla="*/ 0 w 14458"/>
              <a:gd name="T3" fmla="*/ 305076 h 21600"/>
              <a:gd name="T4" fmla="*/ 48600 w 14458"/>
              <a:gd name="T5" fmla="*/ 0 h 21600"/>
              <a:gd name="T6" fmla="*/ 0 60000 65536"/>
              <a:gd name="T7" fmla="*/ 0 60000 65536"/>
              <a:gd name="T8" fmla="*/ 0 60000 65536"/>
              <a:gd name="T9" fmla="*/ 0 w 14458"/>
              <a:gd name="T10" fmla="*/ 0 h 21600"/>
              <a:gd name="T11" fmla="*/ 14458 w 14458"/>
              <a:gd name="T12" fmla="*/ 21600 h 21600"/>
            </a:gdLst>
            <a:ahLst/>
            <a:cxnLst>
              <a:cxn ang="T6">
                <a:pos x="T0" y="T1"/>
              </a:cxn>
              <a:cxn ang="T7">
                <a:pos x="T2" y="T3"/>
              </a:cxn>
              <a:cxn ang="T8">
                <a:pos x="T4" y="T5"/>
              </a:cxn>
            </a:cxnLst>
            <a:rect l="T9" t="T10" r="T11" b="T12"/>
            <a:pathLst>
              <a:path w="14458" h="21600" fill="none" extrusionOk="0">
                <a:moveTo>
                  <a:pt x="14458" y="18705"/>
                </a:moveTo>
                <a:cubicBezTo>
                  <a:pt x="11174" y="20601"/>
                  <a:pt x="7449" y="21599"/>
                  <a:pt x="3658" y="21599"/>
                </a:cubicBezTo>
                <a:cubicBezTo>
                  <a:pt x="2431" y="21599"/>
                  <a:pt x="1208" y="21495"/>
                  <a:pt x="-1" y="21287"/>
                </a:cubicBezTo>
              </a:path>
              <a:path w="14458" h="21600" stroke="0" extrusionOk="0">
                <a:moveTo>
                  <a:pt x="14458" y="18705"/>
                </a:moveTo>
                <a:cubicBezTo>
                  <a:pt x="11174" y="20601"/>
                  <a:pt x="7449" y="21599"/>
                  <a:pt x="3658" y="21599"/>
                </a:cubicBezTo>
                <a:cubicBezTo>
                  <a:pt x="2431" y="21599"/>
                  <a:pt x="1208" y="21495"/>
                  <a:pt x="-1" y="21287"/>
                </a:cubicBezTo>
                <a:lnTo>
                  <a:pt x="3658" y="0"/>
                </a:lnTo>
                <a:close/>
              </a:path>
            </a:pathLst>
          </a:custGeom>
          <a:solidFill>
            <a:srgbClr val="000000"/>
          </a:solidFill>
          <a:ln w="42863">
            <a:solidFill>
              <a:srgbClr val="000000"/>
            </a:solidFill>
            <a:round/>
            <a:headEnd/>
            <a:tailEnd/>
          </a:ln>
        </p:spPr>
        <p:txBody>
          <a:bodyPr/>
          <a:lstStyle/>
          <a:p>
            <a:endParaRPr lang="en-US"/>
          </a:p>
        </p:txBody>
      </p:sp>
      <p:sp>
        <p:nvSpPr>
          <p:cNvPr id="39949" name="Arc 13"/>
          <p:cNvSpPr>
            <a:spLocks/>
          </p:cNvSpPr>
          <p:nvPr/>
        </p:nvSpPr>
        <p:spPr bwMode="auto">
          <a:xfrm>
            <a:off x="2549525" y="2090738"/>
            <a:ext cx="1930400" cy="1460500"/>
          </a:xfrm>
          <a:custGeom>
            <a:avLst/>
            <a:gdLst>
              <a:gd name="T0" fmla="*/ 1928948 w 21270"/>
              <a:gd name="T1" fmla="*/ 1460500 h 21599"/>
              <a:gd name="T2" fmla="*/ 0 w 21270"/>
              <a:gd name="T3" fmla="*/ 253976 h 21599"/>
              <a:gd name="T4" fmla="*/ 1930400 w 21270"/>
              <a:gd name="T5" fmla="*/ 0 h 21599"/>
              <a:gd name="T6" fmla="*/ 0 60000 65536"/>
              <a:gd name="T7" fmla="*/ 0 60000 65536"/>
              <a:gd name="T8" fmla="*/ 0 60000 65536"/>
              <a:gd name="T9" fmla="*/ 0 w 21270"/>
              <a:gd name="T10" fmla="*/ 0 h 21599"/>
              <a:gd name="T11" fmla="*/ 21270 w 21270"/>
              <a:gd name="T12" fmla="*/ 21599 h 21599"/>
            </a:gdLst>
            <a:ahLst/>
            <a:cxnLst>
              <a:cxn ang="T6">
                <a:pos x="T0" y="T1"/>
              </a:cxn>
              <a:cxn ang="T7">
                <a:pos x="T2" y="T3"/>
              </a:cxn>
              <a:cxn ang="T8">
                <a:pos x="T4" y="T5"/>
              </a:cxn>
            </a:cxnLst>
            <a:rect l="T9" t="T10" r="T11" b="T12"/>
            <a:pathLst>
              <a:path w="21270" h="21599" fill="none" extrusionOk="0">
                <a:moveTo>
                  <a:pt x="21253" y="21599"/>
                </a:moveTo>
                <a:cubicBezTo>
                  <a:pt x="10779" y="21592"/>
                  <a:pt x="1820" y="14070"/>
                  <a:pt x="-1" y="3756"/>
                </a:cubicBezTo>
              </a:path>
              <a:path w="21270" h="21599" stroke="0" extrusionOk="0">
                <a:moveTo>
                  <a:pt x="21253" y="21599"/>
                </a:moveTo>
                <a:cubicBezTo>
                  <a:pt x="10779" y="21592"/>
                  <a:pt x="1820" y="14070"/>
                  <a:pt x="-1" y="3756"/>
                </a:cubicBezTo>
                <a:lnTo>
                  <a:pt x="21270" y="0"/>
                </a:lnTo>
                <a:close/>
              </a:path>
            </a:pathLst>
          </a:custGeom>
          <a:noFill/>
          <a:ln w="428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50" name="Arc 14"/>
          <p:cNvSpPr>
            <a:spLocks/>
          </p:cNvSpPr>
          <p:nvPr/>
        </p:nvSpPr>
        <p:spPr bwMode="auto">
          <a:xfrm>
            <a:off x="3924300" y="2978150"/>
            <a:ext cx="282575" cy="277813"/>
          </a:xfrm>
          <a:custGeom>
            <a:avLst/>
            <a:gdLst>
              <a:gd name="T0" fmla="*/ 0 w 20399"/>
              <a:gd name="T1" fmla="*/ 171230 h 18509"/>
              <a:gd name="T2" fmla="*/ 128356 w 20399"/>
              <a:gd name="T3" fmla="*/ 0 h 18509"/>
              <a:gd name="T4" fmla="*/ 282575 w 20399"/>
              <a:gd name="T5" fmla="*/ 277813 h 18509"/>
              <a:gd name="T6" fmla="*/ 0 60000 65536"/>
              <a:gd name="T7" fmla="*/ 0 60000 65536"/>
              <a:gd name="T8" fmla="*/ 0 60000 65536"/>
              <a:gd name="T9" fmla="*/ 0 w 20399"/>
              <a:gd name="T10" fmla="*/ 0 h 18509"/>
              <a:gd name="T11" fmla="*/ 20399 w 20399"/>
              <a:gd name="T12" fmla="*/ 18509 h 18509"/>
            </a:gdLst>
            <a:ahLst/>
            <a:cxnLst>
              <a:cxn ang="T6">
                <a:pos x="T0" y="T1"/>
              </a:cxn>
              <a:cxn ang="T7">
                <a:pos x="T2" y="T3"/>
              </a:cxn>
              <a:cxn ang="T8">
                <a:pos x="T4" y="T5"/>
              </a:cxn>
            </a:cxnLst>
            <a:rect l="T9" t="T10" r="T11" b="T12"/>
            <a:pathLst>
              <a:path w="20399" h="18509" fill="none" extrusionOk="0">
                <a:moveTo>
                  <a:pt x="-1" y="11407"/>
                </a:moveTo>
                <a:cubicBezTo>
                  <a:pt x="1659" y="6638"/>
                  <a:pt x="4938" y="2602"/>
                  <a:pt x="9265" y="-1"/>
                </a:cubicBezTo>
              </a:path>
              <a:path w="20399" h="18509" stroke="0" extrusionOk="0">
                <a:moveTo>
                  <a:pt x="-1" y="11407"/>
                </a:moveTo>
                <a:cubicBezTo>
                  <a:pt x="1659" y="6638"/>
                  <a:pt x="4938" y="2602"/>
                  <a:pt x="9265" y="-1"/>
                </a:cubicBezTo>
                <a:lnTo>
                  <a:pt x="20399" y="18509"/>
                </a:lnTo>
                <a:close/>
              </a:path>
            </a:pathLst>
          </a:custGeom>
          <a:solidFill>
            <a:srgbClr val="000000"/>
          </a:solidFill>
          <a:ln w="42863">
            <a:solidFill>
              <a:srgbClr val="000000"/>
            </a:solidFill>
            <a:round/>
            <a:headEnd/>
            <a:tailEnd/>
          </a:ln>
        </p:spPr>
        <p:txBody>
          <a:bodyPr/>
          <a:lstStyle/>
          <a:p>
            <a:endParaRPr lang="en-US"/>
          </a:p>
        </p:txBody>
      </p:sp>
      <p:sp>
        <p:nvSpPr>
          <p:cNvPr id="39951" name="Line 15"/>
          <p:cNvSpPr>
            <a:spLocks noChangeShapeType="1"/>
          </p:cNvSpPr>
          <p:nvPr/>
        </p:nvSpPr>
        <p:spPr bwMode="auto">
          <a:xfrm>
            <a:off x="2519363" y="1809750"/>
            <a:ext cx="1443037" cy="1239838"/>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2" name="Oval 16"/>
          <p:cNvSpPr>
            <a:spLocks noChangeArrowheads="1"/>
          </p:cNvSpPr>
          <p:nvPr/>
        </p:nvSpPr>
        <p:spPr bwMode="auto">
          <a:xfrm>
            <a:off x="2436813" y="1722438"/>
            <a:ext cx="136525" cy="147637"/>
          </a:xfrm>
          <a:prstGeom prst="ellipse">
            <a:avLst/>
          </a:prstGeom>
          <a:solidFill>
            <a:srgbClr val="FFFFFF"/>
          </a:solidFill>
          <a:ln w="42863">
            <a:solidFill>
              <a:srgbClr val="000000"/>
            </a:solidFill>
            <a:round/>
            <a:headEnd/>
            <a:tailEnd/>
          </a:ln>
        </p:spPr>
        <p:txBody>
          <a:bodyPr/>
          <a:lstStyle/>
          <a:p>
            <a:endParaRPr lang="en-US"/>
          </a:p>
        </p:txBody>
      </p:sp>
      <p:sp>
        <p:nvSpPr>
          <p:cNvPr id="39953" name="Oval 17"/>
          <p:cNvSpPr>
            <a:spLocks noChangeArrowheads="1"/>
          </p:cNvSpPr>
          <p:nvPr/>
        </p:nvSpPr>
        <p:spPr bwMode="auto">
          <a:xfrm>
            <a:off x="2627313" y="5349875"/>
            <a:ext cx="600075" cy="649288"/>
          </a:xfrm>
          <a:prstGeom prst="ellipse">
            <a:avLst/>
          </a:prstGeom>
          <a:solidFill>
            <a:srgbClr val="FFDC99"/>
          </a:solidFill>
          <a:ln w="42863">
            <a:solidFill>
              <a:srgbClr val="FFDC99"/>
            </a:solidFill>
            <a:round/>
            <a:headEnd/>
            <a:tailEnd/>
          </a:ln>
        </p:spPr>
        <p:txBody>
          <a:bodyPr/>
          <a:lstStyle/>
          <a:p>
            <a:endParaRPr lang="en-US"/>
          </a:p>
        </p:txBody>
      </p:sp>
      <p:sp>
        <p:nvSpPr>
          <p:cNvPr id="39954" name="Arc 18"/>
          <p:cNvSpPr>
            <a:spLocks/>
          </p:cNvSpPr>
          <p:nvPr/>
        </p:nvSpPr>
        <p:spPr bwMode="auto">
          <a:xfrm>
            <a:off x="4005263" y="3846513"/>
            <a:ext cx="242887" cy="307975"/>
          </a:xfrm>
          <a:custGeom>
            <a:avLst/>
            <a:gdLst>
              <a:gd name="T0" fmla="*/ 154371 w 18371"/>
              <a:gd name="T1" fmla="*/ 307975 h 20536"/>
              <a:gd name="T2" fmla="*/ 0 w 18371"/>
              <a:gd name="T3" fmla="*/ 170364 h 20536"/>
              <a:gd name="T4" fmla="*/ 242887 w 18371"/>
              <a:gd name="T5" fmla="*/ 0 h 20536"/>
              <a:gd name="T6" fmla="*/ 0 60000 65536"/>
              <a:gd name="T7" fmla="*/ 0 60000 65536"/>
              <a:gd name="T8" fmla="*/ 0 60000 65536"/>
              <a:gd name="T9" fmla="*/ 0 w 18371"/>
              <a:gd name="T10" fmla="*/ 0 h 20536"/>
              <a:gd name="T11" fmla="*/ 18371 w 18371"/>
              <a:gd name="T12" fmla="*/ 20536 h 20536"/>
            </a:gdLst>
            <a:ahLst/>
            <a:cxnLst>
              <a:cxn ang="T6">
                <a:pos x="T0" y="T1"/>
              </a:cxn>
              <a:cxn ang="T7">
                <a:pos x="T2" y="T3"/>
              </a:cxn>
              <a:cxn ang="T8">
                <a:pos x="T4" y="T5"/>
              </a:cxn>
            </a:cxnLst>
            <a:rect l="T9" t="T10" r="T11" b="T12"/>
            <a:pathLst>
              <a:path w="18371" h="20536" fill="none" extrusionOk="0">
                <a:moveTo>
                  <a:pt x="11675" y="20536"/>
                </a:moveTo>
                <a:cubicBezTo>
                  <a:pt x="6821" y="18953"/>
                  <a:pt x="2684" y="15702"/>
                  <a:pt x="-1" y="11360"/>
                </a:cubicBezTo>
              </a:path>
              <a:path w="18371" h="20536" stroke="0" extrusionOk="0">
                <a:moveTo>
                  <a:pt x="11675" y="20536"/>
                </a:moveTo>
                <a:cubicBezTo>
                  <a:pt x="6821" y="18953"/>
                  <a:pt x="2684" y="15702"/>
                  <a:pt x="-1" y="11360"/>
                </a:cubicBezTo>
                <a:lnTo>
                  <a:pt x="18371" y="0"/>
                </a:lnTo>
                <a:close/>
              </a:path>
            </a:pathLst>
          </a:custGeom>
          <a:solidFill>
            <a:srgbClr val="000000"/>
          </a:solidFill>
          <a:ln w="42863">
            <a:solidFill>
              <a:srgbClr val="000000"/>
            </a:solidFill>
            <a:round/>
            <a:headEnd/>
            <a:tailEnd/>
          </a:ln>
        </p:spPr>
        <p:txBody>
          <a:bodyPr/>
          <a:lstStyle/>
          <a:p>
            <a:endParaRPr lang="en-US"/>
          </a:p>
        </p:txBody>
      </p:sp>
      <p:sp>
        <p:nvSpPr>
          <p:cNvPr id="39955" name="Arc 19"/>
          <p:cNvSpPr>
            <a:spLocks/>
          </p:cNvSpPr>
          <p:nvPr/>
        </p:nvSpPr>
        <p:spPr bwMode="auto">
          <a:xfrm>
            <a:off x="3200400" y="5541963"/>
            <a:ext cx="300038" cy="219075"/>
          </a:xfrm>
          <a:custGeom>
            <a:avLst/>
            <a:gdLst>
              <a:gd name="T0" fmla="*/ 259700 w 21600"/>
              <a:gd name="T1" fmla="*/ 0 h 14566"/>
              <a:gd name="T2" fmla="*/ 295468 w 21600"/>
              <a:gd name="T3" fmla="*/ 219075 h 14566"/>
              <a:gd name="T4" fmla="*/ 0 w 21600"/>
              <a:gd name="T5" fmla="*/ 162674 h 14566"/>
              <a:gd name="T6" fmla="*/ 0 60000 65536"/>
              <a:gd name="T7" fmla="*/ 0 60000 65536"/>
              <a:gd name="T8" fmla="*/ 0 60000 65536"/>
              <a:gd name="T9" fmla="*/ 0 w 21600"/>
              <a:gd name="T10" fmla="*/ 0 h 14566"/>
              <a:gd name="T11" fmla="*/ 21600 w 21600"/>
              <a:gd name="T12" fmla="*/ 14566 h 14566"/>
            </a:gdLst>
            <a:ahLst/>
            <a:cxnLst>
              <a:cxn ang="T6">
                <a:pos x="T0" y="T1"/>
              </a:cxn>
              <a:cxn ang="T7">
                <a:pos x="T2" y="T3"/>
              </a:cxn>
              <a:cxn ang="T8">
                <a:pos x="T4" y="T5"/>
              </a:cxn>
            </a:cxnLst>
            <a:rect l="T9" t="T10" r="T11" b="T12"/>
            <a:pathLst>
              <a:path w="21600" h="14566" fill="none" extrusionOk="0">
                <a:moveTo>
                  <a:pt x="18696" y="-1"/>
                </a:moveTo>
                <a:cubicBezTo>
                  <a:pt x="20598" y="3287"/>
                  <a:pt x="21600" y="7017"/>
                  <a:pt x="21600" y="10816"/>
                </a:cubicBezTo>
                <a:cubicBezTo>
                  <a:pt x="21600" y="12073"/>
                  <a:pt x="21490" y="13328"/>
                  <a:pt x="21271" y="14566"/>
                </a:cubicBezTo>
              </a:path>
              <a:path w="21600" h="14566" stroke="0" extrusionOk="0">
                <a:moveTo>
                  <a:pt x="18696" y="-1"/>
                </a:moveTo>
                <a:cubicBezTo>
                  <a:pt x="20598" y="3287"/>
                  <a:pt x="21600" y="7017"/>
                  <a:pt x="21600" y="10816"/>
                </a:cubicBezTo>
                <a:cubicBezTo>
                  <a:pt x="21600" y="12073"/>
                  <a:pt x="21490" y="13328"/>
                  <a:pt x="21271" y="14566"/>
                </a:cubicBezTo>
                <a:lnTo>
                  <a:pt x="0" y="10816"/>
                </a:lnTo>
                <a:close/>
              </a:path>
            </a:pathLst>
          </a:custGeom>
          <a:solidFill>
            <a:srgbClr val="000000"/>
          </a:solidFill>
          <a:ln w="42863">
            <a:solidFill>
              <a:srgbClr val="000000"/>
            </a:solidFill>
            <a:round/>
            <a:headEnd/>
            <a:tailEnd/>
          </a:ln>
        </p:spPr>
        <p:txBody>
          <a:bodyPr/>
          <a:lstStyle/>
          <a:p>
            <a:endParaRPr lang="en-US"/>
          </a:p>
        </p:txBody>
      </p:sp>
      <p:sp>
        <p:nvSpPr>
          <p:cNvPr id="39956" name="Arc 20"/>
          <p:cNvSpPr>
            <a:spLocks/>
          </p:cNvSpPr>
          <p:nvPr/>
        </p:nvSpPr>
        <p:spPr bwMode="auto">
          <a:xfrm>
            <a:off x="3200400" y="3521075"/>
            <a:ext cx="1306513" cy="2151063"/>
          </a:xfrm>
          <a:custGeom>
            <a:avLst/>
            <a:gdLst>
              <a:gd name="T0" fmla="*/ 1306513 w 21600"/>
              <a:gd name="T1" fmla="*/ 0 h 21278"/>
              <a:gd name="T2" fmla="*/ 224466 w 21600"/>
              <a:gd name="T3" fmla="*/ 2151063 h 21278"/>
              <a:gd name="T4" fmla="*/ 0 w 21600"/>
              <a:gd name="T5" fmla="*/ 0 h 21278"/>
              <a:gd name="T6" fmla="*/ 0 60000 65536"/>
              <a:gd name="T7" fmla="*/ 0 60000 65536"/>
              <a:gd name="T8" fmla="*/ 0 60000 65536"/>
              <a:gd name="T9" fmla="*/ 0 w 21600"/>
              <a:gd name="T10" fmla="*/ 0 h 21278"/>
              <a:gd name="T11" fmla="*/ 21600 w 21600"/>
              <a:gd name="T12" fmla="*/ 21278 h 21278"/>
            </a:gdLst>
            <a:ahLst/>
            <a:cxnLst>
              <a:cxn ang="T6">
                <a:pos x="T0" y="T1"/>
              </a:cxn>
              <a:cxn ang="T7">
                <a:pos x="T2" y="T3"/>
              </a:cxn>
              <a:cxn ang="T8">
                <a:pos x="T4" y="T5"/>
              </a:cxn>
            </a:cxnLst>
            <a:rect l="T9" t="T10" r="T11" b="T12"/>
            <a:pathLst>
              <a:path w="21600" h="21278" fill="none" extrusionOk="0">
                <a:moveTo>
                  <a:pt x="21600" y="0"/>
                </a:moveTo>
                <a:cubicBezTo>
                  <a:pt x="21600" y="10497"/>
                  <a:pt x="14052" y="19475"/>
                  <a:pt x="3711" y="21278"/>
                </a:cubicBezTo>
              </a:path>
              <a:path w="21600" h="21278" stroke="0" extrusionOk="0">
                <a:moveTo>
                  <a:pt x="21600" y="0"/>
                </a:moveTo>
                <a:cubicBezTo>
                  <a:pt x="21600" y="10497"/>
                  <a:pt x="14052" y="19475"/>
                  <a:pt x="3711" y="21278"/>
                </a:cubicBezTo>
                <a:lnTo>
                  <a:pt x="0" y="0"/>
                </a:lnTo>
                <a:close/>
              </a:path>
            </a:pathLst>
          </a:custGeom>
          <a:noFill/>
          <a:ln w="428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57" name="Arc 21"/>
          <p:cNvSpPr>
            <a:spLocks/>
          </p:cNvSpPr>
          <p:nvPr/>
        </p:nvSpPr>
        <p:spPr bwMode="auto">
          <a:xfrm>
            <a:off x="2795588" y="5084763"/>
            <a:ext cx="203200" cy="325437"/>
          </a:xfrm>
          <a:custGeom>
            <a:avLst/>
            <a:gdLst>
              <a:gd name="T0" fmla="*/ 0 w 14603"/>
              <a:gd name="T1" fmla="*/ 11074 h 21600"/>
              <a:gd name="T2" fmla="*/ 203200 w 14603"/>
              <a:gd name="T3" fmla="*/ 29726 h 21600"/>
              <a:gd name="T4" fmla="*/ 77715 w 14603"/>
              <a:gd name="T5" fmla="*/ 325437 h 21600"/>
              <a:gd name="T6" fmla="*/ 0 60000 65536"/>
              <a:gd name="T7" fmla="*/ 0 60000 65536"/>
              <a:gd name="T8" fmla="*/ 0 60000 65536"/>
              <a:gd name="T9" fmla="*/ 0 w 14603"/>
              <a:gd name="T10" fmla="*/ 0 h 21600"/>
              <a:gd name="T11" fmla="*/ 14603 w 14603"/>
              <a:gd name="T12" fmla="*/ 21600 h 21600"/>
            </a:gdLst>
            <a:ahLst/>
            <a:cxnLst>
              <a:cxn ang="T6">
                <a:pos x="T0" y="T1"/>
              </a:cxn>
              <a:cxn ang="T7">
                <a:pos x="T2" y="T3"/>
              </a:cxn>
              <a:cxn ang="T8">
                <a:pos x="T4" y="T5"/>
              </a:cxn>
            </a:cxnLst>
            <a:rect l="T9" t="T10" r="T11" b="T12"/>
            <a:pathLst>
              <a:path w="14603" h="21600" fill="none" extrusionOk="0">
                <a:moveTo>
                  <a:pt x="-1" y="734"/>
                </a:moveTo>
                <a:cubicBezTo>
                  <a:pt x="1821" y="246"/>
                  <a:pt x="3699" y="-1"/>
                  <a:pt x="5585" y="-1"/>
                </a:cubicBezTo>
                <a:cubicBezTo>
                  <a:pt x="8698" y="-1"/>
                  <a:pt x="11774" y="672"/>
                  <a:pt x="14603" y="1972"/>
                </a:cubicBezTo>
              </a:path>
              <a:path w="14603" h="21600" stroke="0" extrusionOk="0">
                <a:moveTo>
                  <a:pt x="-1" y="734"/>
                </a:moveTo>
                <a:cubicBezTo>
                  <a:pt x="1821" y="246"/>
                  <a:pt x="3699" y="-1"/>
                  <a:pt x="5585" y="-1"/>
                </a:cubicBezTo>
                <a:cubicBezTo>
                  <a:pt x="8698" y="-1"/>
                  <a:pt x="11774" y="672"/>
                  <a:pt x="14603" y="1972"/>
                </a:cubicBezTo>
                <a:lnTo>
                  <a:pt x="5585" y="21600"/>
                </a:lnTo>
                <a:close/>
              </a:path>
            </a:pathLst>
          </a:custGeom>
          <a:solidFill>
            <a:srgbClr val="000000"/>
          </a:solidFill>
          <a:ln w="42863">
            <a:solidFill>
              <a:srgbClr val="000000"/>
            </a:solidFill>
            <a:round/>
            <a:headEnd/>
            <a:tailEnd/>
          </a:ln>
        </p:spPr>
        <p:txBody>
          <a:bodyPr/>
          <a:lstStyle/>
          <a:p>
            <a:endParaRPr lang="en-US"/>
          </a:p>
        </p:txBody>
      </p:sp>
      <p:sp>
        <p:nvSpPr>
          <p:cNvPr id="39958" name="Arc 22"/>
          <p:cNvSpPr>
            <a:spLocks/>
          </p:cNvSpPr>
          <p:nvPr/>
        </p:nvSpPr>
        <p:spPr bwMode="auto">
          <a:xfrm>
            <a:off x="2886075" y="3521075"/>
            <a:ext cx="1566863" cy="1887538"/>
          </a:xfrm>
          <a:custGeom>
            <a:avLst/>
            <a:gdLst>
              <a:gd name="T0" fmla="*/ 0 w 21438"/>
              <a:gd name="T1" fmla="*/ 1657265 h 21599"/>
              <a:gd name="T2" fmla="*/ 1565401 w 21438"/>
              <a:gd name="T3" fmla="*/ 0 h 21599"/>
              <a:gd name="T4" fmla="*/ 1566863 w 21438"/>
              <a:gd name="T5" fmla="*/ 1887538 h 21599"/>
              <a:gd name="T6" fmla="*/ 0 60000 65536"/>
              <a:gd name="T7" fmla="*/ 0 60000 65536"/>
              <a:gd name="T8" fmla="*/ 0 60000 65536"/>
              <a:gd name="T9" fmla="*/ 0 w 21438"/>
              <a:gd name="T10" fmla="*/ 0 h 21599"/>
              <a:gd name="T11" fmla="*/ 21438 w 21438"/>
              <a:gd name="T12" fmla="*/ 21599 h 21599"/>
            </a:gdLst>
            <a:ahLst/>
            <a:cxnLst>
              <a:cxn ang="T6">
                <a:pos x="T0" y="T1"/>
              </a:cxn>
              <a:cxn ang="T7">
                <a:pos x="T2" y="T3"/>
              </a:cxn>
              <a:cxn ang="T8">
                <a:pos x="T4" y="T5"/>
              </a:cxn>
            </a:cxnLst>
            <a:rect l="T9" t="T10" r="T11" b="T12"/>
            <a:pathLst>
              <a:path w="21438" h="21599" fill="none" extrusionOk="0">
                <a:moveTo>
                  <a:pt x="-1" y="18963"/>
                </a:moveTo>
                <a:cubicBezTo>
                  <a:pt x="1329" y="8142"/>
                  <a:pt x="10515" y="9"/>
                  <a:pt x="21417" y="-1"/>
                </a:cubicBezTo>
              </a:path>
              <a:path w="21438" h="21599" stroke="0" extrusionOk="0">
                <a:moveTo>
                  <a:pt x="-1" y="18963"/>
                </a:moveTo>
                <a:cubicBezTo>
                  <a:pt x="1329" y="8142"/>
                  <a:pt x="10515" y="9"/>
                  <a:pt x="21417" y="-1"/>
                </a:cubicBezTo>
                <a:lnTo>
                  <a:pt x="21438" y="21599"/>
                </a:lnTo>
                <a:close/>
              </a:path>
            </a:pathLst>
          </a:custGeom>
          <a:noFill/>
          <a:ln w="428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59" name="Oval 23"/>
          <p:cNvSpPr>
            <a:spLocks noChangeArrowheads="1"/>
          </p:cNvSpPr>
          <p:nvPr/>
        </p:nvSpPr>
        <p:spPr bwMode="auto">
          <a:xfrm>
            <a:off x="4397375" y="3462338"/>
            <a:ext cx="136525" cy="147637"/>
          </a:xfrm>
          <a:prstGeom prst="ellipse">
            <a:avLst/>
          </a:prstGeom>
          <a:solidFill>
            <a:srgbClr val="FFFFFF"/>
          </a:solidFill>
          <a:ln w="42863">
            <a:solidFill>
              <a:srgbClr val="000000"/>
            </a:solidFill>
            <a:round/>
            <a:headEnd/>
            <a:tailEnd/>
          </a:ln>
        </p:spPr>
        <p:txBody>
          <a:bodyPr/>
          <a:lstStyle/>
          <a:p>
            <a:endParaRPr lang="en-US"/>
          </a:p>
        </p:txBody>
      </p:sp>
      <p:sp>
        <p:nvSpPr>
          <p:cNvPr id="39960" name="Rectangle 24"/>
          <p:cNvSpPr>
            <a:spLocks noChangeArrowheads="1"/>
          </p:cNvSpPr>
          <p:nvPr/>
        </p:nvSpPr>
        <p:spPr bwMode="auto">
          <a:xfrm>
            <a:off x="3240088" y="2617788"/>
            <a:ext cx="21907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900">
                <a:solidFill>
                  <a:srgbClr val="000000"/>
                </a:solidFill>
              </a:rPr>
              <a:t>2</a:t>
            </a:r>
            <a:endParaRPr lang="en-GB" sz="2400">
              <a:solidFill>
                <a:schemeClr val="tx1"/>
              </a:solidFill>
              <a:latin typeface="Times" charset="0"/>
            </a:endParaRPr>
          </a:p>
        </p:txBody>
      </p:sp>
      <p:sp>
        <p:nvSpPr>
          <p:cNvPr id="39961" name="Line 25"/>
          <p:cNvSpPr>
            <a:spLocks noChangeShapeType="1"/>
          </p:cNvSpPr>
          <p:nvPr/>
        </p:nvSpPr>
        <p:spPr bwMode="auto">
          <a:xfrm>
            <a:off x="4533900" y="3668713"/>
            <a:ext cx="600075" cy="7969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2" name="Line 26"/>
          <p:cNvSpPr>
            <a:spLocks noChangeShapeType="1"/>
          </p:cNvSpPr>
          <p:nvPr/>
        </p:nvSpPr>
        <p:spPr bwMode="auto">
          <a:xfrm>
            <a:off x="2490788" y="5673725"/>
            <a:ext cx="32702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Rectangle 27"/>
          <p:cNvSpPr>
            <a:spLocks noChangeArrowheads="1"/>
          </p:cNvSpPr>
          <p:nvPr/>
        </p:nvSpPr>
        <p:spPr bwMode="auto">
          <a:xfrm>
            <a:off x="3227388" y="2576513"/>
            <a:ext cx="134937" cy="26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64" name="Rectangle 28"/>
          <p:cNvSpPr>
            <a:spLocks noChangeArrowheads="1"/>
          </p:cNvSpPr>
          <p:nvPr/>
        </p:nvSpPr>
        <p:spPr bwMode="auto">
          <a:xfrm>
            <a:off x="3227388" y="2576513"/>
            <a:ext cx="163512" cy="295275"/>
          </a:xfrm>
          <a:prstGeom prst="rect">
            <a:avLst/>
          </a:prstGeom>
          <a:noFill/>
          <a:ln w="4286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65" name="Rectangle 29"/>
          <p:cNvSpPr>
            <a:spLocks noChangeArrowheads="1"/>
          </p:cNvSpPr>
          <p:nvPr/>
        </p:nvSpPr>
        <p:spPr bwMode="auto">
          <a:xfrm>
            <a:off x="2776538" y="3003550"/>
            <a:ext cx="2174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900">
                <a:solidFill>
                  <a:srgbClr val="000000"/>
                </a:solidFill>
                <a:latin typeface="Arial" charset="0"/>
              </a:rPr>
              <a:t>1</a:t>
            </a:r>
            <a:endParaRPr lang="en-GB" sz="2400">
              <a:solidFill>
                <a:schemeClr val="tx1"/>
              </a:solidFill>
              <a:latin typeface="Times" charset="0"/>
            </a:endParaRPr>
          </a:p>
        </p:txBody>
      </p:sp>
      <p:sp>
        <p:nvSpPr>
          <p:cNvPr id="39966" name="Rectangle 30"/>
          <p:cNvSpPr>
            <a:spLocks noChangeArrowheads="1"/>
          </p:cNvSpPr>
          <p:nvPr/>
        </p:nvSpPr>
        <p:spPr bwMode="auto">
          <a:xfrm>
            <a:off x="3021013" y="4037013"/>
            <a:ext cx="2174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900">
                <a:solidFill>
                  <a:srgbClr val="000000"/>
                </a:solidFill>
                <a:latin typeface="Arial" charset="0"/>
              </a:rPr>
              <a:t>1</a:t>
            </a:r>
            <a:endParaRPr lang="en-GB" sz="2400">
              <a:solidFill>
                <a:schemeClr val="tx1"/>
              </a:solidFill>
              <a:latin typeface="Times" charset="0"/>
            </a:endParaRPr>
          </a:p>
        </p:txBody>
      </p:sp>
      <p:sp>
        <p:nvSpPr>
          <p:cNvPr id="39967" name="Rectangle 31"/>
          <p:cNvSpPr>
            <a:spLocks noChangeArrowheads="1"/>
          </p:cNvSpPr>
          <p:nvPr/>
        </p:nvSpPr>
        <p:spPr bwMode="auto">
          <a:xfrm>
            <a:off x="3211513" y="2590800"/>
            <a:ext cx="2174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900">
                <a:solidFill>
                  <a:srgbClr val="000000"/>
                </a:solidFill>
                <a:latin typeface="Arial" charset="0"/>
              </a:rPr>
              <a:t>2</a:t>
            </a:r>
            <a:endParaRPr lang="en-GB" sz="2400">
              <a:solidFill>
                <a:schemeClr val="tx1"/>
              </a:solidFill>
              <a:latin typeface="Times" charset="0"/>
            </a:endParaRPr>
          </a:p>
        </p:txBody>
      </p:sp>
      <p:sp>
        <p:nvSpPr>
          <p:cNvPr id="39968" name="Rectangle 32"/>
          <p:cNvSpPr>
            <a:spLocks noChangeArrowheads="1"/>
          </p:cNvSpPr>
          <p:nvPr/>
        </p:nvSpPr>
        <p:spPr bwMode="auto">
          <a:xfrm>
            <a:off x="3471863" y="4449763"/>
            <a:ext cx="2159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900">
                <a:solidFill>
                  <a:srgbClr val="000000"/>
                </a:solidFill>
                <a:latin typeface="Arial" charset="0"/>
              </a:rPr>
              <a:t>2</a:t>
            </a:r>
            <a:endParaRPr lang="en-GB" sz="2400">
              <a:solidFill>
                <a:schemeClr val="tx1"/>
              </a:solidFill>
              <a:latin typeface="Times" charset="0"/>
            </a:endParaRPr>
          </a:p>
        </p:txBody>
      </p:sp>
      <p:sp>
        <p:nvSpPr>
          <p:cNvPr id="39969" name="Rectangle 33"/>
          <p:cNvSpPr>
            <a:spLocks noChangeArrowheads="1"/>
          </p:cNvSpPr>
          <p:nvPr/>
        </p:nvSpPr>
        <p:spPr bwMode="auto">
          <a:xfrm>
            <a:off x="3798888" y="2282825"/>
            <a:ext cx="80962" cy="147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70" name="Rectangle 34"/>
          <p:cNvSpPr>
            <a:spLocks noChangeArrowheads="1"/>
          </p:cNvSpPr>
          <p:nvPr/>
        </p:nvSpPr>
        <p:spPr bwMode="auto">
          <a:xfrm>
            <a:off x="3798888" y="2282825"/>
            <a:ext cx="109537" cy="176213"/>
          </a:xfrm>
          <a:prstGeom prst="rect">
            <a:avLst/>
          </a:prstGeom>
          <a:noFill/>
          <a:ln w="4286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71" name="Rectangle 35"/>
          <p:cNvSpPr>
            <a:spLocks noChangeArrowheads="1"/>
          </p:cNvSpPr>
          <p:nvPr/>
        </p:nvSpPr>
        <p:spPr bwMode="auto">
          <a:xfrm>
            <a:off x="4837113" y="2035175"/>
            <a:ext cx="10937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900">
                <a:solidFill>
                  <a:srgbClr val="000000"/>
                </a:solidFill>
                <a:latin typeface="Arial" charset="0"/>
              </a:rPr>
              <a:t>1 Message</a:t>
            </a:r>
            <a:endParaRPr lang="en-GB" sz="2400">
              <a:solidFill>
                <a:schemeClr val="tx1"/>
              </a:solidFill>
              <a:latin typeface="Times" charset="0"/>
            </a:endParaRPr>
          </a:p>
        </p:txBody>
      </p:sp>
      <p:sp>
        <p:nvSpPr>
          <p:cNvPr id="39972" name="Rectangle 36"/>
          <p:cNvSpPr>
            <a:spLocks noChangeArrowheads="1"/>
          </p:cNvSpPr>
          <p:nvPr/>
        </p:nvSpPr>
        <p:spPr bwMode="auto">
          <a:xfrm rot="-1129043">
            <a:off x="4926013" y="2711450"/>
            <a:ext cx="1638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800">
                <a:solidFill>
                  <a:srgbClr val="000000"/>
                </a:solidFill>
                <a:latin typeface="Arial" charset="0"/>
              </a:rPr>
              <a:t>2 Proposed Seq</a:t>
            </a:r>
            <a:endParaRPr lang="en-GB" sz="1800">
              <a:solidFill>
                <a:schemeClr val="tx1"/>
              </a:solidFill>
              <a:latin typeface="Times" charset="0"/>
            </a:endParaRPr>
          </a:p>
        </p:txBody>
      </p:sp>
      <p:sp>
        <p:nvSpPr>
          <p:cNvPr id="39973" name="Rectangle 37"/>
          <p:cNvSpPr>
            <a:spLocks noChangeArrowheads="1"/>
          </p:cNvSpPr>
          <p:nvPr/>
        </p:nvSpPr>
        <p:spPr bwMode="auto">
          <a:xfrm>
            <a:off x="5268913" y="3344863"/>
            <a:ext cx="327025" cy="293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74" name="Rectangle 38"/>
          <p:cNvSpPr>
            <a:spLocks noChangeArrowheads="1"/>
          </p:cNvSpPr>
          <p:nvPr/>
        </p:nvSpPr>
        <p:spPr bwMode="auto">
          <a:xfrm>
            <a:off x="5268913" y="3344863"/>
            <a:ext cx="354012" cy="323850"/>
          </a:xfrm>
          <a:prstGeom prst="rect">
            <a:avLst/>
          </a:prstGeom>
          <a:noFill/>
          <a:ln w="4286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75" name="Rectangle 39"/>
          <p:cNvSpPr>
            <a:spLocks noChangeArrowheads="1"/>
          </p:cNvSpPr>
          <p:nvPr/>
        </p:nvSpPr>
        <p:spPr bwMode="auto">
          <a:xfrm>
            <a:off x="1782763" y="1735138"/>
            <a:ext cx="2460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900">
                <a:solidFill>
                  <a:srgbClr val="000000"/>
                </a:solidFill>
                <a:latin typeface="Arial" charset="0"/>
              </a:rPr>
              <a:t>P</a:t>
            </a:r>
            <a:endParaRPr lang="en-GB" sz="2400">
              <a:solidFill>
                <a:schemeClr val="tx1"/>
              </a:solidFill>
              <a:latin typeface="Times" charset="0"/>
            </a:endParaRPr>
          </a:p>
        </p:txBody>
      </p:sp>
      <p:sp>
        <p:nvSpPr>
          <p:cNvPr id="39976" name="Rectangle 40"/>
          <p:cNvSpPr>
            <a:spLocks noChangeArrowheads="1"/>
          </p:cNvSpPr>
          <p:nvPr/>
        </p:nvSpPr>
        <p:spPr bwMode="auto">
          <a:xfrm>
            <a:off x="1928813" y="1844675"/>
            <a:ext cx="173037"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500">
                <a:solidFill>
                  <a:srgbClr val="000000"/>
                </a:solidFill>
                <a:latin typeface="Arial" charset="0"/>
              </a:rPr>
              <a:t>2</a:t>
            </a:r>
            <a:endParaRPr lang="en-GB" sz="2400">
              <a:solidFill>
                <a:schemeClr val="tx1"/>
              </a:solidFill>
              <a:latin typeface="Times" charset="0"/>
            </a:endParaRPr>
          </a:p>
        </p:txBody>
      </p:sp>
      <p:sp>
        <p:nvSpPr>
          <p:cNvPr id="39977" name="Rectangle 41"/>
          <p:cNvSpPr>
            <a:spLocks noChangeArrowheads="1"/>
          </p:cNvSpPr>
          <p:nvPr/>
        </p:nvSpPr>
        <p:spPr bwMode="auto">
          <a:xfrm>
            <a:off x="2163763" y="5600700"/>
            <a:ext cx="2460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900">
                <a:solidFill>
                  <a:srgbClr val="000000"/>
                </a:solidFill>
                <a:latin typeface="Arial" charset="0"/>
              </a:rPr>
              <a:t>P</a:t>
            </a:r>
            <a:endParaRPr lang="en-GB" sz="2400">
              <a:solidFill>
                <a:schemeClr val="tx1"/>
              </a:solidFill>
              <a:latin typeface="Times" charset="0"/>
            </a:endParaRPr>
          </a:p>
        </p:txBody>
      </p:sp>
      <p:sp>
        <p:nvSpPr>
          <p:cNvPr id="39978" name="Rectangle 42"/>
          <p:cNvSpPr>
            <a:spLocks noChangeArrowheads="1"/>
          </p:cNvSpPr>
          <p:nvPr/>
        </p:nvSpPr>
        <p:spPr bwMode="auto">
          <a:xfrm>
            <a:off x="2309813" y="5708650"/>
            <a:ext cx="173037"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500">
                <a:solidFill>
                  <a:srgbClr val="000000"/>
                </a:solidFill>
                <a:latin typeface="Arial" charset="0"/>
              </a:rPr>
              <a:t>3</a:t>
            </a:r>
            <a:endParaRPr lang="en-GB" sz="2400">
              <a:solidFill>
                <a:schemeClr val="tx1"/>
              </a:solidFill>
              <a:latin typeface="Times" charset="0"/>
            </a:endParaRPr>
          </a:p>
        </p:txBody>
      </p:sp>
      <p:sp>
        <p:nvSpPr>
          <p:cNvPr id="39979" name="Rectangle 43"/>
          <p:cNvSpPr>
            <a:spLocks noChangeArrowheads="1"/>
          </p:cNvSpPr>
          <p:nvPr/>
        </p:nvSpPr>
        <p:spPr bwMode="auto">
          <a:xfrm>
            <a:off x="5200650" y="4508500"/>
            <a:ext cx="2444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900">
                <a:solidFill>
                  <a:srgbClr val="000000"/>
                </a:solidFill>
                <a:latin typeface="Arial" charset="0"/>
              </a:rPr>
              <a:t>P</a:t>
            </a:r>
            <a:endParaRPr lang="en-GB" sz="2400">
              <a:solidFill>
                <a:schemeClr val="tx1"/>
              </a:solidFill>
              <a:latin typeface="Times" charset="0"/>
            </a:endParaRPr>
          </a:p>
        </p:txBody>
      </p:sp>
      <p:sp>
        <p:nvSpPr>
          <p:cNvPr id="39980" name="Rectangle 44"/>
          <p:cNvSpPr>
            <a:spLocks noChangeArrowheads="1"/>
          </p:cNvSpPr>
          <p:nvPr/>
        </p:nvSpPr>
        <p:spPr bwMode="auto">
          <a:xfrm>
            <a:off x="5345113" y="4616450"/>
            <a:ext cx="173037"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500">
                <a:solidFill>
                  <a:srgbClr val="000000"/>
                </a:solidFill>
                <a:latin typeface="Arial" charset="0"/>
              </a:rPr>
              <a:t>1</a:t>
            </a:r>
            <a:endParaRPr lang="en-GB" sz="2400">
              <a:solidFill>
                <a:schemeClr val="tx1"/>
              </a:solidFill>
              <a:latin typeface="Times" charset="0"/>
            </a:endParaRPr>
          </a:p>
        </p:txBody>
      </p:sp>
      <p:sp>
        <p:nvSpPr>
          <p:cNvPr id="39981" name="Rectangle 45"/>
          <p:cNvSpPr>
            <a:spLocks noChangeArrowheads="1"/>
          </p:cNvSpPr>
          <p:nvPr/>
        </p:nvSpPr>
        <p:spPr bwMode="auto">
          <a:xfrm>
            <a:off x="7296150" y="2590800"/>
            <a:ext cx="2444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900">
                <a:solidFill>
                  <a:srgbClr val="000000"/>
                </a:solidFill>
                <a:latin typeface="Arial" charset="0"/>
              </a:rPr>
              <a:t>P</a:t>
            </a:r>
            <a:endParaRPr lang="en-GB" sz="2400">
              <a:solidFill>
                <a:schemeClr val="tx1"/>
              </a:solidFill>
              <a:latin typeface="Times" charset="0"/>
            </a:endParaRPr>
          </a:p>
        </p:txBody>
      </p:sp>
      <p:sp>
        <p:nvSpPr>
          <p:cNvPr id="39982" name="Rectangle 46"/>
          <p:cNvSpPr>
            <a:spLocks noChangeArrowheads="1"/>
          </p:cNvSpPr>
          <p:nvPr/>
        </p:nvSpPr>
        <p:spPr bwMode="auto">
          <a:xfrm>
            <a:off x="7440613" y="2698750"/>
            <a:ext cx="173037"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500">
                <a:solidFill>
                  <a:srgbClr val="000000"/>
                </a:solidFill>
                <a:latin typeface="Arial" charset="0"/>
              </a:rPr>
              <a:t>4</a:t>
            </a:r>
            <a:endParaRPr lang="en-GB" sz="2400">
              <a:solidFill>
                <a:schemeClr val="tx1"/>
              </a:solidFill>
              <a:latin typeface="Times" charset="0"/>
            </a:endParaRPr>
          </a:p>
        </p:txBody>
      </p:sp>
      <p:sp>
        <p:nvSpPr>
          <p:cNvPr id="39983" name="Rectangle 47"/>
          <p:cNvSpPr>
            <a:spLocks noChangeArrowheads="1"/>
          </p:cNvSpPr>
          <p:nvPr/>
        </p:nvSpPr>
        <p:spPr bwMode="auto">
          <a:xfrm>
            <a:off x="5268913" y="3579813"/>
            <a:ext cx="217487"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84" name="Rectangle 48"/>
          <p:cNvSpPr>
            <a:spLocks noChangeArrowheads="1"/>
          </p:cNvSpPr>
          <p:nvPr/>
        </p:nvSpPr>
        <p:spPr bwMode="auto">
          <a:xfrm>
            <a:off x="5268913" y="3579813"/>
            <a:ext cx="246062" cy="119062"/>
          </a:xfrm>
          <a:prstGeom prst="rect">
            <a:avLst/>
          </a:prstGeom>
          <a:noFill/>
          <a:ln w="4286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5" name="Oval 49"/>
          <p:cNvSpPr>
            <a:spLocks noChangeArrowheads="1"/>
          </p:cNvSpPr>
          <p:nvPr/>
        </p:nvSpPr>
        <p:spPr bwMode="auto">
          <a:xfrm>
            <a:off x="6521450" y="2370138"/>
            <a:ext cx="571500" cy="649287"/>
          </a:xfrm>
          <a:prstGeom prst="ellipse">
            <a:avLst/>
          </a:prstGeom>
          <a:solidFill>
            <a:srgbClr val="FFDC99"/>
          </a:solidFill>
          <a:ln w="42863">
            <a:solidFill>
              <a:srgbClr val="FFDC99"/>
            </a:solidFill>
            <a:round/>
            <a:headEnd/>
            <a:tailEnd/>
          </a:ln>
        </p:spPr>
        <p:txBody>
          <a:bodyPr/>
          <a:lstStyle/>
          <a:p>
            <a:endParaRPr lang="en-US"/>
          </a:p>
        </p:txBody>
      </p:sp>
      <p:sp>
        <p:nvSpPr>
          <p:cNvPr id="39986" name="Line 50"/>
          <p:cNvSpPr>
            <a:spLocks noChangeShapeType="1"/>
          </p:cNvSpPr>
          <p:nvPr/>
        </p:nvSpPr>
        <p:spPr bwMode="auto">
          <a:xfrm flipV="1">
            <a:off x="2954338" y="4052888"/>
            <a:ext cx="1116012" cy="159226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7" name="Oval 51"/>
          <p:cNvSpPr>
            <a:spLocks noChangeArrowheads="1"/>
          </p:cNvSpPr>
          <p:nvPr/>
        </p:nvSpPr>
        <p:spPr bwMode="auto">
          <a:xfrm>
            <a:off x="2846388" y="5586413"/>
            <a:ext cx="161925" cy="176212"/>
          </a:xfrm>
          <a:prstGeom prst="ellipse">
            <a:avLst/>
          </a:prstGeom>
          <a:solidFill>
            <a:srgbClr val="FFFFFF"/>
          </a:solidFill>
          <a:ln w="42863">
            <a:solidFill>
              <a:srgbClr val="000000"/>
            </a:solidFill>
            <a:round/>
            <a:headEnd/>
            <a:tailEnd/>
          </a:ln>
        </p:spPr>
        <p:txBody>
          <a:bodyPr/>
          <a:lstStyle/>
          <a:p>
            <a:endParaRPr lang="en-US"/>
          </a:p>
        </p:txBody>
      </p:sp>
      <p:sp>
        <p:nvSpPr>
          <p:cNvPr id="39988" name="Line 52"/>
          <p:cNvSpPr>
            <a:spLocks noChangeShapeType="1"/>
          </p:cNvSpPr>
          <p:nvPr/>
        </p:nvSpPr>
        <p:spPr bwMode="auto">
          <a:xfrm flipH="1">
            <a:off x="4968875" y="2665413"/>
            <a:ext cx="1770063" cy="64928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9" name="Oval 53"/>
          <p:cNvSpPr>
            <a:spLocks noChangeArrowheads="1"/>
          </p:cNvSpPr>
          <p:nvPr/>
        </p:nvSpPr>
        <p:spPr bwMode="auto">
          <a:xfrm>
            <a:off x="6738938" y="2606675"/>
            <a:ext cx="136525" cy="177800"/>
          </a:xfrm>
          <a:prstGeom prst="ellipse">
            <a:avLst/>
          </a:prstGeom>
          <a:solidFill>
            <a:srgbClr val="FFFFFF"/>
          </a:solidFill>
          <a:ln w="42863">
            <a:solidFill>
              <a:srgbClr val="000000"/>
            </a:solidFill>
            <a:round/>
            <a:headEnd/>
            <a:tailEnd/>
          </a:ln>
        </p:spPr>
        <p:txBody>
          <a:bodyPr/>
          <a:lstStyle/>
          <a:p>
            <a:endParaRPr lang="en-US"/>
          </a:p>
        </p:txBody>
      </p:sp>
      <p:sp>
        <p:nvSpPr>
          <p:cNvPr id="39990" name="Line 54"/>
          <p:cNvSpPr>
            <a:spLocks noChangeShapeType="1"/>
          </p:cNvSpPr>
          <p:nvPr/>
        </p:nvSpPr>
        <p:spPr bwMode="auto">
          <a:xfrm>
            <a:off x="6958013" y="2665413"/>
            <a:ext cx="298450"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1" name="Rectangle 55"/>
          <p:cNvSpPr>
            <a:spLocks noChangeArrowheads="1"/>
          </p:cNvSpPr>
          <p:nvPr/>
        </p:nvSpPr>
        <p:spPr bwMode="auto">
          <a:xfrm>
            <a:off x="5291138" y="3771900"/>
            <a:ext cx="1479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900">
                <a:solidFill>
                  <a:srgbClr val="000000"/>
                </a:solidFill>
                <a:latin typeface="Arial" charset="0"/>
              </a:rPr>
              <a:t>3 Agreed Seq</a:t>
            </a:r>
            <a:endParaRPr lang="en-GB" sz="2400">
              <a:solidFill>
                <a:schemeClr val="tx1"/>
              </a:solidFill>
              <a:latin typeface="Times" charset="0"/>
            </a:endParaRPr>
          </a:p>
        </p:txBody>
      </p:sp>
      <p:sp>
        <p:nvSpPr>
          <p:cNvPr id="39992" name="Rectangle 56"/>
          <p:cNvSpPr>
            <a:spLocks noChangeArrowheads="1"/>
          </p:cNvSpPr>
          <p:nvPr/>
        </p:nvSpPr>
        <p:spPr bwMode="auto">
          <a:xfrm>
            <a:off x="3965575" y="4862513"/>
            <a:ext cx="2159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900">
                <a:solidFill>
                  <a:srgbClr val="000000"/>
                </a:solidFill>
                <a:latin typeface="Arial" charset="0"/>
              </a:rPr>
              <a:t>3</a:t>
            </a:r>
            <a:endParaRPr lang="en-GB" sz="2400">
              <a:solidFill>
                <a:schemeClr val="tx1"/>
              </a:solidFill>
              <a:latin typeface="Times" charset="0"/>
            </a:endParaRPr>
          </a:p>
        </p:txBody>
      </p:sp>
      <p:sp>
        <p:nvSpPr>
          <p:cNvPr id="39993" name="Rectangle 57"/>
          <p:cNvSpPr>
            <a:spLocks noChangeArrowheads="1"/>
          </p:cNvSpPr>
          <p:nvPr/>
        </p:nvSpPr>
        <p:spPr bwMode="auto">
          <a:xfrm>
            <a:off x="3694113" y="2266950"/>
            <a:ext cx="2174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lang="en-GB" sz="1900">
                <a:solidFill>
                  <a:srgbClr val="000000"/>
                </a:solidFill>
                <a:latin typeface="Arial" charset="0"/>
              </a:rPr>
              <a:t>3</a:t>
            </a:r>
            <a:endParaRPr lang="en-GB" sz="2400">
              <a:solidFill>
                <a:schemeClr val="tx1"/>
              </a:solidFill>
              <a:latin typeface="Times" charset="0"/>
            </a:endParaRPr>
          </a:p>
        </p:txBody>
      </p:sp>
      <p:sp>
        <p:nvSpPr>
          <p:cNvPr id="5" name="Date Placeholder 4"/>
          <p:cNvSpPr>
            <a:spLocks noGrp="1"/>
          </p:cNvSpPr>
          <p:nvPr>
            <p:ph type="dt" sz="half" idx="10"/>
          </p:nvPr>
        </p:nvSpPr>
        <p:spPr/>
        <p:txBody>
          <a:bodyPr/>
          <a:lstStyle/>
          <a:p>
            <a:r>
              <a:rPr lang="en-US" smtClean="0"/>
              <a:t>2011-09-06</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A815A43D-5B34-5D42-A57B-C3929BC7D463}" type="slidenum">
              <a:rPr lang="en-US" smtClean="0"/>
              <a:pPr/>
              <a:t>22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smtClean="0"/>
              <a:t>ISIS algorithm for total ordering</a:t>
            </a:r>
            <a:endParaRPr lang="en-US"/>
          </a:p>
        </p:txBody>
      </p:sp>
      <p:sp>
        <p:nvSpPr>
          <p:cNvPr id="41987" name="Rectangle 3"/>
          <p:cNvSpPr>
            <a:spLocks noGrp="1" noChangeArrowheads="1"/>
          </p:cNvSpPr>
          <p:nvPr>
            <p:ph idx="1"/>
          </p:nvPr>
        </p:nvSpPr>
        <p:spPr/>
        <p:txBody>
          <a:bodyPr>
            <a:normAutofit fontScale="77500" lnSpcReduction="20000"/>
          </a:bodyPr>
          <a:lstStyle/>
          <a:p>
            <a:r>
              <a:rPr lang="en-US" dirty="0" smtClean="0"/>
              <a:t>Sender multicasts message to everyone</a:t>
            </a:r>
          </a:p>
          <a:p>
            <a:r>
              <a:rPr lang="en-US" dirty="0" smtClean="0"/>
              <a:t>Reply with </a:t>
            </a:r>
            <a:r>
              <a:rPr lang="en-US" i="1" dirty="0" smtClean="0"/>
              <a:t>proposed</a:t>
            </a:r>
            <a:r>
              <a:rPr lang="en-US" dirty="0" smtClean="0"/>
              <a:t> priority (sequence no.)</a:t>
            </a:r>
          </a:p>
          <a:p>
            <a:pPr lvl="1"/>
            <a:r>
              <a:rPr lang="en-US" dirty="0" smtClean="0"/>
              <a:t>Larger than all observed </a:t>
            </a:r>
            <a:r>
              <a:rPr lang="en-US" i="1" dirty="0" smtClean="0"/>
              <a:t>agreed </a:t>
            </a:r>
            <a:r>
              <a:rPr lang="en-US" dirty="0" smtClean="0"/>
              <a:t>priorities</a:t>
            </a:r>
          </a:p>
          <a:p>
            <a:pPr lvl="1"/>
            <a:r>
              <a:rPr lang="en-US" dirty="0" smtClean="0"/>
              <a:t>Larger than any previously proposed (by self) priority</a:t>
            </a:r>
          </a:p>
          <a:p>
            <a:r>
              <a:rPr lang="en-US" dirty="0" smtClean="0"/>
              <a:t>Store message in </a:t>
            </a:r>
            <a:r>
              <a:rPr lang="en-US" i="1" dirty="0" smtClean="0"/>
              <a:t>priority queue</a:t>
            </a:r>
            <a:endParaRPr lang="en-US" dirty="0"/>
          </a:p>
          <a:p>
            <a:pPr lvl="1"/>
            <a:r>
              <a:rPr lang="en-US" dirty="0" smtClean="0"/>
              <a:t>Ordered by priority (proposed or agreed)</a:t>
            </a:r>
          </a:p>
          <a:p>
            <a:pPr lvl="1"/>
            <a:r>
              <a:rPr lang="en-US" dirty="0" smtClean="0"/>
              <a:t>Mark message as undeliverable</a:t>
            </a:r>
          </a:p>
          <a:p>
            <a:r>
              <a:rPr lang="en-US" dirty="0" smtClean="0"/>
              <a:t>Sender chooses </a:t>
            </a:r>
            <a:r>
              <a:rPr lang="en-US" i="1" dirty="0" smtClean="0"/>
              <a:t>agreed </a:t>
            </a:r>
            <a:r>
              <a:rPr lang="en-US" dirty="0" smtClean="0"/>
              <a:t>priority, re-multicasts message with agreed priority</a:t>
            </a:r>
          </a:p>
          <a:p>
            <a:pPr lvl="1"/>
            <a:r>
              <a:rPr lang="en-US" dirty="0" smtClean="0"/>
              <a:t> Maximum of all proposed priorities</a:t>
            </a:r>
            <a:endParaRPr lang="en-US" dirty="0"/>
          </a:p>
          <a:p>
            <a:r>
              <a:rPr lang="en-US" dirty="0" smtClean="0"/>
              <a:t>Upon receiving agreed (final) priority</a:t>
            </a:r>
          </a:p>
          <a:p>
            <a:pPr lvl="1"/>
            <a:r>
              <a:rPr lang="en-US" dirty="0" smtClean="0"/>
              <a:t>Mark message as deliverable</a:t>
            </a:r>
          </a:p>
          <a:p>
            <a:pPr lvl="1"/>
            <a:r>
              <a:rPr lang="en-US" dirty="0" smtClean="0"/>
              <a:t>Deliver any deliverable messages at front of priority queue</a:t>
            </a:r>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23</a:t>
            </a:fld>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ISIS algorithm</a:t>
            </a:r>
            <a:endParaRPr lang="en-US" dirty="0"/>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24</a:t>
            </a:fld>
            <a:endParaRPr lang="en-US"/>
          </a:p>
        </p:txBody>
      </p:sp>
      <p:cxnSp>
        <p:nvCxnSpPr>
          <p:cNvPr id="8" name="Straight Connector 7"/>
          <p:cNvCxnSpPr/>
          <p:nvPr/>
        </p:nvCxnSpPr>
        <p:spPr>
          <a:xfrm>
            <a:off x="1066800" y="1981200"/>
            <a:ext cx="5715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990600" y="3429000"/>
            <a:ext cx="5715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990600" y="5029200"/>
            <a:ext cx="56388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1295400" y="1981200"/>
            <a:ext cx="609600" cy="14478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1295400" y="1981200"/>
            <a:ext cx="1676400" cy="31242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295400" y="3429000"/>
            <a:ext cx="304800" cy="16002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1295400" y="1981200"/>
            <a:ext cx="2971800" cy="30480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2971800" y="1981200"/>
            <a:ext cx="685800" cy="14478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971800" y="3429000"/>
            <a:ext cx="1143000" cy="16002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1600200" y="3429000"/>
            <a:ext cx="381000" cy="1600200"/>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1905000" y="1981200"/>
            <a:ext cx="609600" cy="1447800"/>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2971800" y="1981200"/>
            <a:ext cx="1447800" cy="3124200"/>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4114800" y="3429000"/>
            <a:ext cx="1524000" cy="1524000"/>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3657600" y="1981200"/>
            <a:ext cx="685800" cy="1447800"/>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724400" y="1981200"/>
            <a:ext cx="609600" cy="3048000"/>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4419600" y="1981200"/>
            <a:ext cx="1143000" cy="144780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4419600" y="1981200"/>
            <a:ext cx="609600" cy="304800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5715000" y="1981200"/>
            <a:ext cx="609600" cy="144780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5715000" y="3429000"/>
            <a:ext cx="533400" cy="160020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5791200" y="3429000"/>
            <a:ext cx="685800" cy="160020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V="1">
            <a:off x="5791200" y="1981200"/>
            <a:ext cx="914400" cy="304800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1143000" y="1676400"/>
            <a:ext cx="351378" cy="346249"/>
          </a:xfrm>
          <a:prstGeom prst="rect">
            <a:avLst/>
          </a:prstGeom>
          <a:noFill/>
        </p:spPr>
        <p:txBody>
          <a:bodyPr wrap="none" rtlCol="0">
            <a:spAutoFit/>
          </a:bodyPr>
          <a:lstStyle/>
          <a:p>
            <a:r>
              <a:rPr lang="en-US" sz="1800" b="1" dirty="0" smtClean="0"/>
              <a:t>A</a:t>
            </a:r>
            <a:endParaRPr lang="en-US" sz="1800" b="1" dirty="0"/>
          </a:p>
        </p:txBody>
      </p:sp>
      <p:sp>
        <p:nvSpPr>
          <p:cNvPr id="57" name="TextBox 56"/>
          <p:cNvSpPr txBox="1"/>
          <p:nvPr/>
        </p:nvSpPr>
        <p:spPr>
          <a:xfrm>
            <a:off x="1066800" y="5105400"/>
            <a:ext cx="351378" cy="346249"/>
          </a:xfrm>
          <a:prstGeom prst="rect">
            <a:avLst/>
          </a:prstGeom>
          <a:noFill/>
        </p:spPr>
        <p:txBody>
          <a:bodyPr wrap="none" rtlCol="0">
            <a:spAutoFit/>
          </a:bodyPr>
          <a:lstStyle/>
          <a:p>
            <a:r>
              <a:rPr lang="en-US" sz="1800" b="1" dirty="0" smtClean="0"/>
              <a:t>B</a:t>
            </a:r>
            <a:endParaRPr lang="en-US" sz="1800" b="1" dirty="0"/>
          </a:p>
        </p:txBody>
      </p:sp>
      <p:sp>
        <p:nvSpPr>
          <p:cNvPr id="58" name="TextBox 57"/>
          <p:cNvSpPr txBox="1"/>
          <p:nvPr/>
        </p:nvSpPr>
        <p:spPr>
          <a:xfrm>
            <a:off x="2590800" y="3048000"/>
            <a:ext cx="351378" cy="346249"/>
          </a:xfrm>
          <a:prstGeom prst="rect">
            <a:avLst/>
          </a:prstGeom>
          <a:noFill/>
        </p:spPr>
        <p:txBody>
          <a:bodyPr wrap="none" rtlCol="0">
            <a:spAutoFit/>
          </a:bodyPr>
          <a:lstStyle/>
          <a:p>
            <a:r>
              <a:rPr lang="en-US" sz="1800" b="1" dirty="0" smtClean="0"/>
              <a:t>C</a:t>
            </a:r>
            <a:endParaRPr lang="en-US" sz="1800" b="1" dirty="0"/>
          </a:p>
        </p:txBody>
      </p:sp>
      <p:sp>
        <p:nvSpPr>
          <p:cNvPr id="60" name="Rectangle 59"/>
          <p:cNvSpPr/>
          <p:nvPr/>
        </p:nvSpPr>
        <p:spPr>
          <a:xfrm>
            <a:off x="7086600" y="1752600"/>
            <a:ext cx="533400" cy="3810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A:1</a:t>
            </a:r>
            <a:endParaRPr lang="en-US" dirty="0">
              <a:solidFill>
                <a:schemeClr val="tx1"/>
              </a:solidFill>
            </a:endParaRPr>
          </a:p>
        </p:txBody>
      </p:sp>
      <p:sp>
        <p:nvSpPr>
          <p:cNvPr id="61" name="Rectangle 60"/>
          <p:cNvSpPr/>
          <p:nvPr/>
        </p:nvSpPr>
        <p:spPr>
          <a:xfrm>
            <a:off x="7010400" y="4800600"/>
            <a:ext cx="533400" cy="3810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r>
              <a:rPr lang="en-US" dirty="0" smtClean="0">
                <a:solidFill>
                  <a:schemeClr val="tx1"/>
                </a:solidFill>
              </a:rPr>
              <a:t>:1</a:t>
            </a:r>
            <a:endParaRPr lang="en-US" dirty="0">
              <a:solidFill>
                <a:schemeClr val="tx1"/>
              </a:solidFill>
            </a:endParaRPr>
          </a:p>
        </p:txBody>
      </p:sp>
      <p:sp>
        <p:nvSpPr>
          <p:cNvPr id="62" name="Rectangle 61"/>
          <p:cNvSpPr/>
          <p:nvPr/>
        </p:nvSpPr>
        <p:spPr>
          <a:xfrm>
            <a:off x="7086600" y="3276600"/>
            <a:ext cx="533400" cy="3810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r>
              <a:rPr lang="en-US" dirty="0" smtClean="0">
                <a:solidFill>
                  <a:schemeClr val="tx1"/>
                </a:solidFill>
              </a:rPr>
              <a:t>:1</a:t>
            </a:r>
            <a:endParaRPr lang="en-US" dirty="0">
              <a:solidFill>
                <a:schemeClr val="tx1"/>
              </a:solidFill>
            </a:endParaRPr>
          </a:p>
        </p:txBody>
      </p:sp>
      <p:sp>
        <p:nvSpPr>
          <p:cNvPr id="63" name="Rectangle 62"/>
          <p:cNvSpPr/>
          <p:nvPr/>
        </p:nvSpPr>
        <p:spPr>
          <a:xfrm>
            <a:off x="7696200" y="3276600"/>
            <a:ext cx="533400" cy="3810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a:t>
            </a:r>
            <a:r>
              <a:rPr lang="en-US" dirty="0">
                <a:solidFill>
                  <a:schemeClr val="tx1"/>
                </a:solidFill>
              </a:rPr>
              <a:t>2</a:t>
            </a:r>
          </a:p>
        </p:txBody>
      </p:sp>
      <p:sp>
        <p:nvSpPr>
          <p:cNvPr id="64" name="Rectangle 63"/>
          <p:cNvSpPr/>
          <p:nvPr/>
        </p:nvSpPr>
        <p:spPr>
          <a:xfrm>
            <a:off x="7620000" y="4800600"/>
            <a:ext cx="533400" cy="3810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a:t>
            </a:r>
            <a:r>
              <a:rPr lang="en-US" dirty="0">
                <a:solidFill>
                  <a:schemeClr val="tx1"/>
                </a:solidFill>
              </a:rPr>
              <a:t>2</a:t>
            </a:r>
          </a:p>
        </p:txBody>
      </p:sp>
      <p:sp>
        <p:nvSpPr>
          <p:cNvPr id="65" name="Rectangle 64"/>
          <p:cNvSpPr/>
          <p:nvPr/>
        </p:nvSpPr>
        <p:spPr>
          <a:xfrm>
            <a:off x="8305800" y="4800600"/>
            <a:ext cx="533400" cy="3810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:3</a:t>
            </a:r>
            <a:endParaRPr lang="en-US" dirty="0">
              <a:solidFill>
                <a:schemeClr val="tx1"/>
              </a:solidFill>
            </a:endParaRPr>
          </a:p>
        </p:txBody>
      </p:sp>
      <p:sp>
        <p:nvSpPr>
          <p:cNvPr id="66" name="Rectangle 65"/>
          <p:cNvSpPr/>
          <p:nvPr/>
        </p:nvSpPr>
        <p:spPr>
          <a:xfrm>
            <a:off x="7696200" y="1752600"/>
            <a:ext cx="533400" cy="3810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:2</a:t>
            </a:r>
            <a:endParaRPr lang="en-US" dirty="0">
              <a:solidFill>
                <a:schemeClr val="tx1"/>
              </a:solidFill>
            </a:endParaRPr>
          </a:p>
        </p:txBody>
      </p:sp>
      <p:sp>
        <p:nvSpPr>
          <p:cNvPr id="67" name="Rectangle 66"/>
          <p:cNvSpPr/>
          <p:nvPr/>
        </p:nvSpPr>
        <p:spPr>
          <a:xfrm>
            <a:off x="8305800" y="3276600"/>
            <a:ext cx="533400" cy="3810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:3</a:t>
            </a:r>
            <a:endParaRPr lang="en-US" dirty="0">
              <a:solidFill>
                <a:schemeClr val="tx1"/>
              </a:solidFill>
            </a:endParaRPr>
          </a:p>
        </p:txBody>
      </p:sp>
      <p:sp>
        <p:nvSpPr>
          <p:cNvPr id="68" name="Rectangle 67"/>
          <p:cNvSpPr/>
          <p:nvPr/>
        </p:nvSpPr>
        <p:spPr>
          <a:xfrm>
            <a:off x="8382000" y="1752600"/>
            <a:ext cx="533400" cy="3810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B:3</a:t>
            </a:r>
            <a:endParaRPr lang="en-US" dirty="0">
              <a:solidFill>
                <a:schemeClr val="tx1"/>
              </a:solidFill>
            </a:endParaRPr>
          </a:p>
        </p:txBody>
      </p:sp>
      <p:sp>
        <p:nvSpPr>
          <p:cNvPr id="70" name="TextBox 69"/>
          <p:cNvSpPr txBox="1"/>
          <p:nvPr/>
        </p:nvSpPr>
        <p:spPr>
          <a:xfrm>
            <a:off x="533400" y="1828800"/>
            <a:ext cx="498379" cy="374461"/>
          </a:xfrm>
          <a:prstGeom prst="rect">
            <a:avLst/>
          </a:prstGeom>
          <a:noFill/>
        </p:spPr>
        <p:txBody>
          <a:bodyPr wrap="none" rtlCol="0">
            <a:spAutoFit/>
          </a:bodyPr>
          <a:lstStyle/>
          <a:p>
            <a:r>
              <a:rPr lang="en-US" sz="2000" b="1" dirty="0" smtClean="0"/>
              <a:t>P1</a:t>
            </a:r>
            <a:endParaRPr lang="en-US" sz="2000" b="1" dirty="0"/>
          </a:p>
        </p:txBody>
      </p:sp>
      <p:sp>
        <p:nvSpPr>
          <p:cNvPr id="71" name="TextBox 70"/>
          <p:cNvSpPr txBox="1"/>
          <p:nvPr/>
        </p:nvSpPr>
        <p:spPr>
          <a:xfrm>
            <a:off x="533400" y="3200400"/>
            <a:ext cx="498379" cy="374461"/>
          </a:xfrm>
          <a:prstGeom prst="rect">
            <a:avLst/>
          </a:prstGeom>
          <a:noFill/>
        </p:spPr>
        <p:txBody>
          <a:bodyPr wrap="none" rtlCol="0">
            <a:spAutoFit/>
          </a:bodyPr>
          <a:lstStyle/>
          <a:p>
            <a:r>
              <a:rPr lang="en-US" sz="2000" b="1" dirty="0" smtClean="0"/>
              <a:t>P2</a:t>
            </a:r>
            <a:endParaRPr lang="en-US" sz="2000" b="1" dirty="0"/>
          </a:p>
        </p:txBody>
      </p:sp>
      <p:sp>
        <p:nvSpPr>
          <p:cNvPr id="72" name="TextBox 71"/>
          <p:cNvSpPr txBox="1"/>
          <p:nvPr/>
        </p:nvSpPr>
        <p:spPr>
          <a:xfrm>
            <a:off x="533400" y="4800600"/>
            <a:ext cx="498379" cy="374461"/>
          </a:xfrm>
          <a:prstGeom prst="rect">
            <a:avLst/>
          </a:prstGeom>
          <a:noFill/>
        </p:spPr>
        <p:txBody>
          <a:bodyPr wrap="none" rtlCol="0">
            <a:spAutoFit/>
          </a:bodyPr>
          <a:lstStyle/>
          <a:p>
            <a:r>
              <a:rPr lang="en-US" sz="2000" b="1" dirty="0" smtClean="0"/>
              <a:t>P3</a:t>
            </a:r>
            <a:endParaRPr lang="en-US" sz="2000" b="1" dirty="0"/>
          </a:p>
        </p:txBody>
      </p:sp>
      <p:sp>
        <p:nvSpPr>
          <p:cNvPr id="73" name="Rectangle 72"/>
          <p:cNvSpPr/>
          <p:nvPr/>
        </p:nvSpPr>
        <p:spPr>
          <a:xfrm>
            <a:off x="7086600" y="1752600"/>
            <a:ext cx="533400" cy="3810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A:2</a:t>
            </a:r>
            <a:endParaRPr lang="en-US" dirty="0">
              <a:solidFill>
                <a:schemeClr val="tx1"/>
              </a:solidFill>
            </a:endParaRPr>
          </a:p>
        </p:txBody>
      </p:sp>
      <p:sp>
        <p:nvSpPr>
          <p:cNvPr id="77" name="Rectangle 76"/>
          <p:cNvSpPr/>
          <p:nvPr/>
        </p:nvSpPr>
        <p:spPr>
          <a:xfrm>
            <a:off x="7239000" y="1600200"/>
            <a:ext cx="441146" cy="374461"/>
          </a:xfrm>
          <a:prstGeom prst="rect">
            <a:avLst/>
          </a:prstGeom>
        </p:spPr>
        <p:txBody>
          <a:bodyPr wrap="none">
            <a:spAutoFit/>
          </a:bodyPr>
          <a:lstStyle/>
          <a:p>
            <a:r>
              <a:rPr lang="en-US" sz="2000" dirty="0">
                <a:solidFill>
                  <a:schemeClr val="accent6"/>
                </a:solidFill>
              </a:rPr>
              <a:t>✔</a:t>
            </a:r>
          </a:p>
        </p:txBody>
      </p:sp>
      <p:sp>
        <p:nvSpPr>
          <p:cNvPr id="80" name="Rectangle 79"/>
          <p:cNvSpPr/>
          <p:nvPr/>
        </p:nvSpPr>
        <p:spPr>
          <a:xfrm>
            <a:off x="7010400" y="4800600"/>
            <a:ext cx="533400" cy="381000"/>
          </a:xfrm>
          <a:prstGeom prst="rect">
            <a:avLst/>
          </a:prstGeom>
          <a:solidFill>
            <a:srgbClr val="F0AD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B:3</a:t>
            </a:r>
            <a:endParaRPr lang="en-US" dirty="0">
              <a:solidFill>
                <a:schemeClr val="tx1"/>
              </a:solidFill>
            </a:endParaRPr>
          </a:p>
        </p:txBody>
      </p:sp>
      <p:sp>
        <p:nvSpPr>
          <p:cNvPr id="81" name="Rectangle 80"/>
          <p:cNvSpPr/>
          <p:nvPr/>
        </p:nvSpPr>
        <p:spPr>
          <a:xfrm>
            <a:off x="7162800" y="4648200"/>
            <a:ext cx="441146" cy="374461"/>
          </a:xfrm>
          <a:prstGeom prst="rect">
            <a:avLst/>
          </a:prstGeom>
        </p:spPr>
        <p:txBody>
          <a:bodyPr wrap="none">
            <a:spAutoFit/>
          </a:bodyPr>
          <a:lstStyle/>
          <a:p>
            <a:r>
              <a:rPr lang="en-US" sz="2000" dirty="0">
                <a:solidFill>
                  <a:schemeClr val="accent6"/>
                </a:solidFill>
              </a:rPr>
              <a:t>✔</a:t>
            </a:r>
          </a:p>
        </p:txBody>
      </p:sp>
      <p:sp>
        <p:nvSpPr>
          <p:cNvPr id="85" name="Rectangle 84"/>
          <p:cNvSpPr/>
          <p:nvPr/>
        </p:nvSpPr>
        <p:spPr>
          <a:xfrm>
            <a:off x="8229600" y="4800600"/>
            <a:ext cx="609600" cy="381000"/>
          </a:xfrm>
          <a:prstGeom prst="rect">
            <a:avLst/>
          </a:prstGeom>
          <a:solidFill>
            <a:srgbClr val="F0AD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B:3.1</a:t>
            </a:r>
            <a:endParaRPr lang="en-US" dirty="0">
              <a:solidFill>
                <a:schemeClr val="tx1"/>
              </a:solidFill>
            </a:endParaRPr>
          </a:p>
        </p:txBody>
      </p:sp>
      <p:sp>
        <p:nvSpPr>
          <p:cNvPr id="86" name="Rectangle 85"/>
          <p:cNvSpPr/>
          <p:nvPr/>
        </p:nvSpPr>
        <p:spPr>
          <a:xfrm>
            <a:off x="8305800" y="3276600"/>
            <a:ext cx="609600" cy="381000"/>
          </a:xfrm>
          <a:prstGeom prst="rect">
            <a:avLst/>
          </a:prstGeom>
          <a:solidFill>
            <a:srgbClr val="F0AD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:3.3</a:t>
            </a:r>
            <a:endParaRPr lang="en-US" dirty="0">
              <a:solidFill>
                <a:schemeClr val="tx1"/>
              </a:solidFill>
            </a:endParaRPr>
          </a:p>
        </p:txBody>
      </p:sp>
      <p:sp>
        <p:nvSpPr>
          <p:cNvPr id="87" name="Rectangle 86"/>
          <p:cNvSpPr/>
          <p:nvPr/>
        </p:nvSpPr>
        <p:spPr>
          <a:xfrm>
            <a:off x="7696200" y="1752600"/>
            <a:ext cx="609600" cy="381000"/>
          </a:xfrm>
          <a:prstGeom prst="rect">
            <a:avLst/>
          </a:prstGeom>
          <a:solidFill>
            <a:srgbClr val="F0AD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:3.3</a:t>
            </a:r>
            <a:endParaRPr lang="en-US" dirty="0">
              <a:solidFill>
                <a:schemeClr val="tx1"/>
              </a:solidFill>
            </a:endParaRPr>
          </a:p>
        </p:txBody>
      </p:sp>
      <p:sp>
        <p:nvSpPr>
          <p:cNvPr id="88" name="Rectangle 87"/>
          <p:cNvSpPr/>
          <p:nvPr/>
        </p:nvSpPr>
        <p:spPr>
          <a:xfrm>
            <a:off x="7620000" y="4800600"/>
            <a:ext cx="609600" cy="381000"/>
          </a:xfrm>
          <a:prstGeom prst="rect">
            <a:avLst/>
          </a:prstGeom>
          <a:solidFill>
            <a:srgbClr val="F0AD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:3.3</a:t>
            </a:r>
            <a:endParaRPr lang="en-US" dirty="0">
              <a:solidFill>
                <a:schemeClr val="tx1"/>
              </a:solidFill>
            </a:endParaRPr>
          </a:p>
        </p:txBody>
      </p:sp>
      <p:sp>
        <p:nvSpPr>
          <p:cNvPr id="89" name="Rectangle 88"/>
          <p:cNvSpPr/>
          <p:nvPr/>
        </p:nvSpPr>
        <p:spPr>
          <a:xfrm>
            <a:off x="7772400" y="4572000"/>
            <a:ext cx="441146" cy="374461"/>
          </a:xfrm>
          <a:prstGeom prst="rect">
            <a:avLst/>
          </a:prstGeom>
        </p:spPr>
        <p:txBody>
          <a:bodyPr wrap="none">
            <a:spAutoFit/>
          </a:bodyPr>
          <a:lstStyle/>
          <a:p>
            <a:r>
              <a:rPr lang="en-US" sz="2000" dirty="0">
                <a:solidFill>
                  <a:schemeClr val="accent6"/>
                </a:solidFill>
              </a:rPr>
              <a:t>✔</a:t>
            </a:r>
          </a:p>
        </p:txBody>
      </p:sp>
      <p:sp>
        <p:nvSpPr>
          <p:cNvPr id="90" name="Rectangle 89"/>
          <p:cNvSpPr/>
          <p:nvPr/>
        </p:nvSpPr>
        <p:spPr>
          <a:xfrm>
            <a:off x="8534400" y="4572000"/>
            <a:ext cx="441146" cy="374461"/>
          </a:xfrm>
          <a:prstGeom prst="rect">
            <a:avLst/>
          </a:prstGeom>
        </p:spPr>
        <p:txBody>
          <a:bodyPr wrap="none">
            <a:spAutoFit/>
          </a:bodyPr>
          <a:lstStyle/>
          <a:p>
            <a:r>
              <a:rPr lang="en-US" sz="2000" dirty="0">
                <a:solidFill>
                  <a:schemeClr val="accent6"/>
                </a:solidFill>
              </a:rPr>
              <a:t>✔</a:t>
            </a:r>
          </a:p>
        </p:txBody>
      </p:sp>
      <p:sp>
        <p:nvSpPr>
          <p:cNvPr id="92" name="Rectangle 91"/>
          <p:cNvSpPr/>
          <p:nvPr/>
        </p:nvSpPr>
        <p:spPr>
          <a:xfrm>
            <a:off x="7086600" y="3276600"/>
            <a:ext cx="609600" cy="381000"/>
          </a:xfrm>
          <a:prstGeom prst="rect">
            <a:avLst/>
          </a:prstGeom>
          <a:solidFill>
            <a:srgbClr val="F0AD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B:3.1</a:t>
            </a:r>
            <a:endParaRPr lang="en-US" dirty="0">
              <a:solidFill>
                <a:schemeClr val="tx1"/>
              </a:solidFill>
            </a:endParaRPr>
          </a:p>
        </p:txBody>
      </p:sp>
      <p:sp>
        <p:nvSpPr>
          <p:cNvPr id="93" name="Rectangle 92"/>
          <p:cNvSpPr/>
          <p:nvPr/>
        </p:nvSpPr>
        <p:spPr>
          <a:xfrm>
            <a:off x="7086600" y="3124200"/>
            <a:ext cx="441146" cy="374461"/>
          </a:xfrm>
          <a:prstGeom prst="rect">
            <a:avLst/>
          </a:prstGeom>
        </p:spPr>
        <p:txBody>
          <a:bodyPr wrap="none">
            <a:spAutoFit/>
          </a:bodyPr>
          <a:lstStyle/>
          <a:p>
            <a:r>
              <a:rPr lang="en-US" sz="2000" dirty="0">
                <a:solidFill>
                  <a:schemeClr val="accent6"/>
                </a:solidFill>
              </a:rPr>
              <a:t>✔</a:t>
            </a:r>
          </a:p>
        </p:txBody>
      </p:sp>
      <p:sp>
        <p:nvSpPr>
          <p:cNvPr id="94" name="Rectangle 93"/>
          <p:cNvSpPr/>
          <p:nvPr/>
        </p:nvSpPr>
        <p:spPr>
          <a:xfrm>
            <a:off x="7772400" y="3048000"/>
            <a:ext cx="441146" cy="374461"/>
          </a:xfrm>
          <a:prstGeom prst="rect">
            <a:avLst/>
          </a:prstGeom>
        </p:spPr>
        <p:txBody>
          <a:bodyPr wrap="none">
            <a:spAutoFit/>
          </a:bodyPr>
          <a:lstStyle/>
          <a:p>
            <a:r>
              <a:rPr lang="en-US" sz="2000" dirty="0">
                <a:solidFill>
                  <a:schemeClr val="accent6"/>
                </a:solidFill>
              </a:rPr>
              <a:t>✔</a:t>
            </a:r>
          </a:p>
        </p:txBody>
      </p:sp>
      <p:sp>
        <p:nvSpPr>
          <p:cNvPr id="95" name="Rectangle 94"/>
          <p:cNvSpPr/>
          <p:nvPr/>
        </p:nvSpPr>
        <p:spPr>
          <a:xfrm>
            <a:off x="8458200" y="3124200"/>
            <a:ext cx="441146" cy="374461"/>
          </a:xfrm>
          <a:prstGeom prst="rect">
            <a:avLst/>
          </a:prstGeom>
        </p:spPr>
        <p:txBody>
          <a:bodyPr wrap="none">
            <a:spAutoFit/>
          </a:bodyPr>
          <a:lstStyle/>
          <a:p>
            <a:r>
              <a:rPr lang="en-US" sz="2000" dirty="0">
                <a:solidFill>
                  <a:schemeClr val="accent6"/>
                </a:solidFill>
              </a:rPr>
              <a:t>✔</a:t>
            </a:r>
          </a:p>
        </p:txBody>
      </p:sp>
      <p:sp>
        <p:nvSpPr>
          <p:cNvPr id="96" name="Rectangle 95"/>
          <p:cNvSpPr/>
          <p:nvPr/>
        </p:nvSpPr>
        <p:spPr>
          <a:xfrm>
            <a:off x="7696200" y="1752600"/>
            <a:ext cx="609600" cy="381000"/>
          </a:xfrm>
          <a:prstGeom prst="rect">
            <a:avLst/>
          </a:prstGeom>
          <a:solidFill>
            <a:srgbClr val="F0AD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B:3.1</a:t>
            </a:r>
            <a:endParaRPr lang="en-US" dirty="0">
              <a:solidFill>
                <a:schemeClr val="tx1"/>
              </a:solidFill>
            </a:endParaRPr>
          </a:p>
        </p:txBody>
      </p:sp>
      <p:sp>
        <p:nvSpPr>
          <p:cNvPr id="97" name="Rectangle 96"/>
          <p:cNvSpPr/>
          <p:nvPr/>
        </p:nvSpPr>
        <p:spPr>
          <a:xfrm>
            <a:off x="7772400" y="1600200"/>
            <a:ext cx="441146" cy="374461"/>
          </a:xfrm>
          <a:prstGeom prst="rect">
            <a:avLst/>
          </a:prstGeom>
        </p:spPr>
        <p:txBody>
          <a:bodyPr wrap="none">
            <a:spAutoFit/>
          </a:bodyPr>
          <a:lstStyle/>
          <a:p>
            <a:r>
              <a:rPr lang="en-US" sz="2000" dirty="0">
                <a:solidFill>
                  <a:schemeClr val="accent6"/>
                </a:solidFill>
              </a:rPr>
              <a:t>✔</a:t>
            </a:r>
          </a:p>
        </p:txBody>
      </p:sp>
      <p:sp>
        <p:nvSpPr>
          <p:cNvPr id="98" name="Rectangle 97"/>
          <p:cNvSpPr/>
          <p:nvPr/>
        </p:nvSpPr>
        <p:spPr>
          <a:xfrm>
            <a:off x="8458200" y="1600200"/>
            <a:ext cx="441146" cy="374461"/>
          </a:xfrm>
          <a:prstGeom prst="rect">
            <a:avLst/>
          </a:prstGeom>
        </p:spPr>
        <p:txBody>
          <a:bodyPr wrap="none">
            <a:spAutoFit/>
          </a:bodyPr>
          <a:lstStyle/>
          <a:p>
            <a:r>
              <a:rPr lang="en-US" sz="2000" dirty="0">
                <a:solidFill>
                  <a:schemeClr val="accent6"/>
                </a:solidFill>
              </a:rPr>
              <a:t>✔</a:t>
            </a:r>
          </a:p>
        </p:txBody>
      </p:sp>
    </p:spTree>
    <p:extLst>
      <p:ext uri="{BB962C8B-B14F-4D97-AF65-F5344CB8AC3E}">
        <p14:creationId xmlns:p14="http://schemas.microsoft.com/office/powerpoint/2010/main" val="12878730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60"/>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7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mph" presetSubtype="2" fill="hold" nodeType="clickEffect">
                                  <p:stCondLst>
                                    <p:cond delay="0"/>
                                  </p:stCondLst>
                                  <p:childTnLst>
                                    <p:animClr clrSpc="rgb" dir="cw">
                                      <p:cBhvr>
                                        <p:cTn id="53" dur="500" fill="hold"/>
                                        <p:tgtEl>
                                          <p:spTgt spid="63"/>
                                        </p:tgtEl>
                                        <p:attrNameLst>
                                          <p:attrName>fillcolor</p:attrName>
                                        </p:attrNameLst>
                                      </p:cBhvr>
                                      <p:to>
                                        <a:schemeClr val="accent1"/>
                                      </p:to>
                                    </p:animClr>
                                    <p:set>
                                      <p:cBhvr>
                                        <p:cTn id="54" dur="500" fill="hold"/>
                                        <p:tgtEl>
                                          <p:spTgt spid="63"/>
                                        </p:tgtEl>
                                        <p:attrNameLst>
                                          <p:attrName>fill.type</p:attrName>
                                        </p:attrNameLst>
                                      </p:cBhvr>
                                      <p:to>
                                        <p:strVal val="solid"/>
                                      </p:to>
                                    </p:set>
                                    <p:set>
                                      <p:cBhvr>
                                        <p:cTn id="55" dur="500" fill="hold"/>
                                        <p:tgtEl>
                                          <p:spTgt spid="63"/>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2" fill="hold" nodeType="clickEffect">
                                  <p:stCondLst>
                                    <p:cond delay="0"/>
                                  </p:stCondLst>
                                  <p:childTnLst>
                                    <p:animClr clrSpc="rgb" dir="cw">
                                      <p:cBhvr>
                                        <p:cTn id="59" dur="500" fill="hold"/>
                                        <p:tgtEl>
                                          <p:spTgt spid="64"/>
                                        </p:tgtEl>
                                        <p:attrNameLst>
                                          <p:attrName>fillcolor</p:attrName>
                                        </p:attrNameLst>
                                      </p:cBhvr>
                                      <p:to>
                                        <a:schemeClr val="accent1"/>
                                      </p:to>
                                    </p:animClr>
                                    <p:set>
                                      <p:cBhvr>
                                        <p:cTn id="60" dur="500" fill="hold"/>
                                        <p:tgtEl>
                                          <p:spTgt spid="64"/>
                                        </p:tgtEl>
                                        <p:attrNameLst>
                                          <p:attrName>fill.type</p:attrName>
                                        </p:attrNameLst>
                                      </p:cBhvr>
                                      <p:to>
                                        <p:strVal val="solid"/>
                                      </p:to>
                                    </p:set>
                                    <p:set>
                                      <p:cBhvr>
                                        <p:cTn id="61" dur="500" fill="hold"/>
                                        <p:tgtEl>
                                          <p:spTgt spid="64"/>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61"/>
                                        </p:tgtEl>
                                        <p:attrNameLst>
                                          <p:attrName>style.visibility</p:attrName>
                                        </p:attrNameLst>
                                      </p:cBhvr>
                                      <p:to>
                                        <p:strVal val="hidden"/>
                                      </p:to>
                                    </p:set>
                                  </p:childTnLst>
                                </p:cTn>
                              </p:par>
                            </p:childTnLst>
                          </p:cTn>
                        </p:par>
                        <p:par>
                          <p:cTn id="66" fill="hold">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2.90177E-6 3.71614E-6 L 0.13745 0.00555 " pathEditMode="relative" rAng="0" ptsTypes="AA">
                                      <p:cBhvr>
                                        <p:cTn id="72" dur="2000" fill="hold"/>
                                        <p:tgtEl>
                                          <p:spTgt spid="80"/>
                                        </p:tgtEl>
                                        <p:attrNameLst>
                                          <p:attrName>ppt_x</p:attrName>
                                          <p:attrName>ppt_y</p:attrName>
                                        </p:attrNameLst>
                                      </p:cBhvr>
                                      <p:rCtr x="6873" y="278"/>
                                    </p:animMotion>
                                  </p:childTnLst>
                                </p:cTn>
                              </p:par>
                              <p:par>
                                <p:cTn id="73" presetID="0" presetClass="path" presetSubtype="0" accel="50000" decel="50000" fill="hold" grpId="1" nodeType="withEffect">
                                  <p:stCondLst>
                                    <p:cond delay="0"/>
                                  </p:stCondLst>
                                  <p:childTnLst>
                                    <p:animMotion origin="layout" path="M 4.15481E-6 -3.12572E-6 L -0.07081 -0.00555 " pathEditMode="relative" rAng="0" ptsTypes="AA">
                                      <p:cBhvr>
                                        <p:cTn id="74" dur="2000" fill="hold"/>
                                        <p:tgtEl>
                                          <p:spTgt spid="64"/>
                                        </p:tgtEl>
                                        <p:attrNameLst>
                                          <p:attrName>ppt_x</p:attrName>
                                          <p:attrName>ppt_y</p:attrName>
                                        </p:attrNameLst>
                                      </p:cBhvr>
                                      <p:rCtr x="-3540" y="-278"/>
                                    </p:animMotion>
                                  </p:childTnLst>
                                </p:cTn>
                              </p:par>
                              <p:par>
                                <p:cTn id="75" presetID="0" presetClass="path" presetSubtype="0" accel="50000" decel="50000" fill="hold" grpId="1" nodeType="withEffect">
                                  <p:stCondLst>
                                    <p:cond delay="0"/>
                                  </p:stCondLst>
                                  <p:childTnLst>
                                    <p:animMotion origin="layout" path="M 0 0 L -0.0833 0 " pathEditMode="relative" ptsTypes="AA">
                                      <p:cBhvr>
                                        <p:cTn id="76" dur="2000" fill="hold"/>
                                        <p:tgtEl>
                                          <p:spTgt spid="65"/>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2" nodeType="clickEffect">
                                  <p:stCondLst>
                                    <p:cond delay="0"/>
                                  </p:stCondLst>
                                  <p:childTnLst>
                                    <p:set>
                                      <p:cBhvr>
                                        <p:cTn id="80" dur="1" fill="hold">
                                          <p:stCondLst>
                                            <p:cond delay="0"/>
                                          </p:stCondLst>
                                        </p:cTn>
                                        <p:tgtEl>
                                          <p:spTgt spid="80"/>
                                        </p:tgtEl>
                                        <p:attrNameLst>
                                          <p:attrName>style.visibility</p:attrName>
                                        </p:attrNameLst>
                                      </p:cBhvr>
                                      <p:to>
                                        <p:strVal val="hidden"/>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85"/>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8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67"/>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86"/>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66"/>
                                        </p:tgtEl>
                                        <p:attrNameLst>
                                          <p:attrName>style.visibility</p:attrName>
                                        </p:attrNameLst>
                                      </p:cBhvr>
                                      <p:to>
                                        <p:strVal val="hidden"/>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grpId="1" nodeType="clickEffect">
                                  <p:stCondLst>
                                    <p:cond delay="0"/>
                                  </p:stCondLst>
                                  <p:childTnLst>
                                    <p:animMotion origin="layout" path="M 0 0 L 0.07497 0 " pathEditMode="relative" ptsTypes="AA">
                                      <p:cBhvr>
                                        <p:cTn id="106" dur="2000" fill="hold"/>
                                        <p:tgtEl>
                                          <p:spTgt spid="87"/>
                                        </p:tgtEl>
                                        <p:attrNameLst>
                                          <p:attrName>ppt_x</p:attrName>
                                          <p:attrName>ppt_y</p:attrName>
                                        </p:attrNameLst>
                                      </p:cBhvr>
                                    </p:animMotion>
                                  </p:childTnLst>
                                </p:cTn>
                              </p:par>
                              <p:par>
                                <p:cTn id="107" presetID="0" presetClass="path" presetSubtype="0" accel="50000" decel="50000" fill="hold" grpId="1" nodeType="withEffect">
                                  <p:stCondLst>
                                    <p:cond delay="0"/>
                                  </p:stCondLst>
                                  <p:childTnLst>
                                    <p:animMotion origin="layout" path="M 0 0 L -0.07497 0 " pathEditMode="relative" ptsTypes="AA">
                                      <p:cBhvr>
                                        <p:cTn id="108" dur="2000" fill="hold"/>
                                        <p:tgtEl>
                                          <p:spTgt spid="68"/>
                                        </p:tgtEl>
                                        <p:attrNameLst>
                                          <p:attrName>ppt_x</p:attrName>
                                          <p:attrName>ppt_y</p:attrName>
                                        </p:attrNameLst>
                                      </p:cBhvr>
                                    </p:animMotion>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2" nodeType="clickEffect">
                                  <p:stCondLst>
                                    <p:cond delay="0"/>
                                  </p:stCondLst>
                                  <p:childTnLst>
                                    <p:set>
                                      <p:cBhvr>
                                        <p:cTn id="112" dur="1" fill="hold">
                                          <p:stCondLst>
                                            <p:cond delay="0"/>
                                          </p:stCondLst>
                                        </p:cTn>
                                        <p:tgtEl>
                                          <p:spTgt spid="65"/>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grpId="0" nodeType="afterEffect">
                                  <p:stCondLst>
                                    <p:cond delay="0"/>
                                  </p:stCondLst>
                                  <p:childTnLst>
                                    <p:set>
                                      <p:cBhvr>
                                        <p:cTn id="115" dur="1" fill="hold">
                                          <p:stCondLst>
                                            <p:cond delay="0"/>
                                          </p:stCondLst>
                                        </p:cTn>
                                        <p:tgtEl>
                                          <p:spTgt spid="88"/>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1" nodeType="clickEffect">
                                  <p:stCondLst>
                                    <p:cond delay="0"/>
                                  </p:stCondLst>
                                  <p:childTnLst>
                                    <p:animMotion origin="layout" path="M 0 0 L -0.07497 0 " pathEditMode="relative" ptsTypes="AA">
                                      <p:cBhvr>
                                        <p:cTn id="119" dur="2000" fill="hold"/>
                                        <p:tgtEl>
                                          <p:spTgt spid="85"/>
                                        </p:tgtEl>
                                        <p:attrNameLst>
                                          <p:attrName>ppt_x</p:attrName>
                                          <p:attrName>ppt_y</p:attrName>
                                        </p:attrNameLst>
                                      </p:cBhvr>
                                    </p:animMotion>
                                  </p:childTnLst>
                                </p:cTn>
                              </p:par>
                              <p:par>
                                <p:cTn id="120" presetID="0" presetClass="path" presetSubtype="0" accel="50000" decel="50000" fill="hold" grpId="1" nodeType="withEffect">
                                  <p:stCondLst>
                                    <p:cond delay="0"/>
                                  </p:stCondLst>
                                  <p:childTnLst>
                                    <p:animMotion origin="layout" path="M 0 0 L 0.07497 0 " pathEditMode="relative" ptsTypes="AA">
                                      <p:cBhvr>
                                        <p:cTn id="121" dur="2000" fill="hold"/>
                                        <p:tgtEl>
                                          <p:spTgt spid="88"/>
                                        </p:tgtEl>
                                        <p:attrNameLst>
                                          <p:attrName>ppt_x</p:attrName>
                                          <p:attrName>ppt_y</p:attrName>
                                        </p:attrNameLst>
                                      </p:cBhvr>
                                    </p:animMotion>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89"/>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90"/>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62"/>
                                        </p:tgtEl>
                                        <p:attrNameLst>
                                          <p:attrName>style.visibility</p:attrName>
                                        </p:attrNameLst>
                                      </p:cBhvr>
                                      <p:to>
                                        <p:strVal val="hidden"/>
                                      </p:to>
                                    </p:set>
                                  </p:childTnLst>
                                </p:cTn>
                              </p:par>
                            </p:childTnLst>
                          </p:cTn>
                        </p:par>
                        <p:par>
                          <p:cTn id="134" fill="hold">
                            <p:stCondLst>
                              <p:cond delay="0"/>
                            </p:stCondLst>
                            <p:childTnLst>
                              <p:par>
                                <p:cTn id="135" presetID="1" presetClass="entr" presetSubtype="0" fill="hold" grpId="0" nodeType="afterEffect">
                                  <p:stCondLst>
                                    <p:cond delay="0"/>
                                  </p:stCondLst>
                                  <p:childTnLst>
                                    <p:set>
                                      <p:cBhvr>
                                        <p:cTn id="136" dur="1" fill="hold">
                                          <p:stCondLst>
                                            <p:cond delay="0"/>
                                          </p:stCondLst>
                                        </p:cTn>
                                        <p:tgtEl>
                                          <p:spTgt spid="92"/>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1" nodeType="clickEffect">
                                  <p:stCondLst>
                                    <p:cond delay="0"/>
                                  </p:stCondLst>
                                  <p:childTnLst>
                                    <p:animMotion origin="layout" path="M 0 0 L -0.07498 0 " pathEditMode="relative" ptsTypes="AA">
                                      <p:cBhvr>
                                        <p:cTn id="140" dur="2000" fill="hold"/>
                                        <p:tgtEl>
                                          <p:spTgt spid="63"/>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L 0.06665 0 " pathEditMode="relative" ptsTypes="AA">
                                      <p:cBhvr>
                                        <p:cTn id="142" dur="2000" fill="hold"/>
                                        <p:tgtEl>
                                          <p:spTgt spid="92"/>
                                        </p:tgtEl>
                                        <p:attrNameLst>
                                          <p:attrName>ppt_x</p:attrName>
                                          <p:attrName>ppt_y</p:attrName>
                                        </p:attrNameLst>
                                      </p:cBhvr>
                                    </p:animMotion>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9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9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2" nodeType="clickEffect">
                                  <p:stCondLst>
                                    <p:cond delay="0"/>
                                  </p:stCondLst>
                                  <p:childTnLst>
                                    <p:set>
                                      <p:cBhvr>
                                        <p:cTn id="158" dur="1" fill="hold">
                                          <p:stCondLst>
                                            <p:cond delay="0"/>
                                          </p:stCondLst>
                                        </p:cTn>
                                        <p:tgtEl>
                                          <p:spTgt spid="68"/>
                                        </p:tgtEl>
                                        <p:attrNameLst>
                                          <p:attrName>style.visibility</p:attrName>
                                        </p:attrNameLst>
                                      </p:cBhvr>
                                      <p:to>
                                        <p:strVal val="hidden"/>
                                      </p:to>
                                    </p:set>
                                  </p:childTnLst>
                                </p:cTn>
                              </p:par>
                            </p:childTnLst>
                          </p:cTn>
                        </p:par>
                        <p:par>
                          <p:cTn id="159" fill="hold">
                            <p:stCondLst>
                              <p:cond delay="0"/>
                            </p:stCondLst>
                            <p:childTnLst>
                              <p:par>
                                <p:cTn id="160" presetID="1" presetClass="entr" presetSubtype="0" fill="hold" grpId="0" nodeType="afterEffect">
                                  <p:stCondLst>
                                    <p:cond delay="0"/>
                                  </p:stCondLst>
                                  <p:childTnLst>
                                    <p:set>
                                      <p:cBhvr>
                                        <p:cTn id="161" dur="1" fill="hold">
                                          <p:stCondLst>
                                            <p:cond delay="0"/>
                                          </p:stCondLst>
                                        </p:cTn>
                                        <p:tgtEl>
                                          <p:spTgt spid="9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97"/>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5" grpId="2" animBg="1"/>
      <p:bldP spid="66" grpId="0" animBg="1"/>
      <p:bldP spid="66" grpId="1" animBg="1"/>
      <p:bldP spid="67" grpId="0" animBg="1"/>
      <p:bldP spid="67" grpId="1" animBg="1"/>
      <p:bldP spid="68" grpId="0" animBg="1"/>
      <p:bldP spid="68" grpId="1" animBg="1"/>
      <p:bldP spid="68" grpId="2" animBg="1"/>
      <p:bldP spid="73" grpId="0" animBg="1"/>
      <p:bldP spid="77" grpId="0"/>
      <p:bldP spid="80" grpId="0" animBg="1"/>
      <p:bldP spid="80" grpId="1" animBg="1"/>
      <p:bldP spid="80" grpId="2" animBg="1"/>
      <p:bldP spid="81" grpId="0"/>
      <p:bldP spid="85" grpId="0" animBg="1"/>
      <p:bldP spid="85" grpId="1" animBg="1"/>
      <p:bldP spid="86" grpId="0" animBg="1"/>
      <p:bldP spid="87" grpId="0" animBg="1"/>
      <p:bldP spid="87" grpId="1" animBg="1"/>
      <p:bldP spid="88" grpId="0" animBg="1"/>
      <p:bldP spid="88" grpId="1" animBg="1"/>
      <p:bldP spid="89" grpId="0"/>
      <p:bldP spid="90" grpId="0"/>
      <p:bldP spid="92" grpId="0" animBg="1"/>
      <p:bldP spid="92" grpId="1" animBg="1"/>
      <p:bldP spid="93" grpId="0"/>
      <p:bldP spid="94" grpId="0"/>
      <p:bldP spid="95" grpId="0"/>
      <p:bldP spid="96" grpId="0" animBg="1"/>
      <p:bldP spid="97" grpId="0"/>
      <p:bldP spid="9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mtClean="0"/>
              <a:t>Proof of Total Order </a:t>
            </a:r>
            <a:endParaRPr lang="en-US"/>
          </a:p>
        </p:txBody>
      </p:sp>
      <p:sp>
        <p:nvSpPr>
          <p:cNvPr id="44035" name="Rectangle 3"/>
          <p:cNvSpPr>
            <a:spLocks noGrp="1" noChangeArrowheads="1"/>
          </p:cNvSpPr>
          <p:nvPr>
            <p:ph idx="1"/>
          </p:nvPr>
        </p:nvSpPr>
        <p:spPr/>
        <p:txBody>
          <a:bodyPr>
            <a:normAutofit fontScale="70000" lnSpcReduction="20000"/>
          </a:bodyPr>
          <a:lstStyle/>
          <a:p>
            <a:r>
              <a:rPr lang="en-US" dirty="0" smtClean="0"/>
              <a:t>For a message m</a:t>
            </a:r>
            <a:r>
              <a:rPr lang="en-US" baseline="-25000" dirty="0" smtClean="0"/>
              <a:t>1</a:t>
            </a:r>
            <a:r>
              <a:rPr lang="en-US" dirty="0" smtClean="0"/>
              <a:t>, consider the first process </a:t>
            </a:r>
            <a:r>
              <a:rPr lang="en-US" i="1" dirty="0" smtClean="0"/>
              <a:t>p</a:t>
            </a:r>
            <a:r>
              <a:rPr lang="en-US" dirty="0" smtClean="0"/>
              <a:t> that delivers m</a:t>
            </a:r>
            <a:r>
              <a:rPr lang="en-US" baseline="-25000" dirty="0" smtClean="0"/>
              <a:t>1</a:t>
            </a:r>
          </a:p>
          <a:p>
            <a:r>
              <a:rPr lang="en-US" dirty="0" smtClean="0"/>
              <a:t>At </a:t>
            </a:r>
            <a:r>
              <a:rPr lang="en-US" i="1" dirty="0" smtClean="0"/>
              <a:t>p</a:t>
            </a:r>
            <a:r>
              <a:rPr lang="en-US" dirty="0" smtClean="0"/>
              <a:t>, when message m</a:t>
            </a:r>
            <a:r>
              <a:rPr lang="en-US" baseline="-25000" dirty="0" smtClean="0"/>
              <a:t>1</a:t>
            </a:r>
            <a:r>
              <a:rPr lang="en-US" dirty="0" smtClean="0"/>
              <a:t> is at head of priority queue and has been marked deliverable, let m</a:t>
            </a:r>
            <a:r>
              <a:rPr lang="en-US" baseline="-25000" dirty="0" smtClean="0"/>
              <a:t>2</a:t>
            </a:r>
            <a:r>
              <a:rPr lang="en-US" dirty="0" smtClean="0"/>
              <a:t> be another message that has not yet been delivered (i.e., is on the same queue or has not been seen yet by </a:t>
            </a:r>
            <a:r>
              <a:rPr lang="en-US" i="1" dirty="0" smtClean="0"/>
              <a:t>p</a:t>
            </a:r>
            <a:r>
              <a:rPr lang="en-US" dirty="0" smtClean="0"/>
              <a:t>)</a:t>
            </a:r>
          </a:p>
          <a:p>
            <a:pPr marL="118872" indent="0">
              <a:buNone/>
            </a:pPr>
            <a:r>
              <a:rPr lang="en-US" dirty="0" smtClean="0"/>
              <a:t>	</a:t>
            </a:r>
            <a:r>
              <a:rPr lang="en-US" dirty="0" err="1" smtClean="0"/>
              <a:t>finalpriority</a:t>
            </a:r>
            <a:r>
              <a:rPr lang="en-US" dirty="0" smtClean="0"/>
              <a:t>(m</a:t>
            </a:r>
            <a:r>
              <a:rPr lang="en-US" baseline="-25000" dirty="0" smtClean="0"/>
              <a:t>2</a:t>
            </a:r>
            <a:r>
              <a:rPr lang="en-US" dirty="0" smtClean="0"/>
              <a:t>) &gt;=			</a:t>
            </a:r>
          </a:p>
          <a:p>
            <a:pPr marL="118872" indent="0">
              <a:buNone/>
            </a:pPr>
            <a:r>
              <a:rPr lang="en-US" dirty="0"/>
              <a:t>	</a:t>
            </a:r>
            <a:r>
              <a:rPr lang="en-US" dirty="0" smtClean="0"/>
              <a:t>	</a:t>
            </a:r>
            <a:r>
              <a:rPr lang="en-US" dirty="0" err="1" smtClean="0"/>
              <a:t>proposedpriority</a:t>
            </a:r>
            <a:r>
              <a:rPr lang="en-US" dirty="0" smtClean="0"/>
              <a:t>(m</a:t>
            </a:r>
            <a:r>
              <a:rPr lang="en-US" baseline="-25000" dirty="0" smtClean="0"/>
              <a:t>2</a:t>
            </a:r>
            <a:r>
              <a:rPr lang="en-US" dirty="0" smtClean="0"/>
              <a:t>) &gt;		</a:t>
            </a:r>
          </a:p>
          <a:p>
            <a:pPr marL="118872" indent="0">
              <a:buNone/>
            </a:pPr>
            <a:r>
              <a:rPr lang="en-US" dirty="0" smtClean="0"/>
              <a:t>			</a:t>
            </a:r>
            <a:r>
              <a:rPr lang="en-US" dirty="0" err="1" smtClean="0"/>
              <a:t>finalpriority</a:t>
            </a:r>
            <a:r>
              <a:rPr lang="en-US" dirty="0" smtClean="0"/>
              <a:t>(m</a:t>
            </a:r>
            <a:r>
              <a:rPr lang="en-US" baseline="-25000" dirty="0" smtClean="0"/>
              <a:t>1</a:t>
            </a:r>
            <a:r>
              <a:rPr lang="en-US" dirty="0" smtClean="0"/>
              <a:t>)</a:t>
            </a:r>
          </a:p>
          <a:p>
            <a:r>
              <a:rPr lang="en-US" dirty="0" smtClean="0"/>
              <a:t>Suppose there is some other process </a:t>
            </a:r>
            <a:r>
              <a:rPr lang="en-US" i="1" dirty="0" smtClean="0"/>
              <a:t>p’ </a:t>
            </a:r>
            <a:r>
              <a:rPr lang="en-US" dirty="0" smtClean="0"/>
              <a:t>that delivers m</a:t>
            </a:r>
            <a:r>
              <a:rPr lang="en-US" baseline="-25000" dirty="0" smtClean="0"/>
              <a:t>2</a:t>
            </a:r>
            <a:r>
              <a:rPr lang="en-US" dirty="0" smtClean="0"/>
              <a:t> before it delivers m</a:t>
            </a:r>
            <a:r>
              <a:rPr lang="en-US" baseline="-25000" dirty="0" smtClean="0"/>
              <a:t>1</a:t>
            </a:r>
            <a:r>
              <a:rPr lang="en-US" dirty="0" smtClean="0"/>
              <a:t>. Then at </a:t>
            </a:r>
            <a:r>
              <a:rPr lang="en-US" i="1" dirty="0" smtClean="0"/>
              <a:t>p’</a:t>
            </a:r>
            <a:r>
              <a:rPr lang="en-US" dirty="0" smtClean="0"/>
              <a:t>,</a:t>
            </a:r>
          </a:p>
          <a:p>
            <a:pPr marL="118872" indent="0">
              <a:buNone/>
            </a:pPr>
            <a:r>
              <a:rPr lang="en-US" dirty="0" smtClean="0"/>
              <a:t>	 </a:t>
            </a:r>
            <a:r>
              <a:rPr lang="en-US" dirty="0" err="1" smtClean="0"/>
              <a:t>finalpriority</a:t>
            </a:r>
            <a:r>
              <a:rPr lang="en-US" dirty="0" smtClean="0"/>
              <a:t>(m</a:t>
            </a:r>
            <a:r>
              <a:rPr lang="en-US" baseline="-25000" dirty="0" smtClean="0"/>
              <a:t>1</a:t>
            </a:r>
            <a:r>
              <a:rPr lang="en-US" dirty="0" smtClean="0"/>
              <a:t>) &gt;= </a:t>
            </a:r>
          </a:p>
          <a:p>
            <a:pPr marL="118872" indent="0">
              <a:buNone/>
            </a:pPr>
            <a:r>
              <a:rPr lang="en-US" dirty="0" smtClean="0"/>
              <a:t>		</a:t>
            </a:r>
            <a:r>
              <a:rPr lang="en-US" dirty="0" err="1" smtClean="0"/>
              <a:t>proposedpriority</a:t>
            </a:r>
            <a:r>
              <a:rPr lang="en-US" dirty="0" smtClean="0"/>
              <a:t>(m</a:t>
            </a:r>
            <a:r>
              <a:rPr lang="en-US" baseline="-25000" dirty="0" smtClean="0"/>
              <a:t>1</a:t>
            </a:r>
            <a:r>
              <a:rPr lang="en-US" dirty="0" smtClean="0"/>
              <a:t>) &gt;</a:t>
            </a:r>
          </a:p>
          <a:p>
            <a:pPr marL="118872" indent="0">
              <a:buNone/>
            </a:pPr>
            <a:r>
              <a:rPr lang="en-US" dirty="0" smtClean="0"/>
              <a:t>			</a:t>
            </a:r>
            <a:r>
              <a:rPr lang="en-US" dirty="0" err="1" smtClean="0"/>
              <a:t>finalpriority</a:t>
            </a:r>
            <a:r>
              <a:rPr lang="en-US" dirty="0" smtClean="0"/>
              <a:t>(m</a:t>
            </a:r>
            <a:r>
              <a:rPr lang="en-US" baseline="-25000" dirty="0" smtClean="0"/>
              <a:t>2</a:t>
            </a:r>
            <a:r>
              <a:rPr lang="en-US" dirty="0" smtClean="0"/>
              <a:t>)</a:t>
            </a:r>
          </a:p>
          <a:p>
            <a:endParaRPr lang="en-US" dirty="0" smtClean="0"/>
          </a:p>
          <a:p>
            <a:r>
              <a:rPr lang="en-US" b="1" dirty="0" smtClean="0"/>
              <a:t>a contradiction</a:t>
            </a:r>
            <a:r>
              <a:rPr lang="en-US" dirty="0" smtClean="0"/>
              <a:t>!</a:t>
            </a:r>
          </a:p>
          <a:p>
            <a:endParaRPr lang="en-US" dirty="0" smtClean="0"/>
          </a:p>
          <a:p>
            <a:endParaRPr lang="en-US" dirty="0" smtClean="0"/>
          </a:p>
          <a:p>
            <a:pPr lvl="1"/>
            <a:endParaRPr lang="en-US" dirty="0"/>
          </a:p>
        </p:txBody>
      </p:sp>
      <p:sp>
        <p:nvSpPr>
          <p:cNvPr id="44036" name="Text Box 4"/>
          <p:cNvSpPr txBox="1">
            <a:spLocks noChangeArrowheads="1"/>
          </p:cNvSpPr>
          <p:nvPr/>
        </p:nvSpPr>
        <p:spPr bwMode="auto">
          <a:xfrm>
            <a:off x="3733800" y="3144838"/>
            <a:ext cx="27844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dirty="0"/>
              <a:t>Due to </a:t>
            </a:r>
            <a:r>
              <a:rPr lang="ja-JP" altLang="en-US" dirty="0"/>
              <a:t>“</a:t>
            </a:r>
            <a:r>
              <a:rPr lang="en-US" dirty="0"/>
              <a:t>max</a:t>
            </a:r>
            <a:r>
              <a:rPr lang="ja-JP" altLang="en-US" dirty="0"/>
              <a:t>”</a:t>
            </a:r>
            <a:r>
              <a:rPr lang="en-US" dirty="0"/>
              <a:t> operation at sender</a:t>
            </a:r>
          </a:p>
        </p:txBody>
      </p:sp>
      <p:sp>
        <p:nvSpPr>
          <p:cNvPr id="44038" name="Text Box 6"/>
          <p:cNvSpPr txBox="1">
            <a:spLocks noChangeArrowheads="1"/>
          </p:cNvSpPr>
          <p:nvPr/>
        </p:nvSpPr>
        <p:spPr bwMode="auto">
          <a:xfrm>
            <a:off x="5330825" y="4821238"/>
            <a:ext cx="3494088"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dirty="0"/>
              <a:t>Since queue ordered by increasing priority</a:t>
            </a:r>
          </a:p>
        </p:txBody>
      </p:sp>
      <p:sp>
        <p:nvSpPr>
          <p:cNvPr id="44039" name="Text Box 7"/>
          <p:cNvSpPr txBox="1">
            <a:spLocks noChangeArrowheads="1"/>
          </p:cNvSpPr>
          <p:nvPr/>
        </p:nvSpPr>
        <p:spPr bwMode="auto">
          <a:xfrm>
            <a:off x="4418013" y="4516437"/>
            <a:ext cx="27844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dirty="0"/>
              <a:t>Due to </a:t>
            </a:r>
            <a:r>
              <a:rPr lang="ja-JP" altLang="en-US" dirty="0"/>
              <a:t>“</a:t>
            </a:r>
            <a:r>
              <a:rPr lang="en-US" dirty="0"/>
              <a:t>max</a:t>
            </a:r>
            <a:r>
              <a:rPr lang="ja-JP" altLang="en-US" dirty="0"/>
              <a:t>”</a:t>
            </a:r>
            <a:r>
              <a:rPr lang="en-US" dirty="0"/>
              <a:t> operation at sender</a:t>
            </a:r>
          </a:p>
        </p:txBody>
      </p:sp>
      <p:sp>
        <p:nvSpPr>
          <p:cNvPr id="44040" name="Text Box 6"/>
          <p:cNvSpPr txBox="1">
            <a:spLocks noChangeArrowheads="1"/>
          </p:cNvSpPr>
          <p:nvPr/>
        </p:nvSpPr>
        <p:spPr bwMode="auto">
          <a:xfrm>
            <a:off x="5257800" y="3505200"/>
            <a:ext cx="34940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dirty="0"/>
              <a:t>Since queue ordered by increasing priority</a:t>
            </a:r>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r>
              <a:rPr lang="en-GB" smtClean="0"/>
              <a:t>Causal Ordering using vector timestamps</a:t>
            </a:r>
            <a:endParaRPr lang="en-GB"/>
          </a:p>
        </p:txBody>
      </p:sp>
      <p:sp>
        <p:nvSpPr>
          <p:cNvPr id="4" name="Content Placeholder 3"/>
          <p:cNvSpPr>
            <a:spLocks noGrp="1"/>
          </p:cNvSpPr>
          <p:nvPr>
            <p:ph idx="1"/>
          </p:nvPr>
        </p:nvSpPr>
        <p:spPr/>
        <p:txBody>
          <a:bodyPr/>
          <a:lstStyle/>
          <a:p>
            <a:endParaRPr lang="en-US"/>
          </a:p>
        </p:txBody>
      </p:sp>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1476375"/>
            <a:ext cx="7200900"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Line 4"/>
          <p:cNvSpPr>
            <a:spLocks noChangeShapeType="1"/>
          </p:cNvSpPr>
          <p:nvPr/>
        </p:nvSpPr>
        <p:spPr bwMode="auto">
          <a:xfrm flipH="1">
            <a:off x="1901825" y="2273300"/>
            <a:ext cx="3330575" cy="80963"/>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6085" name="Text Box 5"/>
          <p:cNvSpPr txBox="1">
            <a:spLocks noChangeArrowheads="1"/>
          </p:cNvSpPr>
          <p:nvPr/>
        </p:nvSpPr>
        <p:spPr bwMode="auto">
          <a:xfrm>
            <a:off x="5305425" y="1985963"/>
            <a:ext cx="3589338"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sz="1600">
                <a:solidFill>
                  <a:schemeClr val="hlink"/>
                </a:solidFill>
              </a:rPr>
              <a:t>The number of group-g messages</a:t>
            </a:r>
          </a:p>
          <a:p>
            <a:r>
              <a:rPr lang="en-US" sz="1600">
                <a:solidFill>
                  <a:schemeClr val="hlink"/>
                </a:solidFill>
              </a:rPr>
              <a:t>from process j that have been seen at</a:t>
            </a:r>
          </a:p>
          <a:p>
            <a:r>
              <a:rPr lang="en-US" sz="1600">
                <a:solidFill>
                  <a:schemeClr val="hlink"/>
                </a:solidFill>
              </a:rPr>
              <a:t>process i so far</a:t>
            </a:r>
          </a:p>
        </p:txBody>
      </p:sp>
      <p:sp>
        <p:nvSpPr>
          <p:cNvPr id="5" name="Date Placeholder 4"/>
          <p:cNvSpPr>
            <a:spLocks noGrp="1"/>
          </p:cNvSpPr>
          <p:nvPr>
            <p:ph type="dt" sz="half" idx="10"/>
          </p:nvPr>
        </p:nvSpPr>
        <p:spPr/>
        <p:txBody>
          <a:bodyPr/>
          <a:lstStyle/>
          <a:p>
            <a:r>
              <a:rPr lang="en-US" smtClean="0"/>
              <a:t>2011-09-06</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A815A43D-5B34-5D42-A57B-C3929BC7D463}" type="slidenum">
              <a:rPr lang="en-US" smtClean="0"/>
              <a:pPr/>
              <a:t>26</a:t>
            </a:fld>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fontScale="90000"/>
          </a:bodyPr>
          <a:lstStyle/>
          <a:p>
            <a:r>
              <a:rPr lang="en-US" smtClean="0"/>
              <a:t>Example: Causal Ordering Multicast </a:t>
            </a:r>
            <a:endParaRPr lang="en-US"/>
          </a:p>
        </p:txBody>
      </p:sp>
      <p:sp>
        <p:nvSpPr>
          <p:cNvPr id="48131" name="Rectangle 3"/>
          <p:cNvSpPr>
            <a:spLocks noGrp="1" noChangeArrowheads="1"/>
          </p:cNvSpPr>
          <p:nvPr>
            <p:ph idx="1"/>
          </p:nvPr>
        </p:nvSpPr>
        <p:spPr/>
        <p:txBody>
          <a:bodyPr/>
          <a:lstStyle/>
          <a:p>
            <a:r>
              <a:rPr lang="en-US" smtClean="0"/>
              <a:t>  </a:t>
            </a:r>
            <a:endParaRPr lang="en-US"/>
          </a:p>
        </p:txBody>
      </p:sp>
      <p:sp>
        <p:nvSpPr>
          <p:cNvPr id="48132" name="Line 4"/>
          <p:cNvSpPr>
            <a:spLocks noChangeShapeType="1"/>
          </p:cNvSpPr>
          <p:nvPr/>
        </p:nvSpPr>
        <p:spPr bwMode="auto">
          <a:xfrm flipV="1">
            <a:off x="2108200" y="2374900"/>
            <a:ext cx="4940300" cy="1270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48133" name="Text Box 5"/>
          <p:cNvSpPr txBox="1">
            <a:spLocks noChangeArrowheads="1"/>
          </p:cNvSpPr>
          <p:nvPr/>
        </p:nvSpPr>
        <p:spPr bwMode="auto">
          <a:xfrm>
            <a:off x="673100" y="21971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2400"/>
              <a:t>P1</a:t>
            </a:r>
          </a:p>
        </p:txBody>
      </p:sp>
      <p:sp>
        <p:nvSpPr>
          <p:cNvPr id="48134" name="Text Box 6"/>
          <p:cNvSpPr txBox="1">
            <a:spLocks noChangeArrowheads="1"/>
          </p:cNvSpPr>
          <p:nvPr/>
        </p:nvSpPr>
        <p:spPr bwMode="auto">
          <a:xfrm>
            <a:off x="673100" y="28067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2400"/>
              <a:t>P2</a:t>
            </a:r>
          </a:p>
        </p:txBody>
      </p:sp>
      <p:sp>
        <p:nvSpPr>
          <p:cNvPr id="48135" name="Text Box 7"/>
          <p:cNvSpPr txBox="1">
            <a:spLocks noChangeArrowheads="1"/>
          </p:cNvSpPr>
          <p:nvPr/>
        </p:nvSpPr>
        <p:spPr bwMode="auto">
          <a:xfrm>
            <a:off x="647700" y="34417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2400"/>
              <a:t>P3</a:t>
            </a:r>
          </a:p>
        </p:txBody>
      </p:sp>
      <p:sp>
        <p:nvSpPr>
          <p:cNvPr id="48136" name="Line 8"/>
          <p:cNvSpPr>
            <a:spLocks noChangeShapeType="1"/>
          </p:cNvSpPr>
          <p:nvPr/>
        </p:nvSpPr>
        <p:spPr bwMode="auto">
          <a:xfrm>
            <a:off x="2362200" y="2374900"/>
            <a:ext cx="381000" cy="6350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8137" name="Line 9"/>
          <p:cNvSpPr>
            <a:spLocks noChangeShapeType="1"/>
          </p:cNvSpPr>
          <p:nvPr/>
        </p:nvSpPr>
        <p:spPr bwMode="auto">
          <a:xfrm>
            <a:off x="2362200" y="2362200"/>
            <a:ext cx="3441700" cy="13081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8138" name="Line 10"/>
          <p:cNvSpPr>
            <a:spLocks noChangeShapeType="1"/>
          </p:cNvSpPr>
          <p:nvPr/>
        </p:nvSpPr>
        <p:spPr bwMode="auto">
          <a:xfrm flipV="1">
            <a:off x="2120900" y="3009900"/>
            <a:ext cx="5041900" cy="1270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48139" name="Line 11"/>
          <p:cNvSpPr>
            <a:spLocks noChangeShapeType="1"/>
          </p:cNvSpPr>
          <p:nvPr/>
        </p:nvSpPr>
        <p:spPr bwMode="auto">
          <a:xfrm flipV="1">
            <a:off x="2159000" y="3683000"/>
            <a:ext cx="5143500" cy="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48140" name="Line 12"/>
          <p:cNvSpPr>
            <a:spLocks noChangeShapeType="1"/>
          </p:cNvSpPr>
          <p:nvPr/>
        </p:nvSpPr>
        <p:spPr bwMode="auto">
          <a:xfrm>
            <a:off x="5384800" y="5740400"/>
            <a:ext cx="266700"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8141" name="Line 13"/>
          <p:cNvSpPr>
            <a:spLocks noChangeShapeType="1"/>
          </p:cNvSpPr>
          <p:nvPr/>
        </p:nvSpPr>
        <p:spPr bwMode="auto">
          <a:xfrm flipV="1">
            <a:off x="1663700" y="5740400"/>
            <a:ext cx="4914900"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48142" name="Text Box 14"/>
          <p:cNvSpPr txBox="1">
            <a:spLocks noChangeArrowheads="1"/>
          </p:cNvSpPr>
          <p:nvPr/>
        </p:nvSpPr>
        <p:spPr bwMode="auto">
          <a:xfrm>
            <a:off x="3467100" y="5791200"/>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2000">
                <a:solidFill>
                  <a:schemeClr val="tx1"/>
                </a:solidFill>
              </a:rPr>
              <a:t>Physical Time</a:t>
            </a:r>
          </a:p>
        </p:txBody>
      </p:sp>
      <p:sp>
        <p:nvSpPr>
          <p:cNvPr id="48143" name="Line 15"/>
          <p:cNvSpPr>
            <a:spLocks noChangeShapeType="1"/>
          </p:cNvSpPr>
          <p:nvPr/>
        </p:nvSpPr>
        <p:spPr bwMode="auto">
          <a:xfrm flipV="1">
            <a:off x="3594100" y="2387600"/>
            <a:ext cx="330200" cy="6350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8144" name="Line 16"/>
          <p:cNvSpPr>
            <a:spLocks noChangeShapeType="1"/>
          </p:cNvSpPr>
          <p:nvPr/>
        </p:nvSpPr>
        <p:spPr bwMode="auto">
          <a:xfrm>
            <a:off x="3606800" y="3022600"/>
            <a:ext cx="431800" cy="6985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8145" name="Line 17"/>
          <p:cNvSpPr>
            <a:spLocks noChangeShapeType="1"/>
          </p:cNvSpPr>
          <p:nvPr/>
        </p:nvSpPr>
        <p:spPr bwMode="auto">
          <a:xfrm flipV="1">
            <a:off x="5334000" y="2349500"/>
            <a:ext cx="469900" cy="5461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8146" name="Text Box 18"/>
          <p:cNvSpPr txBox="1">
            <a:spLocks noChangeArrowheads="1"/>
          </p:cNvSpPr>
          <p:nvPr/>
        </p:nvSpPr>
        <p:spPr bwMode="auto">
          <a:xfrm>
            <a:off x="3149600" y="3238500"/>
            <a:ext cx="723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b="1"/>
              <a:t>(1,1,0)</a:t>
            </a:r>
          </a:p>
        </p:txBody>
      </p:sp>
      <p:sp>
        <p:nvSpPr>
          <p:cNvPr id="103443" name="AutoShape 19"/>
          <p:cNvSpPr>
            <a:spLocks noChangeArrowheads="1"/>
          </p:cNvSpPr>
          <p:nvPr/>
        </p:nvSpPr>
        <p:spPr bwMode="auto">
          <a:xfrm>
            <a:off x="6019800" y="1536700"/>
            <a:ext cx="1193800" cy="457200"/>
          </a:xfrm>
          <a:prstGeom prst="wedgeEllipseCallout">
            <a:avLst>
              <a:gd name="adj1" fmla="val -50667"/>
              <a:gd name="adj2" fmla="val 96181"/>
            </a:avLst>
          </a:prstGeom>
          <a:solidFill>
            <a:schemeClr val="bg1"/>
          </a:solidFill>
          <a:ln w="12700">
            <a:solidFill>
              <a:srgbClr val="000000"/>
            </a:solidFill>
            <a:miter lim="800000"/>
            <a:headEnd type="none" w="sm" len="sm"/>
            <a:tailEnd type="none" w="med" len="lg"/>
          </a:ln>
        </p:spPr>
        <p:txBody>
          <a:bodyPr/>
          <a:lstStyle/>
          <a:p>
            <a:pPr algn="ctr"/>
            <a:r>
              <a:rPr lang="en-US" b="1"/>
              <a:t>Reject:</a:t>
            </a:r>
            <a:endParaRPr lang="en-US" b="1">
              <a:solidFill>
                <a:schemeClr val="tx1"/>
              </a:solidFill>
            </a:endParaRPr>
          </a:p>
        </p:txBody>
      </p:sp>
      <p:sp>
        <p:nvSpPr>
          <p:cNvPr id="103444" name="AutoShape 20"/>
          <p:cNvSpPr>
            <a:spLocks noChangeArrowheads="1"/>
          </p:cNvSpPr>
          <p:nvPr/>
        </p:nvSpPr>
        <p:spPr bwMode="auto">
          <a:xfrm>
            <a:off x="1524000" y="3975100"/>
            <a:ext cx="1193800" cy="495300"/>
          </a:xfrm>
          <a:prstGeom prst="wedgeEllipseCallout">
            <a:avLst>
              <a:gd name="adj1" fmla="val 39759"/>
              <a:gd name="adj2" fmla="val -202245"/>
            </a:avLst>
          </a:prstGeom>
          <a:solidFill>
            <a:schemeClr val="bg1"/>
          </a:solidFill>
          <a:ln w="12700">
            <a:solidFill>
              <a:srgbClr val="000000"/>
            </a:solidFill>
            <a:miter lim="800000"/>
            <a:headEnd type="none" w="sm" len="sm"/>
            <a:tailEnd type="none" w="med" len="lg"/>
          </a:ln>
        </p:spPr>
        <p:txBody>
          <a:bodyPr/>
          <a:lstStyle/>
          <a:p>
            <a:pPr algn="ctr"/>
            <a:r>
              <a:rPr lang="en-US" b="1"/>
              <a:t>Accept</a:t>
            </a:r>
            <a:endParaRPr lang="en-US" b="1">
              <a:solidFill>
                <a:schemeClr val="tx1"/>
              </a:solidFill>
            </a:endParaRPr>
          </a:p>
        </p:txBody>
      </p:sp>
      <p:grpSp>
        <p:nvGrpSpPr>
          <p:cNvPr id="48149" name="Group 21"/>
          <p:cNvGrpSpPr>
            <a:grpSpLocks/>
          </p:cNvGrpSpPr>
          <p:nvPr/>
        </p:nvGrpSpPr>
        <p:grpSpPr bwMode="auto">
          <a:xfrm>
            <a:off x="1193800" y="2247900"/>
            <a:ext cx="942975" cy="312738"/>
            <a:chOff x="976" y="1360"/>
            <a:chExt cx="594" cy="197"/>
          </a:xfrm>
        </p:grpSpPr>
        <p:sp>
          <p:nvSpPr>
            <p:cNvPr id="48180" name="Oval 22"/>
            <p:cNvSpPr>
              <a:spLocks noChangeArrowheads="1"/>
            </p:cNvSpPr>
            <p:nvPr/>
          </p:nvSpPr>
          <p:spPr bwMode="auto">
            <a:xfrm>
              <a:off x="976" y="1376"/>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48181" name="Text Box 23"/>
            <p:cNvSpPr txBox="1">
              <a:spLocks noChangeArrowheads="1"/>
            </p:cNvSpPr>
            <p:nvPr/>
          </p:nvSpPr>
          <p:spPr bwMode="auto">
            <a:xfrm>
              <a:off x="1022" y="1360"/>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0,0,0</a:t>
              </a:r>
            </a:p>
          </p:txBody>
        </p:sp>
      </p:grpSp>
      <p:sp>
        <p:nvSpPr>
          <p:cNvPr id="48150" name="Oval 24"/>
          <p:cNvSpPr>
            <a:spLocks noChangeArrowheads="1"/>
          </p:cNvSpPr>
          <p:nvPr/>
        </p:nvSpPr>
        <p:spPr bwMode="auto">
          <a:xfrm>
            <a:off x="1206500" y="28956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48151" name="Text Box 25"/>
          <p:cNvSpPr txBox="1">
            <a:spLocks noChangeArrowheads="1"/>
          </p:cNvSpPr>
          <p:nvPr/>
        </p:nvSpPr>
        <p:spPr bwMode="auto">
          <a:xfrm>
            <a:off x="1279525" y="2870200"/>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0,0,0</a:t>
            </a:r>
          </a:p>
        </p:txBody>
      </p:sp>
      <p:sp>
        <p:nvSpPr>
          <p:cNvPr id="48152" name="Oval 26"/>
          <p:cNvSpPr>
            <a:spLocks noChangeArrowheads="1"/>
          </p:cNvSpPr>
          <p:nvPr/>
        </p:nvSpPr>
        <p:spPr bwMode="auto">
          <a:xfrm>
            <a:off x="1219200" y="35560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48153" name="Text Box 27"/>
          <p:cNvSpPr txBox="1">
            <a:spLocks noChangeArrowheads="1"/>
          </p:cNvSpPr>
          <p:nvPr/>
        </p:nvSpPr>
        <p:spPr bwMode="auto">
          <a:xfrm>
            <a:off x="1292225" y="3530600"/>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0,0,0</a:t>
            </a:r>
          </a:p>
        </p:txBody>
      </p:sp>
      <p:sp>
        <p:nvSpPr>
          <p:cNvPr id="48154" name="Oval 28"/>
          <p:cNvSpPr>
            <a:spLocks noChangeArrowheads="1"/>
          </p:cNvSpPr>
          <p:nvPr/>
        </p:nvSpPr>
        <p:spPr bwMode="auto">
          <a:xfrm>
            <a:off x="2032000" y="21209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48155" name="Text Box 29"/>
          <p:cNvSpPr txBox="1">
            <a:spLocks noChangeArrowheads="1"/>
          </p:cNvSpPr>
          <p:nvPr/>
        </p:nvSpPr>
        <p:spPr bwMode="auto">
          <a:xfrm>
            <a:off x="2105025" y="2095500"/>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1,0,0</a:t>
            </a:r>
          </a:p>
        </p:txBody>
      </p:sp>
      <p:sp>
        <p:nvSpPr>
          <p:cNvPr id="48156" name="Oval 30"/>
          <p:cNvSpPr>
            <a:spLocks noChangeArrowheads="1"/>
          </p:cNvSpPr>
          <p:nvPr/>
        </p:nvSpPr>
        <p:spPr bwMode="auto">
          <a:xfrm>
            <a:off x="3467100" y="21463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48157" name="Text Box 31"/>
          <p:cNvSpPr txBox="1">
            <a:spLocks noChangeArrowheads="1"/>
          </p:cNvSpPr>
          <p:nvPr/>
        </p:nvSpPr>
        <p:spPr bwMode="auto">
          <a:xfrm>
            <a:off x="3540125" y="2120900"/>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1,1,0</a:t>
            </a:r>
          </a:p>
        </p:txBody>
      </p:sp>
      <p:sp>
        <p:nvSpPr>
          <p:cNvPr id="48158" name="Oval 32"/>
          <p:cNvSpPr>
            <a:spLocks noChangeArrowheads="1"/>
          </p:cNvSpPr>
          <p:nvPr/>
        </p:nvSpPr>
        <p:spPr bwMode="auto">
          <a:xfrm>
            <a:off x="2260600" y="30099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48159" name="Text Box 33"/>
          <p:cNvSpPr txBox="1">
            <a:spLocks noChangeArrowheads="1"/>
          </p:cNvSpPr>
          <p:nvPr/>
        </p:nvSpPr>
        <p:spPr bwMode="auto">
          <a:xfrm>
            <a:off x="2333625" y="2984500"/>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1,0,0</a:t>
            </a:r>
          </a:p>
        </p:txBody>
      </p:sp>
      <p:sp>
        <p:nvSpPr>
          <p:cNvPr id="103458" name="AutoShape 34"/>
          <p:cNvSpPr>
            <a:spLocks noChangeArrowheads="1"/>
          </p:cNvSpPr>
          <p:nvPr/>
        </p:nvSpPr>
        <p:spPr bwMode="auto">
          <a:xfrm>
            <a:off x="3771900" y="4686300"/>
            <a:ext cx="1562100" cy="876300"/>
          </a:xfrm>
          <a:prstGeom prst="wedgeEllipseCallout">
            <a:avLst>
              <a:gd name="adj1" fmla="val -29389"/>
              <a:gd name="adj2" fmla="val -134602"/>
            </a:avLst>
          </a:prstGeom>
          <a:solidFill>
            <a:schemeClr val="bg1"/>
          </a:solidFill>
          <a:ln w="12700">
            <a:solidFill>
              <a:srgbClr val="000000"/>
            </a:solidFill>
            <a:miter lim="800000"/>
            <a:headEnd type="none" w="sm" len="sm"/>
            <a:tailEnd type="none" w="med" len="lg"/>
          </a:ln>
        </p:spPr>
        <p:txBody>
          <a:bodyPr/>
          <a:lstStyle/>
          <a:p>
            <a:pPr algn="ctr"/>
            <a:r>
              <a:rPr lang="en-US" b="1"/>
              <a:t>Buffer,</a:t>
            </a:r>
            <a:r>
              <a:rPr lang="en-US" b="1">
                <a:solidFill>
                  <a:schemeClr val="tx1"/>
                </a:solidFill>
              </a:rPr>
              <a:t>  missing P1(1) </a:t>
            </a:r>
          </a:p>
        </p:txBody>
      </p:sp>
      <p:sp>
        <p:nvSpPr>
          <p:cNvPr id="48161" name="Oval 35"/>
          <p:cNvSpPr>
            <a:spLocks noChangeArrowheads="1"/>
          </p:cNvSpPr>
          <p:nvPr/>
        </p:nvSpPr>
        <p:spPr bwMode="auto">
          <a:xfrm>
            <a:off x="3606800" y="37084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48162" name="Text Box 36"/>
          <p:cNvSpPr txBox="1">
            <a:spLocks noChangeArrowheads="1"/>
          </p:cNvSpPr>
          <p:nvPr/>
        </p:nvSpPr>
        <p:spPr bwMode="auto">
          <a:xfrm>
            <a:off x="3679825" y="3683000"/>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t>1</a:t>
            </a:r>
            <a:r>
              <a:rPr lang="en-US" sz="1600" b="1">
                <a:solidFill>
                  <a:schemeClr val="hlink"/>
                </a:solidFill>
              </a:rPr>
              <a:t>,1,0</a:t>
            </a:r>
          </a:p>
        </p:txBody>
      </p:sp>
      <p:sp>
        <p:nvSpPr>
          <p:cNvPr id="48163" name="Oval 37"/>
          <p:cNvSpPr>
            <a:spLocks noChangeArrowheads="1"/>
          </p:cNvSpPr>
          <p:nvPr/>
        </p:nvSpPr>
        <p:spPr bwMode="auto">
          <a:xfrm>
            <a:off x="3162300" y="29337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48164" name="Text Box 38"/>
          <p:cNvSpPr txBox="1">
            <a:spLocks noChangeArrowheads="1"/>
          </p:cNvSpPr>
          <p:nvPr/>
        </p:nvSpPr>
        <p:spPr bwMode="auto">
          <a:xfrm>
            <a:off x="3235325" y="2908300"/>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1,1,0</a:t>
            </a:r>
          </a:p>
        </p:txBody>
      </p:sp>
      <p:sp>
        <p:nvSpPr>
          <p:cNvPr id="48165" name="Oval 39"/>
          <p:cNvSpPr>
            <a:spLocks noChangeArrowheads="1"/>
          </p:cNvSpPr>
          <p:nvPr/>
        </p:nvSpPr>
        <p:spPr bwMode="auto">
          <a:xfrm>
            <a:off x="5372100" y="21717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48166" name="Text Box 40"/>
          <p:cNvSpPr txBox="1">
            <a:spLocks noChangeArrowheads="1"/>
          </p:cNvSpPr>
          <p:nvPr/>
        </p:nvSpPr>
        <p:spPr bwMode="auto">
          <a:xfrm>
            <a:off x="5445125" y="2146300"/>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1,1,0</a:t>
            </a:r>
          </a:p>
        </p:txBody>
      </p:sp>
      <p:grpSp>
        <p:nvGrpSpPr>
          <p:cNvPr id="3" name="Group 41"/>
          <p:cNvGrpSpPr>
            <a:grpSpLocks/>
          </p:cNvGrpSpPr>
          <p:nvPr/>
        </p:nvGrpSpPr>
        <p:grpSpPr bwMode="auto">
          <a:xfrm>
            <a:off x="4838700" y="3632200"/>
            <a:ext cx="1425575" cy="1028700"/>
            <a:chOff x="3048" y="2288"/>
            <a:chExt cx="898" cy="648"/>
          </a:xfrm>
        </p:grpSpPr>
        <p:sp>
          <p:nvSpPr>
            <p:cNvPr id="48177" name="AutoShape 42"/>
            <p:cNvSpPr>
              <a:spLocks noChangeArrowheads="1"/>
            </p:cNvSpPr>
            <p:nvPr/>
          </p:nvSpPr>
          <p:spPr bwMode="auto">
            <a:xfrm>
              <a:off x="3048" y="2624"/>
              <a:ext cx="752" cy="312"/>
            </a:xfrm>
            <a:prstGeom prst="wedgeEllipseCallout">
              <a:avLst>
                <a:gd name="adj1" fmla="val 21676"/>
                <a:gd name="adj2" fmla="val -102245"/>
              </a:avLst>
            </a:prstGeom>
            <a:solidFill>
              <a:schemeClr val="bg1"/>
            </a:solidFill>
            <a:ln w="12700">
              <a:solidFill>
                <a:srgbClr val="000000"/>
              </a:solidFill>
              <a:miter lim="800000"/>
              <a:headEnd type="none" w="sm" len="sm"/>
              <a:tailEnd type="none" w="med" len="lg"/>
            </a:ln>
          </p:spPr>
          <p:txBody>
            <a:bodyPr/>
            <a:lstStyle/>
            <a:p>
              <a:pPr algn="ctr"/>
              <a:r>
                <a:rPr lang="en-US" b="1"/>
                <a:t>Accept:</a:t>
              </a:r>
              <a:endParaRPr lang="en-US" b="1">
                <a:solidFill>
                  <a:schemeClr val="tx1"/>
                </a:solidFill>
              </a:endParaRPr>
            </a:p>
          </p:txBody>
        </p:sp>
        <p:sp>
          <p:nvSpPr>
            <p:cNvPr id="48178" name="Oval 43"/>
            <p:cNvSpPr>
              <a:spLocks noChangeArrowheads="1"/>
            </p:cNvSpPr>
            <p:nvPr/>
          </p:nvSpPr>
          <p:spPr bwMode="auto">
            <a:xfrm>
              <a:off x="3352" y="2304"/>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48179" name="Text Box 44"/>
            <p:cNvSpPr txBox="1">
              <a:spLocks noChangeArrowheads="1"/>
            </p:cNvSpPr>
            <p:nvPr/>
          </p:nvSpPr>
          <p:spPr bwMode="auto">
            <a:xfrm>
              <a:off x="3398" y="2288"/>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1,0,0</a:t>
              </a:r>
            </a:p>
          </p:txBody>
        </p:sp>
      </p:grpSp>
      <p:grpSp>
        <p:nvGrpSpPr>
          <p:cNvPr id="4" name="Group 45"/>
          <p:cNvGrpSpPr>
            <a:grpSpLocks/>
          </p:cNvGrpSpPr>
          <p:nvPr/>
        </p:nvGrpSpPr>
        <p:grpSpPr bwMode="auto">
          <a:xfrm>
            <a:off x="5994400" y="3606800"/>
            <a:ext cx="1930400" cy="1600200"/>
            <a:chOff x="3776" y="2272"/>
            <a:chExt cx="1216" cy="1008"/>
          </a:xfrm>
        </p:grpSpPr>
        <p:sp>
          <p:nvSpPr>
            <p:cNvPr id="48174" name="AutoShape 46"/>
            <p:cNvSpPr>
              <a:spLocks noChangeArrowheads="1"/>
            </p:cNvSpPr>
            <p:nvPr/>
          </p:nvSpPr>
          <p:spPr bwMode="auto">
            <a:xfrm>
              <a:off x="4080" y="2784"/>
              <a:ext cx="912" cy="496"/>
            </a:xfrm>
            <a:prstGeom prst="wedgeEllipseCallout">
              <a:avLst>
                <a:gd name="adj1" fmla="val -60218"/>
                <a:gd name="adj2" fmla="val -121574"/>
              </a:avLst>
            </a:prstGeom>
            <a:solidFill>
              <a:schemeClr val="bg1"/>
            </a:solidFill>
            <a:ln w="12700">
              <a:solidFill>
                <a:srgbClr val="000000"/>
              </a:solidFill>
              <a:miter lim="800000"/>
              <a:headEnd type="none" w="sm" len="sm"/>
              <a:tailEnd type="none" w="med" len="lg"/>
            </a:ln>
          </p:spPr>
          <p:txBody>
            <a:bodyPr/>
            <a:lstStyle/>
            <a:p>
              <a:pPr algn="ctr"/>
              <a:r>
                <a:rPr lang="en-US" b="1"/>
                <a:t>Accept Buffered message</a:t>
              </a:r>
              <a:endParaRPr lang="en-US" b="1">
                <a:solidFill>
                  <a:schemeClr val="tx1"/>
                </a:solidFill>
              </a:endParaRPr>
            </a:p>
          </p:txBody>
        </p:sp>
        <p:sp>
          <p:nvSpPr>
            <p:cNvPr id="48175" name="Oval 47"/>
            <p:cNvSpPr>
              <a:spLocks noChangeArrowheads="1"/>
            </p:cNvSpPr>
            <p:nvPr/>
          </p:nvSpPr>
          <p:spPr bwMode="auto">
            <a:xfrm>
              <a:off x="3776" y="2288"/>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48176" name="Text Box 48"/>
            <p:cNvSpPr txBox="1">
              <a:spLocks noChangeArrowheads="1"/>
            </p:cNvSpPr>
            <p:nvPr/>
          </p:nvSpPr>
          <p:spPr bwMode="auto">
            <a:xfrm>
              <a:off x="3822" y="2272"/>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a:solidFill>
                    <a:schemeClr val="hlink"/>
                  </a:solidFill>
                </a:rPr>
                <a:t>1,1,0</a:t>
              </a:r>
            </a:p>
          </p:txBody>
        </p:sp>
      </p:grpSp>
      <p:sp>
        <p:nvSpPr>
          <p:cNvPr id="48169" name="Text Box 49"/>
          <p:cNvSpPr txBox="1">
            <a:spLocks noChangeArrowheads="1"/>
          </p:cNvSpPr>
          <p:nvPr/>
        </p:nvSpPr>
        <p:spPr bwMode="auto">
          <a:xfrm>
            <a:off x="1866900" y="2540000"/>
            <a:ext cx="723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b="1"/>
              <a:t>(1,0,0)</a:t>
            </a:r>
          </a:p>
        </p:txBody>
      </p:sp>
      <p:sp>
        <p:nvSpPr>
          <p:cNvPr id="48170" name="Text Box 50"/>
          <p:cNvSpPr txBox="1">
            <a:spLocks noChangeArrowheads="1"/>
          </p:cNvSpPr>
          <p:nvPr/>
        </p:nvSpPr>
        <p:spPr bwMode="auto">
          <a:xfrm>
            <a:off x="4356100" y="3213100"/>
            <a:ext cx="723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b="1"/>
              <a:t>(1,0,0)</a:t>
            </a:r>
          </a:p>
        </p:txBody>
      </p:sp>
      <p:sp>
        <p:nvSpPr>
          <p:cNvPr id="48171" name="Text Box 51"/>
          <p:cNvSpPr txBox="1">
            <a:spLocks noChangeArrowheads="1"/>
          </p:cNvSpPr>
          <p:nvPr/>
        </p:nvSpPr>
        <p:spPr bwMode="auto">
          <a:xfrm>
            <a:off x="3187700" y="2451100"/>
            <a:ext cx="723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b="1"/>
              <a:t>(1,1,0)</a:t>
            </a:r>
          </a:p>
        </p:txBody>
      </p:sp>
      <p:sp>
        <p:nvSpPr>
          <p:cNvPr id="48172" name="Text Box 52"/>
          <p:cNvSpPr txBox="1">
            <a:spLocks noChangeArrowheads="1"/>
          </p:cNvSpPr>
          <p:nvPr/>
        </p:nvSpPr>
        <p:spPr bwMode="auto">
          <a:xfrm>
            <a:off x="4953000" y="2501900"/>
            <a:ext cx="723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b="1"/>
              <a:t>(1,1,0)</a:t>
            </a:r>
          </a:p>
        </p:txBody>
      </p:sp>
      <p:sp>
        <p:nvSpPr>
          <p:cNvPr id="103477" name="AutoShape 53"/>
          <p:cNvSpPr>
            <a:spLocks noChangeArrowheads="1"/>
          </p:cNvSpPr>
          <p:nvPr/>
        </p:nvSpPr>
        <p:spPr bwMode="auto">
          <a:xfrm>
            <a:off x="4191000" y="1714500"/>
            <a:ext cx="1193800" cy="457200"/>
          </a:xfrm>
          <a:prstGeom prst="wedgeEllipseCallout">
            <a:avLst>
              <a:gd name="adj1" fmla="val -55986"/>
              <a:gd name="adj2" fmla="val 54514"/>
            </a:avLst>
          </a:prstGeom>
          <a:solidFill>
            <a:schemeClr val="bg1"/>
          </a:solidFill>
          <a:ln w="12700">
            <a:solidFill>
              <a:srgbClr val="000000"/>
            </a:solidFill>
            <a:miter lim="800000"/>
            <a:headEnd type="none" w="sm" len="sm"/>
            <a:tailEnd type="none" w="med" len="lg"/>
          </a:ln>
        </p:spPr>
        <p:txBody>
          <a:bodyPr/>
          <a:lstStyle/>
          <a:p>
            <a:pPr algn="ctr"/>
            <a:r>
              <a:rPr lang="en-US" b="1"/>
              <a:t>Accept</a:t>
            </a:r>
            <a:endParaRPr lang="en-US" b="1">
              <a:solidFill>
                <a:schemeClr val="tx1"/>
              </a:solidFill>
            </a:endParaRPr>
          </a:p>
        </p:txBody>
      </p:sp>
      <p:sp>
        <p:nvSpPr>
          <p:cNvPr id="6" name="Date Placeholder 5"/>
          <p:cNvSpPr>
            <a:spLocks noGrp="1"/>
          </p:cNvSpPr>
          <p:nvPr>
            <p:ph type="dt" sz="half" idx="10"/>
          </p:nvPr>
        </p:nvSpPr>
        <p:spPr/>
        <p:txBody>
          <a:bodyPr/>
          <a:lstStyle/>
          <a:p>
            <a:r>
              <a:rPr lang="en-US" smtClean="0"/>
              <a:t>2011-09-06</a:t>
            </a:r>
            <a:endParaRPr lang="en-US"/>
          </a:p>
        </p:txBody>
      </p:sp>
      <p:sp>
        <p:nvSpPr>
          <p:cNvPr id="7" name="Footer Placeholder 6"/>
          <p:cNvSpPr>
            <a:spLocks noGrp="1"/>
          </p:cNvSpPr>
          <p:nvPr>
            <p:ph type="ftr" sz="quarter" idx="11"/>
          </p:nvPr>
        </p:nvSpPr>
        <p:spPr/>
        <p:txBody>
          <a:bodyPr/>
          <a:lstStyle/>
          <a:p>
            <a:pPr>
              <a:defRPr/>
            </a:pPr>
            <a:r>
              <a:rPr lang="en-US" smtClean="0"/>
              <a:t>Nikita Borisov - UIUC</a:t>
            </a:r>
            <a:endParaRPr lang="en-US"/>
          </a:p>
        </p:txBody>
      </p:sp>
      <p:sp>
        <p:nvSpPr>
          <p:cNvPr id="8" name="Slide Number Placeholder 7"/>
          <p:cNvSpPr>
            <a:spLocks noGrp="1"/>
          </p:cNvSpPr>
          <p:nvPr>
            <p:ph type="sldNum" sz="quarter" idx="12"/>
          </p:nvPr>
        </p:nvSpPr>
        <p:spPr/>
        <p:txBody>
          <a:bodyPr/>
          <a:lstStyle/>
          <a:p>
            <a:fld id="{A815A43D-5B34-5D42-A57B-C3929BC7D463}" type="slidenum">
              <a:rPr lang="en-US" smtClean="0"/>
              <a:pPr/>
              <a:t>27</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44"/>
                                        </p:tgtEl>
                                        <p:attrNameLst>
                                          <p:attrName>style.visibility</p:attrName>
                                        </p:attrNameLst>
                                      </p:cBhvr>
                                      <p:to>
                                        <p:strVal val="visible"/>
                                      </p:to>
                                    </p:set>
                                    <p:anim calcmode="lin" valueType="num">
                                      <p:cBhvr additive="base">
                                        <p:cTn id="7" dur="500" fill="hold"/>
                                        <p:tgtEl>
                                          <p:spTgt spid="103444"/>
                                        </p:tgtEl>
                                        <p:attrNameLst>
                                          <p:attrName>ppt_x</p:attrName>
                                        </p:attrNameLst>
                                      </p:cBhvr>
                                      <p:tavLst>
                                        <p:tav tm="0">
                                          <p:val>
                                            <p:strVal val="0-#ppt_w/2"/>
                                          </p:val>
                                        </p:tav>
                                        <p:tav tm="100000">
                                          <p:val>
                                            <p:strVal val="#ppt_x"/>
                                          </p:val>
                                        </p:tav>
                                      </p:tavLst>
                                    </p:anim>
                                    <p:anim calcmode="lin" valueType="num">
                                      <p:cBhvr additive="base">
                                        <p:cTn id="8" dur="500" fill="hold"/>
                                        <p:tgtEl>
                                          <p:spTgt spid="1034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77"/>
                                        </p:tgtEl>
                                        <p:attrNameLst>
                                          <p:attrName>style.visibility</p:attrName>
                                        </p:attrNameLst>
                                      </p:cBhvr>
                                      <p:to>
                                        <p:strVal val="visible"/>
                                      </p:to>
                                    </p:set>
                                    <p:anim calcmode="lin" valueType="num">
                                      <p:cBhvr additive="base">
                                        <p:cTn id="13" dur="500" fill="hold"/>
                                        <p:tgtEl>
                                          <p:spTgt spid="103477"/>
                                        </p:tgtEl>
                                        <p:attrNameLst>
                                          <p:attrName>ppt_x</p:attrName>
                                        </p:attrNameLst>
                                      </p:cBhvr>
                                      <p:tavLst>
                                        <p:tav tm="0">
                                          <p:val>
                                            <p:strVal val="0-#ppt_w/2"/>
                                          </p:val>
                                        </p:tav>
                                        <p:tav tm="100000">
                                          <p:val>
                                            <p:strVal val="#ppt_x"/>
                                          </p:val>
                                        </p:tav>
                                      </p:tavLst>
                                    </p:anim>
                                    <p:anim calcmode="lin" valueType="num">
                                      <p:cBhvr additive="base">
                                        <p:cTn id="14" dur="500" fill="hold"/>
                                        <p:tgtEl>
                                          <p:spTgt spid="10347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458"/>
                                        </p:tgtEl>
                                        <p:attrNameLst>
                                          <p:attrName>style.visibility</p:attrName>
                                        </p:attrNameLst>
                                      </p:cBhvr>
                                      <p:to>
                                        <p:strVal val="visible"/>
                                      </p:to>
                                    </p:set>
                                    <p:anim calcmode="lin" valueType="num">
                                      <p:cBhvr additive="base">
                                        <p:cTn id="19" dur="500" fill="hold"/>
                                        <p:tgtEl>
                                          <p:spTgt spid="103458"/>
                                        </p:tgtEl>
                                        <p:attrNameLst>
                                          <p:attrName>ppt_x</p:attrName>
                                        </p:attrNameLst>
                                      </p:cBhvr>
                                      <p:tavLst>
                                        <p:tav tm="0">
                                          <p:val>
                                            <p:strVal val="0-#ppt_w/2"/>
                                          </p:val>
                                        </p:tav>
                                        <p:tav tm="100000">
                                          <p:val>
                                            <p:strVal val="#ppt_x"/>
                                          </p:val>
                                        </p:tav>
                                      </p:tavLst>
                                    </p:anim>
                                    <p:anim calcmode="lin" valueType="num">
                                      <p:cBhvr additive="base">
                                        <p:cTn id="20" dur="500" fill="hold"/>
                                        <p:tgtEl>
                                          <p:spTgt spid="10345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3443"/>
                                        </p:tgtEl>
                                        <p:attrNameLst>
                                          <p:attrName>style.visibility</p:attrName>
                                        </p:attrNameLst>
                                      </p:cBhvr>
                                      <p:to>
                                        <p:strVal val="visible"/>
                                      </p:to>
                                    </p:set>
                                    <p:anim calcmode="lin" valueType="num">
                                      <p:cBhvr additive="base">
                                        <p:cTn id="37" dur="500" fill="hold"/>
                                        <p:tgtEl>
                                          <p:spTgt spid="103443"/>
                                        </p:tgtEl>
                                        <p:attrNameLst>
                                          <p:attrName>ppt_x</p:attrName>
                                        </p:attrNameLst>
                                      </p:cBhvr>
                                      <p:tavLst>
                                        <p:tav tm="0">
                                          <p:val>
                                            <p:strVal val="0-#ppt_w/2"/>
                                          </p:val>
                                        </p:tav>
                                        <p:tav tm="100000">
                                          <p:val>
                                            <p:strVal val="#ppt_x"/>
                                          </p:val>
                                        </p:tav>
                                      </p:tavLst>
                                    </p:anim>
                                    <p:anim calcmode="lin" valueType="num">
                                      <p:cBhvr additive="base">
                                        <p:cTn id="38" dur="500" fill="hold"/>
                                        <p:tgtEl>
                                          <p:spTgt spid="1034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43" grpId="0" animBg="1" autoUpdateAnimBg="0"/>
      <p:bldP spid="103444" grpId="0" animBg="1" autoUpdateAnimBg="0"/>
      <p:bldP spid="103458" grpId="0" animBg="1" autoUpdateAnimBg="0"/>
      <p:bldP spid="103477"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mtClean="0"/>
              <a:t>Summary</a:t>
            </a:r>
            <a:endParaRPr lang="en-US"/>
          </a:p>
        </p:txBody>
      </p:sp>
      <p:sp>
        <p:nvSpPr>
          <p:cNvPr id="50179" name="Rectangle 3"/>
          <p:cNvSpPr>
            <a:spLocks noGrp="1" noChangeArrowheads="1"/>
          </p:cNvSpPr>
          <p:nvPr>
            <p:ph idx="1"/>
          </p:nvPr>
        </p:nvSpPr>
        <p:spPr/>
        <p:txBody>
          <a:bodyPr>
            <a:normAutofit/>
          </a:bodyPr>
          <a:lstStyle/>
          <a:p>
            <a:r>
              <a:rPr lang="en-US" dirty="0" smtClean="0"/>
              <a:t>Multicast is operation of sending one message to multiple processes in a given group</a:t>
            </a:r>
          </a:p>
          <a:p>
            <a:r>
              <a:rPr lang="en-US" dirty="0" smtClean="0"/>
              <a:t>Reliable multicast algorithm built using unicast</a:t>
            </a:r>
          </a:p>
          <a:p>
            <a:r>
              <a:rPr lang="en-US" dirty="0" smtClean="0"/>
              <a:t>Ordering – FIFO, total, causal</a:t>
            </a:r>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28</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1</a:t>
            </a:r>
            <a:endParaRPr lang="en-US" dirty="0"/>
          </a:p>
        </p:txBody>
      </p:sp>
      <p:sp>
        <p:nvSpPr>
          <p:cNvPr id="3" name="Content Placeholder 2"/>
          <p:cNvSpPr>
            <a:spLocks noGrp="1"/>
          </p:cNvSpPr>
          <p:nvPr>
            <p:ph idx="1"/>
          </p:nvPr>
        </p:nvSpPr>
        <p:spPr/>
        <p:txBody>
          <a:bodyPr/>
          <a:lstStyle/>
          <a:p>
            <a:r>
              <a:rPr lang="en-US" dirty="0" smtClean="0"/>
              <a:t>Consider the following vector timestamps</a:t>
            </a:r>
          </a:p>
          <a:p>
            <a:pPr lvl="1"/>
            <a:r>
              <a:rPr lang="en-US" dirty="0" smtClean="0"/>
              <a:t>T1: [1,3,2]</a:t>
            </a:r>
          </a:p>
          <a:p>
            <a:pPr lvl="1"/>
            <a:r>
              <a:rPr lang="en-US" dirty="0" smtClean="0"/>
              <a:t>T2: [2,4,2]</a:t>
            </a:r>
          </a:p>
          <a:p>
            <a:r>
              <a:rPr lang="en-US" dirty="0" smtClean="0"/>
              <a:t>How do they compare:</a:t>
            </a:r>
          </a:p>
          <a:p>
            <a:pPr lvl="1"/>
            <a:r>
              <a:rPr lang="en-US" dirty="0" smtClean="0"/>
              <a:t>A: T1 &gt; T2</a:t>
            </a:r>
          </a:p>
          <a:p>
            <a:pPr lvl="1"/>
            <a:r>
              <a:rPr lang="en-US" dirty="0" smtClean="0"/>
              <a:t>B: T1 &lt; T2</a:t>
            </a:r>
          </a:p>
          <a:p>
            <a:pPr lvl="1"/>
            <a:r>
              <a:rPr lang="en-US" dirty="0" smtClean="0"/>
              <a:t>C: T1 = T2</a:t>
            </a:r>
          </a:p>
          <a:p>
            <a:pPr lvl="1"/>
            <a:r>
              <a:rPr lang="en-US" dirty="0" smtClean="0"/>
              <a:t>D: None of the above</a:t>
            </a:r>
            <a:endParaRPr lang="en-US" dirty="0"/>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3</a:t>
            </a:fld>
            <a:endParaRPr lang="en-US"/>
          </a:p>
        </p:txBody>
      </p:sp>
    </p:spTree>
    <p:extLst>
      <p:ext uri="{BB962C8B-B14F-4D97-AF65-F5344CB8AC3E}">
        <p14:creationId xmlns:p14="http://schemas.microsoft.com/office/powerpoint/2010/main" val="7126792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5" end="5"/>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2</a:t>
            </a:r>
            <a:endParaRPr lang="en-US" dirty="0"/>
          </a:p>
        </p:txBody>
      </p:sp>
      <p:sp>
        <p:nvSpPr>
          <p:cNvPr id="3" name="Content Placeholder 2"/>
          <p:cNvSpPr>
            <a:spLocks noGrp="1"/>
          </p:cNvSpPr>
          <p:nvPr>
            <p:ph idx="1"/>
          </p:nvPr>
        </p:nvSpPr>
        <p:spPr/>
        <p:txBody>
          <a:bodyPr/>
          <a:lstStyle/>
          <a:p>
            <a:r>
              <a:rPr lang="en-US" dirty="0" smtClean="0"/>
              <a:t>Which of these cuts is consistent?</a:t>
            </a:r>
          </a:p>
          <a:p>
            <a:pPr lvl="1"/>
            <a:r>
              <a:rPr lang="en-US" dirty="0" smtClean="0"/>
              <a:t>A: 1		C: both</a:t>
            </a:r>
          </a:p>
          <a:p>
            <a:pPr lvl="1"/>
            <a:r>
              <a:rPr lang="en-US" dirty="0" smtClean="0"/>
              <a:t>B: 2		D: neither</a:t>
            </a:r>
          </a:p>
          <a:p>
            <a:endParaRPr lang="en-US" dirty="0" smtClean="0"/>
          </a:p>
        </p:txBody>
      </p:sp>
      <p:cxnSp>
        <p:nvCxnSpPr>
          <p:cNvPr id="5" name="Straight Connector 4"/>
          <p:cNvCxnSpPr/>
          <p:nvPr/>
        </p:nvCxnSpPr>
        <p:spPr>
          <a:xfrm>
            <a:off x="1447800" y="3962400"/>
            <a:ext cx="58674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447800" y="4724400"/>
            <a:ext cx="58674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447800" y="5486400"/>
            <a:ext cx="58674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362200" y="4724400"/>
            <a:ext cx="685800" cy="762000"/>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981200" y="3962400"/>
            <a:ext cx="1295400" cy="1524000"/>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981200" y="3962400"/>
            <a:ext cx="609600" cy="762000"/>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Freeform 17"/>
          <p:cNvSpPr/>
          <p:nvPr/>
        </p:nvSpPr>
        <p:spPr>
          <a:xfrm>
            <a:off x="1997673" y="3632142"/>
            <a:ext cx="1480579" cy="2353345"/>
          </a:xfrm>
          <a:custGeom>
            <a:avLst/>
            <a:gdLst>
              <a:gd name="connsiteX0" fmla="*/ 6349 w 1480579"/>
              <a:gd name="connsiteY0" fmla="*/ 0 h 2353345"/>
              <a:gd name="connsiteX1" fmla="*/ 166205 w 1480579"/>
              <a:gd name="connsiteY1" fmla="*/ 648280 h 2353345"/>
              <a:gd name="connsiteX2" fmla="*/ 1116462 w 1480579"/>
              <a:gd name="connsiteY2" fmla="*/ 959099 h 2353345"/>
              <a:gd name="connsiteX3" fmla="*/ 1480579 w 1480579"/>
              <a:gd name="connsiteY3" fmla="*/ 2353345 h 2353345"/>
            </a:gdLst>
            <a:ahLst/>
            <a:cxnLst>
              <a:cxn ang="0">
                <a:pos x="connsiteX0" y="connsiteY0"/>
              </a:cxn>
              <a:cxn ang="0">
                <a:pos x="connsiteX1" y="connsiteY1"/>
              </a:cxn>
              <a:cxn ang="0">
                <a:pos x="connsiteX2" y="connsiteY2"/>
              </a:cxn>
              <a:cxn ang="0">
                <a:pos x="connsiteX3" y="connsiteY3"/>
              </a:cxn>
            </a:cxnLst>
            <a:rect l="l" t="t" r="r" b="b"/>
            <a:pathLst>
              <a:path w="1480579" h="2353345">
                <a:moveTo>
                  <a:pt x="6349" y="0"/>
                </a:moveTo>
                <a:cubicBezTo>
                  <a:pt x="-6233" y="244215"/>
                  <a:pt x="-18814" y="488430"/>
                  <a:pt x="166205" y="648280"/>
                </a:cubicBezTo>
                <a:cubicBezTo>
                  <a:pt x="351224" y="808130"/>
                  <a:pt x="897400" y="674922"/>
                  <a:pt x="1116462" y="959099"/>
                </a:cubicBezTo>
                <a:cubicBezTo>
                  <a:pt x="1335524" y="1243276"/>
                  <a:pt x="1480579" y="2353345"/>
                  <a:pt x="1480579" y="2353345"/>
                </a:cubicBezTo>
              </a:path>
            </a:pathLst>
          </a:cu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0000"/>
                </a:solidFill>
              </a:ln>
            </a:endParaRPr>
          </a:p>
        </p:txBody>
      </p:sp>
      <p:cxnSp>
        <p:nvCxnSpPr>
          <p:cNvPr id="26" name="Straight Arrow Connector 25"/>
          <p:cNvCxnSpPr/>
          <p:nvPr/>
        </p:nvCxnSpPr>
        <p:spPr>
          <a:xfrm>
            <a:off x="4038600" y="3962400"/>
            <a:ext cx="762000" cy="762000"/>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191000" y="4724400"/>
            <a:ext cx="457200" cy="762000"/>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724400" y="3962400"/>
            <a:ext cx="609600" cy="762000"/>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105400" y="4724400"/>
            <a:ext cx="381000" cy="762000"/>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800600" y="4724400"/>
            <a:ext cx="914400" cy="762000"/>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Freeform 35"/>
          <p:cNvSpPr/>
          <p:nvPr/>
        </p:nvSpPr>
        <p:spPr>
          <a:xfrm>
            <a:off x="4949126" y="3774231"/>
            <a:ext cx="1134533" cy="2309928"/>
          </a:xfrm>
          <a:custGeom>
            <a:avLst/>
            <a:gdLst>
              <a:gd name="connsiteX0" fmla="*/ 1009473 w 1285021"/>
              <a:gd name="connsiteY0" fmla="*/ 0 h 2309928"/>
              <a:gd name="connsiteX1" fmla="*/ 103621 w 1285021"/>
              <a:gd name="connsiteY1" fmla="*/ 639399 h 2309928"/>
              <a:gd name="connsiteX2" fmla="*/ 130263 w 1285021"/>
              <a:gd name="connsiteY2" fmla="*/ 1305440 h 2309928"/>
              <a:gd name="connsiteX3" fmla="*/ 1089401 w 1285021"/>
              <a:gd name="connsiteY3" fmla="*/ 1394246 h 2309928"/>
              <a:gd name="connsiteX4" fmla="*/ 1275900 w 1285021"/>
              <a:gd name="connsiteY4" fmla="*/ 2246778 h 2309928"/>
              <a:gd name="connsiteX5" fmla="*/ 1258138 w 1285021"/>
              <a:gd name="connsiteY5" fmla="*/ 2246778 h 2309928"/>
              <a:gd name="connsiteX6" fmla="*/ 1267019 w 1285021"/>
              <a:gd name="connsiteY6" fmla="*/ 2246778 h 2309928"/>
              <a:gd name="connsiteX0" fmla="*/ 953599 w 1229147"/>
              <a:gd name="connsiteY0" fmla="*/ 0 h 2309928"/>
              <a:gd name="connsiteX1" fmla="*/ 163198 w 1229147"/>
              <a:gd name="connsiteY1" fmla="*/ 639399 h 2309928"/>
              <a:gd name="connsiteX2" fmla="*/ 74389 w 1229147"/>
              <a:gd name="connsiteY2" fmla="*/ 1305440 h 2309928"/>
              <a:gd name="connsiteX3" fmla="*/ 1033527 w 1229147"/>
              <a:gd name="connsiteY3" fmla="*/ 1394246 h 2309928"/>
              <a:gd name="connsiteX4" fmla="*/ 1220026 w 1229147"/>
              <a:gd name="connsiteY4" fmla="*/ 2246778 h 2309928"/>
              <a:gd name="connsiteX5" fmla="*/ 1202264 w 1229147"/>
              <a:gd name="connsiteY5" fmla="*/ 2246778 h 2309928"/>
              <a:gd name="connsiteX6" fmla="*/ 1211145 w 1229147"/>
              <a:gd name="connsiteY6" fmla="*/ 2246778 h 2309928"/>
              <a:gd name="connsiteX0" fmla="*/ 858985 w 1134533"/>
              <a:gd name="connsiteY0" fmla="*/ 0 h 2309928"/>
              <a:gd name="connsiteX1" fmla="*/ 68584 w 1134533"/>
              <a:gd name="connsiteY1" fmla="*/ 639399 h 2309928"/>
              <a:gd name="connsiteX2" fmla="*/ 139632 w 1134533"/>
              <a:gd name="connsiteY2" fmla="*/ 1305440 h 2309928"/>
              <a:gd name="connsiteX3" fmla="*/ 938913 w 1134533"/>
              <a:gd name="connsiteY3" fmla="*/ 1394246 h 2309928"/>
              <a:gd name="connsiteX4" fmla="*/ 1125412 w 1134533"/>
              <a:gd name="connsiteY4" fmla="*/ 2246778 h 2309928"/>
              <a:gd name="connsiteX5" fmla="*/ 1107650 w 1134533"/>
              <a:gd name="connsiteY5" fmla="*/ 2246778 h 2309928"/>
              <a:gd name="connsiteX6" fmla="*/ 1116531 w 1134533"/>
              <a:gd name="connsiteY6" fmla="*/ 2246778 h 230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4533" h="2309928">
                <a:moveTo>
                  <a:pt x="858985" y="0"/>
                </a:moveTo>
                <a:cubicBezTo>
                  <a:pt x="479326" y="210913"/>
                  <a:pt x="188476" y="421826"/>
                  <a:pt x="68584" y="639399"/>
                </a:cubicBezTo>
                <a:cubicBezTo>
                  <a:pt x="-51308" y="856972"/>
                  <a:pt x="-5423" y="1179632"/>
                  <a:pt x="139632" y="1305440"/>
                </a:cubicBezTo>
                <a:cubicBezTo>
                  <a:pt x="284687" y="1431248"/>
                  <a:pt x="774616" y="1237356"/>
                  <a:pt x="938913" y="1394246"/>
                </a:cubicBezTo>
                <a:cubicBezTo>
                  <a:pt x="1103210" y="1551136"/>
                  <a:pt x="1097289" y="2104689"/>
                  <a:pt x="1125412" y="2246778"/>
                </a:cubicBezTo>
                <a:cubicBezTo>
                  <a:pt x="1153535" y="2388867"/>
                  <a:pt x="1107650" y="2246778"/>
                  <a:pt x="1107650" y="2246778"/>
                </a:cubicBezTo>
                <a:lnTo>
                  <a:pt x="1116531" y="2246778"/>
                </a:lnTo>
              </a:path>
            </a:pathLst>
          </a:custGeom>
          <a:ln w="38100" cmpd="sng">
            <a:solidFill>
              <a:srgbClr val="E66C7D"/>
            </a:solidFill>
          </a:ln>
          <a:effectLst/>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ln>
                <a:solidFill>
                  <a:srgbClr val="000000"/>
                </a:solidFill>
              </a:ln>
            </a:endParaRPr>
          </a:p>
        </p:txBody>
      </p:sp>
      <p:sp>
        <p:nvSpPr>
          <p:cNvPr id="38" name="TextBox 37"/>
          <p:cNvSpPr txBox="1"/>
          <p:nvPr/>
        </p:nvSpPr>
        <p:spPr>
          <a:xfrm>
            <a:off x="3352800" y="6172200"/>
            <a:ext cx="327308" cy="374461"/>
          </a:xfrm>
          <a:prstGeom prst="rect">
            <a:avLst/>
          </a:prstGeom>
          <a:noFill/>
        </p:spPr>
        <p:txBody>
          <a:bodyPr wrap="none" rtlCol="0">
            <a:spAutoFit/>
          </a:bodyPr>
          <a:lstStyle/>
          <a:p>
            <a:r>
              <a:rPr lang="en-US" sz="2000" dirty="0" smtClean="0">
                <a:solidFill>
                  <a:schemeClr val="accent3"/>
                </a:solidFill>
              </a:rPr>
              <a:t>1</a:t>
            </a:r>
            <a:endParaRPr lang="en-US" sz="2000" dirty="0">
              <a:solidFill>
                <a:schemeClr val="accent3"/>
              </a:solidFill>
            </a:endParaRPr>
          </a:p>
        </p:txBody>
      </p:sp>
      <p:sp>
        <p:nvSpPr>
          <p:cNvPr id="39" name="TextBox 38"/>
          <p:cNvSpPr txBox="1"/>
          <p:nvPr/>
        </p:nvSpPr>
        <p:spPr>
          <a:xfrm>
            <a:off x="5943600" y="6172200"/>
            <a:ext cx="327308" cy="374461"/>
          </a:xfrm>
          <a:prstGeom prst="rect">
            <a:avLst/>
          </a:prstGeom>
          <a:noFill/>
        </p:spPr>
        <p:txBody>
          <a:bodyPr wrap="none" rtlCol="0">
            <a:spAutoFit/>
          </a:bodyPr>
          <a:lstStyle/>
          <a:p>
            <a:r>
              <a:rPr lang="en-US" sz="2000" dirty="0">
                <a:solidFill>
                  <a:schemeClr val="accent3"/>
                </a:solidFill>
              </a:rPr>
              <a:t>2</a:t>
            </a:r>
          </a:p>
        </p:txBody>
      </p:sp>
      <p:sp>
        <p:nvSpPr>
          <p:cNvPr id="40" name="Date Placeholder 39"/>
          <p:cNvSpPr>
            <a:spLocks noGrp="1"/>
          </p:cNvSpPr>
          <p:nvPr>
            <p:ph type="dt" sz="half" idx="10"/>
          </p:nvPr>
        </p:nvSpPr>
        <p:spPr/>
        <p:txBody>
          <a:bodyPr/>
          <a:lstStyle/>
          <a:p>
            <a:r>
              <a:rPr lang="en-US" smtClean="0"/>
              <a:t>2011-09-06</a:t>
            </a:r>
            <a:endParaRPr lang="en-US"/>
          </a:p>
        </p:txBody>
      </p:sp>
      <p:sp>
        <p:nvSpPr>
          <p:cNvPr id="41" name="Footer Placeholder 40"/>
          <p:cNvSpPr>
            <a:spLocks noGrp="1"/>
          </p:cNvSpPr>
          <p:nvPr>
            <p:ph type="ftr" sz="quarter" idx="11"/>
          </p:nvPr>
        </p:nvSpPr>
        <p:spPr/>
        <p:txBody>
          <a:bodyPr/>
          <a:lstStyle/>
          <a:p>
            <a:pPr>
              <a:defRPr/>
            </a:pPr>
            <a:r>
              <a:rPr lang="en-US" smtClean="0"/>
              <a:t>Nikita Borisov - UIUC</a:t>
            </a:r>
            <a:endParaRPr lang="en-US"/>
          </a:p>
        </p:txBody>
      </p:sp>
      <p:sp>
        <p:nvSpPr>
          <p:cNvPr id="42" name="Slide Number Placeholder 41"/>
          <p:cNvSpPr>
            <a:spLocks noGrp="1"/>
          </p:cNvSpPr>
          <p:nvPr>
            <p:ph type="sldNum" sz="quarter" idx="12"/>
          </p:nvPr>
        </p:nvSpPr>
        <p:spPr/>
        <p:txBody>
          <a:bodyPr/>
          <a:lstStyle/>
          <a:p>
            <a:fld id="{A815A43D-5B34-5D42-A57B-C3929BC7D463}" type="slidenum">
              <a:rPr lang="en-US" smtClean="0"/>
              <a:pPr/>
              <a:t>4</a:t>
            </a:fld>
            <a:endParaRPr lang="en-US"/>
          </a:p>
        </p:txBody>
      </p:sp>
    </p:spTree>
    <p:extLst>
      <p:ext uri="{BB962C8B-B14F-4D97-AF65-F5344CB8AC3E}">
        <p14:creationId xmlns:p14="http://schemas.microsoft.com/office/powerpoint/2010/main" val="18656127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t>Communication Modes in DS </a:t>
            </a:r>
            <a:endParaRPr lang="en-US"/>
          </a:p>
        </p:txBody>
      </p:sp>
      <p:sp>
        <p:nvSpPr>
          <p:cNvPr id="7171" name="Rectangle 3"/>
          <p:cNvSpPr>
            <a:spLocks noGrp="1" noChangeArrowheads="1"/>
          </p:cNvSpPr>
          <p:nvPr>
            <p:ph idx="1"/>
          </p:nvPr>
        </p:nvSpPr>
        <p:spPr/>
        <p:txBody>
          <a:bodyPr>
            <a:normAutofit fontScale="92500" lnSpcReduction="20000"/>
          </a:bodyPr>
          <a:lstStyle/>
          <a:p>
            <a:r>
              <a:rPr lang="en-US" dirty="0" smtClean="0"/>
              <a:t> Unicast </a:t>
            </a:r>
          </a:p>
          <a:p>
            <a:pPr lvl="1"/>
            <a:r>
              <a:rPr lang="en-US" dirty="0" smtClean="0"/>
              <a:t>One-to-one: Message from process </a:t>
            </a:r>
            <a:r>
              <a:rPr lang="en-US" i="1" dirty="0" smtClean="0"/>
              <a:t>p</a:t>
            </a:r>
            <a:r>
              <a:rPr lang="en-US" dirty="0" smtClean="0"/>
              <a:t> to process </a:t>
            </a:r>
            <a:r>
              <a:rPr lang="en-US" i="1" dirty="0" smtClean="0"/>
              <a:t>q</a:t>
            </a:r>
            <a:r>
              <a:rPr lang="en-US" dirty="0" smtClean="0"/>
              <a:t>.</a:t>
            </a:r>
            <a:endParaRPr lang="en-US" dirty="0" smtClean="0">
              <a:sym typeface="Symbol" charset="0"/>
            </a:endParaRPr>
          </a:p>
          <a:p>
            <a:pPr lvl="1"/>
            <a:r>
              <a:rPr lang="en-US" i="1" dirty="0" smtClean="0"/>
              <a:t>Best effort</a:t>
            </a:r>
            <a:r>
              <a:rPr lang="en-US" dirty="0" smtClean="0"/>
              <a:t>: message </a:t>
            </a:r>
            <a:r>
              <a:rPr lang="en-US" i="1" dirty="0" smtClean="0"/>
              <a:t>may</a:t>
            </a:r>
            <a:r>
              <a:rPr lang="en-US" dirty="0" smtClean="0"/>
              <a:t> be delivered, but will be intact</a:t>
            </a:r>
            <a:endParaRPr lang="en-US" i="1" dirty="0" smtClean="0"/>
          </a:p>
          <a:p>
            <a:pPr lvl="1"/>
            <a:r>
              <a:rPr lang="en-US" i="1" dirty="0" smtClean="0"/>
              <a:t>Reliable: </a:t>
            </a:r>
            <a:r>
              <a:rPr lang="en-US" dirty="0" smtClean="0"/>
              <a:t>message </a:t>
            </a:r>
            <a:r>
              <a:rPr lang="en-US" i="1" dirty="0" smtClean="0"/>
              <a:t>will </a:t>
            </a:r>
            <a:r>
              <a:rPr lang="en-US" dirty="0" smtClean="0"/>
              <a:t>be delivered</a:t>
            </a:r>
          </a:p>
          <a:p>
            <a:r>
              <a:rPr lang="en-US" dirty="0" smtClean="0"/>
              <a:t> Broadcast</a:t>
            </a:r>
          </a:p>
          <a:p>
            <a:pPr lvl="1"/>
            <a:r>
              <a:rPr lang="en-US" dirty="0" smtClean="0"/>
              <a:t>One-to-all: Message from process </a:t>
            </a:r>
            <a:r>
              <a:rPr lang="en-US" i="1" dirty="0" smtClean="0"/>
              <a:t>p </a:t>
            </a:r>
            <a:r>
              <a:rPr lang="en-US" dirty="0" smtClean="0"/>
              <a:t>to </a:t>
            </a:r>
            <a:r>
              <a:rPr lang="en-US" i="1" dirty="0" smtClean="0"/>
              <a:t>all </a:t>
            </a:r>
            <a:r>
              <a:rPr lang="en-US" dirty="0" smtClean="0"/>
              <a:t>processes</a:t>
            </a:r>
          </a:p>
          <a:p>
            <a:pPr lvl="1"/>
            <a:r>
              <a:rPr lang="en-US" dirty="0" smtClean="0"/>
              <a:t>Impractical for large networks</a:t>
            </a:r>
          </a:p>
          <a:p>
            <a:r>
              <a:rPr lang="en-US" b="1" dirty="0" smtClean="0"/>
              <a:t>Multicast</a:t>
            </a:r>
          </a:p>
          <a:p>
            <a:pPr lvl="1"/>
            <a:r>
              <a:rPr lang="en-US" b="1" dirty="0" smtClean="0"/>
              <a:t>One-to-many: “Local” broadcast within a group </a:t>
            </a:r>
            <a:r>
              <a:rPr lang="en-US" b="1" i="1" dirty="0" smtClean="0"/>
              <a:t>g</a:t>
            </a:r>
            <a:r>
              <a:rPr lang="en-US" b="1" dirty="0" smtClean="0"/>
              <a:t> of processes</a:t>
            </a:r>
            <a:endParaRPr lang="en-US" b="1" dirty="0"/>
          </a:p>
        </p:txBody>
      </p:sp>
      <p:sp>
        <p:nvSpPr>
          <p:cNvPr id="6" name="Date Placeholder 5"/>
          <p:cNvSpPr>
            <a:spLocks noGrp="1"/>
          </p:cNvSpPr>
          <p:nvPr>
            <p:ph type="dt" sz="half" idx="10"/>
          </p:nvPr>
        </p:nvSpPr>
        <p:spPr/>
        <p:txBody>
          <a:bodyPr/>
          <a:lstStyle/>
          <a:p>
            <a:r>
              <a:rPr lang="en-US" smtClean="0"/>
              <a:t>2011-09-06</a:t>
            </a:r>
            <a:endParaRPr lang="en-US"/>
          </a:p>
        </p:txBody>
      </p:sp>
      <p:sp>
        <p:nvSpPr>
          <p:cNvPr id="7" name="Footer Placeholder 6"/>
          <p:cNvSpPr>
            <a:spLocks noGrp="1"/>
          </p:cNvSpPr>
          <p:nvPr>
            <p:ph type="ftr" sz="quarter" idx="11"/>
          </p:nvPr>
        </p:nvSpPr>
        <p:spPr/>
        <p:txBody>
          <a:bodyPr/>
          <a:lstStyle/>
          <a:p>
            <a:pPr>
              <a:defRPr/>
            </a:pPr>
            <a:r>
              <a:rPr lang="en-US" smtClean="0"/>
              <a:t>Nikita Borisov - UIUC</a:t>
            </a:r>
            <a:endParaRPr lang="en-US"/>
          </a:p>
        </p:txBody>
      </p:sp>
      <p:sp>
        <p:nvSpPr>
          <p:cNvPr id="8" name="Slide Number Placeholder 7"/>
          <p:cNvSpPr>
            <a:spLocks noGrp="1"/>
          </p:cNvSpPr>
          <p:nvPr>
            <p:ph type="sldNum" sz="quarter" idx="12"/>
          </p:nvPr>
        </p:nvSpPr>
        <p:spPr/>
        <p:txBody>
          <a:bodyPr/>
          <a:lstStyle/>
          <a:p>
            <a:fld id="{A815A43D-5B34-5D42-A57B-C3929BC7D463}" type="slidenum">
              <a:rPr lang="en-US" smtClean="0"/>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Define multicast properties</a:t>
            </a:r>
          </a:p>
          <a:p>
            <a:pPr lvl="1"/>
            <a:r>
              <a:rPr lang="en-US" dirty="0" smtClean="0"/>
              <a:t>Reliability</a:t>
            </a:r>
          </a:p>
          <a:p>
            <a:pPr lvl="1"/>
            <a:r>
              <a:rPr lang="en-US" dirty="0" smtClean="0"/>
              <a:t>Ordering</a:t>
            </a:r>
          </a:p>
          <a:p>
            <a:r>
              <a:rPr lang="en-US" dirty="0" smtClean="0"/>
              <a:t>Examine algorithms for reliable and/or ordered multicast</a:t>
            </a:r>
          </a:p>
          <a:p>
            <a:r>
              <a:rPr lang="en-US" dirty="0" smtClean="0"/>
              <a:t>Readings:</a:t>
            </a:r>
          </a:p>
          <a:p>
            <a:pPr lvl="1"/>
            <a:r>
              <a:rPr lang="en-US" dirty="0" smtClean="0"/>
              <a:t>12.4 (4</a:t>
            </a:r>
            <a:r>
              <a:rPr lang="en-US" baseline="30000" dirty="0" smtClean="0"/>
              <a:t>th</a:t>
            </a:r>
            <a:r>
              <a:rPr lang="en-US" dirty="0" smtClean="0"/>
              <a:t> </a:t>
            </a:r>
            <a:r>
              <a:rPr lang="en-US" dirty="0" err="1" smtClean="0"/>
              <a:t>ed</a:t>
            </a:r>
            <a:r>
              <a:rPr lang="en-US" dirty="0" smtClean="0"/>
              <a:t>), 15.4 (5</a:t>
            </a:r>
            <a:r>
              <a:rPr lang="en-US" baseline="30000" dirty="0" smtClean="0"/>
              <a:t>th</a:t>
            </a:r>
            <a:r>
              <a:rPr lang="en-US" dirty="0" smtClean="0"/>
              <a:t> </a:t>
            </a:r>
            <a:r>
              <a:rPr lang="en-US" dirty="0" err="1" smtClean="0"/>
              <a:t>ed</a:t>
            </a:r>
            <a:r>
              <a:rPr lang="en-US" dirty="0" smtClean="0"/>
              <a:t>)</a:t>
            </a:r>
          </a:p>
          <a:p>
            <a:pPr lvl="1"/>
            <a:r>
              <a:rPr lang="en-US" dirty="0" smtClean="0"/>
              <a:t>Optional: 4.5 (4</a:t>
            </a:r>
            <a:r>
              <a:rPr lang="en-US" baseline="30000" dirty="0" smtClean="0"/>
              <a:t>th</a:t>
            </a:r>
            <a:r>
              <a:rPr lang="en-US" dirty="0" smtClean="0"/>
              <a:t> </a:t>
            </a:r>
            <a:r>
              <a:rPr lang="en-US" dirty="0" err="1" smtClean="0"/>
              <a:t>ed</a:t>
            </a:r>
            <a:r>
              <a:rPr lang="en-US" dirty="0" smtClean="0"/>
              <a:t>), 4.4 (5</a:t>
            </a:r>
            <a:r>
              <a:rPr lang="en-US" baseline="30000" dirty="0" smtClean="0"/>
              <a:t>th</a:t>
            </a:r>
            <a:r>
              <a:rPr lang="en-US" dirty="0" smtClean="0"/>
              <a:t> </a:t>
            </a:r>
            <a:r>
              <a:rPr lang="en-US" dirty="0" err="1" smtClean="0"/>
              <a:t>ed</a:t>
            </a:r>
            <a:r>
              <a:rPr lang="en-US" smtClean="0"/>
              <a:t>)</a:t>
            </a:r>
            <a:endParaRPr lang="en-US" dirty="0" smtClean="0"/>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6</a:t>
            </a:fld>
            <a:endParaRPr lang="en-US"/>
          </a:p>
        </p:txBody>
      </p:sp>
    </p:spTree>
    <p:extLst>
      <p:ext uri="{BB962C8B-B14F-4D97-AF65-F5344CB8AC3E}">
        <p14:creationId xmlns:p14="http://schemas.microsoft.com/office/powerpoint/2010/main" val="3366163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wall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8475"/>
            <a:ext cx="9144000" cy="555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half" idx="10"/>
          </p:nvPr>
        </p:nvSpPr>
        <p:spPr/>
        <p:txBody>
          <a:bodyPr/>
          <a:lstStyle/>
          <a:p>
            <a:r>
              <a:rPr lang="en-US" smtClean="0"/>
              <a:t>2011-09-06</a:t>
            </a:r>
            <a:endParaRPr lang="en-US"/>
          </a:p>
        </p:txBody>
      </p:sp>
      <p:sp>
        <p:nvSpPr>
          <p:cNvPr id="7" name="Footer Placeholder 6"/>
          <p:cNvSpPr>
            <a:spLocks noGrp="1"/>
          </p:cNvSpPr>
          <p:nvPr>
            <p:ph type="ftr" sz="quarter" idx="11"/>
          </p:nvPr>
        </p:nvSpPr>
        <p:spPr/>
        <p:txBody>
          <a:bodyPr/>
          <a:lstStyle/>
          <a:p>
            <a:pPr>
              <a:defRPr/>
            </a:pPr>
            <a:r>
              <a:rPr lang="en-US" smtClean="0"/>
              <a:t>Nikita Borisov - UIUC</a:t>
            </a:r>
            <a:endParaRPr lang="en-US"/>
          </a:p>
        </p:txBody>
      </p:sp>
      <p:sp>
        <p:nvSpPr>
          <p:cNvPr id="8" name="Slide Number Placeholder 7"/>
          <p:cNvSpPr>
            <a:spLocks noGrp="1"/>
          </p:cNvSpPr>
          <p:nvPr>
            <p:ph type="sldNum" sz="quarter" idx="12"/>
          </p:nvPr>
        </p:nvSpPr>
        <p:spPr/>
        <p:txBody>
          <a:bodyPr/>
          <a:lstStyle/>
          <a:p>
            <a:fld id="{A815A43D-5B34-5D42-A57B-C3929BC7D463}" type="slidenum">
              <a:rPr lang="en-US" smtClean="0"/>
              <a:pPr/>
              <a:t>7</a:t>
            </a:fld>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mtClean="0"/>
              <a:t>Other Examples of Multicast Use </a:t>
            </a:r>
            <a:endParaRPr lang="en-US"/>
          </a:p>
        </p:txBody>
      </p:sp>
      <p:sp>
        <p:nvSpPr>
          <p:cNvPr id="11267" name="Rectangle 3"/>
          <p:cNvSpPr>
            <a:spLocks noGrp="1" noChangeArrowheads="1"/>
          </p:cNvSpPr>
          <p:nvPr>
            <p:ph idx="1"/>
          </p:nvPr>
        </p:nvSpPr>
        <p:spPr/>
        <p:txBody>
          <a:bodyPr>
            <a:normAutofit fontScale="92500" lnSpcReduction="20000"/>
          </a:bodyPr>
          <a:lstStyle/>
          <a:p>
            <a:r>
              <a:rPr lang="en-US" dirty="0" smtClean="0"/>
              <a:t>Akamai’s Configuration Management System (called ACMS) uses a core group of 3-5 servers. These servers continuously multicast to each other the latest updates. They use reliable multicast. After an update is reliably multicast within this group, it is then sent out to all the (1000s of) servers Akamai has all over the world.</a:t>
            </a:r>
          </a:p>
          <a:p>
            <a:r>
              <a:rPr lang="en-US" dirty="0" smtClean="0"/>
              <a:t>Air Traffic Control System: orders by one ATC need to be ordered (and reliable) multicast out to other ATC’s.</a:t>
            </a:r>
          </a:p>
          <a:p>
            <a:r>
              <a:rPr lang="en-US" dirty="0" smtClean="0"/>
              <a:t>Newsgroup servers multicast to each other in a reliable and ordered manner.</a:t>
            </a:r>
            <a:endParaRPr lang="en-US" dirty="0"/>
          </a:p>
        </p:txBody>
      </p:sp>
      <p:sp>
        <p:nvSpPr>
          <p:cNvPr id="4" name="Date Placeholder 3"/>
          <p:cNvSpPr>
            <a:spLocks noGrp="1"/>
          </p:cNvSpPr>
          <p:nvPr>
            <p:ph type="dt" sz="half" idx="10"/>
          </p:nvPr>
        </p:nvSpPr>
        <p:spPr/>
        <p:txBody>
          <a:bodyPr/>
          <a:lstStyle/>
          <a:p>
            <a:r>
              <a:rPr lang="en-US" smtClean="0"/>
              <a:t>2011-09-06</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A815A43D-5B34-5D42-A57B-C3929BC7D463}" type="slidenum">
              <a:rPr lang="en-US" smtClean="0"/>
              <a:pPr/>
              <a:t>8</a:t>
            </a:fld>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r>
              <a:rPr lang="en-GB" dirty="0" smtClean="0"/>
              <a:t>What’re we designing in this class</a:t>
            </a:r>
            <a:endParaRPr lang="en-GB" dirty="0"/>
          </a:p>
        </p:txBody>
      </p:sp>
      <p:sp>
        <p:nvSpPr>
          <p:cNvPr id="4" name="Content Placeholder 3"/>
          <p:cNvSpPr>
            <a:spLocks noGrp="1"/>
          </p:cNvSpPr>
          <p:nvPr>
            <p:ph idx="1"/>
          </p:nvPr>
        </p:nvSpPr>
        <p:spPr/>
        <p:txBody>
          <a:bodyPr/>
          <a:lstStyle/>
          <a:p>
            <a:endParaRPr lang="en-US" dirty="0"/>
          </a:p>
        </p:txBody>
      </p:sp>
      <p:grpSp>
        <p:nvGrpSpPr>
          <p:cNvPr id="13315" name="Group 3"/>
          <p:cNvGrpSpPr>
            <a:grpSpLocks/>
          </p:cNvGrpSpPr>
          <p:nvPr/>
        </p:nvGrpSpPr>
        <p:grpSpPr bwMode="auto">
          <a:xfrm>
            <a:off x="1335088" y="1509713"/>
            <a:ext cx="5675312" cy="4725987"/>
            <a:chOff x="841" y="951"/>
            <a:chExt cx="3575" cy="2977"/>
          </a:xfrm>
        </p:grpSpPr>
        <p:sp>
          <p:nvSpPr>
            <p:cNvPr id="13318" name="Rectangle 4"/>
            <p:cNvSpPr>
              <a:spLocks noChangeArrowheads="1"/>
            </p:cNvSpPr>
            <p:nvPr/>
          </p:nvSpPr>
          <p:spPr bwMode="auto">
            <a:xfrm>
              <a:off x="1711" y="951"/>
              <a:ext cx="2696" cy="292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19" name="Rectangle 5"/>
            <p:cNvSpPr>
              <a:spLocks noChangeArrowheads="1"/>
            </p:cNvSpPr>
            <p:nvPr/>
          </p:nvSpPr>
          <p:spPr bwMode="auto">
            <a:xfrm>
              <a:off x="1719" y="959"/>
              <a:ext cx="2697" cy="2924"/>
            </a:xfrm>
            <a:prstGeom prst="rect">
              <a:avLst/>
            </a:prstGeom>
            <a:noFill/>
            <a:ln w="2698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0" name="Oval 6"/>
            <p:cNvSpPr>
              <a:spLocks noChangeArrowheads="1"/>
            </p:cNvSpPr>
            <p:nvPr/>
          </p:nvSpPr>
          <p:spPr bwMode="auto">
            <a:xfrm>
              <a:off x="1823" y="1053"/>
              <a:ext cx="2471" cy="2698"/>
            </a:xfrm>
            <a:prstGeom prst="ellipse">
              <a:avLst/>
            </a:prstGeom>
            <a:solidFill>
              <a:srgbClr val="FFFFFF"/>
            </a:solidFill>
            <a:ln w="26988">
              <a:solidFill>
                <a:srgbClr val="000000"/>
              </a:solidFill>
              <a:round/>
              <a:headEnd/>
              <a:tailEnd/>
            </a:ln>
          </p:spPr>
          <p:txBody>
            <a:bodyPr/>
            <a:lstStyle/>
            <a:p>
              <a:endParaRPr lang="en-US"/>
            </a:p>
          </p:txBody>
        </p:sp>
        <p:sp>
          <p:nvSpPr>
            <p:cNvPr id="13321" name="Line 7"/>
            <p:cNvSpPr>
              <a:spLocks noChangeShapeType="1"/>
            </p:cNvSpPr>
            <p:nvPr/>
          </p:nvSpPr>
          <p:spPr bwMode="auto">
            <a:xfrm>
              <a:off x="1815" y="2402"/>
              <a:ext cx="2487"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Rectangle 8"/>
            <p:cNvSpPr>
              <a:spLocks noChangeArrowheads="1"/>
            </p:cNvSpPr>
            <p:nvPr/>
          </p:nvSpPr>
          <p:spPr bwMode="auto">
            <a:xfrm>
              <a:off x="2734" y="1527"/>
              <a:ext cx="74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latin typeface="Arial" charset="0"/>
                </a:rPr>
                <a:t>Application</a:t>
              </a:r>
              <a:endParaRPr lang="en-US"/>
            </a:p>
          </p:txBody>
        </p:sp>
        <p:sp>
          <p:nvSpPr>
            <p:cNvPr id="13323" name="Rectangle 9"/>
            <p:cNvSpPr>
              <a:spLocks noChangeArrowheads="1"/>
            </p:cNvSpPr>
            <p:nvPr/>
          </p:nvSpPr>
          <p:spPr bwMode="auto">
            <a:xfrm>
              <a:off x="2719" y="1705"/>
              <a:ext cx="93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latin typeface="Arial" charset="0"/>
                </a:rPr>
                <a:t>(at process </a:t>
              </a:r>
              <a:r>
                <a:rPr lang="en-US" sz="1900" i="1">
                  <a:solidFill>
                    <a:srgbClr val="000000"/>
                  </a:solidFill>
                  <a:latin typeface="Arial" charset="0"/>
                </a:rPr>
                <a:t>p)</a:t>
              </a:r>
              <a:endParaRPr lang="en-US" i="1"/>
            </a:p>
          </p:txBody>
        </p:sp>
        <p:sp>
          <p:nvSpPr>
            <p:cNvPr id="13324" name="Rectangle 10"/>
            <p:cNvSpPr>
              <a:spLocks noChangeArrowheads="1"/>
            </p:cNvSpPr>
            <p:nvPr/>
          </p:nvSpPr>
          <p:spPr bwMode="auto">
            <a:xfrm>
              <a:off x="2149" y="2862"/>
              <a:ext cx="178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a:latin typeface="Arial" charset="0"/>
                </a:rPr>
                <a:t>MULTICAST PROTOCOL</a:t>
              </a:r>
              <a:endParaRPr lang="en-US" b="1"/>
            </a:p>
          </p:txBody>
        </p:sp>
        <p:sp>
          <p:nvSpPr>
            <p:cNvPr id="13325" name="Rectangle 11"/>
            <p:cNvSpPr>
              <a:spLocks noChangeArrowheads="1"/>
            </p:cNvSpPr>
            <p:nvPr/>
          </p:nvSpPr>
          <p:spPr bwMode="auto">
            <a:xfrm>
              <a:off x="2000" y="2221"/>
              <a:ext cx="68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900" i="1">
                  <a:latin typeface="Arial" charset="0"/>
                </a:rPr>
                <a:t>send</a:t>
              </a:r>
              <a:r>
                <a:rPr lang="en-US" sz="1900" i="1">
                  <a:solidFill>
                    <a:srgbClr val="000000"/>
                  </a:solidFill>
                  <a:latin typeface="Arial" charset="0"/>
                </a:rPr>
                <a:t> </a:t>
              </a:r>
            </a:p>
            <a:p>
              <a:pPr algn="ctr"/>
              <a:r>
                <a:rPr lang="en-US" sz="1900" i="1">
                  <a:solidFill>
                    <a:srgbClr val="000000"/>
                  </a:solidFill>
                  <a:latin typeface="Arial" charset="0"/>
                </a:rPr>
                <a:t>multicast  </a:t>
              </a:r>
              <a:endParaRPr lang="en-US" i="1"/>
            </a:p>
          </p:txBody>
        </p:sp>
        <p:sp>
          <p:nvSpPr>
            <p:cNvPr id="13326" name="Rectangle 12"/>
            <p:cNvSpPr>
              <a:spLocks noChangeArrowheads="1"/>
            </p:cNvSpPr>
            <p:nvPr/>
          </p:nvSpPr>
          <p:spPr bwMode="auto">
            <a:xfrm>
              <a:off x="858" y="3514"/>
              <a:ext cx="60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latin typeface="Arial" charset="0"/>
                </a:rPr>
                <a:t>Incoming</a:t>
              </a:r>
              <a:endParaRPr lang="en-US"/>
            </a:p>
          </p:txBody>
        </p:sp>
        <p:sp>
          <p:nvSpPr>
            <p:cNvPr id="13327" name="Rectangle 13"/>
            <p:cNvSpPr>
              <a:spLocks noChangeArrowheads="1"/>
            </p:cNvSpPr>
            <p:nvPr/>
          </p:nvSpPr>
          <p:spPr bwMode="auto">
            <a:xfrm>
              <a:off x="841" y="3702"/>
              <a:ext cx="67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latin typeface="Arial" charset="0"/>
                </a:rPr>
                <a:t>messages</a:t>
              </a:r>
              <a:endParaRPr lang="en-US"/>
            </a:p>
          </p:txBody>
        </p:sp>
        <p:sp>
          <p:nvSpPr>
            <p:cNvPr id="13328" name="Freeform 14"/>
            <p:cNvSpPr>
              <a:spLocks/>
            </p:cNvSpPr>
            <p:nvPr/>
          </p:nvSpPr>
          <p:spPr bwMode="auto">
            <a:xfrm>
              <a:off x="2389" y="3307"/>
              <a:ext cx="87" cy="56"/>
            </a:xfrm>
            <a:custGeom>
              <a:avLst/>
              <a:gdLst>
                <a:gd name="T0" fmla="*/ 0 w 87"/>
                <a:gd name="T1" fmla="*/ 19 h 56"/>
                <a:gd name="T2" fmla="*/ 0 w 87"/>
                <a:gd name="T3" fmla="*/ 0 h 56"/>
                <a:gd name="T4" fmla="*/ 87 w 87"/>
                <a:gd name="T5" fmla="*/ 0 h 56"/>
                <a:gd name="T6" fmla="*/ 17 w 87"/>
                <a:gd name="T7" fmla="*/ 56 h 56"/>
                <a:gd name="T8" fmla="*/ 0 w 87"/>
                <a:gd name="T9" fmla="*/ 19 h 56"/>
                <a:gd name="T10" fmla="*/ 0 60000 65536"/>
                <a:gd name="T11" fmla="*/ 0 60000 65536"/>
                <a:gd name="T12" fmla="*/ 0 60000 65536"/>
                <a:gd name="T13" fmla="*/ 0 60000 65536"/>
                <a:gd name="T14" fmla="*/ 0 60000 65536"/>
                <a:gd name="T15" fmla="*/ 0 w 87"/>
                <a:gd name="T16" fmla="*/ 0 h 56"/>
                <a:gd name="T17" fmla="*/ 87 w 87"/>
                <a:gd name="T18" fmla="*/ 56 h 56"/>
              </a:gdLst>
              <a:ahLst/>
              <a:cxnLst>
                <a:cxn ang="T10">
                  <a:pos x="T0" y="T1"/>
                </a:cxn>
                <a:cxn ang="T11">
                  <a:pos x="T2" y="T3"/>
                </a:cxn>
                <a:cxn ang="T12">
                  <a:pos x="T4" y="T5"/>
                </a:cxn>
                <a:cxn ang="T13">
                  <a:pos x="T6" y="T7"/>
                </a:cxn>
                <a:cxn ang="T14">
                  <a:pos x="T8" y="T9"/>
                </a:cxn>
              </a:cxnLst>
              <a:rect l="T15" t="T16" r="T17" b="T18"/>
              <a:pathLst>
                <a:path w="87" h="56">
                  <a:moveTo>
                    <a:pt x="0" y="19"/>
                  </a:moveTo>
                  <a:lnTo>
                    <a:pt x="0" y="0"/>
                  </a:lnTo>
                  <a:lnTo>
                    <a:pt x="87" y="0"/>
                  </a:lnTo>
                  <a:lnTo>
                    <a:pt x="17" y="56"/>
                  </a:lnTo>
                  <a:lnTo>
                    <a:pt x="0" y="19"/>
                  </a:lnTo>
                  <a:close/>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9" name="Freeform 15"/>
            <p:cNvSpPr>
              <a:spLocks/>
            </p:cNvSpPr>
            <p:nvPr/>
          </p:nvSpPr>
          <p:spPr bwMode="auto">
            <a:xfrm>
              <a:off x="2389" y="3307"/>
              <a:ext cx="87" cy="56"/>
            </a:xfrm>
            <a:custGeom>
              <a:avLst/>
              <a:gdLst>
                <a:gd name="T0" fmla="*/ 0 w 87"/>
                <a:gd name="T1" fmla="*/ 19 h 56"/>
                <a:gd name="T2" fmla="*/ 0 w 87"/>
                <a:gd name="T3" fmla="*/ 0 h 56"/>
                <a:gd name="T4" fmla="*/ 87 w 87"/>
                <a:gd name="T5" fmla="*/ 0 h 56"/>
                <a:gd name="T6" fmla="*/ 17 w 87"/>
                <a:gd name="T7" fmla="*/ 56 h 56"/>
                <a:gd name="T8" fmla="*/ 0 w 87"/>
                <a:gd name="T9" fmla="*/ 19 h 56"/>
                <a:gd name="T10" fmla="*/ 0 60000 65536"/>
                <a:gd name="T11" fmla="*/ 0 60000 65536"/>
                <a:gd name="T12" fmla="*/ 0 60000 65536"/>
                <a:gd name="T13" fmla="*/ 0 60000 65536"/>
                <a:gd name="T14" fmla="*/ 0 60000 65536"/>
                <a:gd name="T15" fmla="*/ 0 w 87"/>
                <a:gd name="T16" fmla="*/ 0 h 56"/>
                <a:gd name="T17" fmla="*/ 87 w 87"/>
                <a:gd name="T18" fmla="*/ 56 h 56"/>
              </a:gdLst>
              <a:ahLst/>
              <a:cxnLst>
                <a:cxn ang="T10">
                  <a:pos x="T0" y="T1"/>
                </a:cxn>
                <a:cxn ang="T11">
                  <a:pos x="T2" y="T3"/>
                </a:cxn>
                <a:cxn ang="T12">
                  <a:pos x="T4" y="T5"/>
                </a:cxn>
                <a:cxn ang="T13">
                  <a:pos x="T6" y="T7"/>
                </a:cxn>
                <a:cxn ang="T14">
                  <a:pos x="T8" y="T9"/>
                </a:cxn>
              </a:cxnLst>
              <a:rect l="T15" t="T16" r="T17" b="T18"/>
              <a:pathLst>
                <a:path w="87" h="56">
                  <a:moveTo>
                    <a:pt x="0" y="19"/>
                  </a:moveTo>
                  <a:lnTo>
                    <a:pt x="0" y="0"/>
                  </a:lnTo>
                  <a:lnTo>
                    <a:pt x="87" y="0"/>
                  </a:lnTo>
                  <a:lnTo>
                    <a:pt x="17" y="56"/>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0" name="Line 16"/>
            <p:cNvSpPr>
              <a:spLocks noChangeShapeType="1"/>
            </p:cNvSpPr>
            <p:nvPr/>
          </p:nvSpPr>
          <p:spPr bwMode="auto">
            <a:xfrm flipH="1">
              <a:off x="1606" y="3326"/>
              <a:ext cx="783" cy="28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1" name="Freeform 17"/>
            <p:cNvSpPr>
              <a:spLocks/>
            </p:cNvSpPr>
            <p:nvPr/>
          </p:nvSpPr>
          <p:spPr bwMode="auto">
            <a:xfrm>
              <a:off x="1885" y="3401"/>
              <a:ext cx="156" cy="151"/>
            </a:xfrm>
            <a:custGeom>
              <a:avLst/>
              <a:gdLst>
                <a:gd name="T0" fmla="*/ 0 w 156"/>
                <a:gd name="T1" fmla="*/ 38 h 151"/>
                <a:gd name="T2" fmla="*/ 121 w 156"/>
                <a:gd name="T3" fmla="*/ 0 h 151"/>
                <a:gd name="T4" fmla="*/ 156 w 156"/>
                <a:gd name="T5" fmla="*/ 113 h 151"/>
                <a:gd name="T6" fmla="*/ 52 w 156"/>
                <a:gd name="T7" fmla="*/ 151 h 151"/>
                <a:gd name="T8" fmla="*/ 0 w 156"/>
                <a:gd name="T9" fmla="*/ 38 h 151"/>
                <a:gd name="T10" fmla="*/ 0 60000 65536"/>
                <a:gd name="T11" fmla="*/ 0 60000 65536"/>
                <a:gd name="T12" fmla="*/ 0 60000 65536"/>
                <a:gd name="T13" fmla="*/ 0 60000 65536"/>
                <a:gd name="T14" fmla="*/ 0 60000 65536"/>
                <a:gd name="T15" fmla="*/ 0 w 156"/>
                <a:gd name="T16" fmla="*/ 0 h 151"/>
                <a:gd name="T17" fmla="*/ 156 w 156"/>
                <a:gd name="T18" fmla="*/ 151 h 151"/>
              </a:gdLst>
              <a:ahLst/>
              <a:cxnLst>
                <a:cxn ang="T10">
                  <a:pos x="T0" y="T1"/>
                </a:cxn>
                <a:cxn ang="T11">
                  <a:pos x="T2" y="T3"/>
                </a:cxn>
                <a:cxn ang="T12">
                  <a:pos x="T4" y="T5"/>
                </a:cxn>
                <a:cxn ang="T13">
                  <a:pos x="T6" y="T7"/>
                </a:cxn>
                <a:cxn ang="T14">
                  <a:pos x="T8" y="T9"/>
                </a:cxn>
              </a:cxnLst>
              <a:rect l="T15" t="T16" r="T17" b="T18"/>
              <a:pathLst>
                <a:path w="156" h="151">
                  <a:moveTo>
                    <a:pt x="0" y="38"/>
                  </a:moveTo>
                  <a:lnTo>
                    <a:pt x="121" y="0"/>
                  </a:lnTo>
                  <a:lnTo>
                    <a:pt x="156" y="113"/>
                  </a:lnTo>
                  <a:lnTo>
                    <a:pt x="52" y="151"/>
                  </a:lnTo>
                  <a:lnTo>
                    <a:pt x="0" y="38"/>
                  </a:lnTo>
                  <a:close/>
                </a:path>
              </a:pathLst>
            </a:custGeom>
            <a:solidFill>
              <a:srgbClr val="FFFFFF"/>
            </a:solidFill>
            <a:ln w="26988">
              <a:solidFill>
                <a:srgbClr val="000000"/>
              </a:solidFill>
              <a:round/>
              <a:headEnd/>
              <a:tailEnd/>
            </a:ln>
          </p:spPr>
          <p:txBody>
            <a:bodyPr/>
            <a:lstStyle/>
            <a:p>
              <a:endParaRPr lang="en-US"/>
            </a:p>
          </p:txBody>
        </p:sp>
        <p:sp>
          <p:nvSpPr>
            <p:cNvPr id="13332" name="Freeform 18"/>
            <p:cNvSpPr>
              <a:spLocks/>
            </p:cNvSpPr>
            <p:nvPr/>
          </p:nvSpPr>
          <p:spPr bwMode="auto">
            <a:xfrm>
              <a:off x="3302" y="2162"/>
              <a:ext cx="87" cy="151"/>
            </a:xfrm>
            <a:custGeom>
              <a:avLst/>
              <a:gdLst>
                <a:gd name="T0" fmla="*/ 35 w 87"/>
                <a:gd name="T1" fmla="*/ 151 h 151"/>
                <a:gd name="T2" fmla="*/ 0 w 87"/>
                <a:gd name="T3" fmla="*/ 151 h 151"/>
                <a:gd name="T4" fmla="*/ 35 w 87"/>
                <a:gd name="T5" fmla="*/ 0 h 151"/>
                <a:gd name="T6" fmla="*/ 87 w 87"/>
                <a:gd name="T7" fmla="*/ 151 h 151"/>
                <a:gd name="T8" fmla="*/ 35 w 87"/>
                <a:gd name="T9" fmla="*/ 151 h 151"/>
                <a:gd name="T10" fmla="*/ 0 60000 65536"/>
                <a:gd name="T11" fmla="*/ 0 60000 65536"/>
                <a:gd name="T12" fmla="*/ 0 60000 65536"/>
                <a:gd name="T13" fmla="*/ 0 60000 65536"/>
                <a:gd name="T14" fmla="*/ 0 60000 65536"/>
                <a:gd name="T15" fmla="*/ 0 w 87"/>
                <a:gd name="T16" fmla="*/ 0 h 151"/>
                <a:gd name="T17" fmla="*/ 87 w 87"/>
                <a:gd name="T18" fmla="*/ 151 h 151"/>
              </a:gdLst>
              <a:ahLst/>
              <a:cxnLst>
                <a:cxn ang="T10">
                  <a:pos x="T0" y="T1"/>
                </a:cxn>
                <a:cxn ang="T11">
                  <a:pos x="T2" y="T3"/>
                </a:cxn>
                <a:cxn ang="T12">
                  <a:pos x="T4" y="T5"/>
                </a:cxn>
                <a:cxn ang="T13">
                  <a:pos x="T6" y="T7"/>
                </a:cxn>
                <a:cxn ang="T14">
                  <a:pos x="T8" y="T9"/>
                </a:cxn>
              </a:cxnLst>
              <a:rect l="T15" t="T16" r="T17" b="T18"/>
              <a:pathLst>
                <a:path w="87" h="151">
                  <a:moveTo>
                    <a:pt x="35" y="151"/>
                  </a:moveTo>
                  <a:lnTo>
                    <a:pt x="0" y="151"/>
                  </a:lnTo>
                  <a:lnTo>
                    <a:pt x="35" y="0"/>
                  </a:lnTo>
                  <a:lnTo>
                    <a:pt x="87" y="151"/>
                  </a:lnTo>
                  <a:lnTo>
                    <a:pt x="35" y="151"/>
                  </a:lnTo>
                  <a:close/>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33" name="Freeform 19"/>
            <p:cNvSpPr>
              <a:spLocks/>
            </p:cNvSpPr>
            <p:nvPr/>
          </p:nvSpPr>
          <p:spPr bwMode="auto">
            <a:xfrm>
              <a:off x="3302" y="2154"/>
              <a:ext cx="87" cy="151"/>
            </a:xfrm>
            <a:custGeom>
              <a:avLst/>
              <a:gdLst>
                <a:gd name="T0" fmla="*/ 35 w 87"/>
                <a:gd name="T1" fmla="*/ 151 h 151"/>
                <a:gd name="T2" fmla="*/ 0 w 87"/>
                <a:gd name="T3" fmla="*/ 151 h 151"/>
                <a:gd name="T4" fmla="*/ 35 w 87"/>
                <a:gd name="T5" fmla="*/ 0 h 151"/>
                <a:gd name="T6" fmla="*/ 87 w 87"/>
                <a:gd name="T7" fmla="*/ 151 h 151"/>
                <a:gd name="T8" fmla="*/ 35 w 87"/>
                <a:gd name="T9" fmla="*/ 151 h 151"/>
                <a:gd name="T10" fmla="*/ 0 60000 65536"/>
                <a:gd name="T11" fmla="*/ 0 60000 65536"/>
                <a:gd name="T12" fmla="*/ 0 60000 65536"/>
                <a:gd name="T13" fmla="*/ 0 60000 65536"/>
                <a:gd name="T14" fmla="*/ 0 60000 65536"/>
                <a:gd name="T15" fmla="*/ 0 w 87"/>
                <a:gd name="T16" fmla="*/ 0 h 151"/>
                <a:gd name="T17" fmla="*/ 87 w 87"/>
                <a:gd name="T18" fmla="*/ 151 h 151"/>
              </a:gdLst>
              <a:ahLst/>
              <a:cxnLst>
                <a:cxn ang="T10">
                  <a:pos x="T0" y="T1"/>
                </a:cxn>
                <a:cxn ang="T11">
                  <a:pos x="T2" y="T3"/>
                </a:cxn>
                <a:cxn ang="T12">
                  <a:pos x="T4" y="T5"/>
                </a:cxn>
                <a:cxn ang="T13">
                  <a:pos x="T6" y="T7"/>
                </a:cxn>
                <a:cxn ang="T14">
                  <a:pos x="T8" y="T9"/>
                </a:cxn>
              </a:cxnLst>
              <a:rect l="T15" t="T16" r="T17" b="T18"/>
              <a:pathLst>
                <a:path w="87" h="151">
                  <a:moveTo>
                    <a:pt x="35" y="151"/>
                  </a:moveTo>
                  <a:lnTo>
                    <a:pt x="0" y="151"/>
                  </a:lnTo>
                  <a:lnTo>
                    <a:pt x="35" y="0"/>
                  </a:lnTo>
                  <a:lnTo>
                    <a:pt x="87" y="151"/>
                  </a:lnTo>
                  <a:lnTo>
                    <a:pt x="35"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4" name="Line 20"/>
            <p:cNvSpPr>
              <a:spLocks noChangeShapeType="1"/>
            </p:cNvSpPr>
            <p:nvPr/>
          </p:nvSpPr>
          <p:spPr bwMode="auto">
            <a:xfrm flipV="1">
              <a:off x="3345" y="2324"/>
              <a:ext cx="1" cy="15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5" name="Line 21"/>
            <p:cNvSpPr>
              <a:spLocks noChangeShapeType="1"/>
            </p:cNvSpPr>
            <p:nvPr/>
          </p:nvSpPr>
          <p:spPr bwMode="auto">
            <a:xfrm flipV="1">
              <a:off x="2769" y="2276"/>
              <a:ext cx="1" cy="15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6" name="Freeform 22"/>
            <p:cNvSpPr>
              <a:spLocks/>
            </p:cNvSpPr>
            <p:nvPr/>
          </p:nvSpPr>
          <p:spPr bwMode="auto">
            <a:xfrm rot="-10398036">
              <a:off x="2710" y="2418"/>
              <a:ext cx="87" cy="151"/>
            </a:xfrm>
            <a:custGeom>
              <a:avLst/>
              <a:gdLst>
                <a:gd name="T0" fmla="*/ 35 w 87"/>
                <a:gd name="T1" fmla="*/ 151 h 151"/>
                <a:gd name="T2" fmla="*/ 0 w 87"/>
                <a:gd name="T3" fmla="*/ 151 h 151"/>
                <a:gd name="T4" fmla="*/ 35 w 87"/>
                <a:gd name="T5" fmla="*/ 0 h 151"/>
                <a:gd name="T6" fmla="*/ 87 w 87"/>
                <a:gd name="T7" fmla="*/ 151 h 151"/>
                <a:gd name="T8" fmla="*/ 35 w 87"/>
                <a:gd name="T9" fmla="*/ 151 h 151"/>
                <a:gd name="T10" fmla="*/ 0 60000 65536"/>
                <a:gd name="T11" fmla="*/ 0 60000 65536"/>
                <a:gd name="T12" fmla="*/ 0 60000 65536"/>
                <a:gd name="T13" fmla="*/ 0 60000 65536"/>
                <a:gd name="T14" fmla="*/ 0 60000 65536"/>
                <a:gd name="T15" fmla="*/ 0 w 87"/>
                <a:gd name="T16" fmla="*/ 0 h 151"/>
                <a:gd name="T17" fmla="*/ 87 w 87"/>
                <a:gd name="T18" fmla="*/ 151 h 151"/>
              </a:gdLst>
              <a:ahLst/>
              <a:cxnLst>
                <a:cxn ang="T10">
                  <a:pos x="T0" y="T1"/>
                </a:cxn>
                <a:cxn ang="T11">
                  <a:pos x="T2" y="T3"/>
                </a:cxn>
                <a:cxn ang="T12">
                  <a:pos x="T4" y="T5"/>
                </a:cxn>
                <a:cxn ang="T13">
                  <a:pos x="T6" y="T7"/>
                </a:cxn>
                <a:cxn ang="T14">
                  <a:pos x="T8" y="T9"/>
                </a:cxn>
              </a:cxnLst>
              <a:rect l="T15" t="T16" r="T17" b="T18"/>
              <a:pathLst>
                <a:path w="87" h="151">
                  <a:moveTo>
                    <a:pt x="35" y="151"/>
                  </a:moveTo>
                  <a:lnTo>
                    <a:pt x="0" y="151"/>
                  </a:lnTo>
                  <a:lnTo>
                    <a:pt x="35" y="0"/>
                  </a:lnTo>
                  <a:lnTo>
                    <a:pt x="87" y="151"/>
                  </a:lnTo>
                  <a:lnTo>
                    <a:pt x="35"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7" name="Rectangle 23"/>
            <p:cNvSpPr>
              <a:spLocks noChangeArrowheads="1"/>
            </p:cNvSpPr>
            <p:nvPr/>
          </p:nvSpPr>
          <p:spPr bwMode="auto">
            <a:xfrm>
              <a:off x="3448" y="2221"/>
              <a:ext cx="64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900" i="1">
                  <a:latin typeface="Arial" charset="0"/>
                </a:rPr>
                <a:t>deliver</a:t>
              </a:r>
            </a:p>
            <a:p>
              <a:pPr algn="ctr"/>
              <a:r>
                <a:rPr lang="en-US" sz="1900" i="1">
                  <a:solidFill>
                    <a:srgbClr val="000000"/>
                  </a:solidFill>
                  <a:latin typeface="Arial" charset="0"/>
                </a:rPr>
                <a:t>multicast </a:t>
              </a:r>
              <a:endParaRPr lang="en-US" i="1"/>
            </a:p>
          </p:txBody>
        </p:sp>
      </p:grpSp>
      <p:sp>
        <p:nvSpPr>
          <p:cNvPr id="13316" name="Text Box 24"/>
          <p:cNvSpPr txBox="1">
            <a:spLocks noChangeArrowheads="1"/>
          </p:cNvSpPr>
          <p:nvPr/>
        </p:nvSpPr>
        <p:spPr bwMode="auto">
          <a:xfrm>
            <a:off x="152400" y="2819400"/>
            <a:ext cx="1893523"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sz="2000" dirty="0"/>
              <a:t>One process </a:t>
            </a:r>
            <a:r>
              <a:rPr lang="en-US" sz="2000" i="1" dirty="0"/>
              <a:t>p</a:t>
            </a:r>
          </a:p>
        </p:txBody>
      </p:sp>
      <p:sp>
        <p:nvSpPr>
          <p:cNvPr id="13317" name="Line 25"/>
          <p:cNvSpPr>
            <a:spLocks noChangeShapeType="1"/>
          </p:cNvSpPr>
          <p:nvPr/>
        </p:nvSpPr>
        <p:spPr bwMode="auto">
          <a:xfrm>
            <a:off x="1981200" y="3048000"/>
            <a:ext cx="838200"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5" name="Date Placeholder 4"/>
          <p:cNvSpPr>
            <a:spLocks noGrp="1"/>
          </p:cNvSpPr>
          <p:nvPr>
            <p:ph type="dt" sz="half" idx="10"/>
          </p:nvPr>
        </p:nvSpPr>
        <p:spPr/>
        <p:txBody>
          <a:bodyPr/>
          <a:lstStyle/>
          <a:p>
            <a:r>
              <a:rPr lang="en-US" smtClean="0"/>
              <a:t>2011-09-06</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A815A43D-5B34-5D42-A57B-C3929BC7D463}" type="slidenum">
              <a:rPr lang="en-US" smtClean="0"/>
              <a:pPr/>
              <a:t>9</a:t>
            </a:fld>
            <a:endParaRPr lang="en-US"/>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99205286</TotalTime>
  <Pages>34</Pages>
  <Words>1791</Words>
  <Application>Microsoft Macintosh PowerPoint</Application>
  <PresentationFormat>On-screen Show (4:3)</PresentationFormat>
  <Paragraphs>405</Paragraphs>
  <Slides>28</Slides>
  <Notes>22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Module</vt:lpstr>
      <vt:lpstr>Multicast</vt:lpstr>
      <vt:lpstr>Announcements</vt:lpstr>
      <vt:lpstr>Review Question 1</vt:lpstr>
      <vt:lpstr>Review Question 2</vt:lpstr>
      <vt:lpstr>Communication Modes in DS </vt:lpstr>
      <vt:lpstr>Objectives</vt:lpstr>
      <vt:lpstr>PowerPoint Presentation</vt:lpstr>
      <vt:lpstr>Other Examples of Multicast Use </vt:lpstr>
      <vt:lpstr>What’re we designing in this class</vt:lpstr>
      <vt:lpstr>Basic Multicast (B-multicast)</vt:lpstr>
      <vt:lpstr>Reliable Multicast</vt:lpstr>
      <vt:lpstr>Reliable R-Multicast Algorithm</vt:lpstr>
      <vt:lpstr>Reliable R-Multicast Algorithm</vt:lpstr>
      <vt:lpstr>Ordered Multicast</vt:lpstr>
      <vt:lpstr>Total, FIFO and Causal Ordering</vt:lpstr>
      <vt:lpstr>Display From Bulletin Board Program</vt:lpstr>
      <vt:lpstr>Providing Ordering Guarantees (FIFO) </vt:lpstr>
      <vt:lpstr>Implementing FIFO Ordering</vt:lpstr>
      <vt:lpstr>Hold-back Queue for Arrived Multicast Messages</vt:lpstr>
      <vt:lpstr>Example: FIFO Multicast </vt:lpstr>
      <vt:lpstr>Total Ordering Using a Sequencer</vt:lpstr>
      <vt:lpstr>ISIS algorithm for total ordering</vt:lpstr>
      <vt:lpstr>ISIS algorithm for total ordering</vt:lpstr>
      <vt:lpstr>Example: ISIS algorithm</vt:lpstr>
      <vt:lpstr>Proof of Total Order </vt:lpstr>
      <vt:lpstr>Causal Ordering using vector timestamps</vt:lpstr>
      <vt:lpstr>Example: Causal Ordering Multicast </vt:lpstr>
      <vt:lpstr>Summary</vt:lpstr>
    </vt:vector>
  </TitlesOfParts>
  <Company>University of Illinois at Urbana-Champaign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subject>Distributed Systems</dc:subject>
  <dc:creator>Mehdi T. Harandi</dc:creator>
  <cp:keywords/>
  <dc:description/>
  <cp:lastModifiedBy>Nikita Borisov</cp:lastModifiedBy>
  <cp:revision>508</cp:revision>
  <cp:lastPrinted>2011-09-07T15:19:11Z</cp:lastPrinted>
  <dcterms:created xsi:type="dcterms:W3CDTF">2010-09-13T23:13:58Z</dcterms:created>
  <dcterms:modified xsi:type="dcterms:W3CDTF">2011-09-08T21:27:40Z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C:\WINNT40\Profiles\harandi.000\Personal</vt:lpwstr>
  </property>
</Properties>
</file>