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1"/>
  </p:notesMasterIdLst>
  <p:handoutMasterIdLst>
    <p:handoutMasterId r:id="rId32"/>
  </p:handoutMasterIdLst>
  <p:sldIdLst>
    <p:sldId id="344" r:id="rId2"/>
    <p:sldId id="416" r:id="rId3"/>
    <p:sldId id="447" r:id="rId4"/>
    <p:sldId id="417" r:id="rId5"/>
    <p:sldId id="418" r:id="rId6"/>
    <p:sldId id="419" r:id="rId7"/>
    <p:sldId id="420" r:id="rId8"/>
    <p:sldId id="421" r:id="rId9"/>
    <p:sldId id="422" r:id="rId10"/>
    <p:sldId id="423" r:id="rId11"/>
    <p:sldId id="424" r:id="rId12"/>
    <p:sldId id="425" r:id="rId13"/>
    <p:sldId id="426"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4" r:id="rId30"/>
  </p:sldIdLst>
  <p:sldSz cx="9144000" cy="6858000" type="screen4x3"/>
  <p:notesSz cx="7315200" cy="9601200"/>
  <p:defaultTextStyle>
    <a:defPPr>
      <a:defRPr lang="en-US"/>
    </a:defPPr>
    <a:lvl1pPr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1pPr>
    <a:lvl2pPr marL="4572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2pPr>
    <a:lvl3pPr marL="9144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3pPr>
    <a:lvl4pPr marL="13716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4pPr>
    <a:lvl5pPr marL="1828800" algn="l" rtl="0" eaLnBrk="0" fontAlgn="base" hangingPunct="0">
      <a:lnSpc>
        <a:spcPct val="90000"/>
      </a:lnSpc>
      <a:spcBef>
        <a:spcPct val="0"/>
      </a:spcBef>
      <a:spcAft>
        <a:spcPct val="0"/>
      </a:spcAft>
      <a:defRPr sz="1400" kern="1200">
        <a:solidFill>
          <a:schemeClr val="accent2"/>
        </a:solidFill>
        <a:latin typeface="Helvetica" charset="0"/>
        <a:ea typeface="ＭＳ Ｐゴシック" charset="0"/>
        <a:cs typeface="ＭＳ Ｐゴシック" charset="0"/>
      </a:defRPr>
    </a:lvl5pPr>
    <a:lvl6pPr marL="2286000" algn="l" defTabSz="457200" rtl="0" eaLnBrk="1" latinLnBrk="0" hangingPunct="1">
      <a:defRPr sz="1400" kern="1200">
        <a:solidFill>
          <a:schemeClr val="accent2"/>
        </a:solidFill>
        <a:latin typeface="Helvetica" charset="0"/>
        <a:ea typeface="ＭＳ Ｐゴシック" charset="0"/>
        <a:cs typeface="ＭＳ Ｐゴシック" charset="0"/>
      </a:defRPr>
    </a:lvl6pPr>
    <a:lvl7pPr marL="2743200" algn="l" defTabSz="457200" rtl="0" eaLnBrk="1" latinLnBrk="0" hangingPunct="1">
      <a:defRPr sz="1400" kern="1200">
        <a:solidFill>
          <a:schemeClr val="accent2"/>
        </a:solidFill>
        <a:latin typeface="Helvetica" charset="0"/>
        <a:ea typeface="ＭＳ Ｐゴシック" charset="0"/>
        <a:cs typeface="ＭＳ Ｐゴシック" charset="0"/>
      </a:defRPr>
    </a:lvl7pPr>
    <a:lvl8pPr marL="3200400" algn="l" defTabSz="457200" rtl="0" eaLnBrk="1" latinLnBrk="0" hangingPunct="1">
      <a:defRPr sz="1400" kern="1200">
        <a:solidFill>
          <a:schemeClr val="accent2"/>
        </a:solidFill>
        <a:latin typeface="Helvetica" charset="0"/>
        <a:ea typeface="ＭＳ Ｐゴシック" charset="0"/>
        <a:cs typeface="ＭＳ Ｐゴシック" charset="0"/>
      </a:defRPr>
    </a:lvl8pPr>
    <a:lvl9pPr marL="3657600" algn="l" defTabSz="457200" rtl="0" eaLnBrk="1" latinLnBrk="0" hangingPunct="1">
      <a:defRPr sz="1400" kern="1200">
        <a:solidFill>
          <a:schemeClr val="accent2"/>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18FFD"/>
    <a:srgbClr val="C073FA"/>
    <a:srgbClr val="8CFC6C"/>
    <a:srgbClr val="038A69"/>
    <a:srgbClr val="037C03"/>
    <a:srgbClr val="FF7A31"/>
    <a:srgbClr val="00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3" d="100"/>
          <a:sy n="143" d="100"/>
        </p:scale>
        <p:origin x="-104" y="-10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9" d="100"/>
          <a:sy n="89" d="100"/>
        </p:scale>
        <p:origin x="-1704"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defTabSz="979488">
              <a:defRPr sz="1000" i="1">
                <a:solidFill>
                  <a:srgbClr val="000000"/>
                </a:solidFill>
                <a:latin typeface="Helvetica" pitchFamily="-107" charset="0"/>
                <a:ea typeface="+mn-ea"/>
                <a:cs typeface="+mn-cs"/>
              </a:defRPr>
            </a:lvl1pPr>
          </a:lstStyle>
          <a:p>
            <a:pPr>
              <a:defRPr/>
            </a:pPr>
            <a:endParaRPr lang="en-US"/>
          </a:p>
        </p:txBody>
      </p:sp>
      <p:sp>
        <p:nvSpPr>
          <p:cNvPr id="3075" name="Rectangle 3"/>
          <p:cNvSpPr>
            <a:spLocks noGrp="1" noChangeArrowheads="1"/>
          </p:cNvSpPr>
          <p:nvPr>
            <p:ph type="dt" sz="quarter" idx="1"/>
          </p:nvPr>
        </p:nvSpPr>
        <p:spPr bwMode="auto">
          <a:xfrm>
            <a:off x="414655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algn="r" defTabSz="979488">
              <a:defRPr sz="1000" i="1">
                <a:solidFill>
                  <a:srgbClr val="000000"/>
                </a:solidFill>
                <a:latin typeface="Helvetica" pitchFamily="-107" charset="0"/>
                <a:ea typeface="+mn-ea"/>
                <a:cs typeface="+mn-cs"/>
              </a:defRPr>
            </a:lvl1pPr>
          </a:lstStyle>
          <a:p>
            <a:pPr>
              <a:defRPr/>
            </a:pPr>
            <a:endParaRPr lang="en-US"/>
          </a:p>
        </p:txBody>
      </p:sp>
      <p:sp>
        <p:nvSpPr>
          <p:cNvPr id="3076" name="Rectangle 4"/>
          <p:cNvSpPr>
            <a:spLocks noGrp="1" noChangeArrowheads="1"/>
          </p:cNvSpPr>
          <p:nvPr>
            <p:ph type="ftr" sz="quarter" idx="2"/>
          </p:nvPr>
        </p:nvSpPr>
        <p:spPr bwMode="auto">
          <a:xfrm>
            <a:off x="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defTabSz="979488">
              <a:defRPr sz="1000" i="1">
                <a:solidFill>
                  <a:srgbClr val="000000"/>
                </a:solidFill>
                <a:latin typeface="Helvetica" pitchFamily="-107" charset="0"/>
                <a:ea typeface="+mn-ea"/>
                <a:cs typeface="+mn-cs"/>
              </a:defRPr>
            </a:lvl1pPr>
          </a:lstStyle>
          <a:p>
            <a:pPr>
              <a:defRPr/>
            </a:pPr>
            <a:endParaRPr lang="en-US"/>
          </a:p>
        </p:txBody>
      </p:sp>
      <p:sp>
        <p:nvSpPr>
          <p:cNvPr id="3077" name="Rectangle 5"/>
          <p:cNvSpPr>
            <a:spLocks noGrp="1" noChangeArrowheads="1"/>
          </p:cNvSpPr>
          <p:nvPr>
            <p:ph type="sldNum" sz="quarter" idx="3"/>
          </p:nvPr>
        </p:nvSpPr>
        <p:spPr bwMode="auto">
          <a:xfrm>
            <a:off x="414655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algn="r" defTabSz="979488">
              <a:defRPr sz="1000" i="1">
                <a:solidFill>
                  <a:srgbClr val="000000"/>
                </a:solidFill>
              </a:defRPr>
            </a:lvl1pPr>
          </a:lstStyle>
          <a:p>
            <a:fld id="{56E8C3CC-64DA-9543-9437-C59BEADC0F7A}" type="slidenum">
              <a:rPr lang="en-US"/>
              <a:pPr/>
              <a:t>‹#›</a:t>
            </a:fld>
            <a:endParaRPr lang="en-US"/>
          </a:p>
        </p:txBody>
      </p:sp>
      <p:sp>
        <p:nvSpPr>
          <p:cNvPr id="3078" name="Rectangle 6"/>
          <p:cNvSpPr>
            <a:spLocks noChangeArrowheads="1"/>
          </p:cNvSpPr>
          <p:nvPr/>
        </p:nvSpPr>
        <p:spPr bwMode="auto">
          <a:xfrm>
            <a:off x="2159000" y="9140825"/>
            <a:ext cx="3114675" cy="238125"/>
          </a:xfrm>
          <a:prstGeom prst="rect">
            <a:avLst/>
          </a:prstGeom>
          <a:solidFill>
            <a:srgbClr val="FFFFFF"/>
          </a:solidFill>
          <a:ln w="9525">
            <a:noFill/>
            <a:miter lim="800000"/>
            <a:headEnd/>
            <a:tailEnd/>
          </a:ln>
          <a:effectLst/>
        </p:spPr>
        <p:txBody>
          <a:bodyPr lIns="46501" tIns="18268" rIns="46501" bIns="18268">
            <a:spAutoFit/>
          </a:bodyPr>
          <a:lstStyle/>
          <a:p>
            <a:pPr marL="338138" indent="-338138" defTabSz="912813">
              <a:lnSpc>
                <a:spcPct val="115000"/>
              </a:lnSpc>
              <a:spcAft>
                <a:spcPct val="57000"/>
              </a:spcAft>
              <a:tabLst>
                <a:tab pos="450850" algn="l"/>
              </a:tabLst>
              <a:defRPr/>
            </a:pPr>
            <a:r>
              <a:rPr lang="en-US" sz="1200" b="1">
                <a:solidFill>
                  <a:srgbClr val="000000"/>
                </a:solidFill>
                <a:latin typeface="Helvetica" pitchFamily="-107" charset="0"/>
                <a:ea typeface="+mn-ea"/>
                <a:cs typeface="+mn-cs"/>
              </a:rPr>
              <a:t>       2002 M. T. Harandi and J. Hou</a:t>
            </a:r>
          </a:p>
        </p:txBody>
      </p:sp>
      <p:pic>
        <p:nvPicPr>
          <p:cNvPr id="3079"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13" y="9101138"/>
            <a:ext cx="22066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8"/>
          <p:cNvSpPr>
            <a:spLocks noChangeArrowheads="1"/>
          </p:cNvSpPr>
          <p:nvPr/>
        </p:nvSpPr>
        <p:spPr bwMode="auto">
          <a:xfrm>
            <a:off x="-1588" y="6350"/>
            <a:ext cx="1765301" cy="290513"/>
          </a:xfrm>
          <a:prstGeom prst="rect">
            <a:avLst/>
          </a:prstGeom>
          <a:noFill/>
          <a:ln w="9525">
            <a:noFill/>
            <a:miter lim="800000"/>
            <a:headEnd/>
            <a:tailEnd/>
          </a:ln>
          <a:effectLst/>
        </p:spPr>
        <p:txBody>
          <a:bodyPr wrap="none" lIns="91342" tIns="44840" rIns="91342" bIns="44840">
            <a:spAutoFit/>
          </a:bodyPr>
          <a:lstStyle/>
          <a:p>
            <a:pPr defTabSz="912813">
              <a:defRPr/>
            </a:pPr>
            <a:r>
              <a:rPr lang="en-US" sz="1500" b="1" i="1">
                <a:solidFill>
                  <a:schemeClr val="tx1"/>
                </a:solidFill>
                <a:latin typeface="Arial" pitchFamily="-107" charset="0"/>
                <a:ea typeface="+mn-ea"/>
                <a:cs typeface="+mn-cs"/>
              </a:rPr>
              <a:t>Student Notes Pages</a:t>
            </a:r>
          </a:p>
        </p:txBody>
      </p:sp>
    </p:spTree>
    <p:extLst>
      <p:ext uri="{BB962C8B-B14F-4D97-AF65-F5344CB8AC3E}">
        <p14:creationId xmlns:p14="http://schemas.microsoft.com/office/powerpoint/2010/main" val="37742930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defTabSz="979488">
              <a:lnSpc>
                <a:spcPct val="100000"/>
              </a:lnSpc>
              <a:defRPr sz="1000" i="1">
                <a:solidFill>
                  <a:schemeClr val="tx1"/>
                </a:solidFill>
                <a:latin typeface="Times New Roman" pitchFamily="-107" charset="0"/>
                <a:ea typeface="+mn-ea"/>
                <a:cs typeface="+mn-cs"/>
              </a:defRPr>
            </a:lvl1pPr>
          </a:lstStyle>
          <a:p>
            <a:pPr>
              <a:defRPr/>
            </a:pPr>
            <a:endParaRPr lang="en-US"/>
          </a:p>
        </p:txBody>
      </p:sp>
      <p:sp>
        <p:nvSpPr>
          <p:cNvPr id="2051" name="Rectangle 3"/>
          <p:cNvSpPr>
            <a:spLocks noGrp="1" noChangeArrowheads="1"/>
          </p:cNvSpPr>
          <p:nvPr>
            <p:ph type="dt" idx="1"/>
          </p:nvPr>
        </p:nvSpPr>
        <p:spPr bwMode="auto">
          <a:xfrm>
            <a:off x="4146550" y="0"/>
            <a:ext cx="3168650" cy="481013"/>
          </a:xfrm>
          <a:prstGeom prst="rect">
            <a:avLst/>
          </a:prstGeom>
          <a:noFill/>
          <a:ln w="9525">
            <a:noFill/>
            <a:miter lim="800000"/>
            <a:headEnd/>
            <a:tailEnd/>
          </a:ln>
          <a:effectLst/>
        </p:spPr>
        <p:txBody>
          <a:bodyPr vert="horz" wrap="square" lIns="19930" tIns="0" rIns="19930" bIns="0" numCol="1" anchor="t" anchorCtr="0" compatLnSpc="1">
            <a:prstTxWarp prst="textNoShape">
              <a:avLst/>
            </a:prstTxWarp>
          </a:bodyPr>
          <a:lstStyle>
            <a:lvl1pPr algn="r" defTabSz="979488">
              <a:lnSpc>
                <a:spcPct val="100000"/>
              </a:lnSpc>
              <a:defRPr sz="1000" i="1">
                <a:solidFill>
                  <a:schemeClr val="tx1"/>
                </a:solidFill>
                <a:latin typeface="Times New Roman" pitchFamily="-107" charset="0"/>
                <a:ea typeface="+mn-ea"/>
                <a:cs typeface="+mn-cs"/>
              </a:defRPr>
            </a:lvl1pPr>
          </a:lstStyle>
          <a:p>
            <a:pPr>
              <a:defRPr/>
            </a:pPr>
            <a:endParaRPr lang="en-US"/>
          </a:p>
        </p:txBody>
      </p:sp>
      <p:sp>
        <p:nvSpPr>
          <p:cNvPr id="2052" name="Rectangle 4"/>
          <p:cNvSpPr>
            <a:spLocks noGrp="1" noChangeArrowheads="1"/>
          </p:cNvSpPr>
          <p:nvPr>
            <p:ph type="ftr" sz="quarter" idx="4"/>
          </p:nvPr>
        </p:nvSpPr>
        <p:spPr bwMode="auto">
          <a:xfrm>
            <a:off x="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defTabSz="979488">
              <a:lnSpc>
                <a:spcPct val="100000"/>
              </a:lnSpc>
              <a:defRPr sz="1000" i="1">
                <a:solidFill>
                  <a:schemeClr val="tx1"/>
                </a:solidFill>
                <a:latin typeface="Times New Roman" pitchFamily="-107" charset="0"/>
                <a:ea typeface="+mn-ea"/>
                <a:cs typeface="+mn-cs"/>
              </a:defRPr>
            </a:lvl1pPr>
          </a:lstStyle>
          <a:p>
            <a:pPr>
              <a:defRPr/>
            </a:pPr>
            <a:endParaRPr lang="en-US"/>
          </a:p>
        </p:txBody>
      </p:sp>
      <p:sp>
        <p:nvSpPr>
          <p:cNvPr id="2053" name="Rectangle 5"/>
          <p:cNvSpPr>
            <a:spLocks noGrp="1" noChangeArrowheads="1"/>
          </p:cNvSpPr>
          <p:nvPr>
            <p:ph type="sldNum" sz="quarter" idx="5"/>
          </p:nvPr>
        </p:nvSpPr>
        <p:spPr bwMode="auto">
          <a:xfrm>
            <a:off x="4146550" y="9120188"/>
            <a:ext cx="3168650" cy="481012"/>
          </a:xfrm>
          <a:prstGeom prst="rect">
            <a:avLst/>
          </a:prstGeom>
          <a:noFill/>
          <a:ln w="9525">
            <a:noFill/>
            <a:miter lim="800000"/>
            <a:headEnd/>
            <a:tailEnd/>
          </a:ln>
          <a:effectLst/>
        </p:spPr>
        <p:txBody>
          <a:bodyPr vert="horz" wrap="square" lIns="19930" tIns="0" rIns="19930" bIns="0" numCol="1" anchor="b" anchorCtr="0" compatLnSpc="1">
            <a:prstTxWarp prst="textNoShape">
              <a:avLst/>
            </a:prstTxWarp>
          </a:bodyPr>
          <a:lstStyle>
            <a:lvl1pPr algn="r" defTabSz="979488">
              <a:lnSpc>
                <a:spcPct val="100000"/>
              </a:lnSpc>
              <a:defRPr sz="1000" i="1">
                <a:solidFill>
                  <a:schemeClr val="tx1"/>
                </a:solidFill>
                <a:latin typeface="Times New Roman" charset="0"/>
              </a:defRPr>
            </a:lvl1pPr>
          </a:lstStyle>
          <a:p>
            <a:fld id="{B0C5A60C-B65F-9648-9D46-A6FFA5BB231D}" type="slidenum">
              <a:rPr lang="en-US"/>
              <a:pPr/>
              <a:t>‹#›</a:t>
            </a:fld>
            <a:endParaRPr lang="en-US"/>
          </a:p>
        </p:txBody>
      </p:sp>
      <p:sp>
        <p:nvSpPr>
          <p:cNvPr id="4102" name="Rectangle 6"/>
          <p:cNvSpPr>
            <a:spLocks noGrp="1" noRot="1" noChangeAspect="1" noChangeArrowheads="1" noTextEdit="1"/>
          </p:cNvSpPr>
          <p:nvPr>
            <p:ph type="sldImg" idx="2"/>
          </p:nvPr>
        </p:nvSpPr>
        <p:spPr bwMode="auto">
          <a:xfrm>
            <a:off x="176213" y="142875"/>
            <a:ext cx="372586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
        <p:nvSpPr>
          <p:cNvPr id="2055" name="Rectangle 7"/>
          <p:cNvSpPr>
            <a:spLocks noChangeArrowheads="1"/>
          </p:cNvSpPr>
          <p:nvPr/>
        </p:nvSpPr>
        <p:spPr bwMode="auto">
          <a:xfrm>
            <a:off x="417513" y="341313"/>
            <a:ext cx="3917950" cy="2747962"/>
          </a:xfrm>
          <a:prstGeom prst="rect">
            <a:avLst/>
          </a:prstGeom>
          <a:noFill/>
          <a:ln w="9525">
            <a:noFill/>
            <a:miter lim="800000"/>
            <a:headEnd/>
            <a:tailEnd/>
          </a:ln>
          <a:effectLst/>
        </p:spPr>
        <p:txBody>
          <a:bodyPr wrap="none" anchor="ctr"/>
          <a:lstStyle/>
          <a:p>
            <a:pPr>
              <a:defRPr/>
            </a:pPr>
            <a:endParaRPr lang="en-US">
              <a:latin typeface="Helvetica" pitchFamily="-107" charset="0"/>
              <a:ea typeface="+mn-ea"/>
              <a:cs typeface="+mn-cs"/>
            </a:endParaRPr>
          </a:p>
        </p:txBody>
      </p:sp>
      <p:sp>
        <p:nvSpPr>
          <p:cNvPr id="2056" name="Rectangle 8"/>
          <p:cNvSpPr>
            <a:spLocks noChangeArrowheads="1"/>
          </p:cNvSpPr>
          <p:nvPr/>
        </p:nvSpPr>
        <p:spPr bwMode="auto">
          <a:xfrm>
            <a:off x="4156075" y="77788"/>
            <a:ext cx="3051175" cy="327025"/>
          </a:xfrm>
          <a:prstGeom prst="rect">
            <a:avLst/>
          </a:prstGeom>
          <a:noFill/>
          <a:ln w="9525">
            <a:noFill/>
            <a:miter lim="800000"/>
            <a:headEnd/>
            <a:tailEnd/>
          </a:ln>
          <a:effectLst/>
        </p:spPr>
        <p:txBody>
          <a:bodyPr lIns="97985" tIns="48163" rIns="97985" bIns="48163">
            <a:spAutoFit/>
          </a:bodyPr>
          <a:lstStyle/>
          <a:p>
            <a:pPr defTabSz="979488">
              <a:spcBef>
                <a:spcPct val="50000"/>
              </a:spcBef>
              <a:defRPr/>
            </a:pPr>
            <a:r>
              <a:rPr lang="en-US" sz="1700" b="1">
                <a:solidFill>
                  <a:srgbClr val="000000"/>
                </a:solidFill>
                <a:latin typeface="Helvetica" pitchFamily="-107" charset="0"/>
                <a:ea typeface="+mn-ea"/>
                <a:cs typeface="+mn-cs"/>
              </a:rPr>
              <a:t>Teaching Tips:</a:t>
            </a:r>
          </a:p>
        </p:txBody>
      </p:sp>
      <p:sp>
        <p:nvSpPr>
          <p:cNvPr id="2057" name="Rectangle 9"/>
          <p:cNvSpPr>
            <a:spLocks noChangeArrowheads="1"/>
          </p:cNvSpPr>
          <p:nvPr/>
        </p:nvSpPr>
        <p:spPr bwMode="auto">
          <a:xfrm>
            <a:off x="4106863" y="22225"/>
            <a:ext cx="3124200" cy="3136900"/>
          </a:xfrm>
          <a:prstGeom prst="rect">
            <a:avLst/>
          </a:prstGeom>
          <a:noFill/>
          <a:ln w="12700">
            <a:solidFill>
              <a:srgbClr val="000000"/>
            </a:solidFill>
            <a:miter lim="800000"/>
            <a:headEnd/>
            <a:tailEnd/>
          </a:ln>
          <a:effectLst/>
        </p:spPr>
        <p:txBody>
          <a:bodyPr wrap="none" anchor="ctr"/>
          <a:lstStyle/>
          <a:p>
            <a:pPr>
              <a:defRPr/>
            </a:pPr>
            <a:endParaRPr lang="en-US">
              <a:latin typeface="Helvetica" pitchFamily="-107" charset="0"/>
              <a:ea typeface="+mn-ea"/>
              <a:cs typeface="+mn-cs"/>
            </a:endParaRPr>
          </a:p>
        </p:txBody>
      </p:sp>
      <p:sp>
        <p:nvSpPr>
          <p:cNvPr id="2058" name="Rectangle 10"/>
          <p:cNvSpPr>
            <a:spLocks noChangeArrowheads="1"/>
          </p:cNvSpPr>
          <p:nvPr/>
        </p:nvSpPr>
        <p:spPr bwMode="auto">
          <a:xfrm>
            <a:off x="52388" y="3217863"/>
            <a:ext cx="7178675" cy="5867400"/>
          </a:xfrm>
          <a:prstGeom prst="rect">
            <a:avLst/>
          </a:prstGeom>
          <a:noFill/>
          <a:ln w="12700">
            <a:solidFill>
              <a:srgbClr val="000000"/>
            </a:solidFill>
            <a:miter lim="800000"/>
            <a:headEnd/>
            <a:tailEnd/>
          </a:ln>
          <a:effectLst/>
        </p:spPr>
        <p:txBody>
          <a:bodyPr wrap="none" anchor="ctr"/>
          <a:lstStyle/>
          <a:p>
            <a:pPr>
              <a:defRPr/>
            </a:pPr>
            <a:endParaRPr lang="en-US">
              <a:latin typeface="Helvetica" pitchFamily="-107" charset="0"/>
              <a:ea typeface="+mn-ea"/>
              <a:cs typeface="+mn-cs"/>
            </a:endParaRPr>
          </a:p>
        </p:txBody>
      </p:sp>
    </p:spTree>
    <p:extLst>
      <p:ext uri="{BB962C8B-B14F-4D97-AF65-F5344CB8AC3E}">
        <p14:creationId xmlns:p14="http://schemas.microsoft.com/office/powerpoint/2010/main" val="46392278"/>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charset="0"/>
                <a:ea typeface="ＭＳ Ｐゴシック" charset="0"/>
                <a:cs typeface="ＭＳ Ｐゴシック" charset="0"/>
              </a:defRPr>
            </a:lvl1pPr>
            <a:lvl2pPr marL="37931725" indent="-37474525" defTabSz="979488">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fld id="{228ED87D-FC0C-7E4D-8B69-2A6FDAFD8F71}" type="slidenum">
              <a:rPr lang="en-US" sz="1000">
                <a:solidFill>
                  <a:schemeClr val="tx1"/>
                </a:solidFill>
                <a:latin typeface="Times New Roman" charset="0"/>
              </a:rPr>
              <a:pPr/>
              <a:t>1</a:t>
            </a:fld>
            <a:endParaRPr lang="en-US" sz="1000">
              <a:solidFill>
                <a:schemeClr val="tx1"/>
              </a:solidFill>
              <a:latin typeface="Times New Roman" charset="0"/>
            </a:endParaRPr>
          </a:p>
        </p:txBody>
      </p:sp>
      <p:sp>
        <p:nvSpPr>
          <p:cNvPr id="6147" name="Rectangle 2"/>
          <p:cNvSpPr>
            <a:spLocks noGrp="1" noRot="1" noChangeAspect="1" noChangeArrowheads="1"/>
          </p:cNvSpPr>
          <p:nvPr>
            <p:ph type="sldImg"/>
          </p:nvPr>
        </p:nvSpPr>
        <p:spPr>
          <a:xfrm>
            <a:off x="185738" y="146050"/>
            <a:ext cx="3709987" cy="2782888"/>
          </a:xfrm>
          <a:ln w="12700" cap="flat">
            <a:solidFill>
              <a:schemeClr val="tx1"/>
            </a:solidFill>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257300" y="720725"/>
            <a:ext cx="4800600" cy="3600450"/>
          </a:xfrm>
        </p:spPr>
      </p:sp>
      <p:sp>
        <p:nvSpPr>
          <p:cNvPr id="126979"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257300" y="720725"/>
            <a:ext cx="4800600" cy="3600450"/>
          </a:xfrm>
        </p:spPr>
      </p:sp>
      <p:sp>
        <p:nvSpPr>
          <p:cNvPr id="129027"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257300" y="720725"/>
            <a:ext cx="4800600" cy="3600450"/>
          </a:xfrm>
        </p:spPr>
      </p:sp>
      <p:sp>
        <p:nvSpPr>
          <p:cNvPr id="131075"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257300" y="720725"/>
            <a:ext cx="4800600" cy="3600450"/>
          </a:xfrm>
        </p:spPr>
      </p:sp>
      <p:sp>
        <p:nvSpPr>
          <p:cNvPr id="133123"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257300" y="720725"/>
            <a:ext cx="4800600" cy="3600450"/>
          </a:xfrm>
        </p:spPr>
      </p:sp>
      <p:sp>
        <p:nvSpPr>
          <p:cNvPr id="137219"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257300" y="720725"/>
            <a:ext cx="4800600" cy="3600450"/>
          </a:xfrm>
        </p:spPr>
      </p:sp>
      <p:sp>
        <p:nvSpPr>
          <p:cNvPr id="139267"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257300" y="720725"/>
            <a:ext cx="4800600" cy="3600450"/>
          </a:xfrm>
        </p:spPr>
      </p:sp>
      <p:sp>
        <p:nvSpPr>
          <p:cNvPr id="141315"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257300" y="720725"/>
            <a:ext cx="4800600" cy="3600450"/>
          </a:xfrm>
        </p:spPr>
      </p:sp>
      <p:sp>
        <p:nvSpPr>
          <p:cNvPr id="143363"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257300" y="720725"/>
            <a:ext cx="4800600" cy="3600450"/>
          </a:xfrm>
        </p:spPr>
      </p:sp>
      <p:sp>
        <p:nvSpPr>
          <p:cNvPr id="145411"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257300" y="720725"/>
            <a:ext cx="4800600" cy="3600450"/>
          </a:xfrm>
        </p:spPr>
      </p:sp>
      <p:sp>
        <p:nvSpPr>
          <p:cNvPr id="147459"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257300" y="720725"/>
            <a:ext cx="4800600" cy="3600450"/>
          </a:xfrm>
        </p:spPr>
      </p:sp>
      <p:sp>
        <p:nvSpPr>
          <p:cNvPr id="112643"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257300" y="720725"/>
            <a:ext cx="4800600" cy="3600450"/>
          </a:xfrm>
        </p:spPr>
      </p:sp>
      <p:sp>
        <p:nvSpPr>
          <p:cNvPr id="149507"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1257300" y="720725"/>
            <a:ext cx="4800600" cy="3600450"/>
          </a:xfrm>
        </p:spPr>
      </p:sp>
      <p:sp>
        <p:nvSpPr>
          <p:cNvPr id="151555"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257300" y="720725"/>
            <a:ext cx="4800600" cy="3600450"/>
          </a:xfrm>
        </p:spPr>
      </p:sp>
      <p:sp>
        <p:nvSpPr>
          <p:cNvPr id="153603"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1257300" y="720725"/>
            <a:ext cx="4800600" cy="3600450"/>
          </a:xfrm>
        </p:spPr>
      </p:sp>
      <p:sp>
        <p:nvSpPr>
          <p:cNvPr id="155651"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1257300" y="720725"/>
            <a:ext cx="4800600" cy="3600450"/>
          </a:xfrm>
        </p:spPr>
      </p:sp>
      <p:sp>
        <p:nvSpPr>
          <p:cNvPr id="157699"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1257300" y="720725"/>
            <a:ext cx="4800600" cy="3600450"/>
          </a:xfrm>
        </p:spPr>
      </p:sp>
      <p:sp>
        <p:nvSpPr>
          <p:cNvPr id="159747"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1257300" y="720725"/>
            <a:ext cx="4800600" cy="3600450"/>
          </a:xfrm>
        </p:spPr>
      </p:sp>
      <p:sp>
        <p:nvSpPr>
          <p:cNvPr id="161795"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257300" y="720725"/>
            <a:ext cx="4800600" cy="3600450"/>
          </a:xfrm>
        </p:spPr>
      </p:sp>
      <p:sp>
        <p:nvSpPr>
          <p:cNvPr id="163843"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1257300" y="720725"/>
            <a:ext cx="4800600" cy="3600450"/>
          </a:xfrm>
        </p:spPr>
      </p:sp>
      <p:sp>
        <p:nvSpPr>
          <p:cNvPr id="165891"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1257300" y="720725"/>
            <a:ext cx="4800600" cy="3600450"/>
          </a:xfrm>
        </p:spPr>
      </p:sp>
      <p:sp>
        <p:nvSpPr>
          <p:cNvPr id="169987"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latin typeface="Arial" charset="0"/>
                <a:ea typeface="ＭＳ Ｐゴシック" charset="0"/>
                <a:cs typeface="ＭＳ Ｐゴシック" charset="0"/>
              </a:rPr>
              <a:t>Completeness</a:t>
            </a:r>
          </a:p>
          <a:p>
            <a:r>
              <a:rPr lang="en-US">
                <a:latin typeface="Arial" charset="0"/>
                <a:ea typeface="ＭＳ Ｐゴシック" charset="0"/>
                <a:cs typeface="ＭＳ Ｐゴシック" charset="0"/>
              </a:rPr>
              <a:t>Accuracy</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Strong completeness and accuracy enough to solve consensus, so impossible to achieve</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F-d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often require completeness, but can tolerate inaccuracy</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Heartbeating</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Different types of heartbeating</a:t>
            </a:r>
          </a:p>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560888"/>
            <a:ext cx="5851525" cy="4319587"/>
          </a:xfrm>
          <a:prstGeom prst="rect">
            <a:avLst/>
          </a:prstGeom>
        </p:spPr>
        <p:txBody>
          <a:bodyPr/>
          <a:lstStyle/>
          <a:p>
            <a:r>
              <a:rPr lang="en-US" dirty="0" smtClean="0"/>
              <a:t>How do we solve this?</a:t>
            </a:r>
            <a:endParaRPr lang="en-US" dirty="0"/>
          </a:p>
        </p:txBody>
      </p:sp>
      <p:sp>
        <p:nvSpPr>
          <p:cNvPr id="4" name="Slide Number Placeholder 3"/>
          <p:cNvSpPr>
            <a:spLocks noGrp="1"/>
          </p:cNvSpPr>
          <p:nvPr>
            <p:ph type="sldNum" sz="quarter" idx="10"/>
          </p:nvPr>
        </p:nvSpPr>
        <p:spPr/>
        <p:txBody>
          <a:bodyPr/>
          <a:lstStyle/>
          <a:p>
            <a:fld id="{B0C5A60C-B65F-9648-9D46-A6FFA5BB231D}" type="slidenum">
              <a:rPr lang="en-US" smtClean="0"/>
              <a:pPr/>
              <a:t>3</a:t>
            </a:fld>
            <a:endParaRPr lang="en-US"/>
          </a:p>
        </p:txBody>
      </p:sp>
    </p:spTree>
    <p:extLst>
      <p:ext uri="{BB962C8B-B14F-4D97-AF65-F5344CB8AC3E}">
        <p14:creationId xmlns:p14="http://schemas.microsoft.com/office/powerpoint/2010/main" val="3188576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257300" y="720725"/>
            <a:ext cx="4800600" cy="3600450"/>
          </a:xfrm>
        </p:spPr>
      </p:sp>
      <p:sp>
        <p:nvSpPr>
          <p:cNvPr id="114691"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257300" y="720725"/>
            <a:ext cx="4800600" cy="3600450"/>
          </a:xfrm>
        </p:spPr>
      </p:sp>
      <p:sp>
        <p:nvSpPr>
          <p:cNvPr id="116739"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257300" y="720725"/>
            <a:ext cx="4800600" cy="3600450"/>
          </a:xfrm>
        </p:spPr>
      </p:sp>
      <p:sp>
        <p:nvSpPr>
          <p:cNvPr id="118787"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257300" y="720725"/>
            <a:ext cx="4800600" cy="3600450"/>
          </a:xfrm>
        </p:spPr>
      </p:sp>
      <p:sp>
        <p:nvSpPr>
          <p:cNvPr id="120835"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257300" y="720725"/>
            <a:ext cx="4800600" cy="3600450"/>
          </a:xfrm>
        </p:spPr>
      </p:sp>
      <p:sp>
        <p:nvSpPr>
          <p:cNvPr id="122883"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257300" y="720725"/>
            <a:ext cx="4800600" cy="3600450"/>
          </a:xfrm>
        </p:spPr>
      </p:sp>
      <p:sp>
        <p:nvSpPr>
          <p:cNvPr id="124931"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D309F3EC-D33C-9A4E-B66B-49515E34B6A2}"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a:xfrm>
            <a:off x="2640597" y="6377459"/>
            <a:ext cx="3836404" cy="365125"/>
          </a:xfrm>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2011-09-08</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19671363-D443-3042-8EA4-5E289CEBC6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2011-09-08</a:t>
            </a:r>
            <a:endParaRPr lang="en-US"/>
          </a:p>
        </p:txBody>
      </p:sp>
      <p:sp>
        <p:nvSpPr>
          <p:cNvPr id="8" name="Footer Placeholder 7"/>
          <p:cNvSpPr>
            <a:spLocks noGrp="1"/>
          </p:cNvSpPr>
          <p:nvPr>
            <p:ph type="ftr" sz="quarter" idx="11"/>
          </p:nvPr>
        </p:nvSpPr>
        <p:spPr/>
        <p:txBody>
          <a:bodyPr/>
          <a:lstStyle/>
          <a:p>
            <a:pPr>
              <a:defRPr/>
            </a:pPr>
            <a:r>
              <a:rPr lang="en-US" smtClean="0"/>
              <a:t>Nikita Borisov - UIUC</a:t>
            </a:r>
            <a:endParaRPr lang="en-US"/>
          </a:p>
        </p:txBody>
      </p:sp>
      <p:sp>
        <p:nvSpPr>
          <p:cNvPr id="9" name="Slide Number Placeholder 8"/>
          <p:cNvSpPr>
            <a:spLocks noGrp="1"/>
          </p:cNvSpPr>
          <p:nvPr>
            <p:ph type="sldNum" sz="quarter" idx="12"/>
          </p:nvPr>
        </p:nvSpPr>
        <p:spPr/>
        <p:txBody>
          <a:bodyPr/>
          <a:lstStyle/>
          <a:p>
            <a:fld id="{19671363-D443-3042-8EA4-5E289CEBC6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2011-09-08</a:t>
            </a:r>
            <a:endParaRPr lang="en-US"/>
          </a:p>
        </p:txBody>
      </p:sp>
      <p:sp>
        <p:nvSpPr>
          <p:cNvPr id="4" name="Footer Placeholder 3"/>
          <p:cNvSpPr>
            <a:spLocks noGrp="1"/>
          </p:cNvSpPr>
          <p:nvPr>
            <p:ph type="ftr" sz="quarter" idx="11"/>
          </p:nvPr>
        </p:nvSpPr>
        <p:spPr/>
        <p:txBody>
          <a:bodyPr/>
          <a:lstStyle/>
          <a:p>
            <a:pPr>
              <a:defRPr/>
            </a:pPr>
            <a:r>
              <a:rPr lang="en-US" smtClean="0"/>
              <a:t>Nikita Borisov - UIUC</a:t>
            </a:r>
            <a:endParaRPr lang="en-US"/>
          </a:p>
        </p:txBody>
      </p:sp>
      <p:sp>
        <p:nvSpPr>
          <p:cNvPr id="5" name="Slide Number Placeholder 4"/>
          <p:cNvSpPr>
            <a:spLocks noGrp="1"/>
          </p:cNvSpPr>
          <p:nvPr>
            <p:ph type="sldNum" sz="quarter" idx="12"/>
          </p:nvPr>
        </p:nvSpPr>
        <p:spPr/>
        <p:txBody>
          <a:bodyPr/>
          <a:lstStyle/>
          <a:p>
            <a:fld id="{19671363-D443-3042-8EA4-5E289CEBC6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2011-09-08</a:t>
            </a:r>
            <a:endParaRPr lang="en-US"/>
          </a:p>
        </p:txBody>
      </p:sp>
      <p:sp>
        <p:nvSpPr>
          <p:cNvPr id="3" name="Footer Placeholder 2"/>
          <p:cNvSpPr>
            <a:spLocks noGrp="1"/>
          </p:cNvSpPr>
          <p:nvPr>
            <p:ph type="ftr" sz="quarter" idx="11"/>
          </p:nvPr>
        </p:nvSpPr>
        <p:spPr/>
        <p:txBody>
          <a:bodyPr/>
          <a:lstStyle/>
          <a:p>
            <a:pPr>
              <a:defRPr/>
            </a:pPr>
            <a:r>
              <a:rPr lang="en-US" smtClean="0"/>
              <a:t>Nikita Borisov - UIUC</a:t>
            </a:r>
            <a:endParaRPr lang="en-US"/>
          </a:p>
        </p:txBody>
      </p:sp>
      <p:sp>
        <p:nvSpPr>
          <p:cNvPr id="4" name="Slide Number Placeholder 3"/>
          <p:cNvSpPr>
            <a:spLocks noGrp="1"/>
          </p:cNvSpPr>
          <p:nvPr>
            <p:ph type="sldNum" sz="quarter" idx="12"/>
          </p:nvPr>
        </p:nvSpPr>
        <p:spPr/>
        <p:txBody>
          <a:bodyPr/>
          <a:lstStyle/>
          <a:p>
            <a:fld id="{19671363-D443-3042-8EA4-5E289CEBC6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2011-09-08</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19671363-D443-3042-8EA4-5E289CEBC6B0}"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r>
              <a:rPr lang="en-US" smtClean="0"/>
              <a:t>2011-09-08</a:t>
            </a:r>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r>
              <a:rPr lang="en-US" smtClean="0"/>
              <a:t>Nikita Borisov - UIUC</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671363-D443-3042-8EA4-5E289CEBC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2011-09-08</a:t>
            </a:r>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r>
              <a:rPr lang="en-US" smtClean="0"/>
              <a:t>Nikita Borisov - UIUC</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9671363-D443-3042-8EA4-5E289CEBC6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ctrTitle"/>
          </p:nvPr>
        </p:nvSpPr>
        <p:spPr/>
        <p:txBody>
          <a:bodyPr>
            <a:normAutofit/>
          </a:bodyPr>
          <a:lstStyle/>
          <a:p>
            <a:r>
              <a:rPr lang="en-US" dirty="0" smtClean="0"/>
              <a:t/>
            </a:r>
            <a:br>
              <a:rPr lang="en-US" dirty="0" smtClean="0"/>
            </a:br>
            <a:r>
              <a:rPr lang="en-US" dirty="0" smtClean="0"/>
              <a:t>Consensus</a:t>
            </a:r>
            <a:endParaRPr lang="en-US" dirty="0"/>
          </a:p>
        </p:txBody>
      </p:sp>
      <p:sp>
        <p:nvSpPr>
          <p:cNvPr id="4" name="Subtitle 3"/>
          <p:cNvSpPr>
            <a:spLocks noGrp="1"/>
          </p:cNvSpPr>
          <p:nvPr>
            <p:ph type="subTitle" idx="1"/>
          </p:nvPr>
        </p:nvSpPr>
        <p:spPr/>
        <p:txBody>
          <a:bodyPr/>
          <a:lstStyle/>
          <a:p>
            <a:r>
              <a:rPr lang="en-US" dirty="0" smtClean="0"/>
              <a:t>CS425 /CSE424/ECE428 – Distributed Systems – Fall 2011	 </a:t>
            </a:r>
            <a:endParaRPr lang="en-US" dirty="0"/>
          </a:p>
        </p:txBody>
      </p:sp>
      <p:sp>
        <p:nvSpPr>
          <p:cNvPr id="8" name="TextBox 7"/>
          <p:cNvSpPr txBox="1"/>
          <p:nvPr/>
        </p:nvSpPr>
        <p:spPr>
          <a:xfrm>
            <a:off x="4724400" y="5334000"/>
            <a:ext cx="4335567" cy="483722"/>
          </a:xfrm>
          <a:prstGeom prst="rect">
            <a:avLst/>
          </a:prstGeom>
          <a:noFill/>
        </p:spPr>
        <p:txBody>
          <a:bodyPr wrap="none" rtlCol="0">
            <a:spAutoFit/>
          </a:bodyPr>
          <a:lstStyle/>
          <a:p>
            <a:r>
              <a:rPr lang="en-US" dirty="0" smtClean="0"/>
              <a:t>Material derived from slides by I. Gupta, M. </a:t>
            </a:r>
            <a:r>
              <a:rPr lang="en-US" dirty="0" err="1" smtClean="0"/>
              <a:t>Harandi</a:t>
            </a:r>
            <a:r>
              <a:rPr lang="en-US" dirty="0" smtClean="0"/>
              <a:t>, </a:t>
            </a:r>
          </a:p>
          <a:p>
            <a:r>
              <a:rPr lang="en-US" dirty="0" smtClean="0"/>
              <a:t>J. </a:t>
            </a:r>
            <a:r>
              <a:rPr lang="en-US" dirty="0" err="1" smtClean="0"/>
              <a:t>Hou</a:t>
            </a:r>
            <a:r>
              <a:rPr lang="en-US" dirty="0" smtClean="0"/>
              <a:t>, S. </a:t>
            </a:r>
            <a:r>
              <a:rPr lang="en-US" dirty="0" err="1" smtClean="0"/>
              <a:t>Mitra</a:t>
            </a:r>
            <a:r>
              <a:rPr lang="en-US" dirty="0" smtClean="0"/>
              <a:t>, K. </a:t>
            </a:r>
            <a:r>
              <a:rPr lang="en-US" dirty="0" err="1" smtClean="0"/>
              <a:t>Nahrstedt</a:t>
            </a:r>
            <a:r>
              <a:rPr lang="en-US" dirty="0" smtClean="0"/>
              <a:t>, N. </a:t>
            </a:r>
            <a:r>
              <a:rPr lang="en-US" dirty="0" err="1" smtClean="0"/>
              <a:t>Vaidya</a:t>
            </a:r>
            <a:endParaRPr lang="en-US" dirty="0"/>
          </a:p>
        </p:txBody>
      </p:sp>
      <p:sp>
        <p:nvSpPr>
          <p:cNvPr id="5" name="Date Placeholder 4"/>
          <p:cNvSpPr>
            <a:spLocks noGrp="1"/>
          </p:cNvSpPr>
          <p:nvPr>
            <p:ph type="dt" sz="half" idx="10"/>
          </p:nvPr>
        </p:nvSpPr>
        <p:spPr/>
        <p:txBody>
          <a:bodyPr/>
          <a:lstStyle/>
          <a:p>
            <a:r>
              <a:rPr lang="en-US" smtClean="0"/>
              <a:t>2011-09-08</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D309F3EC-D33C-9A4E-B66B-49515E34B6A2}" type="slidenum">
              <a:rPr lang="en-US" smtClean="0"/>
              <a:pPr/>
              <a:t>1</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819150" y="18700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p</a:t>
            </a:r>
          </a:p>
        </p:txBody>
      </p:sp>
      <p:sp>
        <p:nvSpPr>
          <p:cNvPr id="125955" name="Text Box 3"/>
          <p:cNvSpPr txBox="1">
            <a:spLocks noChangeArrowheads="1"/>
          </p:cNvSpPr>
          <p:nvPr/>
        </p:nvSpPr>
        <p:spPr bwMode="auto">
          <a:xfrm>
            <a:off x="6762750" y="187007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p</a:t>
            </a:r>
            <a:r>
              <a:rPr lang="ja-JP" altLang="en-US" sz="2400">
                <a:solidFill>
                  <a:schemeClr val="tx1"/>
                </a:solidFill>
                <a:latin typeface="Arial"/>
              </a:rPr>
              <a:t>’</a:t>
            </a:r>
            <a:endParaRPr lang="en-US" sz="2400">
              <a:solidFill>
                <a:schemeClr val="tx1"/>
              </a:solidFill>
              <a:latin typeface="Times New Roman" charset="0"/>
            </a:endParaRPr>
          </a:p>
        </p:txBody>
      </p:sp>
      <p:sp>
        <p:nvSpPr>
          <p:cNvPr id="125956" name="Rectangle 4"/>
          <p:cNvSpPr>
            <a:spLocks noChangeArrowheads="1"/>
          </p:cNvSpPr>
          <p:nvPr/>
        </p:nvSpPr>
        <p:spPr bwMode="auto">
          <a:xfrm>
            <a:off x="2206625" y="3886200"/>
            <a:ext cx="4191000" cy="5334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Global Message Buffer</a:t>
            </a:r>
          </a:p>
        </p:txBody>
      </p:sp>
      <p:sp>
        <p:nvSpPr>
          <p:cNvPr id="125957" name="Line 5"/>
          <p:cNvSpPr>
            <a:spLocks noChangeShapeType="1"/>
          </p:cNvSpPr>
          <p:nvPr/>
        </p:nvSpPr>
        <p:spPr bwMode="auto">
          <a:xfrm>
            <a:off x="1139825" y="2514600"/>
            <a:ext cx="13716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5958" name="Line 6"/>
          <p:cNvSpPr>
            <a:spLocks noChangeShapeType="1"/>
          </p:cNvSpPr>
          <p:nvPr/>
        </p:nvSpPr>
        <p:spPr bwMode="auto">
          <a:xfrm flipV="1">
            <a:off x="5483225" y="2438400"/>
            <a:ext cx="12192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5959" name="Text Box 7"/>
          <p:cNvSpPr txBox="1">
            <a:spLocks noChangeArrowheads="1"/>
          </p:cNvSpPr>
          <p:nvPr/>
        </p:nvSpPr>
        <p:spPr bwMode="auto">
          <a:xfrm>
            <a:off x="1733550" y="2555875"/>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send(p</a:t>
            </a:r>
            <a:r>
              <a:rPr lang="ja-JP" altLang="en-US" sz="2400">
                <a:solidFill>
                  <a:schemeClr val="tx1"/>
                </a:solidFill>
                <a:latin typeface="Arial"/>
              </a:rPr>
              <a:t>’</a:t>
            </a:r>
            <a:r>
              <a:rPr lang="en-US" sz="2400">
                <a:solidFill>
                  <a:schemeClr val="tx1"/>
                </a:solidFill>
                <a:latin typeface="Times New Roman" charset="0"/>
              </a:rPr>
              <a:t>,m)</a:t>
            </a:r>
          </a:p>
        </p:txBody>
      </p:sp>
      <p:sp>
        <p:nvSpPr>
          <p:cNvPr id="125960" name="Text Box 8"/>
          <p:cNvSpPr txBox="1">
            <a:spLocks noChangeArrowheads="1"/>
          </p:cNvSpPr>
          <p:nvPr/>
        </p:nvSpPr>
        <p:spPr bwMode="auto">
          <a:xfrm>
            <a:off x="6092825" y="2895600"/>
            <a:ext cx="2974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receive(p</a:t>
            </a:r>
            <a:r>
              <a:rPr lang="ja-JP" altLang="en-US" sz="2400">
                <a:solidFill>
                  <a:schemeClr val="tx1"/>
                </a:solidFill>
                <a:latin typeface="Arial"/>
              </a:rPr>
              <a:t>’</a:t>
            </a:r>
            <a:r>
              <a:rPr lang="en-US" sz="2400">
                <a:solidFill>
                  <a:schemeClr val="tx1"/>
                </a:solidFill>
                <a:latin typeface="Times New Roman" charset="0"/>
              </a:rPr>
              <a:t>)</a:t>
            </a:r>
          </a:p>
          <a:p>
            <a:pPr eaLnBrk="1" hangingPunct="1">
              <a:lnSpc>
                <a:spcPct val="100000"/>
              </a:lnSpc>
            </a:pPr>
            <a:r>
              <a:rPr lang="en-US" sz="2400">
                <a:solidFill>
                  <a:schemeClr val="tx1"/>
                </a:solidFill>
                <a:latin typeface="Times New Roman" charset="0"/>
              </a:rPr>
              <a:t>	may return null</a:t>
            </a:r>
          </a:p>
        </p:txBody>
      </p:sp>
      <p:sp>
        <p:nvSpPr>
          <p:cNvPr id="125961" name="Text Box 9"/>
          <p:cNvSpPr txBox="1">
            <a:spLocks noChangeArrowheads="1"/>
          </p:cNvSpPr>
          <p:nvPr/>
        </p:nvSpPr>
        <p:spPr bwMode="auto">
          <a:xfrm>
            <a:off x="3032125" y="4765675"/>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ja-JP" altLang="en-US" sz="2400">
                <a:solidFill>
                  <a:schemeClr val="tx1"/>
                </a:solidFill>
                <a:latin typeface="Arial"/>
              </a:rPr>
              <a:t>“</a:t>
            </a:r>
            <a:r>
              <a:rPr lang="en-US" sz="2400">
                <a:solidFill>
                  <a:schemeClr val="tx1"/>
                </a:solidFill>
                <a:latin typeface="Times New Roman" charset="0"/>
              </a:rPr>
              <a:t>Network</a:t>
            </a:r>
            <a:r>
              <a:rPr lang="ja-JP" altLang="en-US" sz="2400">
                <a:solidFill>
                  <a:schemeClr val="tx1"/>
                </a:solidFill>
                <a:latin typeface="Arial"/>
              </a:rPr>
              <a:t>”</a:t>
            </a:r>
            <a:endParaRPr lang="en-US" sz="2400">
              <a:solidFill>
                <a:schemeClr val="tx1"/>
              </a:solidFill>
              <a:latin typeface="Times New Roman" charset="0"/>
            </a:endParaRPr>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
        <p:nvSpPr>
          <p:cNvPr id="6" name="Date Placeholder 5"/>
          <p:cNvSpPr>
            <a:spLocks noGrp="1"/>
          </p:cNvSpPr>
          <p:nvPr>
            <p:ph type="dt" sz="half" idx="10"/>
          </p:nvPr>
        </p:nvSpPr>
        <p:spPr/>
        <p:txBody>
          <a:bodyPr/>
          <a:lstStyle/>
          <a:p>
            <a:r>
              <a:rPr lang="en-US" smtClean="0"/>
              <a:t>2011-09-08</a:t>
            </a:r>
            <a:endParaRPr lang="en-US"/>
          </a:p>
        </p:txBody>
      </p:sp>
      <p:sp>
        <p:nvSpPr>
          <p:cNvPr id="7" name="Footer Placeholder 6"/>
          <p:cNvSpPr>
            <a:spLocks noGrp="1"/>
          </p:cNvSpPr>
          <p:nvPr>
            <p:ph type="ftr" sz="quarter" idx="11"/>
          </p:nvPr>
        </p:nvSpPr>
        <p:spPr/>
        <p:txBody>
          <a:bodyPr/>
          <a:lstStyle/>
          <a:p>
            <a:pPr>
              <a:defRPr/>
            </a:pPr>
            <a:r>
              <a:rPr lang="en-US" smtClean="0"/>
              <a:t>Nikita Borisov - UIUC</a:t>
            </a:r>
            <a:endParaRPr lang="en-US"/>
          </a:p>
        </p:txBody>
      </p:sp>
      <p:sp>
        <p:nvSpPr>
          <p:cNvPr id="8" name="Slide Number Placeholder 7"/>
          <p:cNvSpPr>
            <a:spLocks noGrp="1"/>
          </p:cNvSpPr>
          <p:nvPr>
            <p:ph type="sldNum" sz="quarter" idx="12"/>
          </p:nvPr>
        </p:nvSpPr>
        <p:spPr/>
        <p:txBody>
          <a:bodyPr/>
          <a:lstStyle/>
          <a:p>
            <a:fld id="{19671363-D443-3042-8EA4-5E289CEBC6B0}" type="slidenum">
              <a:rPr lang="en-US" smtClean="0"/>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smtClean="0"/>
              <a:t>Different Definition of </a:t>
            </a:r>
            <a:r>
              <a:rPr lang="ja-JP" altLang="en-US" smtClean="0"/>
              <a:t>“</a:t>
            </a:r>
            <a:r>
              <a:rPr lang="en-US" smtClean="0"/>
              <a:t>State</a:t>
            </a:r>
            <a:r>
              <a:rPr lang="ja-JP" altLang="en-US" smtClean="0"/>
              <a:t>”</a:t>
            </a:r>
            <a:r>
              <a:rPr lang="en-US" smtClean="0"/>
              <a:t> </a:t>
            </a:r>
            <a:endParaRPr lang="en-US"/>
          </a:p>
        </p:txBody>
      </p:sp>
      <p:sp>
        <p:nvSpPr>
          <p:cNvPr id="128003" name="Rectangle 3"/>
          <p:cNvSpPr>
            <a:spLocks noGrp="1" noChangeArrowheads="1"/>
          </p:cNvSpPr>
          <p:nvPr>
            <p:ph idx="1"/>
          </p:nvPr>
        </p:nvSpPr>
        <p:spPr/>
        <p:txBody>
          <a:bodyPr>
            <a:normAutofit fontScale="85000" lnSpcReduction="10000"/>
          </a:bodyPr>
          <a:lstStyle/>
          <a:p>
            <a:r>
              <a:rPr lang="en-US" smtClean="0"/>
              <a:t>State of a process</a:t>
            </a:r>
          </a:p>
          <a:p>
            <a:r>
              <a:rPr lang="en-US" smtClean="0"/>
              <a:t>Configuration: = Global state. Collection of states, one per process; and state of the global buffer</a:t>
            </a:r>
          </a:p>
          <a:p>
            <a:r>
              <a:rPr lang="en-US" smtClean="0"/>
              <a:t>Each Event consists atomically of three sub-steps:</a:t>
            </a:r>
          </a:p>
          <a:p>
            <a:pPr lvl="1"/>
            <a:r>
              <a:rPr lang="en-US" smtClean="0"/>
              <a:t>receipt of a message by a process (say p), and</a:t>
            </a:r>
          </a:p>
          <a:p>
            <a:pPr lvl="1"/>
            <a:r>
              <a:rPr lang="en-US" smtClean="0"/>
              <a:t>processing of message, and</a:t>
            </a:r>
          </a:p>
          <a:p>
            <a:pPr lvl="1"/>
            <a:r>
              <a:rPr lang="en-US" smtClean="0"/>
              <a:t>sending out of all necessary messages by p (into the global message buffer)</a:t>
            </a:r>
          </a:p>
          <a:p>
            <a:r>
              <a:rPr lang="en-US" smtClean="0"/>
              <a:t>Note: this event is different from the Lamport events</a:t>
            </a:r>
          </a:p>
          <a:p>
            <a:r>
              <a:rPr lang="en-US" smtClean="0"/>
              <a:t>Schedule: sequence of events</a:t>
            </a:r>
            <a:endParaRPr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Oval 2"/>
          <p:cNvSpPr>
            <a:spLocks noChangeArrowheads="1"/>
          </p:cNvSpPr>
          <p:nvPr/>
        </p:nvSpPr>
        <p:spPr bwMode="auto">
          <a:xfrm>
            <a:off x="2362200" y="1219200"/>
            <a:ext cx="914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a:t>
            </a:r>
          </a:p>
        </p:txBody>
      </p:sp>
      <p:sp>
        <p:nvSpPr>
          <p:cNvPr id="130051" name="Oval 3"/>
          <p:cNvSpPr>
            <a:spLocks noChangeArrowheads="1"/>
          </p:cNvSpPr>
          <p:nvPr/>
        </p:nvSpPr>
        <p:spPr bwMode="auto">
          <a:xfrm>
            <a:off x="2438400" y="3124200"/>
            <a:ext cx="914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a:t>
            </a:r>
            <a:r>
              <a:rPr lang="ja-JP" altLang="en-US" sz="2400">
                <a:solidFill>
                  <a:schemeClr val="tx1"/>
                </a:solidFill>
                <a:latin typeface="Arial"/>
              </a:rPr>
              <a:t>’</a:t>
            </a:r>
            <a:endParaRPr lang="en-US" sz="2400">
              <a:solidFill>
                <a:schemeClr val="tx1"/>
              </a:solidFill>
              <a:latin typeface="Times New Roman" charset="0"/>
            </a:endParaRPr>
          </a:p>
        </p:txBody>
      </p:sp>
      <p:sp>
        <p:nvSpPr>
          <p:cNvPr id="130052" name="Oval 4"/>
          <p:cNvSpPr>
            <a:spLocks noChangeArrowheads="1"/>
          </p:cNvSpPr>
          <p:nvPr/>
        </p:nvSpPr>
        <p:spPr bwMode="auto">
          <a:xfrm>
            <a:off x="2514600" y="5029200"/>
            <a:ext cx="914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a:t>
            </a:r>
            <a:r>
              <a:rPr lang="ja-JP" altLang="en-US" sz="2400">
                <a:solidFill>
                  <a:schemeClr val="tx1"/>
                </a:solidFill>
                <a:latin typeface="Arial"/>
              </a:rPr>
              <a:t>’’</a:t>
            </a:r>
            <a:endParaRPr lang="en-US" sz="2400">
              <a:solidFill>
                <a:schemeClr val="tx1"/>
              </a:solidFill>
              <a:latin typeface="Times New Roman" charset="0"/>
            </a:endParaRPr>
          </a:p>
        </p:txBody>
      </p:sp>
      <p:sp>
        <p:nvSpPr>
          <p:cNvPr id="130053" name="Line 5"/>
          <p:cNvSpPr>
            <a:spLocks noChangeShapeType="1"/>
          </p:cNvSpPr>
          <p:nvPr/>
        </p:nvSpPr>
        <p:spPr bwMode="auto">
          <a:xfrm>
            <a:off x="2819400" y="2133600"/>
            <a:ext cx="762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0054" name="Line 6"/>
          <p:cNvSpPr>
            <a:spLocks noChangeShapeType="1"/>
          </p:cNvSpPr>
          <p:nvPr/>
        </p:nvSpPr>
        <p:spPr bwMode="auto">
          <a:xfrm>
            <a:off x="2971800" y="4038600"/>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0055" name="Text Box 7"/>
          <p:cNvSpPr txBox="1">
            <a:spLocks noChangeArrowheads="1"/>
          </p:cNvSpPr>
          <p:nvPr/>
        </p:nvSpPr>
        <p:spPr bwMode="auto">
          <a:xfrm>
            <a:off x="3032125" y="2327275"/>
            <a:ext cx="224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Event e</a:t>
            </a:r>
            <a:r>
              <a:rPr lang="ja-JP" altLang="en-US" sz="2400">
                <a:solidFill>
                  <a:schemeClr val="tx1"/>
                </a:solidFill>
                <a:latin typeface="Arial"/>
              </a:rPr>
              <a:t>’</a:t>
            </a:r>
            <a:r>
              <a:rPr lang="en-US" sz="2400">
                <a:solidFill>
                  <a:schemeClr val="tx1"/>
                </a:solidFill>
                <a:latin typeface="Times New Roman" charset="0"/>
              </a:rPr>
              <a:t>=(p</a:t>
            </a:r>
            <a:r>
              <a:rPr lang="ja-JP" altLang="en-US" sz="2400">
                <a:solidFill>
                  <a:schemeClr val="tx1"/>
                </a:solidFill>
                <a:latin typeface="Arial"/>
              </a:rPr>
              <a:t>’</a:t>
            </a:r>
            <a:r>
              <a:rPr lang="en-US" sz="2400">
                <a:solidFill>
                  <a:schemeClr val="tx1"/>
                </a:solidFill>
                <a:latin typeface="Times New Roman" charset="0"/>
              </a:rPr>
              <a:t>,m</a:t>
            </a:r>
            <a:r>
              <a:rPr lang="ja-JP" altLang="en-US" sz="2400">
                <a:solidFill>
                  <a:schemeClr val="tx1"/>
                </a:solidFill>
                <a:latin typeface="Arial"/>
              </a:rPr>
              <a:t>’</a:t>
            </a:r>
            <a:r>
              <a:rPr lang="en-US" sz="2400">
                <a:solidFill>
                  <a:schemeClr val="tx1"/>
                </a:solidFill>
                <a:latin typeface="Times New Roman" charset="0"/>
              </a:rPr>
              <a:t>)</a:t>
            </a:r>
          </a:p>
        </p:txBody>
      </p:sp>
      <p:sp>
        <p:nvSpPr>
          <p:cNvPr id="130056" name="Text Box 8"/>
          <p:cNvSpPr txBox="1">
            <a:spLocks noChangeArrowheads="1"/>
          </p:cNvSpPr>
          <p:nvPr/>
        </p:nvSpPr>
        <p:spPr bwMode="auto">
          <a:xfrm>
            <a:off x="2971800" y="4267200"/>
            <a:ext cx="255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Event e</a:t>
            </a:r>
            <a:r>
              <a:rPr lang="ja-JP" altLang="en-US" sz="2400">
                <a:solidFill>
                  <a:schemeClr val="tx1"/>
                </a:solidFill>
                <a:latin typeface="Arial"/>
              </a:rPr>
              <a:t>’’</a:t>
            </a:r>
            <a:r>
              <a:rPr lang="en-US" sz="2400">
                <a:solidFill>
                  <a:schemeClr val="tx1"/>
                </a:solidFill>
                <a:latin typeface="Times New Roman" charset="0"/>
              </a:rPr>
              <a:t>=(p</a:t>
            </a:r>
            <a:r>
              <a:rPr lang="ja-JP" altLang="en-US" sz="2400">
                <a:solidFill>
                  <a:schemeClr val="tx1"/>
                </a:solidFill>
                <a:latin typeface="Arial"/>
              </a:rPr>
              <a:t>’’</a:t>
            </a:r>
            <a:r>
              <a:rPr lang="en-US" sz="2400">
                <a:solidFill>
                  <a:schemeClr val="tx1"/>
                </a:solidFill>
                <a:latin typeface="Times New Roman" charset="0"/>
              </a:rPr>
              <a:t>,m</a:t>
            </a:r>
            <a:r>
              <a:rPr lang="ja-JP" altLang="en-US" sz="2400">
                <a:solidFill>
                  <a:schemeClr val="tx1"/>
                </a:solidFill>
                <a:latin typeface="Arial"/>
              </a:rPr>
              <a:t>’’</a:t>
            </a:r>
            <a:r>
              <a:rPr lang="en-US" sz="2400">
                <a:solidFill>
                  <a:schemeClr val="tx1"/>
                </a:solidFill>
                <a:latin typeface="Times New Roman" charset="0"/>
              </a:rPr>
              <a:t>)</a:t>
            </a:r>
          </a:p>
        </p:txBody>
      </p:sp>
      <p:sp>
        <p:nvSpPr>
          <p:cNvPr id="130057" name="Text Box 9"/>
          <p:cNvSpPr txBox="1">
            <a:spLocks noChangeArrowheads="1"/>
          </p:cNvSpPr>
          <p:nvPr/>
        </p:nvSpPr>
        <p:spPr bwMode="auto">
          <a:xfrm>
            <a:off x="3260725" y="1260475"/>
            <a:ext cx="217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Configuration C</a:t>
            </a:r>
          </a:p>
        </p:txBody>
      </p:sp>
      <p:sp>
        <p:nvSpPr>
          <p:cNvPr id="130058" name="Text Box 10"/>
          <p:cNvSpPr txBox="1">
            <a:spLocks noChangeArrowheads="1"/>
          </p:cNvSpPr>
          <p:nvPr/>
        </p:nvSpPr>
        <p:spPr bwMode="auto">
          <a:xfrm>
            <a:off x="5318125" y="3089275"/>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Schedule s=(e</a:t>
            </a:r>
            <a:r>
              <a:rPr lang="ja-JP" altLang="en-US" sz="2400">
                <a:solidFill>
                  <a:schemeClr val="tx1"/>
                </a:solidFill>
                <a:latin typeface="Arial"/>
              </a:rPr>
              <a:t>’</a:t>
            </a:r>
            <a:r>
              <a:rPr lang="en-US" sz="2400">
                <a:solidFill>
                  <a:schemeClr val="tx1"/>
                </a:solidFill>
                <a:latin typeface="Times New Roman" charset="0"/>
              </a:rPr>
              <a:t>,e</a:t>
            </a:r>
            <a:r>
              <a:rPr lang="ja-JP" altLang="en-US" sz="2400">
                <a:solidFill>
                  <a:schemeClr val="tx1"/>
                </a:solidFill>
                <a:latin typeface="Arial"/>
              </a:rPr>
              <a:t>’’</a:t>
            </a:r>
            <a:r>
              <a:rPr lang="en-US" sz="2400">
                <a:solidFill>
                  <a:schemeClr val="tx1"/>
                </a:solidFill>
                <a:latin typeface="Times New Roman" charset="0"/>
              </a:rPr>
              <a:t>)</a:t>
            </a:r>
          </a:p>
        </p:txBody>
      </p:sp>
      <p:sp>
        <p:nvSpPr>
          <p:cNvPr id="130059" name="Oval 11"/>
          <p:cNvSpPr>
            <a:spLocks noChangeArrowheads="1"/>
          </p:cNvSpPr>
          <p:nvPr/>
        </p:nvSpPr>
        <p:spPr bwMode="auto">
          <a:xfrm>
            <a:off x="7315200" y="1828800"/>
            <a:ext cx="914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a:t>
            </a:r>
          </a:p>
        </p:txBody>
      </p:sp>
      <p:sp>
        <p:nvSpPr>
          <p:cNvPr id="130060" name="Oval 12"/>
          <p:cNvSpPr>
            <a:spLocks noChangeArrowheads="1"/>
          </p:cNvSpPr>
          <p:nvPr/>
        </p:nvSpPr>
        <p:spPr bwMode="auto">
          <a:xfrm>
            <a:off x="7315200" y="3733800"/>
            <a:ext cx="914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a:t>
            </a:r>
            <a:r>
              <a:rPr lang="ja-JP" altLang="en-US" sz="2400">
                <a:solidFill>
                  <a:schemeClr val="tx1"/>
                </a:solidFill>
                <a:latin typeface="Arial"/>
              </a:rPr>
              <a:t>’’</a:t>
            </a:r>
            <a:endParaRPr lang="en-US" sz="2400">
              <a:solidFill>
                <a:schemeClr val="tx1"/>
              </a:solidFill>
              <a:latin typeface="Times New Roman" charset="0"/>
            </a:endParaRPr>
          </a:p>
        </p:txBody>
      </p:sp>
      <p:sp>
        <p:nvSpPr>
          <p:cNvPr id="130061" name="Line 13"/>
          <p:cNvSpPr>
            <a:spLocks noChangeShapeType="1"/>
          </p:cNvSpPr>
          <p:nvPr/>
        </p:nvSpPr>
        <p:spPr bwMode="auto">
          <a:xfrm>
            <a:off x="7772400" y="2743200"/>
            <a:ext cx="0" cy="9906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0062" name="Freeform 14"/>
          <p:cNvSpPr>
            <a:spLocks/>
          </p:cNvSpPr>
          <p:nvPr/>
        </p:nvSpPr>
        <p:spPr bwMode="auto">
          <a:xfrm>
            <a:off x="4114800" y="685800"/>
            <a:ext cx="2362200" cy="5867400"/>
          </a:xfrm>
          <a:custGeom>
            <a:avLst/>
            <a:gdLst>
              <a:gd name="T0" fmla="*/ 1488 w 1488"/>
              <a:gd name="T1" fmla="*/ 0 h 3696"/>
              <a:gd name="T2" fmla="*/ 672 w 1488"/>
              <a:gd name="T3" fmla="*/ 1248 h 3696"/>
              <a:gd name="T4" fmla="*/ 816 w 1488"/>
              <a:gd name="T5" fmla="*/ 1968 h 3696"/>
              <a:gd name="T6" fmla="*/ 864 w 1488"/>
              <a:gd name="T7" fmla="*/ 2496 h 3696"/>
              <a:gd name="T8" fmla="*/ 0 w 1488"/>
              <a:gd name="T9" fmla="*/ 3696 h 3696"/>
            </a:gdLst>
            <a:ahLst/>
            <a:cxnLst>
              <a:cxn ang="0">
                <a:pos x="T0" y="T1"/>
              </a:cxn>
              <a:cxn ang="0">
                <a:pos x="T2" y="T3"/>
              </a:cxn>
              <a:cxn ang="0">
                <a:pos x="T4" y="T5"/>
              </a:cxn>
              <a:cxn ang="0">
                <a:pos x="T6" y="T7"/>
              </a:cxn>
              <a:cxn ang="0">
                <a:pos x="T8" y="T9"/>
              </a:cxn>
            </a:cxnLst>
            <a:rect l="0" t="0" r="r" b="b"/>
            <a:pathLst>
              <a:path w="1488" h="3696">
                <a:moveTo>
                  <a:pt x="1488" y="0"/>
                </a:moveTo>
                <a:cubicBezTo>
                  <a:pt x="1136" y="460"/>
                  <a:pt x="784" y="920"/>
                  <a:pt x="672" y="1248"/>
                </a:cubicBezTo>
                <a:cubicBezTo>
                  <a:pt x="560" y="1576"/>
                  <a:pt x="784" y="1760"/>
                  <a:pt x="816" y="1968"/>
                </a:cubicBezTo>
                <a:cubicBezTo>
                  <a:pt x="848" y="2176"/>
                  <a:pt x="1000" y="2208"/>
                  <a:pt x="864" y="2496"/>
                </a:cubicBezTo>
                <a:cubicBezTo>
                  <a:pt x="728" y="2784"/>
                  <a:pt x="144" y="3496"/>
                  <a:pt x="0" y="36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0063" name="Line 15"/>
          <p:cNvSpPr>
            <a:spLocks noChangeShapeType="1"/>
          </p:cNvSpPr>
          <p:nvPr/>
        </p:nvSpPr>
        <p:spPr bwMode="auto">
          <a:xfrm>
            <a:off x="3810000" y="6019800"/>
            <a:ext cx="1371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0064" name="Text Box 16"/>
          <p:cNvSpPr txBox="1">
            <a:spLocks noChangeArrowheads="1"/>
          </p:cNvSpPr>
          <p:nvPr/>
        </p:nvSpPr>
        <p:spPr bwMode="auto">
          <a:xfrm>
            <a:off x="3733800" y="6172200"/>
            <a:ext cx="150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Equivalent</a:t>
            </a:r>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
        <p:nvSpPr>
          <p:cNvPr id="6" name="Date Placeholder 5"/>
          <p:cNvSpPr>
            <a:spLocks noGrp="1"/>
          </p:cNvSpPr>
          <p:nvPr>
            <p:ph type="dt" sz="half" idx="10"/>
          </p:nvPr>
        </p:nvSpPr>
        <p:spPr/>
        <p:txBody>
          <a:bodyPr/>
          <a:lstStyle/>
          <a:p>
            <a:r>
              <a:rPr lang="en-US" smtClean="0"/>
              <a:t>2011-09-08</a:t>
            </a:r>
            <a:endParaRPr lang="en-US"/>
          </a:p>
        </p:txBody>
      </p:sp>
      <p:sp>
        <p:nvSpPr>
          <p:cNvPr id="7" name="Footer Placeholder 6"/>
          <p:cNvSpPr>
            <a:spLocks noGrp="1"/>
          </p:cNvSpPr>
          <p:nvPr>
            <p:ph type="ftr" sz="quarter" idx="11"/>
          </p:nvPr>
        </p:nvSpPr>
        <p:spPr/>
        <p:txBody>
          <a:bodyPr/>
          <a:lstStyle/>
          <a:p>
            <a:pPr>
              <a:defRPr/>
            </a:pPr>
            <a:r>
              <a:rPr lang="en-US" smtClean="0"/>
              <a:t>Nikita Borisov - UIUC</a:t>
            </a:r>
            <a:endParaRPr lang="en-US"/>
          </a:p>
        </p:txBody>
      </p:sp>
      <p:sp>
        <p:nvSpPr>
          <p:cNvPr id="8" name="Slide Number Placeholder 7"/>
          <p:cNvSpPr>
            <a:spLocks noGrp="1"/>
          </p:cNvSpPr>
          <p:nvPr>
            <p:ph type="sldNum" sz="quarter" idx="12"/>
          </p:nvPr>
        </p:nvSpPr>
        <p:spPr/>
        <p:txBody>
          <a:bodyPr/>
          <a:lstStyle/>
          <a:p>
            <a:fld id="{19671363-D443-3042-8EA4-5E289CEBC6B0}"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smtClean="0"/>
              <a:t>Lemma 1</a:t>
            </a:r>
            <a:endParaRPr lang="en-US"/>
          </a:p>
        </p:txBody>
      </p:sp>
      <p:sp>
        <p:nvSpPr>
          <p:cNvPr id="132099" name="Oval 3"/>
          <p:cNvSpPr>
            <a:spLocks noChangeArrowheads="1"/>
          </p:cNvSpPr>
          <p:nvPr/>
        </p:nvSpPr>
        <p:spPr bwMode="auto">
          <a:xfrm>
            <a:off x="4114800" y="2209800"/>
            <a:ext cx="914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a:t>
            </a:r>
          </a:p>
        </p:txBody>
      </p:sp>
      <p:sp>
        <p:nvSpPr>
          <p:cNvPr id="132100" name="Oval 4"/>
          <p:cNvSpPr>
            <a:spLocks noChangeArrowheads="1"/>
          </p:cNvSpPr>
          <p:nvPr/>
        </p:nvSpPr>
        <p:spPr bwMode="auto">
          <a:xfrm>
            <a:off x="2971800" y="3810000"/>
            <a:ext cx="914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a:t>
            </a:r>
            <a:r>
              <a:rPr lang="ja-JP" altLang="en-US" sz="2400">
                <a:solidFill>
                  <a:schemeClr val="tx1"/>
                </a:solidFill>
                <a:latin typeface="Arial"/>
              </a:rPr>
              <a:t>’</a:t>
            </a:r>
            <a:endParaRPr lang="en-US" sz="2400">
              <a:solidFill>
                <a:schemeClr val="tx1"/>
              </a:solidFill>
              <a:latin typeface="Times New Roman" charset="0"/>
            </a:endParaRPr>
          </a:p>
        </p:txBody>
      </p:sp>
      <p:sp>
        <p:nvSpPr>
          <p:cNvPr id="132101" name="Oval 5"/>
          <p:cNvSpPr>
            <a:spLocks noChangeArrowheads="1"/>
          </p:cNvSpPr>
          <p:nvPr/>
        </p:nvSpPr>
        <p:spPr bwMode="auto">
          <a:xfrm>
            <a:off x="4114800" y="5486400"/>
            <a:ext cx="914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a:t>
            </a:r>
            <a:r>
              <a:rPr lang="ja-JP" altLang="en-US" sz="2400">
                <a:solidFill>
                  <a:schemeClr val="tx1"/>
                </a:solidFill>
                <a:latin typeface="Arial"/>
              </a:rPr>
              <a:t>’’</a:t>
            </a:r>
            <a:endParaRPr lang="en-US" sz="2400">
              <a:solidFill>
                <a:schemeClr val="tx1"/>
              </a:solidFill>
              <a:latin typeface="Times New Roman" charset="0"/>
            </a:endParaRPr>
          </a:p>
        </p:txBody>
      </p:sp>
      <p:sp>
        <p:nvSpPr>
          <p:cNvPr id="132102" name="Line 6"/>
          <p:cNvSpPr>
            <a:spLocks noChangeShapeType="1"/>
          </p:cNvSpPr>
          <p:nvPr/>
        </p:nvSpPr>
        <p:spPr bwMode="auto">
          <a:xfrm flipH="1">
            <a:off x="3657600" y="30480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2103" name="Line 7"/>
          <p:cNvSpPr>
            <a:spLocks noChangeShapeType="1"/>
          </p:cNvSpPr>
          <p:nvPr/>
        </p:nvSpPr>
        <p:spPr bwMode="auto">
          <a:xfrm>
            <a:off x="3657600" y="4648200"/>
            <a:ext cx="609600" cy="914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2104" name="Text Box 8"/>
          <p:cNvSpPr txBox="1">
            <a:spLocks noChangeArrowheads="1"/>
          </p:cNvSpPr>
          <p:nvPr/>
        </p:nvSpPr>
        <p:spPr bwMode="auto">
          <a:xfrm>
            <a:off x="1965325" y="3013075"/>
            <a:ext cx="164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Schedule s1</a:t>
            </a:r>
          </a:p>
        </p:txBody>
      </p:sp>
      <p:sp>
        <p:nvSpPr>
          <p:cNvPr id="132105" name="Text Box 9"/>
          <p:cNvSpPr txBox="1">
            <a:spLocks noChangeArrowheads="1"/>
          </p:cNvSpPr>
          <p:nvPr/>
        </p:nvSpPr>
        <p:spPr bwMode="auto">
          <a:xfrm>
            <a:off x="3276600" y="5257800"/>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s2</a:t>
            </a:r>
          </a:p>
        </p:txBody>
      </p:sp>
      <p:sp>
        <p:nvSpPr>
          <p:cNvPr id="132106" name="Oval 10"/>
          <p:cNvSpPr>
            <a:spLocks noChangeArrowheads="1"/>
          </p:cNvSpPr>
          <p:nvPr/>
        </p:nvSpPr>
        <p:spPr bwMode="auto">
          <a:xfrm>
            <a:off x="6934200" y="3733800"/>
            <a:ext cx="9144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endParaRPr lang="en-US" sz="2400">
              <a:solidFill>
                <a:schemeClr val="tx1"/>
              </a:solidFill>
              <a:latin typeface="Times New Roman" charset="0"/>
            </a:endParaRPr>
          </a:p>
        </p:txBody>
      </p:sp>
      <p:sp>
        <p:nvSpPr>
          <p:cNvPr id="132107" name="Line 11"/>
          <p:cNvSpPr>
            <a:spLocks noChangeShapeType="1"/>
          </p:cNvSpPr>
          <p:nvPr/>
        </p:nvSpPr>
        <p:spPr bwMode="auto">
          <a:xfrm>
            <a:off x="4953000" y="2895600"/>
            <a:ext cx="2057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2108" name="Line 12"/>
          <p:cNvSpPr>
            <a:spLocks noChangeShapeType="1"/>
          </p:cNvSpPr>
          <p:nvPr/>
        </p:nvSpPr>
        <p:spPr bwMode="auto">
          <a:xfrm flipH="1">
            <a:off x="5029200" y="4648200"/>
            <a:ext cx="2286000" cy="1219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2109" name="Text Box 13"/>
          <p:cNvSpPr txBox="1">
            <a:spLocks noChangeArrowheads="1"/>
          </p:cNvSpPr>
          <p:nvPr/>
        </p:nvSpPr>
        <p:spPr bwMode="auto">
          <a:xfrm>
            <a:off x="5927725" y="2860675"/>
            <a:ext cx="164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Schedule s2</a:t>
            </a:r>
          </a:p>
        </p:txBody>
      </p:sp>
      <p:sp>
        <p:nvSpPr>
          <p:cNvPr id="132110" name="Text Box 14"/>
          <p:cNvSpPr txBox="1">
            <a:spLocks noChangeArrowheads="1"/>
          </p:cNvSpPr>
          <p:nvPr/>
        </p:nvSpPr>
        <p:spPr bwMode="auto">
          <a:xfrm>
            <a:off x="5927725" y="5375275"/>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s1</a:t>
            </a:r>
          </a:p>
        </p:txBody>
      </p:sp>
      <p:sp>
        <p:nvSpPr>
          <p:cNvPr id="132111" name="Text Box 15"/>
          <p:cNvSpPr txBox="1">
            <a:spLocks noChangeArrowheads="1"/>
          </p:cNvSpPr>
          <p:nvPr/>
        </p:nvSpPr>
        <p:spPr bwMode="auto">
          <a:xfrm>
            <a:off x="228600" y="3810000"/>
            <a:ext cx="2690813" cy="229235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s1 and s2 </a:t>
            </a:r>
          </a:p>
          <a:p>
            <a:pPr eaLnBrk="1" hangingPunct="1">
              <a:lnSpc>
                <a:spcPct val="100000"/>
              </a:lnSpc>
              <a:buFontTx/>
              <a:buChar char="•"/>
            </a:pPr>
            <a:r>
              <a:rPr lang="en-US" sz="2400">
                <a:solidFill>
                  <a:schemeClr val="tx1"/>
                </a:solidFill>
                <a:latin typeface="Times New Roman" charset="0"/>
              </a:rPr>
              <a:t>can each be applied</a:t>
            </a:r>
          </a:p>
          <a:p>
            <a:pPr eaLnBrk="1" hangingPunct="1">
              <a:lnSpc>
                <a:spcPct val="100000"/>
              </a:lnSpc>
            </a:pPr>
            <a:r>
              <a:rPr lang="en-US" sz="2400">
                <a:solidFill>
                  <a:schemeClr val="tx1"/>
                </a:solidFill>
                <a:latin typeface="Times New Roman" charset="0"/>
              </a:rPr>
              <a:t>to C</a:t>
            </a:r>
          </a:p>
          <a:p>
            <a:pPr eaLnBrk="1" hangingPunct="1">
              <a:lnSpc>
                <a:spcPct val="100000"/>
              </a:lnSpc>
              <a:buFontTx/>
              <a:buChar char="•"/>
            </a:pPr>
            <a:r>
              <a:rPr lang="en-US" sz="2400">
                <a:solidFill>
                  <a:schemeClr val="tx1"/>
                </a:solidFill>
                <a:latin typeface="Times New Roman" charset="0"/>
              </a:rPr>
              <a:t>involve</a:t>
            </a:r>
          </a:p>
          <a:p>
            <a:pPr eaLnBrk="1" hangingPunct="1">
              <a:lnSpc>
                <a:spcPct val="100000"/>
              </a:lnSpc>
            </a:pPr>
            <a:r>
              <a:rPr lang="en-US" sz="2400" u="sng">
                <a:solidFill>
                  <a:schemeClr val="tx1"/>
                </a:solidFill>
                <a:latin typeface="Times New Roman" charset="0"/>
              </a:rPr>
              <a:t>disjoint</a:t>
            </a:r>
            <a:r>
              <a:rPr lang="en-US" sz="2400">
                <a:solidFill>
                  <a:schemeClr val="tx1"/>
                </a:solidFill>
                <a:latin typeface="Times New Roman" charset="0"/>
              </a:rPr>
              <a:t> sets of </a:t>
            </a:r>
          </a:p>
          <a:p>
            <a:pPr eaLnBrk="1" hangingPunct="1">
              <a:lnSpc>
                <a:spcPct val="100000"/>
              </a:lnSpc>
            </a:pPr>
            <a:r>
              <a:rPr lang="en-US" sz="2400">
                <a:solidFill>
                  <a:schemeClr val="tx1"/>
                </a:solidFill>
                <a:latin typeface="Times New Roman" charset="0"/>
              </a:rPr>
              <a:t>receiving processes</a:t>
            </a:r>
          </a:p>
        </p:txBody>
      </p:sp>
      <p:sp>
        <p:nvSpPr>
          <p:cNvPr id="132112" name="Rectangle 16"/>
          <p:cNvSpPr>
            <a:spLocks noChangeArrowheads="1"/>
          </p:cNvSpPr>
          <p:nvPr/>
        </p:nvSpPr>
        <p:spPr bwMode="auto">
          <a:xfrm>
            <a:off x="2743200" y="1524000"/>
            <a:ext cx="3810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lnSpc>
                <a:spcPct val="100000"/>
              </a:lnSpc>
              <a:spcBef>
                <a:spcPct val="20000"/>
              </a:spcBef>
            </a:pPr>
            <a:r>
              <a:rPr lang="en-US" sz="2400" b="1">
                <a:latin typeface="Times New Roman" charset="0"/>
              </a:rPr>
              <a:t>Schedules are commutative </a:t>
            </a:r>
          </a:p>
        </p:txBody>
      </p:sp>
      <p:sp>
        <p:nvSpPr>
          <p:cNvPr id="5" name="Date Placeholder 4"/>
          <p:cNvSpPr>
            <a:spLocks noGrp="1"/>
          </p:cNvSpPr>
          <p:nvPr>
            <p:ph type="dt" sz="half" idx="10"/>
          </p:nvPr>
        </p:nvSpPr>
        <p:spPr/>
        <p:txBody>
          <a:bodyPr/>
          <a:lstStyle/>
          <a:p>
            <a:r>
              <a:rPr lang="en-US" smtClean="0"/>
              <a:t>2011-09-08</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19671363-D443-3042-8EA4-5E289CEBC6B0}"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smtClean="0"/>
              <a:t>State Valencies </a:t>
            </a:r>
            <a:endParaRPr lang="en-US"/>
          </a:p>
        </p:txBody>
      </p:sp>
      <p:sp>
        <p:nvSpPr>
          <p:cNvPr id="136195" name="Rectangle 3"/>
          <p:cNvSpPr>
            <a:spLocks noGrp="1" noChangeArrowheads="1"/>
          </p:cNvSpPr>
          <p:nvPr>
            <p:ph idx="1"/>
          </p:nvPr>
        </p:nvSpPr>
        <p:spPr/>
        <p:txBody>
          <a:bodyPr/>
          <a:lstStyle/>
          <a:p>
            <a:r>
              <a:rPr lang="en-US" smtClean="0"/>
              <a:t>Let config. C have a set of decision values V reachable from it</a:t>
            </a:r>
          </a:p>
          <a:p>
            <a:pPr lvl="1"/>
            <a:r>
              <a:rPr lang="en-US" smtClean="0"/>
              <a:t>If |V| = 2, config. C is bivalent</a:t>
            </a:r>
          </a:p>
          <a:p>
            <a:pPr lvl="1"/>
            <a:r>
              <a:rPr lang="en-US" smtClean="0"/>
              <a:t>If |V| = 1, config. C is said to be 0-valent or 1-valent, as is the case</a:t>
            </a:r>
          </a:p>
          <a:p>
            <a:pPr lvl="1"/>
            <a:endParaRPr lang="en-US" smtClean="0"/>
          </a:p>
          <a:p>
            <a:r>
              <a:rPr lang="en-US" smtClean="0"/>
              <a:t>Bivalent means outcome is unpredictable </a:t>
            </a:r>
            <a:endParaRPr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smtClean="0"/>
              <a:t>What we</a:t>
            </a:r>
            <a:r>
              <a:rPr lang="ja-JP" altLang="en-US" smtClean="0"/>
              <a:t>’</a:t>
            </a:r>
            <a:r>
              <a:rPr lang="en-US" smtClean="0"/>
              <a:t>ll Show</a:t>
            </a:r>
            <a:endParaRPr lang="en-US"/>
          </a:p>
        </p:txBody>
      </p:sp>
      <p:sp>
        <p:nvSpPr>
          <p:cNvPr id="138243" name="Rectangle 3"/>
          <p:cNvSpPr>
            <a:spLocks noGrp="1" noChangeArrowheads="1"/>
          </p:cNvSpPr>
          <p:nvPr>
            <p:ph idx="1"/>
          </p:nvPr>
        </p:nvSpPr>
        <p:spPr/>
        <p:txBody>
          <a:bodyPr/>
          <a:lstStyle/>
          <a:p>
            <a:r>
              <a:rPr lang="en-US" smtClean="0"/>
              <a:t>There exists an initial configuration that is bivalent</a:t>
            </a:r>
          </a:p>
          <a:p>
            <a:r>
              <a:rPr lang="en-US" smtClean="0"/>
              <a:t>Starting from a bivalent config., there is always another bivalent config. that is reachable</a:t>
            </a:r>
          </a:p>
          <a:p>
            <a:endParaRPr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smtClean="0"/>
              <a:t>Lemma 2</a:t>
            </a:r>
            <a:endParaRPr lang="en-US"/>
          </a:p>
        </p:txBody>
      </p:sp>
      <p:sp>
        <p:nvSpPr>
          <p:cNvPr id="140291" name="Rectangle 3"/>
          <p:cNvSpPr>
            <a:spLocks noGrp="1" noChangeArrowheads="1"/>
          </p:cNvSpPr>
          <p:nvPr>
            <p:ph idx="1"/>
          </p:nvPr>
        </p:nvSpPr>
        <p:spPr/>
        <p:txBody>
          <a:bodyPr/>
          <a:lstStyle/>
          <a:p>
            <a:r>
              <a:rPr lang="en-US" smtClean="0"/>
              <a:t>Some initial configuration is bivalent</a:t>
            </a:r>
            <a:endParaRPr lang="en-US"/>
          </a:p>
        </p:txBody>
      </p:sp>
      <p:sp>
        <p:nvSpPr>
          <p:cNvPr id="140292" name="Text Box 4"/>
          <p:cNvSpPr txBox="1">
            <a:spLocks noChangeArrowheads="1"/>
          </p:cNvSpPr>
          <p:nvPr/>
        </p:nvSpPr>
        <p:spPr bwMode="auto">
          <a:xfrm>
            <a:off x="212725" y="2327275"/>
            <a:ext cx="85502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buFontTx/>
              <a:buChar char="•"/>
            </a:pPr>
            <a:r>
              <a:rPr lang="en-US" sz="2400">
                <a:solidFill>
                  <a:schemeClr val="tx1"/>
                </a:solidFill>
                <a:latin typeface="Times New Roman" charset="0"/>
              </a:rPr>
              <a:t>Suppose all initial configurations were either 0-valent or 1-valent.</a:t>
            </a:r>
          </a:p>
          <a:p>
            <a:pPr eaLnBrk="1" hangingPunct="1">
              <a:lnSpc>
                <a:spcPct val="100000"/>
              </a:lnSpc>
              <a:buFontTx/>
              <a:buChar char="•"/>
            </a:pPr>
            <a:r>
              <a:rPr lang="en-US" sz="2400">
                <a:solidFill>
                  <a:schemeClr val="tx1"/>
                </a:solidFill>
                <a:latin typeface="Times New Roman" charset="0"/>
              </a:rPr>
              <a:t>Place all configurations side-by-side, where adjacent configurations</a:t>
            </a:r>
          </a:p>
          <a:p>
            <a:pPr eaLnBrk="1" hangingPunct="1">
              <a:lnSpc>
                <a:spcPct val="100000"/>
              </a:lnSpc>
            </a:pPr>
            <a:r>
              <a:rPr lang="en-US" sz="2400">
                <a:solidFill>
                  <a:schemeClr val="tx1"/>
                </a:solidFill>
                <a:latin typeface="Times New Roman" charset="0"/>
              </a:rPr>
              <a:t>	differ in initial xp value for </a:t>
            </a:r>
            <a:r>
              <a:rPr lang="en-US" sz="2400" i="1">
                <a:solidFill>
                  <a:schemeClr val="tx1"/>
                </a:solidFill>
                <a:latin typeface="Times New Roman" charset="0"/>
              </a:rPr>
              <a:t>exactly one</a:t>
            </a:r>
            <a:r>
              <a:rPr lang="en-US" sz="2400">
                <a:solidFill>
                  <a:schemeClr val="tx1"/>
                </a:solidFill>
                <a:latin typeface="Times New Roman" charset="0"/>
              </a:rPr>
              <a:t> process.</a:t>
            </a:r>
          </a:p>
          <a:p>
            <a:pPr eaLnBrk="1" hangingPunct="1">
              <a:lnSpc>
                <a:spcPct val="100000"/>
              </a:lnSpc>
              <a:buFontTx/>
              <a:buChar char="•"/>
            </a:pPr>
            <a:r>
              <a:rPr lang="en-US" sz="2400">
                <a:solidFill>
                  <a:schemeClr val="tx1"/>
                </a:solidFill>
                <a:latin typeface="Times New Roman" charset="0"/>
              </a:rPr>
              <a:t>Creates a lattice of states</a:t>
            </a:r>
          </a:p>
          <a:p>
            <a:pPr eaLnBrk="1" hangingPunct="1">
              <a:lnSpc>
                <a:spcPct val="100000"/>
              </a:lnSpc>
            </a:pPr>
            <a:endParaRPr lang="en-US" sz="2400">
              <a:solidFill>
                <a:schemeClr val="tx1"/>
              </a:solidFill>
              <a:latin typeface="Times New Roman" charset="0"/>
            </a:endParaRPr>
          </a:p>
        </p:txBody>
      </p:sp>
      <p:sp>
        <p:nvSpPr>
          <p:cNvPr id="140293" name="Oval 5"/>
          <p:cNvSpPr>
            <a:spLocks noChangeArrowheads="1"/>
          </p:cNvSpPr>
          <p:nvPr/>
        </p:nvSpPr>
        <p:spPr bwMode="auto">
          <a:xfrm>
            <a:off x="6096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294" name="Oval 6"/>
          <p:cNvSpPr>
            <a:spLocks noChangeArrowheads="1"/>
          </p:cNvSpPr>
          <p:nvPr/>
        </p:nvSpPr>
        <p:spPr bwMode="auto">
          <a:xfrm>
            <a:off x="14478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295" name="Oval 7"/>
          <p:cNvSpPr>
            <a:spLocks noChangeArrowheads="1"/>
          </p:cNvSpPr>
          <p:nvPr/>
        </p:nvSpPr>
        <p:spPr bwMode="auto">
          <a:xfrm>
            <a:off x="23622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296" name="Oval 8"/>
          <p:cNvSpPr>
            <a:spLocks noChangeArrowheads="1"/>
          </p:cNvSpPr>
          <p:nvPr/>
        </p:nvSpPr>
        <p:spPr bwMode="auto">
          <a:xfrm>
            <a:off x="31242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297" name="Oval 9"/>
          <p:cNvSpPr>
            <a:spLocks noChangeArrowheads="1"/>
          </p:cNvSpPr>
          <p:nvPr/>
        </p:nvSpPr>
        <p:spPr bwMode="auto">
          <a:xfrm>
            <a:off x="38862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298" name="Oval 10"/>
          <p:cNvSpPr>
            <a:spLocks noChangeArrowheads="1"/>
          </p:cNvSpPr>
          <p:nvPr/>
        </p:nvSpPr>
        <p:spPr bwMode="auto">
          <a:xfrm>
            <a:off x="47244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299" name="Text Box 11"/>
          <p:cNvSpPr txBox="1">
            <a:spLocks noChangeArrowheads="1"/>
          </p:cNvSpPr>
          <p:nvPr/>
        </p:nvSpPr>
        <p:spPr bwMode="auto">
          <a:xfrm>
            <a:off x="593725" y="4308475"/>
            <a:ext cx="460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  1         1          0        1        0         1</a:t>
            </a:r>
          </a:p>
        </p:txBody>
      </p:sp>
      <p:sp>
        <p:nvSpPr>
          <p:cNvPr id="140300" name="Text Box 12"/>
          <p:cNvSpPr txBox="1">
            <a:spLocks noChangeArrowheads="1"/>
          </p:cNvSpPr>
          <p:nvPr/>
        </p:nvSpPr>
        <p:spPr bwMode="auto">
          <a:xfrm>
            <a:off x="288925" y="5756275"/>
            <a:ext cx="8575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buFontTx/>
              <a:buChar char="•"/>
            </a:pPr>
            <a:r>
              <a:rPr lang="en-US" sz="2400">
                <a:solidFill>
                  <a:schemeClr val="tx1"/>
                </a:solidFill>
                <a:latin typeface="Times New Roman" charset="0"/>
              </a:rPr>
              <a:t>There </a:t>
            </a:r>
            <a:r>
              <a:rPr lang="en-US" sz="2400" i="1">
                <a:solidFill>
                  <a:schemeClr val="tx1"/>
                </a:solidFill>
                <a:latin typeface="Times New Roman" charset="0"/>
              </a:rPr>
              <a:t>has </a:t>
            </a:r>
            <a:r>
              <a:rPr lang="en-US" sz="2400">
                <a:solidFill>
                  <a:schemeClr val="tx1"/>
                </a:solidFill>
                <a:latin typeface="Times New Roman" charset="0"/>
              </a:rPr>
              <a:t>to be </a:t>
            </a:r>
            <a:r>
              <a:rPr lang="en-US" sz="2400">
                <a:latin typeface="Times New Roman" charset="0"/>
              </a:rPr>
              <a:t>some</a:t>
            </a:r>
            <a:r>
              <a:rPr lang="en-US" sz="2400">
                <a:solidFill>
                  <a:schemeClr val="tx1"/>
                </a:solidFill>
                <a:latin typeface="Times New Roman" charset="0"/>
              </a:rPr>
              <a:t> adjacent pair of 1-valent and 0-valent configs.</a:t>
            </a:r>
          </a:p>
          <a:p>
            <a:pPr eaLnBrk="1" hangingPunct="1">
              <a:lnSpc>
                <a:spcPct val="100000"/>
              </a:lnSpc>
              <a:buFontTx/>
              <a:buChar char="•"/>
            </a:pPr>
            <a:endParaRPr lang="en-US" sz="2400">
              <a:solidFill>
                <a:schemeClr val="tx1"/>
              </a:solidFill>
              <a:latin typeface="Times New Roman" charset="0"/>
            </a:endParaRPr>
          </a:p>
        </p:txBody>
      </p:sp>
      <p:sp>
        <p:nvSpPr>
          <p:cNvPr id="140301" name="Oval 13"/>
          <p:cNvSpPr>
            <a:spLocks noChangeArrowheads="1"/>
          </p:cNvSpPr>
          <p:nvPr/>
        </p:nvSpPr>
        <p:spPr bwMode="auto">
          <a:xfrm>
            <a:off x="2133600" y="4191000"/>
            <a:ext cx="1752600" cy="14478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3" name="Rectangle 17"/>
          <p:cNvSpPr>
            <a:spLocks noGrp="1" noChangeArrowheads="1"/>
          </p:cNvSpPr>
          <p:nvPr>
            <p:ph type="title"/>
          </p:nvPr>
        </p:nvSpPr>
        <p:spPr/>
        <p:txBody>
          <a:bodyPr/>
          <a:lstStyle/>
          <a:p>
            <a:r>
              <a:rPr lang="en-US" smtClean="0"/>
              <a:t>Lemma 2</a:t>
            </a:r>
            <a:endParaRPr lang="en-US"/>
          </a:p>
        </p:txBody>
      </p:sp>
      <p:sp>
        <p:nvSpPr>
          <p:cNvPr id="142339" name="Rectangle 3"/>
          <p:cNvSpPr>
            <a:spLocks noGrp="1" noChangeArrowheads="1"/>
          </p:cNvSpPr>
          <p:nvPr>
            <p:ph idx="1"/>
          </p:nvPr>
        </p:nvSpPr>
        <p:spPr>
          <a:xfrm>
            <a:off x="457200" y="1371600"/>
            <a:ext cx="8229600" cy="4625609"/>
          </a:xfrm>
        </p:spPr>
        <p:txBody>
          <a:bodyPr/>
          <a:lstStyle/>
          <a:p>
            <a:r>
              <a:rPr lang="en-US" dirty="0" smtClean="0"/>
              <a:t>Some initial configuration is bivalent</a:t>
            </a:r>
            <a:endParaRPr lang="en-US" dirty="0"/>
          </a:p>
        </p:txBody>
      </p:sp>
      <p:sp>
        <p:nvSpPr>
          <p:cNvPr id="142340" name="Oval 4"/>
          <p:cNvSpPr>
            <a:spLocks noChangeArrowheads="1"/>
          </p:cNvSpPr>
          <p:nvPr/>
        </p:nvSpPr>
        <p:spPr bwMode="auto">
          <a:xfrm>
            <a:off x="6096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41" name="Oval 5"/>
          <p:cNvSpPr>
            <a:spLocks noChangeArrowheads="1"/>
          </p:cNvSpPr>
          <p:nvPr/>
        </p:nvSpPr>
        <p:spPr bwMode="auto">
          <a:xfrm>
            <a:off x="14478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42" name="Oval 6"/>
          <p:cNvSpPr>
            <a:spLocks noChangeArrowheads="1"/>
          </p:cNvSpPr>
          <p:nvPr/>
        </p:nvSpPr>
        <p:spPr bwMode="auto">
          <a:xfrm>
            <a:off x="23622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43" name="Oval 7"/>
          <p:cNvSpPr>
            <a:spLocks noChangeArrowheads="1"/>
          </p:cNvSpPr>
          <p:nvPr/>
        </p:nvSpPr>
        <p:spPr bwMode="auto">
          <a:xfrm>
            <a:off x="31242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44" name="Oval 8"/>
          <p:cNvSpPr>
            <a:spLocks noChangeArrowheads="1"/>
          </p:cNvSpPr>
          <p:nvPr/>
        </p:nvSpPr>
        <p:spPr bwMode="auto">
          <a:xfrm>
            <a:off x="38862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45" name="Oval 9"/>
          <p:cNvSpPr>
            <a:spLocks noChangeArrowheads="1"/>
          </p:cNvSpPr>
          <p:nvPr/>
        </p:nvSpPr>
        <p:spPr bwMode="auto">
          <a:xfrm>
            <a:off x="4724400" y="4800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46" name="Text Box 10"/>
          <p:cNvSpPr txBox="1">
            <a:spLocks noChangeArrowheads="1"/>
          </p:cNvSpPr>
          <p:nvPr/>
        </p:nvSpPr>
        <p:spPr bwMode="auto">
          <a:xfrm>
            <a:off x="593725" y="4308475"/>
            <a:ext cx="460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  1         1          0        1        0         1</a:t>
            </a:r>
          </a:p>
        </p:txBody>
      </p:sp>
      <p:sp>
        <p:nvSpPr>
          <p:cNvPr id="142347" name="Text Box 11"/>
          <p:cNvSpPr txBox="1">
            <a:spLocks noChangeArrowheads="1"/>
          </p:cNvSpPr>
          <p:nvPr/>
        </p:nvSpPr>
        <p:spPr bwMode="auto">
          <a:xfrm>
            <a:off x="304800" y="1892300"/>
            <a:ext cx="85582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buFontTx/>
              <a:buChar char="•"/>
            </a:pPr>
            <a:r>
              <a:rPr lang="en-US" sz="2400" dirty="0">
                <a:solidFill>
                  <a:schemeClr val="tx1"/>
                </a:solidFill>
                <a:latin typeface="Times New Roman" charset="0"/>
              </a:rPr>
              <a:t>There has to be </a:t>
            </a:r>
            <a:r>
              <a:rPr lang="en-US" sz="2400" dirty="0">
                <a:latin typeface="Times New Roman" charset="0"/>
              </a:rPr>
              <a:t>some</a:t>
            </a:r>
            <a:r>
              <a:rPr lang="en-US" sz="2400" dirty="0">
                <a:solidFill>
                  <a:schemeClr val="tx1"/>
                </a:solidFill>
                <a:latin typeface="Times New Roman" charset="0"/>
              </a:rPr>
              <a:t> adjacent pair of 1-valent and 0-valent </a:t>
            </a:r>
            <a:r>
              <a:rPr lang="en-US" sz="2400" dirty="0" err="1">
                <a:solidFill>
                  <a:schemeClr val="tx1"/>
                </a:solidFill>
                <a:latin typeface="Times New Roman" charset="0"/>
              </a:rPr>
              <a:t>configs</a:t>
            </a:r>
            <a:r>
              <a:rPr lang="en-US" sz="2400" dirty="0">
                <a:solidFill>
                  <a:schemeClr val="tx1"/>
                </a:solidFill>
                <a:latin typeface="Times New Roman" charset="0"/>
              </a:rPr>
              <a:t>.</a:t>
            </a:r>
          </a:p>
          <a:p>
            <a:pPr eaLnBrk="1" hangingPunct="1">
              <a:lnSpc>
                <a:spcPct val="100000"/>
              </a:lnSpc>
              <a:buFontTx/>
              <a:buChar char="•"/>
            </a:pPr>
            <a:r>
              <a:rPr lang="en-US" sz="2400" dirty="0">
                <a:solidFill>
                  <a:schemeClr val="tx1"/>
                </a:solidFill>
                <a:latin typeface="Times New Roman" charset="0"/>
              </a:rPr>
              <a:t>Let the process p</a:t>
            </a:r>
            <a:r>
              <a:rPr lang="en-US" sz="2400" i="1" dirty="0">
                <a:solidFill>
                  <a:schemeClr val="tx1"/>
                </a:solidFill>
                <a:latin typeface="Times New Roman" charset="0"/>
              </a:rPr>
              <a:t> </a:t>
            </a:r>
            <a:r>
              <a:rPr lang="en-US" sz="2400" dirty="0">
                <a:solidFill>
                  <a:schemeClr val="tx1"/>
                </a:solidFill>
                <a:latin typeface="Times New Roman" charset="0"/>
              </a:rPr>
              <a:t>be the one with a different state across these two </a:t>
            </a:r>
          </a:p>
          <a:p>
            <a:pPr eaLnBrk="1" hangingPunct="1">
              <a:lnSpc>
                <a:spcPct val="100000"/>
              </a:lnSpc>
            </a:pPr>
            <a:r>
              <a:rPr lang="en-US" sz="2400" dirty="0" err="1">
                <a:solidFill>
                  <a:schemeClr val="tx1"/>
                </a:solidFill>
                <a:latin typeface="Times New Roman" charset="0"/>
              </a:rPr>
              <a:t>configs</a:t>
            </a:r>
            <a:r>
              <a:rPr lang="en-US" sz="2400" dirty="0">
                <a:solidFill>
                  <a:schemeClr val="tx1"/>
                </a:solidFill>
                <a:latin typeface="Times New Roman" charset="0"/>
              </a:rPr>
              <a:t>. </a:t>
            </a:r>
          </a:p>
          <a:p>
            <a:pPr eaLnBrk="1" hangingPunct="1">
              <a:lnSpc>
                <a:spcPct val="100000"/>
              </a:lnSpc>
              <a:buFontTx/>
              <a:buChar char="•"/>
            </a:pPr>
            <a:r>
              <a:rPr lang="en-US" sz="2400" dirty="0">
                <a:solidFill>
                  <a:schemeClr val="tx1"/>
                </a:solidFill>
                <a:latin typeface="Times New Roman" charset="0"/>
              </a:rPr>
              <a:t>Now consider the world where process p</a:t>
            </a:r>
            <a:r>
              <a:rPr lang="en-US" sz="2400" i="1" dirty="0">
                <a:solidFill>
                  <a:schemeClr val="tx1"/>
                </a:solidFill>
                <a:latin typeface="Times New Roman" charset="0"/>
              </a:rPr>
              <a:t> </a:t>
            </a:r>
            <a:r>
              <a:rPr lang="en-US" sz="2400" dirty="0">
                <a:solidFill>
                  <a:schemeClr val="tx1"/>
                </a:solidFill>
                <a:latin typeface="Times New Roman" charset="0"/>
              </a:rPr>
              <a:t> has crashed</a:t>
            </a:r>
          </a:p>
          <a:p>
            <a:pPr eaLnBrk="1" hangingPunct="1">
              <a:lnSpc>
                <a:spcPct val="100000"/>
              </a:lnSpc>
              <a:buFontTx/>
              <a:buChar char="•"/>
            </a:pPr>
            <a:endParaRPr lang="en-US" sz="2400" dirty="0">
              <a:solidFill>
                <a:schemeClr val="tx1"/>
              </a:solidFill>
              <a:latin typeface="Times New Roman" charset="0"/>
            </a:endParaRPr>
          </a:p>
        </p:txBody>
      </p:sp>
      <p:sp>
        <p:nvSpPr>
          <p:cNvPr id="142348" name="Oval 12"/>
          <p:cNvSpPr>
            <a:spLocks noChangeArrowheads="1"/>
          </p:cNvSpPr>
          <p:nvPr/>
        </p:nvSpPr>
        <p:spPr bwMode="auto">
          <a:xfrm>
            <a:off x="2133600" y="4191000"/>
            <a:ext cx="1752600" cy="14478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349" name="Freeform 13"/>
          <p:cNvSpPr>
            <a:spLocks/>
          </p:cNvSpPr>
          <p:nvPr/>
        </p:nvSpPr>
        <p:spPr bwMode="auto">
          <a:xfrm>
            <a:off x="2362200" y="5181600"/>
            <a:ext cx="228600" cy="1066800"/>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2350" name="Freeform 14"/>
          <p:cNvSpPr>
            <a:spLocks/>
          </p:cNvSpPr>
          <p:nvPr/>
        </p:nvSpPr>
        <p:spPr bwMode="auto">
          <a:xfrm>
            <a:off x="3200400" y="5181600"/>
            <a:ext cx="228600" cy="1066800"/>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2351" name="Text Box 15"/>
          <p:cNvSpPr txBox="1">
            <a:spLocks noChangeArrowheads="1"/>
          </p:cNvSpPr>
          <p:nvPr/>
        </p:nvSpPr>
        <p:spPr bwMode="auto">
          <a:xfrm>
            <a:off x="5486400" y="2971800"/>
            <a:ext cx="335915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00000"/>
              </a:lnSpc>
            </a:pPr>
            <a:endParaRPr lang="en-US" sz="2400">
              <a:solidFill>
                <a:schemeClr val="tx1"/>
              </a:solidFill>
              <a:latin typeface="Times New Roman" charset="0"/>
            </a:endParaRPr>
          </a:p>
          <a:p>
            <a:pPr eaLnBrk="1" hangingPunct="1">
              <a:lnSpc>
                <a:spcPct val="100000"/>
              </a:lnSpc>
            </a:pPr>
            <a:r>
              <a:rPr lang="en-US" sz="2400">
                <a:solidFill>
                  <a:schemeClr val="tx1"/>
                </a:solidFill>
                <a:latin typeface="Times New Roman" charset="0"/>
              </a:rPr>
              <a:t>Both these initial configs. are </a:t>
            </a:r>
            <a:r>
              <a:rPr lang="en-US" sz="2400" i="1">
                <a:solidFill>
                  <a:schemeClr val="tx1"/>
                </a:solidFill>
                <a:latin typeface="Times New Roman" charset="0"/>
              </a:rPr>
              <a:t>indistinguishable</a:t>
            </a:r>
            <a:r>
              <a:rPr lang="en-US" sz="2400">
                <a:solidFill>
                  <a:schemeClr val="tx1"/>
                </a:solidFill>
                <a:latin typeface="Times New Roman" charset="0"/>
              </a:rPr>
              <a:t>. But one gives a 0 decision value. The other gives a 1 decision value. </a:t>
            </a:r>
          </a:p>
          <a:p>
            <a:pPr eaLnBrk="1" hangingPunct="1">
              <a:lnSpc>
                <a:spcPct val="100000"/>
              </a:lnSpc>
            </a:pPr>
            <a:r>
              <a:rPr lang="en-US" sz="2400">
                <a:latin typeface="Times New Roman" charset="0"/>
              </a:rPr>
              <a:t>So, both these initial configs. are bivalent when there is a failure</a:t>
            </a:r>
          </a:p>
          <a:p>
            <a:pPr eaLnBrk="1" hangingPunct="1">
              <a:lnSpc>
                <a:spcPct val="100000"/>
              </a:lnSpc>
              <a:buFontTx/>
              <a:buChar char="•"/>
            </a:pPr>
            <a:endParaRPr lang="en-US" sz="2400">
              <a:solidFill>
                <a:schemeClr val="tx1"/>
              </a:solidFill>
              <a:latin typeface="Times New Roman" charset="0"/>
            </a:endParaRPr>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smtClean="0"/>
              <a:t>What we</a:t>
            </a:r>
            <a:r>
              <a:rPr lang="ja-JP" altLang="en-US" smtClean="0"/>
              <a:t>’</a:t>
            </a:r>
            <a:r>
              <a:rPr lang="en-US" smtClean="0"/>
              <a:t>ll Show</a:t>
            </a:r>
            <a:endParaRPr lang="en-US"/>
          </a:p>
        </p:txBody>
      </p:sp>
      <p:sp>
        <p:nvSpPr>
          <p:cNvPr id="144387" name="Rectangle 3"/>
          <p:cNvSpPr>
            <a:spLocks noGrp="1" noChangeArrowheads="1"/>
          </p:cNvSpPr>
          <p:nvPr>
            <p:ph idx="1"/>
          </p:nvPr>
        </p:nvSpPr>
        <p:spPr/>
        <p:txBody>
          <a:bodyPr/>
          <a:lstStyle/>
          <a:p>
            <a:r>
              <a:rPr lang="en-US" smtClean="0"/>
              <a:t>There exists an initial configuration that is bivalent</a:t>
            </a:r>
          </a:p>
          <a:p>
            <a:r>
              <a:rPr lang="en-US" smtClean="0"/>
              <a:t>Starting from a bivalent config., there is always another bivalent config. that is reachable</a:t>
            </a:r>
          </a:p>
          <a:p>
            <a:endParaRPr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Lemma 3</a:t>
            </a:r>
            <a:endParaRPr lang="en-US"/>
          </a:p>
        </p:txBody>
      </p:sp>
      <p:sp>
        <p:nvSpPr>
          <p:cNvPr id="146435" name="Rectangle 3"/>
          <p:cNvSpPr>
            <a:spLocks noGrp="1" noChangeArrowheads="1"/>
          </p:cNvSpPr>
          <p:nvPr>
            <p:ph idx="1"/>
          </p:nvPr>
        </p:nvSpPr>
        <p:spPr/>
        <p:txBody>
          <a:bodyPr/>
          <a:lstStyle/>
          <a:p>
            <a:r>
              <a:rPr lang="en-US" smtClean="0"/>
              <a:t>Starting from a bivalent config., there is always another bivalent config. that is reachable</a:t>
            </a:r>
            <a:endParaRPr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mtClean="0"/>
              <a:t>Give it a thought</a:t>
            </a:r>
            <a:endParaRPr lang="en-US"/>
          </a:p>
        </p:txBody>
      </p:sp>
      <p:sp>
        <p:nvSpPr>
          <p:cNvPr id="111619" name="Rectangle 3"/>
          <p:cNvSpPr>
            <a:spLocks noGrp="1" noChangeArrowheads="1"/>
          </p:cNvSpPr>
          <p:nvPr>
            <p:ph idx="1"/>
          </p:nvPr>
        </p:nvSpPr>
        <p:spPr/>
        <p:txBody>
          <a:bodyPr/>
          <a:lstStyle/>
          <a:p>
            <a:pPr lvl="1"/>
            <a:r>
              <a:rPr lang="en-US" dirty="0" smtClean="0"/>
              <a:t>Have you ever wondered why software vendors always only offer solutions that promise five-9</a:t>
            </a:r>
            <a:r>
              <a:rPr lang="ja-JP" altLang="en-US" dirty="0" smtClean="0"/>
              <a:t>’</a:t>
            </a:r>
            <a:r>
              <a:rPr lang="en-US" dirty="0" smtClean="0"/>
              <a:t>s reliability, seven-9</a:t>
            </a:r>
            <a:r>
              <a:rPr lang="ja-JP" altLang="en-US" dirty="0" smtClean="0"/>
              <a:t>’</a:t>
            </a:r>
            <a:r>
              <a:rPr lang="en-US" dirty="0" smtClean="0"/>
              <a:t>s reliability, but never 100%  reliability?</a:t>
            </a:r>
          </a:p>
          <a:p>
            <a:pPr lvl="1"/>
            <a:endParaRPr lang="en-US" dirty="0" smtClean="0"/>
          </a:p>
          <a:p>
            <a:pPr lvl="1"/>
            <a:r>
              <a:rPr lang="en-US" dirty="0" smtClean="0"/>
              <a:t>The fault does not lie with Microsoft Corp. or Apple Inc. or Cisco</a:t>
            </a:r>
          </a:p>
          <a:p>
            <a:pPr lvl="1"/>
            <a:endParaRPr lang="en-US" dirty="0" smtClean="0"/>
          </a:p>
          <a:p>
            <a:pPr lvl="1"/>
            <a:r>
              <a:rPr lang="en-US" dirty="0" smtClean="0"/>
              <a:t>The fault lies in the impossibility of consensus</a:t>
            </a:r>
          </a:p>
          <a:p>
            <a:pPr lvl="1"/>
            <a:endParaRPr lang="en-US" dirty="0" smtClean="0"/>
          </a:p>
          <a:p>
            <a:endParaRPr lang="en-US" dirty="0"/>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2</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Oval 3"/>
          <p:cNvSpPr>
            <a:spLocks noChangeArrowheads="1"/>
          </p:cNvSpPr>
          <p:nvPr/>
        </p:nvSpPr>
        <p:spPr bwMode="auto">
          <a:xfrm>
            <a:off x="2343150" y="2819400"/>
            <a:ext cx="457200" cy="3810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8484" name="Freeform 4"/>
          <p:cNvSpPr>
            <a:spLocks/>
          </p:cNvSpPr>
          <p:nvPr/>
        </p:nvSpPr>
        <p:spPr bwMode="auto">
          <a:xfrm rot="2037484">
            <a:off x="1371600" y="2814638"/>
            <a:ext cx="533400" cy="1905000"/>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8485" name="Freeform 5"/>
          <p:cNvSpPr>
            <a:spLocks/>
          </p:cNvSpPr>
          <p:nvPr/>
        </p:nvSpPr>
        <p:spPr bwMode="auto">
          <a:xfrm rot="-1578320">
            <a:off x="2438400" y="3200400"/>
            <a:ext cx="762000" cy="1676400"/>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8486" name="Text Box 6"/>
          <p:cNvSpPr txBox="1">
            <a:spLocks noChangeArrowheads="1"/>
          </p:cNvSpPr>
          <p:nvPr/>
        </p:nvSpPr>
        <p:spPr bwMode="auto">
          <a:xfrm>
            <a:off x="3048000" y="2743200"/>
            <a:ext cx="317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A bivalent initial config.</a:t>
            </a:r>
          </a:p>
        </p:txBody>
      </p:sp>
      <p:sp>
        <p:nvSpPr>
          <p:cNvPr id="148487" name="Text Box 7"/>
          <p:cNvSpPr txBox="1">
            <a:spLocks noChangeArrowheads="1"/>
          </p:cNvSpPr>
          <p:nvPr/>
        </p:nvSpPr>
        <p:spPr bwMode="auto">
          <a:xfrm>
            <a:off x="5334000" y="3124200"/>
            <a:ext cx="3667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let e=(p,m) be an applicable </a:t>
            </a:r>
          </a:p>
          <a:p>
            <a:pPr eaLnBrk="1" hangingPunct="1">
              <a:lnSpc>
                <a:spcPct val="100000"/>
              </a:lnSpc>
            </a:pPr>
            <a:r>
              <a:rPr lang="en-US" sz="2400">
                <a:solidFill>
                  <a:schemeClr val="tx1"/>
                </a:solidFill>
                <a:latin typeface="Times New Roman" charset="0"/>
              </a:rPr>
              <a:t>    event to the initial config.</a:t>
            </a:r>
          </a:p>
        </p:txBody>
      </p:sp>
      <p:sp>
        <p:nvSpPr>
          <p:cNvPr id="148488" name="Text Box 8"/>
          <p:cNvSpPr txBox="1">
            <a:spLocks noChangeArrowheads="1"/>
          </p:cNvSpPr>
          <p:nvPr/>
        </p:nvSpPr>
        <p:spPr bwMode="auto">
          <a:xfrm>
            <a:off x="4343400" y="4038600"/>
            <a:ext cx="4791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Let C be the set of configs. reachable </a:t>
            </a:r>
          </a:p>
          <a:p>
            <a:pPr eaLnBrk="1" hangingPunct="1">
              <a:lnSpc>
                <a:spcPct val="100000"/>
              </a:lnSpc>
            </a:pPr>
            <a:r>
              <a:rPr lang="en-US" sz="2400">
                <a:solidFill>
                  <a:schemeClr val="tx1"/>
                </a:solidFill>
                <a:latin typeface="Times New Roman" charset="0"/>
              </a:rPr>
              <a:t>  </a:t>
            </a:r>
            <a:r>
              <a:rPr lang="en-US" sz="2400" u="sng">
                <a:solidFill>
                  <a:schemeClr val="tx1"/>
                </a:solidFill>
                <a:latin typeface="Times New Roman" charset="0"/>
              </a:rPr>
              <a:t>without</a:t>
            </a:r>
            <a:r>
              <a:rPr lang="en-US" sz="2400">
                <a:solidFill>
                  <a:schemeClr val="tx1"/>
                </a:solidFill>
                <a:latin typeface="Times New Roman" charset="0"/>
              </a:rPr>
              <a:t> applying e</a:t>
            </a:r>
          </a:p>
        </p:txBody>
      </p:sp>
      <p:sp>
        <p:nvSpPr>
          <p:cNvPr id="148489" name="Oval 9"/>
          <p:cNvSpPr>
            <a:spLocks noChangeArrowheads="1"/>
          </p:cNvSpPr>
          <p:nvPr/>
        </p:nvSpPr>
        <p:spPr bwMode="auto">
          <a:xfrm>
            <a:off x="3200400" y="46482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8490" name="Oval 10"/>
          <p:cNvSpPr>
            <a:spLocks noChangeArrowheads="1"/>
          </p:cNvSpPr>
          <p:nvPr/>
        </p:nvSpPr>
        <p:spPr bwMode="auto">
          <a:xfrm>
            <a:off x="1066800" y="47244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8491" name="Oval 11"/>
          <p:cNvSpPr>
            <a:spLocks noChangeArrowheads="1"/>
          </p:cNvSpPr>
          <p:nvPr/>
        </p:nvSpPr>
        <p:spPr bwMode="auto">
          <a:xfrm>
            <a:off x="1828800" y="42672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8492" name="Oval 12"/>
          <p:cNvSpPr>
            <a:spLocks noChangeArrowheads="1"/>
          </p:cNvSpPr>
          <p:nvPr/>
        </p:nvSpPr>
        <p:spPr bwMode="auto">
          <a:xfrm>
            <a:off x="2286000" y="47244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8493" name="Oval 13"/>
          <p:cNvSpPr>
            <a:spLocks noChangeArrowheads="1"/>
          </p:cNvSpPr>
          <p:nvPr/>
        </p:nvSpPr>
        <p:spPr bwMode="auto">
          <a:xfrm>
            <a:off x="2438400" y="4038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8494" name="AutoShape 14"/>
          <p:cNvSpPr>
            <a:spLocks noChangeArrowheads="1"/>
          </p:cNvSpPr>
          <p:nvPr/>
        </p:nvSpPr>
        <p:spPr bwMode="auto">
          <a:xfrm>
            <a:off x="685800" y="2514600"/>
            <a:ext cx="3657600" cy="2743200"/>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8496" name="Rectangle 16"/>
          <p:cNvSpPr>
            <a:spLocks noGrp="1" noChangeArrowheads="1"/>
          </p:cNvSpPr>
          <p:nvPr>
            <p:ph type="title"/>
          </p:nvPr>
        </p:nvSpPr>
        <p:spPr/>
        <p:txBody>
          <a:bodyPr/>
          <a:lstStyle/>
          <a:p>
            <a:r>
              <a:rPr lang="en-US" smtClean="0"/>
              <a:t>Lemma 3</a:t>
            </a:r>
            <a:endParaRPr lang="en-US"/>
          </a:p>
        </p:txBody>
      </p:sp>
      <p:sp>
        <p:nvSpPr>
          <p:cNvPr id="148497" name="Text Box 17"/>
          <p:cNvSpPr txBox="1">
            <a:spLocks noChangeArrowheads="1"/>
          </p:cNvSpPr>
          <p:nvPr/>
        </p:nvSpPr>
        <p:spPr bwMode="auto">
          <a:xfrm>
            <a:off x="609600" y="1676400"/>
            <a:ext cx="404813" cy="420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solidFill>
                  <a:schemeClr val="tx1"/>
                </a:solidFill>
              </a:rPr>
              <a:t>C</a:t>
            </a:r>
          </a:p>
        </p:txBody>
      </p:sp>
      <p:sp>
        <p:nvSpPr>
          <p:cNvPr id="148498" name="Line 18"/>
          <p:cNvSpPr>
            <a:spLocks noChangeShapeType="1"/>
          </p:cNvSpPr>
          <p:nvPr/>
        </p:nvSpPr>
        <p:spPr bwMode="auto">
          <a:xfrm>
            <a:off x="990600" y="1981200"/>
            <a:ext cx="1524000" cy="533400"/>
          </a:xfrm>
          <a:prstGeom prst="line">
            <a:avLst/>
          </a:prstGeom>
          <a:noFill/>
          <a:ln w="12700">
            <a:solidFill>
              <a:srgbClr val="0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2011-09-08</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19671363-D443-3042-8EA4-5E289CEBC6B0}" type="slidenum">
              <a:rPr lang="en-US" smtClean="0"/>
              <a:pPr/>
              <a:t>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Oval 3"/>
          <p:cNvSpPr>
            <a:spLocks noChangeArrowheads="1"/>
          </p:cNvSpPr>
          <p:nvPr/>
        </p:nvSpPr>
        <p:spPr bwMode="auto">
          <a:xfrm>
            <a:off x="2343150" y="2819400"/>
            <a:ext cx="4572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32" name="Freeform 4"/>
          <p:cNvSpPr>
            <a:spLocks/>
          </p:cNvSpPr>
          <p:nvPr/>
        </p:nvSpPr>
        <p:spPr bwMode="auto">
          <a:xfrm rot="2037484">
            <a:off x="1371600" y="2814638"/>
            <a:ext cx="533400" cy="1905000"/>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0533" name="Freeform 5"/>
          <p:cNvSpPr>
            <a:spLocks/>
          </p:cNvSpPr>
          <p:nvPr/>
        </p:nvSpPr>
        <p:spPr bwMode="auto">
          <a:xfrm rot="-1578320">
            <a:off x="2438400" y="3200400"/>
            <a:ext cx="762000" cy="1676400"/>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0534" name="Text Box 6"/>
          <p:cNvSpPr txBox="1">
            <a:spLocks noChangeArrowheads="1"/>
          </p:cNvSpPr>
          <p:nvPr/>
        </p:nvSpPr>
        <p:spPr bwMode="auto">
          <a:xfrm>
            <a:off x="3048000" y="2743200"/>
            <a:ext cx="317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A bivalent initial config.</a:t>
            </a:r>
          </a:p>
        </p:txBody>
      </p:sp>
      <p:sp>
        <p:nvSpPr>
          <p:cNvPr id="150535" name="Text Box 7"/>
          <p:cNvSpPr txBox="1">
            <a:spLocks noChangeArrowheads="1"/>
          </p:cNvSpPr>
          <p:nvPr/>
        </p:nvSpPr>
        <p:spPr bwMode="auto">
          <a:xfrm>
            <a:off x="5334000" y="3124200"/>
            <a:ext cx="3667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let e=(p,m) be an applicable </a:t>
            </a:r>
          </a:p>
          <a:p>
            <a:pPr eaLnBrk="1" hangingPunct="1">
              <a:lnSpc>
                <a:spcPct val="100000"/>
              </a:lnSpc>
            </a:pPr>
            <a:r>
              <a:rPr lang="en-US" sz="2400">
                <a:solidFill>
                  <a:schemeClr val="tx1"/>
                </a:solidFill>
                <a:latin typeface="Times New Roman" charset="0"/>
              </a:rPr>
              <a:t>    event to the initial config.</a:t>
            </a:r>
          </a:p>
        </p:txBody>
      </p:sp>
      <p:sp>
        <p:nvSpPr>
          <p:cNvPr id="150536" name="Text Box 8"/>
          <p:cNvSpPr txBox="1">
            <a:spLocks noChangeArrowheads="1"/>
          </p:cNvSpPr>
          <p:nvPr/>
        </p:nvSpPr>
        <p:spPr bwMode="auto">
          <a:xfrm>
            <a:off x="4343400" y="4038600"/>
            <a:ext cx="4791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Let C be the set of configs. reachable </a:t>
            </a:r>
          </a:p>
          <a:p>
            <a:pPr eaLnBrk="1" hangingPunct="1">
              <a:lnSpc>
                <a:spcPct val="100000"/>
              </a:lnSpc>
            </a:pPr>
            <a:r>
              <a:rPr lang="en-US" sz="2400">
                <a:solidFill>
                  <a:schemeClr val="tx1"/>
                </a:solidFill>
                <a:latin typeface="Times New Roman" charset="0"/>
              </a:rPr>
              <a:t>  without applying e</a:t>
            </a:r>
          </a:p>
        </p:txBody>
      </p:sp>
      <p:sp>
        <p:nvSpPr>
          <p:cNvPr id="150537" name="Oval 9"/>
          <p:cNvSpPr>
            <a:spLocks noChangeArrowheads="1"/>
          </p:cNvSpPr>
          <p:nvPr/>
        </p:nvSpPr>
        <p:spPr bwMode="auto">
          <a:xfrm>
            <a:off x="3200400" y="46482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38" name="Oval 10"/>
          <p:cNvSpPr>
            <a:spLocks noChangeArrowheads="1"/>
          </p:cNvSpPr>
          <p:nvPr/>
        </p:nvSpPr>
        <p:spPr bwMode="auto">
          <a:xfrm>
            <a:off x="1066800" y="47244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39" name="Oval 11"/>
          <p:cNvSpPr>
            <a:spLocks noChangeArrowheads="1"/>
          </p:cNvSpPr>
          <p:nvPr/>
        </p:nvSpPr>
        <p:spPr bwMode="auto">
          <a:xfrm>
            <a:off x="1828800" y="42672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40" name="Oval 12"/>
          <p:cNvSpPr>
            <a:spLocks noChangeArrowheads="1"/>
          </p:cNvSpPr>
          <p:nvPr/>
        </p:nvSpPr>
        <p:spPr bwMode="auto">
          <a:xfrm>
            <a:off x="2286000" y="47244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41" name="Oval 13"/>
          <p:cNvSpPr>
            <a:spLocks noChangeArrowheads="1"/>
          </p:cNvSpPr>
          <p:nvPr/>
        </p:nvSpPr>
        <p:spPr bwMode="auto">
          <a:xfrm>
            <a:off x="2438400" y="4038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42" name="AutoShape 14"/>
          <p:cNvSpPr>
            <a:spLocks noChangeArrowheads="1"/>
          </p:cNvSpPr>
          <p:nvPr/>
        </p:nvSpPr>
        <p:spPr bwMode="auto">
          <a:xfrm>
            <a:off x="685800" y="2514600"/>
            <a:ext cx="3657600" cy="2743200"/>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43" name="Oval 15"/>
          <p:cNvSpPr>
            <a:spLocks noChangeArrowheads="1"/>
          </p:cNvSpPr>
          <p:nvPr/>
        </p:nvSpPr>
        <p:spPr bwMode="auto">
          <a:xfrm>
            <a:off x="533400" y="5562600"/>
            <a:ext cx="457200" cy="3810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44" name="Oval 16"/>
          <p:cNvSpPr>
            <a:spLocks noChangeArrowheads="1"/>
          </p:cNvSpPr>
          <p:nvPr/>
        </p:nvSpPr>
        <p:spPr bwMode="auto">
          <a:xfrm>
            <a:off x="1219200" y="5562600"/>
            <a:ext cx="457200" cy="3810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45" name="Oval 17"/>
          <p:cNvSpPr>
            <a:spLocks noChangeArrowheads="1"/>
          </p:cNvSpPr>
          <p:nvPr/>
        </p:nvSpPr>
        <p:spPr bwMode="auto">
          <a:xfrm>
            <a:off x="1981200" y="5562600"/>
            <a:ext cx="457200" cy="3810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46" name="Oval 18"/>
          <p:cNvSpPr>
            <a:spLocks noChangeArrowheads="1"/>
          </p:cNvSpPr>
          <p:nvPr/>
        </p:nvSpPr>
        <p:spPr bwMode="auto">
          <a:xfrm>
            <a:off x="3276600" y="5562600"/>
            <a:ext cx="457200" cy="3810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47" name="Oval 19"/>
          <p:cNvSpPr>
            <a:spLocks noChangeArrowheads="1"/>
          </p:cNvSpPr>
          <p:nvPr/>
        </p:nvSpPr>
        <p:spPr bwMode="auto">
          <a:xfrm>
            <a:off x="4114800" y="5562600"/>
            <a:ext cx="457200" cy="3810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0548" name="Line 20"/>
          <p:cNvSpPr>
            <a:spLocks noChangeShapeType="1"/>
          </p:cNvSpPr>
          <p:nvPr/>
        </p:nvSpPr>
        <p:spPr bwMode="auto">
          <a:xfrm flipH="1">
            <a:off x="838200" y="5105400"/>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0549" name="Line 21"/>
          <p:cNvSpPr>
            <a:spLocks noChangeShapeType="1"/>
          </p:cNvSpPr>
          <p:nvPr/>
        </p:nvSpPr>
        <p:spPr bwMode="auto">
          <a:xfrm flipH="1">
            <a:off x="1524000" y="4648200"/>
            <a:ext cx="457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0550" name="Line 22"/>
          <p:cNvSpPr>
            <a:spLocks noChangeShapeType="1"/>
          </p:cNvSpPr>
          <p:nvPr/>
        </p:nvSpPr>
        <p:spPr bwMode="auto">
          <a:xfrm>
            <a:off x="2743200" y="4419600"/>
            <a:ext cx="6096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0551" name="Line 23"/>
          <p:cNvSpPr>
            <a:spLocks noChangeShapeType="1"/>
          </p:cNvSpPr>
          <p:nvPr/>
        </p:nvSpPr>
        <p:spPr bwMode="auto">
          <a:xfrm>
            <a:off x="3581400" y="4953000"/>
            <a:ext cx="609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0552" name="Line 24"/>
          <p:cNvSpPr>
            <a:spLocks noChangeShapeType="1"/>
          </p:cNvSpPr>
          <p:nvPr/>
        </p:nvSpPr>
        <p:spPr bwMode="auto">
          <a:xfrm flipH="1">
            <a:off x="2286000" y="51054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0553" name="Text Box 25"/>
          <p:cNvSpPr txBox="1">
            <a:spLocks noChangeArrowheads="1"/>
          </p:cNvSpPr>
          <p:nvPr/>
        </p:nvSpPr>
        <p:spPr bwMode="auto">
          <a:xfrm>
            <a:off x="974725" y="5070475"/>
            <a:ext cx="3449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 e       e       e           e        e</a:t>
            </a:r>
          </a:p>
        </p:txBody>
      </p:sp>
      <p:sp>
        <p:nvSpPr>
          <p:cNvPr id="150554" name="Text Box 26"/>
          <p:cNvSpPr txBox="1">
            <a:spLocks noChangeArrowheads="1"/>
          </p:cNvSpPr>
          <p:nvPr/>
        </p:nvSpPr>
        <p:spPr bwMode="auto">
          <a:xfrm>
            <a:off x="4495800" y="5410200"/>
            <a:ext cx="45799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Let </a:t>
            </a:r>
            <a:r>
              <a:rPr lang="en-US" sz="2400" b="1" i="1">
                <a:latin typeface="Times New Roman" charset="0"/>
              </a:rPr>
              <a:t>D</a:t>
            </a:r>
            <a:r>
              <a:rPr lang="en-US" sz="2400">
                <a:solidFill>
                  <a:schemeClr val="tx1"/>
                </a:solidFill>
                <a:latin typeface="Times New Roman" charset="0"/>
              </a:rPr>
              <a:t> be the set of configs. </a:t>
            </a:r>
          </a:p>
          <a:p>
            <a:pPr eaLnBrk="1" hangingPunct="1">
              <a:lnSpc>
                <a:spcPct val="100000"/>
              </a:lnSpc>
            </a:pPr>
            <a:r>
              <a:rPr lang="en-US" sz="2400">
                <a:solidFill>
                  <a:schemeClr val="tx1"/>
                </a:solidFill>
                <a:latin typeface="Times New Roman" charset="0"/>
              </a:rPr>
              <a:t>obtained </a:t>
            </a:r>
            <a:r>
              <a:rPr lang="en-US" sz="2400" u="sng">
                <a:solidFill>
                  <a:schemeClr val="tx1"/>
                </a:solidFill>
                <a:latin typeface="Times New Roman" charset="0"/>
              </a:rPr>
              <a:t>by applying single event e</a:t>
            </a:r>
            <a:r>
              <a:rPr lang="en-US" sz="2400">
                <a:solidFill>
                  <a:schemeClr val="tx1"/>
                </a:solidFill>
                <a:latin typeface="Times New Roman" charset="0"/>
              </a:rPr>
              <a:t> </a:t>
            </a:r>
          </a:p>
          <a:p>
            <a:pPr eaLnBrk="1" hangingPunct="1">
              <a:lnSpc>
                <a:spcPct val="100000"/>
              </a:lnSpc>
            </a:pPr>
            <a:r>
              <a:rPr lang="en-US" sz="2400">
                <a:solidFill>
                  <a:schemeClr val="tx1"/>
                </a:solidFill>
                <a:latin typeface="Times New Roman" charset="0"/>
              </a:rPr>
              <a:t>to any config. in </a:t>
            </a:r>
            <a:r>
              <a:rPr lang="en-US" sz="2400" b="1" i="1">
                <a:solidFill>
                  <a:schemeClr val="tx1"/>
                </a:solidFill>
                <a:latin typeface="Times New Roman" charset="0"/>
              </a:rPr>
              <a:t>C</a:t>
            </a:r>
          </a:p>
        </p:txBody>
      </p:sp>
      <p:sp>
        <p:nvSpPr>
          <p:cNvPr id="150556" name="Rectangle 28"/>
          <p:cNvSpPr>
            <a:spLocks noGrp="1" noChangeArrowheads="1"/>
          </p:cNvSpPr>
          <p:nvPr>
            <p:ph type="title"/>
          </p:nvPr>
        </p:nvSpPr>
        <p:spPr/>
        <p:txBody>
          <a:bodyPr/>
          <a:lstStyle/>
          <a:p>
            <a:r>
              <a:rPr lang="en-US" smtClean="0"/>
              <a:t>Lemma 3</a:t>
            </a:r>
            <a:endParaRPr lang="en-US"/>
          </a:p>
        </p:txBody>
      </p:sp>
      <p:sp>
        <p:nvSpPr>
          <p:cNvPr id="150557" name="Text Box 29"/>
          <p:cNvSpPr txBox="1">
            <a:spLocks noChangeArrowheads="1"/>
          </p:cNvSpPr>
          <p:nvPr/>
        </p:nvSpPr>
        <p:spPr bwMode="auto">
          <a:xfrm>
            <a:off x="609600" y="1676400"/>
            <a:ext cx="404813" cy="420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solidFill>
                  <a:schemeClr val="tx1"/>
                </a:solidFill>
              </a:rPr>
              <a:t>C</a:t>
            </a:r>
          </a:p>
        </p:txBody>
      </p:sp>
      <p:sp>
        <p:nvSpPr>
          <p:cNvPr id="150558" name="Line 30"/>
          <p:cNvSpPr>
            <a:spLocks noChangeShapeType="1"/>
          </p:cNvSpPr>
          <p:nvPr/>
        </p:nvSpPr>
        <p:spPr bwMode="auto">
          <a:xfrm>
            <a:off x="990600" y="1981200"/>
            <a:ext cx="1524000" cy="533400"/>
          </a:xfrm>
          <a:prstGeom prst="line">
            <a:avLst/>
          </a:prstGeom>
          <a:noFill/>
          <a:ln w="12700">
            <a:solidFill>
              <a:srgbClr val="0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2011-09-08</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19671363-D443-3042-8EA4-5E289CEBC6B0}" type="slidenum">
              <a:rPr lang="en-US" smtClean="0"/>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06" name="Text Box 30"/>
          <p:cNvSpPr txBox="1">
            <a:spLocks noChangeArrowheads="1"/>
          </p:cNvSpPr>
          <p:nvPr/>
        </p:nvSpPr>
        <p:spPr bwMode="auto">
          <a:xfrm>
            <a:off x="5927725" y="3927475"/>
            <a:ext cx="2147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 [don</a:t>
            </a:r>
            <a:r>
              <a:rPr lang="ja-JP" altLang="en-US" sz="2400">
                <a:solidFill>
                  <a:schemeClr val="tx1"/>
                </a:solidFill>
                <a:latin typeface="Arial"/>
              </a:rPr>
              <a:t>’</a:t>
            </a:r>
            <a:r>
              <a:rPr lang="en-US" sz="2400">
                <a:solidFill>
                  <a:schemeClr val="tx1"/>
                </a:solidFill>
                <a:latin typeface="Times New Roman" charset="0"/>
              </a:rPr>
              <a:t>t apply </a:t>
            </a:r>
          </a:p>
          <a:p>
            <a:pPr eaLnBrk="1" hangingPunct="1">
              <a:lnSpc>
                <a:spcPct val="100000"/>
              </a:lnSpc>
            </a:pPr>
            <a:r>
              <a:rPr lang="en-US" sz="2400">
                <a:solidFill>
                  <a:schemeClr val="tx1"/>
                </a:solidFill>
                <a:latin typeface="Times New Roman" charset="0"/>
              </a:rPr>
              <a:t>  event e=(p,m)]</a:t>
            </a:r>
          </a:p>
        </p:txBody>
      </p:sp>
      <p:sp>
        <p:nvSpPr>
          <p:cNvPr id="152608" name="Rectangle 32"/>
          <p:cNvSpPr>
            <a:spLocks noGrp="1" noChangeArrowheads="1"/>
          </p:cNvSpPr>
          <p:nvPr>
            <p:ph type="title"/>
          </p:nvPr>
        </p:nvSpPr>
        <p:spPr/>
        <p:txBody>
          <a:bodyPr/>
          <a:lstStyle/>
          <a:p>
            <a:r>
              <a:rPr lang="en-US" smtClean="0"/>
              <a:t>Lemma 3</a:t>
            </a:r>
            <a:endParaRPr lang="en-US"/>
          </a:p>
        </p:txBody>
      </p:sp>
      <p:grpSp>
        <p:nvGrpSpPr>
          <p:cNvPr id="152611" name="Group 35"/>
          <p:cNvGrpSpPr>
            <a:grpSpLocks/>
          </p:cNvGrpSpPr>
          <p:nvPr/>
        </p:nvGrpSpPr>
        <p:grpSpPr bwMode="auto">
          <a:xfrm>
            <a:off x="2209800" y="2590800"/>
            <a:ext cx="4572000" cy="4191000"/>
            <a:chOff x="1392" y="1152"/>
            <a:chExt cx="2880" cy="2640"/>
          </a:xfrm>
        </p:grpSpPr>
        <p:sp>
          <p:nvSpPr>
            <p:cNvPr id="152581" name="Text Box 5"/>
            <p:cNvSpPr txBox="1">
              <a:spLocks noChangeArrowheads="1"/>
            </p:cNvSpPr>
            <p:nvPr/>
          </p:nvSpPr>
          <p:spPr bwMode="auto">
            <a:xfrm>
              <a:off x="2736" y="35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latin typeface="Times New Roman" charset="0"/>
                </a:rPr>
                <a:t>D</a:t>
              </a:r>
              <a:endParaRPr lang="en-US" sz="2400" b="1" i="1">
                <a:solidFill>
                  <a:schemeClr val="tx1"/>
                </a:solidFill>
                <a:latin typeface="Times New Roman" charset="0"/>
              </a:endParaRPr>
            </a:p>
          </p:txBody>
        </p:sp>
        <p:grpSp>
          <p:nvGrpSpPr>
            <p:cNvPr id="152582" name="Group 6"/>
            <p:cNvGrpSpPr>
              <a:grpSpLocks/>
            </p:cNvGrpSpPr>
            <p:nvPr/>
          </p:nvGrpSpPr>
          <p:grpSpPr bwMode="auto">
            <a:xfrm>
              <a:off x="1392" y="1152"/>
              <a:ext cx="2880" cy="2352"/>
              <a:chOff x="192" y="1584"/>
              <a:chExt cx="2880" cy="2352"/>
            </a:xfrm>
          </p:grpSpPr>
          <p:sp>
            <p:nvSpPr>
              <p:cNvPr id="152583" name="Oval 7"/>
              <p:cNvSpPr>
                <a:spLocks noChangeArrowheads="1"/>
              </p:cNvSpPr>
              <p:nvPr/>
            </p:nvSpPr>
            <p:spPr bwMode="auto">
              <a:xfrm>
                <a:off x="1476" y="1776"/>
                <a:ext cx="288" cy="24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84" name="Freeform 8"/>
              <p:cNvSpPr>
                <a:spLocks/>
              </p:cNvSpPr>
              <p:nvPr/>
            </p:nvSpPr>
            <p:spPr bwMode="auto">
              <a:xfrm rot="2037484">
                <a:off x="864" y="1773"/>
                <a:ext cx="336" cy="1200"/>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2585" name="Freeform 9"/>
              <p:cNvSpPr>
                <a:spLocks/>
              </p:cNvSpPr>
              <p:nvPr/>
            </p:nvSpPr>
            <p:spPr bwMode="auto">
              <a:xfrm rot="-1578320">
                <a:off x="1536" y="2016"/>
                <a:ext cx="480" cy="1056"/>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2586" name="Text Box 10"/>
              <p:cNvSpPr txBox="1">
                <a:spLocks noChangeArrowheads="1"/>
              </p:cNvSpPr>
              <p:nvPr/>
            </p:nvSpPr>
            <p:spPr bwMode="auto">
              <a:xfrm>
                <a:off x="2304" y="244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solidFill>
                      <a:schemeClr val="accent1"/>
                    </a:solidFill>
                    <a:latin typeface="Times New Roman" charset="0"/>
                  </a:rPr>
                  <a:t>C</a:t>
                </a:r>
                <a:endParaRPr lang="en-US" sz="2400">
                  <a:solidFill>
                    <a:schemeClr val="tx1"/>
                  </a:solidFill>
                  <a:latin typeface="Times New Roman" charset="0"/>
                </a:endParaRPr>
              </a:p>
            </p:txBody>
          </p:sp>
          <p:sp>
            <p:nvSpPr>
              <p:cNvPr id="152587" name="Oval 11"/>
              <p:cNvSpPr>
                <a:spLocks noChangeArrowheads="1"/>
              </p:cNvSpPr>
              <p:nvPr/>
            </p:nvSpPr>
            <p:spPr bwMode="auto">
              <a:xfrm>
                <a:off x="2016" y="2928"/>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88" name="Oval 12"/>
              <p:cNvSpPr>
                <a:spLocks noChangeArrowheads="1"/>
              </p:cNvSpPr>
              <p:nvPr/>
            </p:nvSpPr>
            <p:spPr bwMode="auto">
              <a:xfrm>
                <a:off x="672" y="2976"/>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89" name="Oval 13"/>
              <p:cNvSpPr>
                <a:spLocks noChangeArrowheads="1"/>
              </p:cNvSpPr>
              <p:nvPr/>
            </p:nvSpPr>
            <p:spPr bwMode="auto">
              <a:xfrm>
                <a:off x="1152" y="2688"/>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0" name="Oval 14"/>
              <p:cNvSpPr>
                <a:spLocks noChangeArrowheads="1"/>
              </p:cNvSpPr>
              <p:nvPr/>
            </p:nvSpPr>
            <p:spPr bwMode="auto">
              <a:xfrm>
                <a:off x="1440" y="2976"/>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1" name="Oval 15"/>
              <p:cNvSpPr>
                <a:spLocks noChangeArrowheads="1"/>
              </p:cNvSpPr>
              <p:nvPr/>
            </p:nvSpPr>
            <p:spPr bwMode="auto">
              <a:xfrm>
                <a:off x="1536" y="2544"/>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2" name="AutoShape 16"/>
              <p:cNvSpPr>
                <a:spLocks noChangeArrowheads="1"/>
              </p:cNvSpPr>
              <p:nvPr/>
            </p:nvSpPr>
            <p:spPr bwMode="auto">
              <a:xfrm>
                <a:off x="432" y="1584"/>
                <a:ext cx="2304" cy="1728"/>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3" name="Oval 17"/>
              <p:cNvSpPr>
                <a:spLocks noChangeArrowheads="1"/>
              </p:cNvSpPr>
              <p:nvPr/>
            </p:nvSpPr>
            <p:spPr bwMode="auto">
              <a:xfrm>
                <a:off x="336"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4" name="Oval 18"/>
              <p:cNvSpPr>
                <a:spLocks noChangeArrowheads="1"/>
              </p:cNvSpPr>
              <p:nvPr/>
            </p:nvSpPr>
            <p:spPr bwMode="auto">
              <a:xfrm>
                <a:off x="768"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5" name="Oval 19"/>
              <p:cNvSpPr>
                <a:spLocks noChangeArrowheads="1"/>
              </p:cNvSpPr>
              <p:nvPr/>
            </p:nvSpPr>
            <p:spPr bwMode="auto">
              <a:xfrm>
                <a:off x="1248"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6" name="Oval 20"/>
              <p:cNvSpPr>
                <a:spLocks noChangeArrowheads="1"/>
              </p:cNvSpPr>
              <p:nvPr/>
            </p:nvSpPr>
            <p:spPr bwMode="auto">
              <a:xfrm>
                <a:off x="2064"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7" name="Oval 21"/>
              <p:cNvSpPr>
                <a:spLocks noChangeArrowheads="1"/>
              </p:cNvSpPr>
              <p:nvPr/>
            </p:nvSpPr>
            <p:spPr bwMode="auto">
              <a:xfrm>
                <a:off x="2592"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598" name="Line 22"/>
              <p:cNvSpPr>
                <a:spLocks noChangeShapeType="1"/>
              </p:cNvSpPr>
              <p:nvPr/>
            </p:nvSpPr>
            <p:spPr bwMode="auto">
              <a:xfrm flipH="1">
                <a:off x="528" y="3216"/>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2599" name="Line 23"/>
              <p:cNvSpPr>
                <a:spLocks noChangeShapeType="1"/>
              </p:cNvSpPr>
              <p:nvPr/>
            </p:nvSpPr>
            <p:spPr bwMode="auto">
              <a:xfrm flipH="1">
                <a:off x="960" y="2928"/>
                <a:ext cx="28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2600" name="Line 24"/>
              <p:cNvSpPr>
                <a:spLocks noChangeShapeType="1"/>
              </p:cNvSpPr>
              <p:nvPr/>
            </p:nvSpPr>
            <p:spPr bwMode="auto">
              <a:xfrm>
                <a:off x="1728" y="2784"/>
                <a:ext cx="384"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2601" name="Line 25"/>
              <p:cNvSpPr>
                <a:spLocks noChangeShapeType="1"/>
              </p:cNvSpPr>
              <p:nvPr/>
            </p:nvSpPr>
            <p:spPr bwMode="auto">
              <a:xfrm>
                <a:off x="2256" y="3120"/>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2602" name="Line 26"/>
              <p:cNvSpPr>
                <a:spLocks noChangeShapeType="1"/>
              </p:cNvSpPr>
              <p:nvPr/>
            </p:nvSpPr>
            <p:spPr bwMode="auto">
              <a:xfrm flipH="1">
                <a:off x="1440" y="3216"/>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2603" name="Text Box 27"/>
              <p:cNvSpPr txBox="1">
                <a:spLocks noChangeArrowheads="1"/>
              </p:cNvSpPr>
              <p:nvPr/>
            </p:nvSpPr>
            <p:spPr bwMode="auto">
              <a:xfrm>
                <a:off x="614" y="3194"/>
                <a:ext cx="21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 e       e       e           e        e</a:t>
                </a:r>
              </a:p>
            </p:txBody>
          </p:sp>
          <p:sp>
            <p:nvSpPr>
              <p:cNvPr id="152604" name="Oval 28"/>
              <p:cNvSpPr>
                <a:spLocks noChangeArrowheads="1"/>
              </p:cNvSpPr>
              <p:nvPr/>
            </p:nvSpPr>
            <p:spPr bwMode="auto">
              <a:xfrm>
                <a:off x="192" y="3360"/>
                <a:ext cx="2880" cy="576"/>
              </a:xfrm>
              <a:prstGeom prst="ellipse">
                <a:avLst/>
              </a:pr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2605" name="Text Box 29"/>
              <p:cNvSpPr txBox="1">
                <a:spLocks noChangeArrowheads="1"/>
              </p:cNvSpPr>
              <p:nvPr/>
            </p:nvSpPr>
            <p:spPr bwMode="auto">
              <a:xfrm>
                <a:off x="576" y="1584"/>
                <a:ext cx="7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solidFill>
                      <a:schemeClr val="hlink"/>
                    </a:solidFill>
                    <a:latin typeface="Times New Roman" charset="0"/>
                  </a:rPr>
                  <a:t>bivalent</a:t>
                </a:r>
              </a:p>
            </p:txBody>
          </p:sp>
        </p:grpSp>
        <p:sp>
          <p:nvSpPr>
            <p:cNvPr id="152610" name="Oval 34"/>
            <p:cNvSpPr>
              <a:spLocks noChangeArrowheads="1"/>
            </p:cNvSpPr>
            <p:nvPr/>
          </p:nvSpPr>
          <p:spPr bwMode="auto">
            <a:xfrm>
              <a:off x="2676" y="1344"/>
              <a:ext cx="288" cy="24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52612" name="Text Box 36"/>
          <p:cNvSpPr txBox="1">
            <a:spLocks noChangeArrowheads="1"/>
          </p:cNvSpPr>
          <p:nvPr/>
        </p:nvSpPr>
        <p:spPr bwMode="auto">
          <a:xfrm>
            <a:off x="2514600" y="1752600"/>
            <a:ext cx="404813" cy="420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solidFill>
                  <a:schemeClr val="tx1"/>
                </a:solidFill>
              </a:rPr>
              <a:t>C</a:t>
            </a:r>
          </a:p>
        </p:txBody>
      </p:sp>
      <p:sp>
        <p:nvSpPr>
          <p:cNvPr id="152613" name="Line 37"/>
          <p:cNvSpPr>
            <a:spLocks noChangeShapeType="1"/>
          </p:cNvSpPr>
          <p:nvPr/>
        </p:nvSpPr>
        <p:spPr bwMode="auto">
          <a:xfrm>
            <a:off x="2895600" y="2057400"/>
            <a:ext cx="1524000" cy="533400"/>
          </a:xfrm>
          <a:prstGeom prst="line">
            <a:avLst/>
          </a:prstGeom>
          <a:noFill/>
          <a:ln w="12700">
            <a:solidFill>
              <a:srgbClr val="0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2011-09-08</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19671363-D443-3042-8EA4-5E289CEBC6B0}" type="slidenum">
              <a:rPr lang="en-US" smtClean="0"/>
              <a:pPr/>
              <a:t>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154626" name="Rectangle 2"/>
          <p:cNvSpPr>
            <a:spLocks noGrp="1" noChangeArrowheads="1"/>
          </p:cNvSpPr>
          <p:nvPr>
            <p:ph idx="1"/>
          </p:nvPr>
        </p:nvSpPr>
        <p:spPr>
          <a:xfrm>
            <a:off x="-152400" y="1371600"/>
            <a:ext cx="8229600" cy="4625609"/>
          </a:xfrm>
        </p:spPr>
        <p:txBody>
          <a:bodyPr>
            <a:noAutofit/>
          </a:bodyPr>
          <a:lstStyle/>
          <a:p>
            <a:r>
              <a:rPr lang="en-US" sz="2400" dirty="0" smtClean="0"/>
              <a:t>Claim. Set D contains a bivalent </a:t>
            </a:r>
            <a:r>
              <a:rPr lang="en-US" sz="2400" dirty="0" err="1" smtClean="0"/>
              <a:t>config</a:t>
            </a:r>
            <a:r>
              <a:rPr lang="en-US" sz="2400" dirty="0" smtClean="0"/>
              <a:t>.</a:t>
            </a:r>
          </a:p>
          <a:p>
            <a:r>
              <a:rPr lang="en-US" sz="2400" dirty="0" smtClean="0"/>
              <a:t>Proof.  By contradiction. That is, suppose D has only 0- and 1- </a:t>
            </a:r>
            <a:r>
              <a:rPr lang="en-US" sz="2400" dirty="0" err="1" smtClean="0"/>
              <a:t>valent</a:t>
            </a:r>
            <a:r>
              <a:rPr lang="en-US" sz="2400" dirty="0" smtClean="0"/>
              <a:t> states (and no bivalent ones)</a:t>
            </a:r>
          </a:p>
          <a:p>
            <a:r>
              <a:rPr lang="en-US" sz="2400" dirty="0" smtClean="0"/>
              <a:t>There are states D0 and D1 in D, and C0 and C1 in C  such that </a:t>
            </a:r>
          </a:p>
          <a:p>
            <a:pPr lvl="1"/>
            <a:r>
              <a:rPr lang="en-US" sz="2000" dirty="0" smtClean="0"/>
              <a:t>D0 is 0-valent, D1 is 1-valent</a:t>
            </a:r>
          </a:p>
          <a:p>
            <a:pPr lvl="1"/>
            <a:r>
              <a:rPr lang="en-US" sz="2000" dirty="0" smtClean="0"/>
              <a:t>D0=C0 </a:t>
            </a:r>
            <a:r>
              <a:rPr lang="en-US" sz="2000" dirty="0" err="1" smtClean="0"/>
              <a:t>foll</a:t>
            </a:r>
            <a:r>
              <a:rPr lang="en-US" sz="2000" dirty="0" smtClean="0"/>
              <a:t>. by e=(</a:t>
            </a:r>
            <a:r>
              <a:rPr lang="en-US" sz="2000" dirty="0" err="1" smtClean="0"/>
              <a:t>p,m</a:t>
            </a:r>
            <a:r>
              <a:rPr lang="en-US" sz="2000" dirty="0" smtClean="0"/>
              <a:t>)</a:t>
            </a:r>
          </a:p>
          <a:p>
            <a:pPr lvl="1"/>
            <a:r>
              <a:rPr lang="en-US" sz="2000" dirty="0" smtClean="0"/>
              <a:t>D1=C1 </a:t>
            </a:r>
            <a:r>
              <a:rPr lang="en-US" sz="2000" dirty="0" err="1" smtClean="0"/>
              <a:t>foll</a:t>
            </a:r>
            <a:r>
              <a:rPr lang="en-US" sz="2000" dirty="0" smtClean="0"/>
              <a:t>. by e=(</a:t>
            </a:r>
            <a:r>
              <a:rPr lang="en-US" sz="2000" dirty="0" err="1" smtClean="0"/>
              <a:t>p,m</a:t>
            </a:r>
            <a:r>
              <a:rPr lang="en-US" sz="2000" dirty="0" smtClean="0"/>
              <a:t>)</a:t>
            </a:r>
          </a:p>
          <a:p>
            <a:pPr lvl="1"/>
            <a:r>
              <a:rPr lang="en-US" sz="2000" dirty="0" smtClean="0">
                <a:sym typeface="Wingdings" charset="0"/>
              </a:rPr>
              <a:t>And C1 = C0 followed by </a:t>
            </a:r>
            <a:br>
              <a:rPr lang="en-US" sz="2000" dirty="0" smtClean="0">
                <a:sym typeface="Wingdings" charset="0"/>
              </a:rPr>
            </a:br>
            <a:r>
              <a:rPr lang="en-US" sz="2000" dirty="0" smtClean="0">
                <a:sym typeface="Wingdings" charset="0"/>
              </a:rPr>
              <a:t>some event e</a:t>
            </a:r>
            <a:r>
              <a:rPr lang="ja-JP" altLang="en-US" sz="2000" dirty="0" smtClean="0">
                <a:sym typeface="Wingdings" charset="0"/>
              </a:rPr>
              <a:t>’</a:t>
            </a:r>
            <a:r>
              <a:rPr lang="en-US" sz="2000" dirty="0" smtClean="0"/>
              <a:t>=(p</a:t>
            </a:r>
            <a:r>
              <a:rPr lang="ja-JP" altLang="en-US" sz="2000" dirty="0" smtClean="0"/>
              <a:t>’</a:t>
            </a:r>
            <a:r>
              <a:rPr lang="en-US" sz="2000" dirty="0" smtClean="0"/>
              <a:t>,m</a:t>
            </a:r>
            <a:r>
              <a:rPr lang="ja-JP" altLang="en-US" sz="2000" dirty="0" smtClean="0"/>
              <a:t>’</a:t>
            </a:r>
            <a:r>
              <a:rPr lang="en-US" sz="2000" dirty="0" smtClean="0"/>
              <a:t>)</a:t>
            </a:r>
          </a:p>
          <a:p>
            <a:r>
              <a:rPr lang="en-US" sz="2400" dirty="0" smtClean="0">
                <a:sym typeface="Wingdings" charset="0"/>
              </a:rPr>
              <a:t>	(why?)</a:t>
            </a:r>
          </a:p>
          <a:p>
            <a:pPr lvl="1"/>
            <a:endParaRPr lang="en-US" sz="2000" dirty="0" smtClean="0"/>
          </a:p>
          <a:p>
            <a:endParaRPr lang="en-US" sz="2400" dirty="0" smtClean="0"/>
          </a:p>
          <a:p>
            <a:endParaRPr lang="en-US" sz="2400" dirty="0"/>
          </a:p>
        </p:txBody>
      </p:sp>
      <p:grpSp>
        <p:nvGrpSpPr>
          <p:cNvPr id="154627" name="Group 3"/>
          <p:cNvGrpSpPr>
            <a:grpSpLocks/>
          </p:cNvGrpSpPr>
          <p:nvPr/>
        </p:nvGrpSpPr>
        <p:grpSpPr bwMode="auto">
          <a:xfrm>
            <a:off x="3810000" y="3286125"/>
            <a:ext cx="5238750" cy="3648075"/>
            <a:chOff x="1392" y="1152"/>
            <a:chExt cx="3969" cy="2689"/>
          </a:xfrm>
        </p:grpSpPr>
        <p:grpSp>
          <p:nvGrpSpPr>
            <p:cNvPr id="154628" name="Group 4"/>
            <p:cNvGrpSpPr>
              <a:grpSpLocks/>
            </p:cNvGrpSpPr>
            <p:nvPr/>
          </p:nvGrpSpPr>
          <p:grpSpPr bwMode="auto">
            <a:xfrm>
              <a:off x="1392" y="1152"/>
              <a:ext cx="3036" cy="2689"/>
              <a:chOff x="576" y="1584"/>
              <a:chExt cx="3036" cy="2689"/>
            </a:xfrm>
          </p:grpSpPr>
          <p:sp>
            <p:nvSpPr>
              <p:cNvPr id="154629" name="Text Box 5"/>
              <p:cNvSpPr txBox="1">
                <a:spLocks noChangeArrowheads="1"/>
              </p:cNvSpPr>
              <p:nvPr/>
            </p:nvSpPr>
            <p:spPr bwMode="auto">
              <a:xfrm>
                <a:off x="1919" y="3936"/>
                <a:ext cx="307"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latin typeface="Times New Roman" charset="0"/>
                  </a:rPr>
                  <a:t>D</a:t>
                </a:r>
                <a:endParaRPr lang="en-US" sz="2400" b="1" i="1">
                  <a:solidFill>
                    <a:schemeClr val="tx1"/>
                  </a:solidFill>
                  <a:latin typeface="Times New Roman" charset="0"/>
                </a:endParaRPr>
              </a:p>
            </p:txBody>
          </p:sp>
          <p:grpSp>
            <p:nvGrpSpPr>
              <p:cNvPr id="154630" name="Group 6"/>
              <p:cNvGrpSpPr>
                <a:grpSpLocks/>
              </p:cNvGrpSpPr>
              <p:nvPr/>
            </p:nvGrpSpPr>
            <p:grpSpPr bwMode="auto">
              <a:xfrm>
                <a:off x="576" y="1584"/>
                <a:ext cx="3036" cy="2352"/>
                <a:chOff x="192" y="1584"/>
                <a:chExt cx="3036" cy="2352"/>
              </a:xfrm>
            </p:grpSpPr>
            <p:sp>
              <p:nvSpPr>
                <p:cNvPr id="154631" name="Oval 7"/>
                <p:cNvSpPr>
                  <a:spLocks noChangeArrowheads="1"/>
                </p:cNvSpPr>
                <p:nvPr/>
              </p:nvSpPr>
              <p:spPr bwMode="auto">
                <a:xfrm>
                  <a:off x="1476" y="1776"/>
                  <a:ext cx="288" cy="24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32" name="Freeform 8"/>
                <p:cNvSpPr>
                  <a:spLocks/>
                </p:cNvSpPr>
                <p:nvPr/>
              </p:nvSpPr>
              <p:spPr bwMode="auto">
                <a:xfrm rot="2037484">
                  <a:off x="864" y="1773"/>
                  <a:ext cx="336" cy="1200"/>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4633" name="Freeform 9"/>
                <p:cNvSpPr>
                  <a:spLocks/>
                </p:cNvSpPr>
                <p:nvPr/>
              </p:nvSpPr>
              <p:spPr bwMode="auto">
                <a:xfrm rot="-1578320">
                  <a:off x="1536" y="2016"/>
                  <a:ext cx="480" cy="1056"/>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4634" name="Text Box 10"/>
                <p:cNvSpPr txBox="1">
                  <a:spLocks noChangeArrowheads="1"/>
                </p:cNvSpPr>
                <p:nvPr/>
              </p:nvSpPr>
              <p:spPr bwMode="auto">
                <a:xfrm>
                  <a:off x="2304" y="2448"/>
                  <a:ext cx="293"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solidFill>
                        <a:schemeClr val="accent1"/>
                      </a:solidFill>
                      <a:latin typeface="Times New Roman" charset="0"/>
                    </a:rPr>
                    <a:t>C</a:t>
                  </a:r>
                  <a:endParaRPr lang="en-US" sz="2400">
                    <a:solidFill>
                      <a:schemeClr val="tx1"/>
                    </a:solidFill>
                    <a:latin typeface="Times New Roman" charset="0"/>
                  </a:endParaRPr>
                </a:p>
              </p:txBody>
            </p:sp>
            <p:sp>
              <p:nvSpPr>
                <p:cNvPr id="154635" name="Oval 11"/>
                <p:cNvSpPr>
                  <a:spLocks noChangeArrowheads="1"/>
                </p:cNvSpPr>
                <p:nvPr/>
              </p:nvSpPr>
              <p:spPr bwMode="auto">
                <a:xfrm>
                  <a:off x="2016" y="2928"/>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36" name="Oval 12"/>
                <p:cNvSpPr>
                  <a:spLocks noChangeArrowheads="1"/>
                </p:cNvSpPr>
                <p:nvPr/>
              </p:nvSpPr>
              <p:spPr bwMode="auto">
                <a:xfrm>
                  <a:off x="672" y="2976"/>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37" name="Oval 13"/>
                <p:cNvSpPr>
                  <a:spLocks noChangeArrowheads="1"/>
                </p:cNvSpPr>
                <p:nvPr/>
              </p:nvSpPr>
              <p:spPr bwMode="auto">
                <a:xfrm>
                  <a:off x="1152" y="2688"/>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38" name="Oval 14"/>
                <p:cNvSpPr>
                  <a:spLocks noChangeArrowheads="1"/>
                </p:cNvSpPr>
                <p:nvPr/>
              </p:nvSpPr>
              <p:spPr bwMode="auto">
                <a:xfrm>
                  <a:off x="1440" y="2976"/>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39" name="Oval 15"/>
                <p:cNvSpPr>
                  <a:spLocks noChangeArrowheads="1"/>
                </p:cNvSpPr>
                <p:nvPr/>
              </p:nvSpPr>
              <p:spPr bwMode="auto">
                <a:xfrm>
                  <a:off x="1536" y="2544"/>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40" name="AutoShape 16"/>
                <p:cNvSpPr>
                  <a:spLocks noChangeArrowheads="1"/>
                </p:cNvSpPr>
                <p:nvPr/>
              </p:nvSpPr>
              <p:spPr bwMode="auto">
                <a:xfrm>
                  <a:off x="432" y="1584"/>
                  <a:ext cx="2304" cy="1728"/>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41" name="Oval 17"/>
                <p:cNvSpPr>
                  <a:spLocks noChangeArrowheads="1"/>
                </p:cNvSpPr>
                <p:nvPr/>
              </p:nvSpPr>
              <p:spPr bwMode="auto">
                <a:xfrm>
                  <a:off x="336"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42" name="Oval 18"/>
                <p:cNvSpPr>
                  <a:spLocks noChangeArrowheads="1"/>
                </p:cNvSpPr>
                <p:nvPr/>
              </p:nvSpPr>
              <p:spPr bwMode="auto">
                <a:xfrm>
                  <a:off x="768"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43" name="Oval 19"/>
                <p:cNvSpPr>
                  <a:spLocks noChangeArrowheads="1"/>
                </p:cNvSpPr>
                <p:nvPr/>
              </p:nvSpPr>
              <p:spPr bwMode="auto">
                <a:xfrm>
                  <a:off x="1248"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44" name="Oval 20"/>
                <p:cNvSpPr>
                  <a:spLocks noChangeArrowheads="1"/>
                </p:cNvSpPr>
                <p:nvPr/>
              </p:nvSpPr>
              <p:spPr bwMode="auto">
                <a:xfrm>
                  <a:off x="2064"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45" name="Oval 21"/>
                <p:cNvSpPr>
                  <a:spLocks noChangeArrowheads="1"/>
                </p:cNvSpPr>
                <p:nvPr/>
              </p:nvSpPr>
              <p:spPr bwMode="auto">
                <a:xfrm>
                  <a:off x="2592"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46" name="Line 22"/>
                <p:cNvSpPr>
                  <a:spLocks noChangeShapeType="1"/>
                </p:cNvSpPr>
                <p:nvPr/>
              </p:nvSpPr>
              <p:spPr bwMode="auto">
                <a:xfrm flipH="1">
                  <a:off x="528" y="3216"/>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4647" name="Line 23"/>
                <p:cNvSpPr>
                  <a:spLocks noChangeShapeType="1"/>
                </p:cNvSpPr>
                <p:nvPr/>
              </p:nvSpPr>
              <p:spPr bwMode="auto">
                <a:xfrm flipH="1">
                  <a:off x="960" y="2928"/>
                  <a:ext cx="28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4648" name="Line 24"/>
                <p:cNvSpPr>
                  <a:spLocks noChangeShapeType="1"/>
                </p:cNvSpPr>
                <p:nvPr/>
              </p:nvSpPr>
              <p:spPr bwMode="auto">
                <a:xfrm>
                  <a:off x="1728" y="2784"/>
                  <a:ext cx="384"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4649" name="Line 25"/>
                <p:cNvSpPr>
                  <a:spLocks noChangeShapeType="1"/>
                </p:cNvSpPr>
                <p:nvPr/>
              </p:nvSpPr>
              <p:spPr bwMode="auto">
                <a:xfrm>
                  <a:off x="2256" y="3120"/>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4650" name="Line 26"/>
                <p:cNvSpPr>
                  <a:spLocks noChangeShapeType="1"/>
                </p:cNvSpPr>
                <p:nvPr/>
              </p:nvSpPr>
              <p:spPr bwMode="auto">
                <a:xfrm flipH="1">
                  <a:off x="1440" y="3216"/>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4651" name="Text Box 27"/>
                <p:cNvSpPr txBox="1">
                  <a:spLocks noChangeArrowheads="1"/>
                </p:cNvSpPr>
                <p:nvPr/>
              </p:nvSpPr>
              <p:spPr bwMode="auto">
                <a:xfrm>
                  <a:off x="614" y="3194"/>
                  <a:ext cx="2614"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 e       e       e           e        e</a:t>
                  </a:r>
                </a:p>
              </p:txBody>
            </p:sp>
            <p:sp>
              <p:nvSpPr>
                <p:cNvPr id="154652" name="Oval 28"/>
                <p:cNvSpPr>
                  <a:spLocks noChangeArrowheads="1"/>
                </p:cNvSpPr>
                <p:nvPr/>
              </p:nvSpPr>
              <p:spPr bwMode="auto">
                <a:xfrm>
                  <a:off x="192" y="3360"/>
                  <a:ext cx="2880" cy="576"/>
                </a:xfrm>
                <a:prstGeom prst="ellipse">
                  <a:avLst/>
                </a:pr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53" name="Text Box 29"/>
                <p:cNvSpPr txBox="1">
                  <a:spLocks noChangeArrowheads="1"/>
                </p:cNvSpPr>
                <p:nvPr/>
              </p:nvSpPr>
              <p:spPr bwMode="auto">
                <a:xfrm>
                  <a:off x="576" y="1584"/>
                  <a:ext cx="894"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solidFill>
                        <a:schemeClr val="hlink"/>
                      </a:solidFill>
                      <a:latin typeface="Times New Roman" charset="0"/>
                    </a:rPr>
                    <a:t>bivalent</a:t>
                  </a:r>
                </a:p>
              </p:txBody>
            </p:sp>
          </p:grpSp>
        </p:grpSp>
        <p:sp>
          <p:nvSpPr>
            <p:cNvPr id="154654" name="Text Box 30"/>
            <p:cNvSpPr txBox="1">
              <a:spLocks noChangeArrowheads="1"/>
            </p:cNvSpPr>
            <p:nvPr/>
          </p:nvSpPr>
          <p:spPr bwMode="auto">
            <a:xfrm>
              <a:off x="3734" y="1995"/>
              <a:ext cx="1627"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 [don</a:t>
              </a:r>
              <a:r>
                <a:rPr lang="ja-JP" altLang="en-US" sz="2400">
                  <a:solidFill>
                    <a:schemeClr val="tx1"/>
                  </a:solidFill>
                  <a:latin typeface="Arial"/>
                </a:rPr>
                <a:t>’</a:t>
              </a:r>
              <a:r>
                <a:rPr lang="en-US" sz="2400">
                  <a:solidFill>
                    <a:schemeClr val="tx1"/>
                  </a:solidFill>
                  <a:latin typeface="Times New Roman" charset="0"/>
                </a:rPr>
                <a:t>t apply </a:t>
              </a:r>
            </a:p>
            <a:p>
              <a:pPr eaLnBrk="1" hangingPunct="1">
                <a:lnSpc>
                  <a:spcPct val="100000"/>
                </a:lnSpc>
              </a:pPr>
              <a:r>
                <a:rPr lang="en-US" sz="2400">
                  <a:solidFill>
                    <a:schemeClr val="tx1"/>
                  </a:solidFill>
                  <a:latin typeface="Times New Roman" charset="0"/>
                </a:rPr>
                <a:t>  event e=(p,m)]</a:t>
              </a:r>
            </a:p>
          </p:txBody>
        </p:sp>
      </p:grpSp>
      <p:sp>
        <p:nvSpPr>
          <p:cNvPr id="154655" name="Oval 31"/>
          <p:cNvSpPr>
            <a:spLocks noChangeArrowheads="1"/>
          </p:cNvSpPr>
          <p:nvPr/>
        </p:nvSpPr>
        <p:spPr bwMode="auto">
          <a:xfrm>
            <a:off x="5486400" y="3514725"/>
            <a:ext cx="457200" cy="3810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656" name="Text Box 32"/>
          <p:cNvSpPr txBox="1">
            <a:spLocks noChangeArrowheads="1"/>
          </p:cNvSpPr>
          <p:nvPr/>
        </p:nvSpPr>
        <p:spPr bwMode="auto">
          <a:xfrm>
            <a:off x="6019800" y="2895600"/>
            <a:ext cx="404813" cy="420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dirty="0">
                <a:solidFill>
                  <a:schemeClr val="tx1"/>
                </a:solidFill>
              </a:rPr>
              <a:t>C</a:t>
            </a:r>
          </a:p>
        </p:txBody>
      </p:sp>
      <p:sp>
        <p:nvSpPr>
          <p:cNvPr id="154658" name="Line 34"/>
          <p:cNvSpPr>
            <a:spLocks noChangeShapeType="1"/>
          </p:cNvSpPr>
          <p:nvPr/>
        </p:nvSpPr>
        <p:spPr bwMode="auto">
          <a:xfrm flipH="1">
            <a:off x="5638800" y="3124200"/>
            <a:ext cx="381000" cy="152400"/>
          </a:xfrm>
          <a:prstGeom prst="line">
            <a:avLst/>
          </a:prstGeom>
          <a:noFill/>
          <a:ln w="12700">
            <a:solidFill>
              <a:srgbClr val="0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2011-09-08</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19671363-D443-3042-8EA4-5E289CEBC6B0}" type="slidenum">
              <a:rPr lang="en-US" smtClean="0"/>
              <a:pPr/>
              <a:t>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228600" y="457200"/>
            <a:ext cx="449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spcBef>
                <a:spcPct val="20000"/>
              </a:spcBef>
            </a:pPr>
            <a:r>
              <a:rPr lang="en-US" sz="2400" b="1">
                <a:latin typeface="Times New Roman" charset="0"/>
              </a:rPr>
              <a:t>Proof.</a:t>
            </a:r>
            <a:r>
              <a:rPr lang="en-US" sz="2400">
                <a:solidFill>
                  <a:schemeClr val="tx1"/>
                </a:solidFill>
                <a:latin typeface="Times New Roman" charset="0"/>
              </a:rPr>
              <a:t> (contd.)</a:t>
            </a:r>
          </a:p>
          <a:p>
            <a:pPr marL="342900" indent="-342900" eaLnBrk="1" hangingPunct="1">
              <a:spcBef>
                <a:spcPct val="20000"/>
              </a:spcBef>
            </a:pPr>
            <a:endParaRPr lang="en-US" sz="2400">
              <a:solidFill>
                <a:schemeClr val="tx1"/>
              </a:solidFill>
              <a:latin typeface="Times New Roman" charset="0"/>
            </a:endParaRPr>
          </a:p>
          <a:p>
            <a:pPr marL="342900" indent="-342900" eaLnBrk="1" hangingPunct="1">
              <a:spcBef>
                <a:spcPct val="20000"/>
              </a:spcBef>
              <a:buFontTx/>
              <a:buChar char="•"/>
            </a:pPr>
            <a:r>
              <a:rPr lang="en-US" sz="2400">
                <a:solidFill>
                  <a:schemeClr val="tx1"/>
                </a:solidFill>
                <a:latin typeface="Times New Roman" charset="0"/>
              </a:rPr>
              <a:t>Case I: p</a:t>
            </a:r>
            <a:r>
              <a:rPr lang="ja-JP" altLang="en-US" sz="2400">
                <a:solidFill>
                  <a:schemeClr val="tx1"/>
                </a:solidFill>
                <a:latin typeface="Arial"/>
              </a:rPr>
              <a:t>’</a:t>
            </a:r>
            <a:r>
              <a:rPr lang="en-US" sz="2400">
                <a:solidFill>
                  <a:schemeClr val="tx1"/>
                </a:solidFill>
                <a:latin typeface="Times New Roman" charset="0"/>
              </a:rPr>
              <a:t> is not p</a:t>
            </a:r>
          </a:p>
          <a:p>
            <a:pPr marL="342900" indent="-342900" eaLnBrk="1" hangingPunct="1">
              <a:spcBef>
                <a:spcPct val="20000"/>
              </a:spcBef>
              <a:buFontTx/>
              <a:buChar char="•"/>
            </a:pPr>
            <a:endParaRPr lang="en-US" sz="2400">
              <a:solidFill>
                <a:schemeClr val="tx1"/>
              </a:solidFill>
              <a:latin typeface="Times New Roman" charset="0"/>
            </a:endParaRPr>
          </a:p>
          <a:p>
            <a:pPr marL="342900" indent="-342900" eaLnBrk="1" hangingPunct="1">
              <a:spcBef>
                <a:spcPct val="20000"/>
              </a:spcBef>
              <a:buFontTx/>
              <a:buChar char="•"/>
            </a:pPr>
            <a:r>
              <a:rPr lang="en-US" sz="2400">
                <a:solidFill>
                  <a:schemeClr val="tx1"/>
                </a:solidFill>
                <a:latin typeface="Times New Roman" charset="0"/>
              </a:rPr>
              <a:t>Case II: p</a:t>
            </a:r>
            <a:r>
              <a:rPr lang="ja-JP" altLang="en-US" sz="2400">
                <a:solidFill>
                  <a:schemeClr val="tx1"/>
                </a:solidFill>
                <a:latin typeface="Arial"/>
              </a:rPr>
              <a:t>’</a:t>
            </a:r>
            <a:r>
              <a:rPr lang="en-US" sz="2400">
                <a:solidFill>
                  <a:schemeClr val="tx1"/>
                </a:solidFill>
                <a:latin typeface="Times New Roman" charset="0"/>
              </a:rPr>
              <a:t> same as p</a:t>
            </a:r>
            <a:endParaRPr lang="en-US" sz="2000">
              <a:solidFill>
                <a:schemeClr val="tx1"/>
              </a:solidFill>
              <a:latin typeface="Times New Roman" charset="0"/>
            </a:endParaRPr>
          </a:p>
          <a:p>
            <a:pPr marL="342900" indent="-342900" eaLnBrk="1" hangingPunct="1">
              <a:spcBef>
                <a:spcPct val="20000"/>
              </a:spcBef>
              <a:buFontTx/>
              <a:buChar char="•"/>
            </a:pPr>
            <a:endParaRPr lang="en-US" sz="2400">
              <a:solidFill>
                <a:schemeClr val="tx1"/>
              </a:solidFill>
              <a:latin typeface="Times New Roman" charset="0"/>
            </a:endParaRPr>
          </a:p>
          <a:p>
            <a:pPr marL="342900" indent="-342900" eaLnBrk="1" hangingPunct="1">
              <a:spcBef>
                <a:spcPct val="20000"/>
              </a:spcBef>
              <a:buFontTx/>
              <a:buChar char="•"/>
            </a:pPr>
            <a:endParaRPr lang="en-US" sz="2400">
              <a:solidFill>
                <a:schemeClr val="tx1"/>
              </a:solidFill>
              <a:latin typeface="Times New Roman" charset="0"/>
            </a:endParaRPr>
          </a:p>
        </p:txBody>
      </p:sp>
      <p:grpSp>
        <p:nvGrpSpPr>
          <p:cNvPr id="156675" name="Group 3"/>
          <p:cNvGrpSpPr>
            <a:grpSpLocks/>
          </p:cNvGrpSpPr>
          <p:nvPr/>
        </p:nvGrpSpPr>
        <p:grpSpPr bwMode="auto">
          <a:xfrm>
            <a:off x="2133600" y="3602038"/>
            <a:ext cx="4879975" cy="3255962"/>
            <a:chOff x="1392" y="1152"/>
            <a:chExt cx="4184" cy="2736"/>
          </a:xfrm>
        </p:grpSpPr>
        <p:grpSp>
          <p:nvGrpSpPr>
            <p:cNvPr id="156676" name="Group 4"/>
            <p:cNvGrpSpPr>
              <a:grpSpLocks/>
            </p:cNvGrpSpPr>
            <p:nvPr/>
          </p:nvGrpSpPr>
          <p:grpSpPr bwMode="auto">
            <a:xfrm>
              <a:off x="1392" y="1152"/>
              <a:ext cx="3380" cy="2736"/>
              <a:chOff x="576" y="1584"/>
              <a:chExt cx="3380" cy="2736"/>
            </a:xfrm>
          </p:grpSpPr>
          <p:sp>
            <p:nvSpPr>
              <p:cNvPr id="156677" name="Text Box 5"/>
              <p:cNvSpPr txBox="1">
                <a:spLocks noChangeArrowheads="1"/>
              </p:cNvSpPr>
              <p:nvPr/>
            </p:nvSpPr>
            <p:spPr bwMode="auto">
              <a:xfrm>
                <a:off x="1919" y="3936"/>
                <a:ext cx="34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latin typeface="Times New Roman" charset="0"/>
                  </a:rPr>
                  <a:t>D</a:t>
                </a:r>
                <a:endParaRPr lang="en-US" sz="2400" b="1" i="1">
                  <a:solidFill>
                    <a:schemeClr val="tx1"/>
                  </a:solidFill>
                  <a:latin typeface="Times New Roman" charset="0"/>
                </a:endParaRPr>
              </a:p>
            </p:txBody>
          </p:sp>
          <p:grpSp>
            <p:nvGrpSpPr>
              <p:cNvPr id="156678" name="Group 6"/>
              <p:cNvGrpSpPr>
                <a:grpSpLocks/>
              </p:cNvGrpSpPr>
              <p:nvPr/>
            </p:nvGrpSpPr>
            <p:grpSpPr bwMode="auto">
              <a:xfrm>
                <a:off x="576" y="1584"/>
                <a:ext cx="3380" cy="2352"/>
                <a:chOff x="192" y="1584"/>
                <a:chExt cx="3380" cy="2352"/>
              </a:xfrm>
            </p:grpSpPr>
            <p:sp>
              <p:nvSpPr>
                <p:cNvPr id="156679" name="Oval 7"/>
                <p:cNvSpPr>
                  <a:spLocks noChangeArrowheads="1"/>
                </p:cNvSpPr>
                <p:nvPr/>
              </p:nvSpPr>
              <p:spPr bwMode="auto">
                <a:xfrm>
                  <a:off x="1476" y="1776"/>
                  <a:ext cx="288" cy="24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0" name="Freeform 8"/>
                <p:cNvSpPr>
                  <a:spLocks/>
                </p:cNvSpPr>
                <p:nvPr/>
              </p:nvSpPr>
              <p:spPr bwMode="auto">
                <a:xfrm rot="2037484">
                  <a:off x="864" y="1773"/>
                  <a:ext cx="336" cy="1200"/>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81" name="Freeform 9"/>
                <p:cNvSpPr>
                  <a:spLocks/>
                </p:cNvSpPr>
                <p:nvPr/>
              </p:nvSpPr>
              <p:spPr bwMode="auto">
                <a:xfrm rot="-1578320">
                  <a:off x="1536" y="2016"/>
                  <a:ext cx="480" cy="1056"/>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82" name="Text Box 10"/>
                <p:cNvSpPr txBox="1">
                  <a:spLocks noChangeArrowheads="1"/>
                </p:cNvSpPr>
                <p:nvPr/>
              </p:nvSpPr>
              <p:spPr bwMode="auto">
                <a:xfrm>
                  <a:off x="2304" y="2448"/>
                  <a:ext cx="3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solidFill>
                        <a:schemeClr val="accent1"/>
                      </a:solidFill>
                      <a:latin typeface="Times New Roman" charset="0"/>
                    </a:rPr>
                    <a:t>C</a:t>
                  </a:r>
                  <a:endParaRPr lang="en-US" sz="2400">
                    <a:solidFill>
                      <a:schemeClr val="tx1"/>
                    </a:solidFill>
                    <a:latin typeface="Times New Roman" charset="0"/>
                  </a:endParaRPr>
                </a:p>
              </p:txBody>
            </p:sp>
            <p:sp>
              <p:nvSpPr>
                <p:cNvPr id="156683" name="Oval 11"/>
                <p:cNvSpPr>
                  <a:spLocks noChangeArrowheads="1"/>
                </p:cNvSpPr>
                <p:nvPr/>
              </p:nvSpPr>
              <p:spPr bwMode="auto">
                <a:xfrm>
                  <a:off x="2016" y="2928"/>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4" name="Oval 12"/>
                <p:cNvSpPr>
                  <a:spLocks noChangeArrowheads="1"/>
                </p:cNvSpPr>
                <p:nvPr/>
              </p:nvSpPr>
              <p:spPr bwMode="auto">
                <a:xfrm>
                  <a:off x="672" y="2976"/>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5" name="Oval 13"/>
                <p:cNvSpPr>
                  <a:spLocks noChangeArrowheads="1"/>
                </p:cNvSpPr>
                <p:nvPr/>
              </p:nvSpPr>
              <p:spPr bwMode="auto">
                <a:xfrm>
                  <a:off x="1152" y="2688"/>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6" name="Oval 14"/>
                <p:cNvSpPr>
                  <a:spLocks noChangeArrowheads="1"/>
                </p:cNvSpPr>
                <p:nvPr/>
              </p:nvSpPr>
              <p:spPr bwMode="auto">
                <a:xfrm>
                  <a:off x="1440" y="2976"/>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7" name="Oval 15"/>
                <p:cNvSpPr>
                  <a:spLocks noChangeArrowheads="1"/>
                </p:cNvSpPr>
                <p:nvPr/>
              </p:nvSpPr>
              <p:spPr bwMode="auto">
                <a:xfrm>
                  <a:off x="1536" y="2544"/>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8" name="AutoShape 16"/>
                <p:cNvSpPr>
                  <a:spLocks noChangeArrowheads="1"/>
                </p:cNvSpPr>
                <p:nvPr/>
              </p:nvSpPr>
              <p:spPr bwMode="auto">
                <a:xfrm>
                  <a:off x="432" y="1584"/>
                  <a:ext cx="2304" cy="1728"/>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89" name="Oval 17"/>
                <p:cNvSpPr>
                  <a:spLocks noChangeArrowheads="1"/>
                </p:cNvSpPr>
                <p:nvPr/>
              </p:nvSpPr>
              <p:spPr bwMode="auto">
                <a:xfrm>
                  <a:off x="336"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0" name="Oval 18"/>
                <p:cNvSpPr>
                  <a:spLocks noChangeArrowheads="1"/>
                </p:cNvSpPr>
                <p:nvPr/>
              </p:nvSpPr>
              <p:spPr bwMode="auto">
                <a:xfrm>
                  <a:off x="768"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1" name="Oval 19"/>
                <p:cNvSpPr>
                  <a:spLocks noChangeArrowheads="1"/>
                </p:cNvSpPr>
                <p:nvPr/>
              </p:nvSpPr>
              <p:spPr bwMode="auto">
                <a:xfrm>
                  <a:off x="1248"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2" name="Oval 20"/>
                <p:cNvSpPr>
                  <a:spLocks noChangeArrowheads="1"/>
                </p:cNvSpPr>
                <p:nvPr/>
              </p:nvSpPr>
              <p:spPr bwMode="auto">
                <a:xfrm>
                  <a:off x="2064"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3" name="Oval 21"/>
                <p:cNvSpPr>
                  <a:spLocks noChangeArrowheads="1"/>
                </p:cNvSpPr>
                <p:nvPr/>
              </p:nvSpPr>
              <p:spPr bwMode="auto">
                <a:xfrm>
                  <a:off x="2592"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694" name="Line 22"/>
                <p:cNvSpPr>
                  <a:spLocks noChangeShapeType="1"/>
                </p:cNvSpPr>
                <p:nvPr/>
              </p:nvSpPr>
              <p:spPr bwMode="auto">
                <a:xfrm flipH="1">
                  <a:off x="528" y="3216"/>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5" name="Line 23"/>
                <p:cNvSpPr>
                  <a:spLocks noChangeShapeType="1"/>
                </p:cNvSpPr>
                <p:nvPr/>
              </p:nvSpPr>
              <p:spPr bwMode="auto">
                <a:xfrm flipH="1">
                  <a:off x="960" y="2928"/>
                  <a:ext cx="28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6" name="Line 24"/>
                <p:cNvSpPr>
                  <a:spLocks noChangeShapeType="1"/>
                </p:cNvSpPr>
                <p:nvPr/>
              </p:nvSpPr>
              <p:spPr bwMode="auto">
                <a:xfrm>
                  <a:off x="1728" y="2784"/>
                  <a:ext cx="384"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7" name="Line 25"/>
                <p:cNvSpPr>
                  <a:spLocks noChangeShapeType="1"/>
                </p:cNvSpPr>
                <p:nvPr/>
              </p:nvSpPr>
              <p:spPr bwMode="auto">
                <a:xfrm>
                  <a:off x="2256" y="3120"/>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8" name="Line 26"/>
                <p:cNvSpPr>
                  <a:spLocks noChangeShapeType="1"/>
                </p:cNvSpPr>
                <p:nvPr/>
              </p:nvSpPr>
              <p:spPr bwMode="auto">
                <a:xfrm flipH="1">
                  <a:off x="1440" y="3216"/>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699" name="Text Box 27"/>
                <p:cNvSpPr txBox="1">
                  <a:spLocks noChangeArrowheads="1"/>
                </p:cNvSpPr>
                <p:nvPr/>
              </p:nvSpPr>
              <p:spPr bwMode="auto">
                <a:xfrm>
                  <a:off x="614" y="3194"/>
                  <a:ext cx="29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 e       e       e           e        e</a:t>
                  </a:r>
                </a:p>
              </p:txBody>
            </p:sp>
            <p:sp>
              <p:nvSpPr>
                <p:cNvPr id="156700" name="Oval 28"/>
                <p:cNvSpPr>
                  <a:spLocks noChangeArrowheads="1"/>
                </p:cNvSpPr>
                <p:nvPr/>
              </p:nvSpPr>
              <p:spPr bwMode="auto">
                <a:xfrm>
                  <a:off x="192" y="3360"/>
                  <a:ext cx="2880" cy="576"/>
                </a:xfrm>
                <a:prstGeom prst="ellipse">
                  <a:avLst/>
                </a:pr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01" name="Text Box 29"/>
                <p:cNvSpPr txBox="1">
                  <a:spLocks noChangeArrowheads="1"/>
                </p:cNvSpPr>
                <p:nvPr/>
              </p:nvSpPr>
              <p:spPr bwMode="auto">
                <a:xfrm>
                  <a:off x="576" y="1584"/>
                  <a:ext cx="10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solidFill>
                        <a:schemeClr val="hlink"/>
                      </a:solidFill>
                      <a:latin typeface="Times New Roman" charset="0"/>
                    </a:rPr>
                    <a:t>bivalent</a:t>
                  </a:r>
                </a:p>
              </p:txBody>
            </p:sp>
          </p:grpSp>
        </p:grpSp>
        <p:sp>
          <p:nvSpPr>
            <p:cNvPr id="156702" name="Text Box 30"/>
            <p:cNvSpPr txBox="1">
              <a:spLocks noChangeArrowheads="1"/>
            </p:cNvSpPr>
            <p:nvPr/>
          </p:nvSpPr>
          <p:spPr bwMode="auto">
            <a:xfrm>
              <a:off x="3734" y="1995"/>
              <a:ext cx="1842"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 [don</a:t>
              </a:r>
              <a:r>
                <a:rPr lang="ja-JP" altLang="en-US" sz="2400">
                  <a:solidFill>
                    <a:schemeClr val="tx1"/>
                  </a:solidFill>
                  <a:latin typeface="Arial"/>
                </a:rPr>
                <a:t>’</a:t>
              </a:r>
              <a:r>
                <a:rPr lang="en-US" sz="2400">
                  <a:solidFill>
                    <a:schemeClr val="tx1"/>
                  </a:solidFill>
                  <a:latin typeface="Times New Roman" charset="0"/>
                </a:rPr>
                <a:t>t apply </a:t>
              </a:r>
            </a:p>
            <a:p>
              <a:pPr eaLnBrk="1" hangingPunct="1">
                <a:lnSpc>
                  <a:spcPct val="100000"/>
                </a:lnSpc>
              </a:pPr>
              <a:r>
                <a:rPr lang="en-US" sz="2400">
                  <a:solidFill>
                    <a:schemeClr val="tx1"/>
                  </a:solidFill>
                  <a:latin typeface="Times New Roman" charset="0"/>
                </a:rPr>
                <a:t>  event e=(p,m)]</a:t>
              </a:r>
            </a:p>
          </p:txBody>
        </p:sp>
      </p:grpSp>
      <p:sp>
        <p:nvSpPr>
          <p:cNvPr id="156703" name="Oval 31"/>
          <p:cNvSpPr>
            <a:spLocks noChangeArrowheads="1"/>
          </p:cNvSpPr>
          <p:nvPr/>
        </p:nvSpPr>
        <p:spPr bwMode="auto">
          <a:xfrm>
            <a:off x="6248400" y="3810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C0</a:t>
            </a:r>
          </a:p>
        </p:txBody>
      </p:sp>
      <p:sp>
        <p:nvSpPr>
          <p:cNvPr id="156704" name="Oval 32"/>
          <p:cNvSpPr>
            <a:spLocks noChangeArrowheads="1"/>
          </p:cNvSpPr>
          <p:nvPr/>
        </p:nvSpPr>
        <p:spPr bwMode="auto">
          <a:xfrm>
            <a:off x="6248400" y="2133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D1</a:t>
            </a:r>
          </a:p>
        </p:txBody>
      </p:sp>
      <p:sp>
        <p:nvSpPr>
          <p:cNvPr id="156705" name="Oval 33"/>
          <p:cNvSpPr>
            <a:spLocks noChangeArrowheads="1"/>
          </p:cNvSpPr>
          <p:nvPr/>
        </p:nvSpPr>
        <p:spPr bwMode="auto">
          <a:xfrm>
            <a:off x="4876800" y="12954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D0</a:t>
            </a:r>
          </a:p>
        </p:txBody>
      </p:sp>
      <p:sp>
        <p:nvSpPr>
          <p:cNvPr id="156706" name="Oval 34"/>
          <p:cNvSpPr>
            <a:spLocks noChangeArrowheads="1"/>
          </p:cNvSpPr>
          <p:nvPr/>
        </p:nvSpPr>
        <p:spPr bwMode="auto">
          <a:xfrm>
            <a:off x="7620000" y="12954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C1</a:t>
            </a:r>
          </a:p>
        </p:txBody>
      </p:sp>
      <p:sp>
        <p:nvSpPr>
          <p:cNvPr id="156707" name="Line 35"/>
          <p:cNvSpPr>
            <a:spLocks noChangeShapeType="1"/>
          </p:cNvSpPr>
          <p:nvPr/>
        </p:nvSpPr>
        <p:spPr bwMode="auto">
          <a:xfrm flipH="1">
            <a:off x="5334000" y="685800"/>
            <a:ext cx="914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8" name="Line 36"/>
          <p:cNvSpPr>
            <a:spLocks noChangeShapeType="1"/>
          </p:cNvSpPr>
          <p:nvPr/>
        </p:nvSpPr>
        <p:spPr bwMode="auto">
          <a:xfrm flipH="1">
            <a:off x="6705600" y="1600200"/>
            <a:ext cx="914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09" name="Line 37"/>
          <p:cNvSpPr>
            <a:spLocks noChangeShapeType="1"/>
          </p:cNvSpPr>
          <p:nvPr/>
        </p:nvSpPr>
        <p:spPr bwMode="auto">
          <a:xfrm>
            <a:off x="6629400" y="7620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0" name="Line 38"/>
          <p:cNvSpPr>
            <a:spLocks noChangeShapeType="1"/>
          </p:cNvSpPr>
          <p:nvPr/>
        </p:nvSpPr>
        <p:spPr bwMode="auto">
          <a:xfrm>
            <a:off x="5257800" y="1600200"/>
            <a:ext cx="9906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1" name="Text Box 39"/>
          <p:cNvSpPr txBox="1">
            <a:spLocks noChangeArrowheads="1"/>
          </p:cNvSpPr>
          <p:nvPr/>
        </p:nvSpPr>
        <p:spPr bwMode="auto">
          <a:xfrm>
            <a:off x="5470525" y="574675"/>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e</a:t>
            </a:r>
          </a:p>
        </p:txBody>
      </p:sp>
      <p:sp>
        <p:nvSpPr>
          <p:cNvPr id="156712" name="Text Box 40"/>
          <p:cNvSpPr txBox="1">
            <a:spLocks noChangeArrowheads="1"/>
          </p:cNvSpPr>
          <p:nvPr/>
        </p:nvSpPr>
        <p:spPr bwMode="auto">
          <a:xfrm>
            <a:off x="7070725" y="1946275"/>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e</a:t>
            </a:r>
          </a:p>
        </p:txBody>
      </p:sp>
      <p:sp>
        <p:nvSpPr>
          <p:cNvPr id="156713" name="Text Box 41"/>
          <p:cNvSpPr txBox="1">
            <a:spLocks noChangeArrowheads="1"/>
          </p:cNvSpPr>
          <p:nvPr/>
        </p:nvSpPr>
        <p:spPr bwMode="auto">
          <a:xfrm>
            <a:off x="5241925" y="20224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a:solidFill>
                  <a:srgbClr val="FF0000"/>
                </a:solidFill>
                <a:latin typeface="Times New Roman" charset="0"/>
              </a:rPr>
              <a:t>e</a:t>
            </a:r>
            <a:r>
              <a:rPr lang="ja-JP" altLang="en-US" sz="2400" b="1">
                <a:solidFill>
                  <a:srgbClr val="FF0000"/>
                </a:solidFill>
                <a:latin typeface="Arial"/>
              </a:rPr>
              <a:t>’</a:t>
            </a:r>
            <a:endParaRPr lang="en-US" sz="2400" b="1">
              <a:solidFill>
                <a:srgbClr val="FF0000"/>
              </a:solidFill>
              <a:latin typeface="Times New Roman" charset="0"/>
            </a:endParaRPr>
          </a:p>
        </p:txBody>
      </p:sp>
      <p:sp>
        <p:nvSpPr>
          <p:cNvPr id="156714" name="Text Box 42"/>
          <p:cNvSpPr txBox="1">
            <a:spLocks noChangeArrowheads="1"/>
          </p:cNvSpPr>
          <p:nvPr/>
        </p:nvSpPr>
        <p:spPr bwMode="auto">
          <a:xfrm>
            <a:off x="7070725" y="49847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e</a:t>
            </a:r>
            <a:r>
              <a:rPr lang="ja-JP" altLang="en-US" sz="2400">
                <a:solidFill>
                  <a:schemeClr val="tx1"/>
                </a:solidFill>
                <a:latin typeface="Arial"/>
              </a:rPr>
              <a:t>’</a:t>
            </a:r>
            <a:endParaRPr lang="en-US" sz="2400">
              <a:solidFill>
                <a:schemeClr val="tx1"/>
              </a:solidFill>
              <a:latin typeface="Times New Roman" charset="0"/>
            </a:endParaRPr>
          </a:p>
        </p:txBody>
      </p:sp>
      <p:sp>
        <p:nvSpPr>
          <p:cNvPr id="156715" name="Line 43"/>
          <p:cNvSpPr>
            <a:spLocks noChangeShapeType="1"/>
          </p:cNvSpPr>
          <p:nvPr/>
        </p:nvSpPr>
        <p:spPr bwMode="auto">
          <a:xfrm>
            <a:off x="3124200" y="1447800"/>
            <a:ext cx="1143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6716" name="Text Box 44"/>
          <p:cNvSpPr txBox="1">
            <a:spLocks noChangeArrowheads="1"/>
          </p:cNvSpPr>
          <p:nvPr/>
        </p:nvSpPr>
        <p:spPr bwMode="auto">
          <a:xfrm>
            <a:off x="5791200" y="2590800"/>
            <a:ext cx="3119438"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Why? (Lemma 1)</a:t>
            </a:r>
          </a:p>
          <a:p>
            <a:pPr eaLnBrk="1" hangingPunct="1">
              <a:lnSpc>
                <a:spcPct val="100000"/>
              </a:lnSpc>
            </a:pPr>
            <a:r>
              <a:rPr lang="en-US" sz="2400">
                <a:solidFill>
                  <a:schemeClr val="tx1"/>
                </a:solidFill>
                <a:latin typeface="Times New Roman" charset="0"/>
              </a:rPr>
              <a:t>But D0 is then bivalent!</a:t>
            </a:r>
          </a:p>
        </p:txBody>
      </p:sp>
      <p:sp>
        <p:nvSpPr>
          <p:cNvPr id="156717" name="Oval 45"/>
          <p:cNvSpPr>
            <a:spLocks noChangeArrowheads="1"/>
          </p:cNvSpPr>
          <p:nvPr/>
        </p:nvSpPr>
        <p:spPr bwMode="auto">
          <a:xfrm>
            <a:off x="3629025" y="3810000"/>
            <a:ext cx="36195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6718" name="Text Box 46"/>
          <p:cNvSpPr txBox="1">
            <a:spLocks noChangeArrowheads="1"/>
          </p:cNvSpPr>
          <p:nvPr/>
        </p:nvSpPr>
        <p:spPr bwMode="auto">
          <a:xfrm>
            <a:off x="4114800" y="3236913"/>
            <a:ext cx="404813" cy="420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solidFill>
                  <a:schemeClr val="tx1"/>
                </a:solidFill>
              </a:rPr>
              <a:t>C</a:t>
            </a:r>
          </a:p>
        </p:txBody>
      </p:sp>
      <p:sp>
        <p:nvSpPr>
          <p:cNvPr id="156719" name="Line 47"/>
          <p:cNvSpPr>
            <a:spLocks noChangeShapeType="1"/>
          </p:cNvSpPr>
          <p:nvPr/>
        </p:nvSpPr>
        <p:spPr bwMode="auto">
          <a:xfrm flipH="1">
            <a:off x="3733800" y="3465513"/>
            <a:ext cx="381000" cy="152400"/>
          </a:xfrm>
          <a:prstGeom prst="line">
            <a:avLst/>
          </a:prstGeom>
          <a:noFill/>
          <a:ln w="12700">
            <a:solidFill>
              <a:srgbClr val="0000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 name="Date Placeholder 5"/>
          <p:cNvSpPr>
            <a:spLocks noGrp="1"/>
          </p:cNvSpPr>
          <p:nvPr>
            <p:ph type="dt" sz="half" idx="10"/>
          </p:nvPr>
        </p:nvSpPr>
        <p:spPr/>
        <p:txBody>
          <a:bodyPr/>
          <a:lstStyle/>
          <a:p>
            <a:r>
              <a:rPr lang="en-US" smtClean="0"/>
              <a:t>2011-09-08</a:t>
            </a:r>
            <a:endParaRPr lang="en-US"/>
          </a:p>
        </p:txBody>
      </p:sp>
      <p:sp>
        <p:nvSpPr>
          <p:cNvPr id="7" name="Footer Placeholder 6"/>
          <p:cNvSpPr>
            <a:spLocks noGrp="1"/>
          </p:cNvSpPr>
          <p:nvPr>
            <p:ph type="ftr" sz="quarter" idx="11"/>
          </p:nvPr>
        </p:nvSpPr>
        <p:spPr/>
        <p:txBody>
          <a:bodyPr/>
          <a:lstStyle/>
          <a:p>
            <a:pPr>
              <a:defRPr/>
            </a:pPr>
            <a:r>
              <a:rPr lang="en-US" smtClean="0"/>
              <a:t>Nikita Borisov - UIUC</a:t>
            </a:r>
            <a:endParaRPr lang="en-US"/>
          </a:p>
        </p:txBody>
      </p:sp>
      <p:sp>
        <p:nvSpPr>
          <p:cNvPr id="8" name="Slide Number Placeholder 7"/>
          <p:cNvSpPr>
            <a:spLocks noGrp="1"/>
          </p:cNvSpPr>
          <p:nvPr>
            <p:ph type="sldNum" sz="quarter" idx="12"/>
          </p:nvPr>
        </p:nvSpPr>
        <p:spPr/>
        <p:txBody>
          <a:bodyPr/>
          <a:lstStyle/>
          <a:p>
            <a:fld id="{19671363-D443-3042-8EA4-5E289CEBC6B0}" type="slidenum">
              <a:rPr lang="en-US" smtClean="0"/>
              <a:pPr/>
              <a:t>24</a:t>
            </a:fld>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228600" y="457200"/>
            <a:ext cx="449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spcBef>
                <a:spcPct val="20000"/>
              </a:spcBef>
            </a:pPr>
            <a:r>
              <a:rPr lang="en-US" sz="2400" b="1">
                <a:latin typeface="Times New Roman" charset="0"/>
              </a:rPr>
              <a:t>Proof.</a:t>
            </a:r>
            <a:r>
              <a:rPr lang="en-US" sz="2400">
                <a:solidFill>
                  <a:schemeClr val="tx1"/>
                </a:solidFill>
                <a:latin typeface="Times New Roman" charset="0"/>
              </a:rPr>
              <a:t> (contd.)</a:t>
            </a:r>
          </a:p>
          <a:p>
            <a:pPr marL="342900" indent="-342900" eaLnBrk="1" hangingPunct="1">
              <a:spcBef>
                <a:spcPct val="20000"/>
              </a:spcBef>
            </a:pPr>
            <a:endParaRPr lang="en-US" sz="2400">
              <a:solidFill>
                <a:schemeClr val="tx1"/>
              </a:solidFill>
              <a:latin typeface="Times New Roman" charset="0"/>
            </a:endParaRPr>
          </a:p>
          <a:p>
            <a:pPr marL="342900" indent="-342900" eaLnBrk="1" hangingPunct="1">
              <a:spcBef>
                <a:spcPct val="20000"/>
              </a:spcBef>
              <a:buFontTx/>
              <a:buChar char="•"/>
            </a:pPr>
            <a:r>
              <a:rPr lang="en-US" sz="2400">
                <a:solidFill>
                  <a:schemeClr val="tx1"/>
                </a:solidFill>
                <a:latin typeface="Times New Roman" charset="0"/>
              </a:rPr>
              <a:t>Case I: p</a:t>
            </a:r>
            <a:r>
              <a:rPr lang="ja-JP" altLang="en-US" sz="2400">
                <a:solidFill>
                  <a:schemeClr val="tx1"/>
                </a:solidFill>
                <a:latin typeface="Arial"/>
              </a:rPr>
              <a:t>’</a:t>
            </a:r>
            <a:r>
              <a:rPr lang="en-US" sz="2400">
                <a:solidFill>
                  <a:schemeClr val="tx1"/>
                </a:solidFill>
                <a:latin typeface="Times New Roman" charset="0"/>
              </a:rPr>
              <a:t> is not p</a:t>
            </a:r>
          </a:p>
          <a:p>
            <a:pPr marL="342900" indent="-342900" eaLnBrk="1" hangingPunct="1">
              <a:spcBef>
                <a:spcPct val="20000"/>
              </a:spcBef>
              <a:buFontTx/>
              <a:buChar char="•"/>
            </a:pPr>
            <a:endParaRPr lang="en-US" sz="2400">
              <a:solidFill>
                <a:schemeClr val="tx1"/>
              </a:solidFill>
              <a:latin typeface="Times New Roman" charset="0"/>
            </a:endParaRPr>
          </a:p>
          <a:p>
            <a:pPr marL="342900" indent="-342900" eaLnBrk="1" hangingPunct="1">
              <a:spcBef>
                <a:spcPct val="20000"/>
              </a:spcBef>
              <a:buFontTx/>
              <a:buChar char="•"/>
            </a:pPr>
            <a:r>
              <a:rPr lang="en-US" sz="2400">
                <a:solidFill>
                  <a:schemeClr val="tx1"/>
                </a:solidFill>
                <a:latin typeface="Times New Roman" charset="0"/>
              </a:rPr>
              <a:t>Case II: p</a:t>
            </a:r>
            <a:r>
              <a:rPr lang="ja-JP" altLang="en-US" sz="2400">
                <a:solidFill>
                  <a:schemeClr val="tx1"/>
                </a:solidFill>
                <a:latin typeface="Arial"/>
              </a:rPr>
              <a:t>’</a:t>
            </a:r>
            <a:r>
              <a:rPr lang="en-US" sz="2400">
                <a:solidFill>
                  <a:schemeClr val="tx1"/>
                </a:solidFill>
                <a:latin typeface="Times New Roman" charset="0"/>
              </a:rPr>
              <a:t> same as p</a:t>
            </a:r>
            <a:endParaRPr lang="en-US" sz="2000">
              <a:solidFill>
                <a:schemeClr val="tx1"/>
              </a:solidFill>
              <a:latin typeface="Times New Roman" charset="0"/>
            </a:endParaRPr>
          </a:p>
          <a:p>
            <a:pPr marL="342900" indent="-342900" eaLnBrk="1" hangingPunct="1">
              <a:spcBef>
                <a:spcPct val="20000"/>
              </a:spcBef>
              <a:buFontTx/>
              <a:buChar char="•"/>
            </a:pPr>
            <a:endParaRPr lang="en-US" sz="2400">
              <a:solidFill>
                <a:schemeClr val="tx1"/>
              </a:solidFill>
              <a:latin typeface="Times New Roman" charset="0"/>
            </a:endParaRPr>
          </a:p>
          <a:p>
            <a:pPr marL="342900" indent="-342900" eaLnBrk="1" hangingPunct="1">
              <a:spcBef>
                <a:spcPct val="20000"/>
              </a:spcBef>
              <a:buFontTx/>
              <a:buChar char="•"/>
            </a:pPr>
            <a:endParaRPr lang="en-US" sz="2400">
              <a:solidFill>
                <a:schemeClr val="tx1"/>
              </a:solidFill>
              <a:latin typeface="Times New Roman" charset="0"/>
            </a:endParaRPr>
          </a:p>
        </p:txBody>
      </p:sp>
      <p:grpSp>
        <p:nvGrpSpPr>
          <p:cNvPr id="158723" name="Group 3"/>
          <p:cNvGrpSpPr>
            <a:grpSpLocks/>
          </p:cNvGrpSpPr>
          <p:nvPr/>
        </p:nvGrpSpPr>
        <p:grpSpPr bwMode="auto">
          <a:xfrm>
            <a:off x="0" y="3602038"/>
            <a:ext cx="4879975" cy="3255962"/>
            <a:chOff x="1392" y="1152"/>
            <a:chExt cx="4184" cy="2736"/>
          </a:xfrm>
        </p:grpSpPr>
        <p:grpSp>
          <p:nvGrpSpPr>
            <p:cNvPr id="158724" name="Group 4"/>
            <p:cNvGrpSpPr>
              <a:grpSpLocks/>
            </p:cNvGrpSpPr>
            <p:nvPr/>
          </p:nvGrpSpPr>
          <p:grpSpPr bwMode="auto">
            <a:xfrm>
              <a:off x="1392" y="1152"/>
              <a:ext cx="3380" cy="2736"/>
              <a:chOff x="576" y="1584"/>
              <a:chExt cx="3380" cy="2736"/>
            </a:xfrm>
          </p:grpSpPr>
          <p:sp>
            <p:nvSpPr>
              <p:cNvPr id="158725" name="Text Box 5"/>
              <p:cNvSpPr txBox="1">
                <a:spLocks noChangeArrowheads="1"/>
              </p:cNvSpPr>
              <p:nvPr/>
            </p:nvSpPr>
            <p:spPr bwMode="auto">
              <a:xfrm>
                <a:off x="1919" y="3936"/>
                <a:ext cx="34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latin typeface="Times New Roman" charset="0"/>
                  </a:rPr>
                  <a:t>D</a:t>
                </a:r>
                <a:endParaRPr lang="en-US" sz="2400" b="1" i="1">
                  <a:solidFill>
                    <a:schemeClr val="tx1"/>
                  </a:solidFill>
                  <a:latin typeface="Times New Roman" charset="0"/>
                </a:endParaRPr>
              </a:p>
            </p:txBody>
          </p:sp>
          <p:grpSp>
            <p:nvGrpSpPr>
              <p:cNvPr id="158726" name="Group 6"/>
              <p:cNvGrpSpPr>
                <a:grpSpLocks/>
              </p:cNvGrpSpPr>
              <p:nvPr/>
            </p:nvGrpSpPr>
            <p:grpSpPr bwMode="auto">
              <a:xfrm>
                <a:off x="576" y="1584"/>
                <a:ext cx="3380" cy="2352"/>
                <a:chOff x="192" y="1584"/>
                <a:chExt cx="3380" cy="2352"/>
              </a:xfrm>
            </p:grpSpPr>
            <p:sp>
              <p:nvSpPr>
                <p:cNvPr id="158727" name="Oval 7"/>
                <p:cNvSpPr>
                  <a:spLocks noChangeArrowheads="1"/>
                </p:cNvSpPr>
                <p:nvPr/>
              </p:nvSpPr>
              <p:spPr bwMode="auto">
                <a:xfrm>
                  <a:off x="1476" y="1776"/>
                  <a:ext cx="288" cy="24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28" name="Freeform 8"/>
                <p:cNvSpPr>
                  <a:spLocks/>
                </p:cNvSpPr>
                <p:nvPr/>
              </p:nvSpPr>
              <p:spPr bwMode="auto">
                <a:xfrm rot="2037484">
                  <a:off x="864" y="1773"/>
                  <a:ext cx="336" cy="1200"/>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29" name="Freeform 9"/>
                <p:cNvSpPr>
                  <a:spLocks/>
                </p:cNvSpPr>
                <p:nvPr/>
              </p:nvSpPr>
              <p:spPr bwMode="auto">
                <a:xfrm rot="-1578320">
                  <a:off x="1536" y="2016"/>
                  <a:ext cx="480" cy="1056"/>
                </a:xfrm>
                <a:custGeom>
                  <a:avLst/>
                  <a:gdLst>
                    <a:gd name="T0" fmla="*/ 144 w 144"/>
                    <a:gd name="T1" fmla="*/ 0 h 672"/>
                    <a:gd name="T2" fmla="*/ 0 w 144"/>
                    <a:gd name="T3" fmla="*/ 192 h 672"/>
                    <a:gd name="T4" fmla="*/ 144 w 144"/>
                    <a:gd name="T5" fmla="*/ 384 h 672"/>
                    <a:gd name="T6" fmla="*/ 0 w 144"/>
                    <a:gd name="T7" fmla="*/ 528 h 672"/>
                    <a:gd name="T8" fmla="*/ 144 w 144"/>
                    <a:gd name="T9" fmla="*/ 672 h 672"/>
                  </a:gdLst>
                  <a:ahLst/>
                  <a:cxnLst>
                    <a:cxn ang="0">
                      <a:pos x="T0" y="T1"/>
                    </a:cxn>
                    <a:cxn ang="0">
                      <a:pos x="T2" y="T3"/>
                    </a:cxn>
                    <a:cxn ang="0">
                      <a:pos x="T4" y="T5"/>
                    </a:cxn>
                    <a:cxn ang="0">
                      <a:pos x="T6" y="T7"/>
                    </a:cxn>
                    <a:cxn ang="0">
                      <a:pos x="T8" y="T9"/>
                    </a:cxn>
                  </a:cxnLst>
                  <a:rect l="0" t="0" r="r" b="b"/>
                  <a:pathLst>
                    <a:path w="144" h="672">
                      <a:moveTo>
                        <a:pt x="144" y="0"/>
                      </a:moveTo>
                      <a:cubicBezTo>
                        <a:pt x="72" y="64"/>
                        <a:pt x="0" y="128"/>
                        <a:pt x="0" y="192"/>
                      </a:cubicBezTo>
                      <a:cubicBezTo>
                        <a:pt x="0" y="256"/>
                        <a:pt x="144" y="328"/>
                        <a:pt x="144" y="384"/>
                      </a:cubicBezTo>
                      <a:cubicBezTo>
                        <a:pt x="144" y="440"/>
                        <a:pt x="0" y="480"/>
                        <a:pt x="0" y="528"/>
                      </a:cubicBezTo>
                      <a:cubicBezTo>
                        <a:pt x="0" y="576"/>
                        <a:pt x="72" y="624"/>
                        <a:pt x="144" y="67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30" name="Text Box 10"/>
                <p:cNvSpPr txBox="1">
                  <a:spLocks noChangeArrowheads="1"/>
                </p:cNvSpPr>
                <p:nvPr/>
              </p:nvSpPr>
              <p:spPr bwMode="auto">
                <a:xfrm>
                  <a:off x="2304" y="2448"/>
                  <a:ext cx="3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solidFill>
                        <a:schemeClr val="accent1"/>
                      </a:solidFill>
                      <a:latin typeface="Times New Roman" charset="0"/>
                    </a:rPr>
                    <a:t>C</a:t>
                  </a:r>
                  <a:endParaRPr lang="en-US" sz="2400">
                    <a:solidFill>
                      <a:schemeClr val="tx1"/>
                    </a:solidFill>
                    <a:latin typeface="Times New Roman" charset="0"/>
                  </a:endParaRPr>
                </a:p>
              </p:txBody>
            </p:sp>
            <p:sp>
              <p:nvSpPr>
                <p:cNvPr id="158731" name="Oval 11"/>
                <p:cNvSpPr>
                  <a:spLocks noChangeArrowheads="1"/>
                </p:cNvSpPr>
                <p:nvPr/>
              </p:nvSpPr>
              <p:spPr bwMode="auto">
                <a:xfrm>
                  <a:off x="2016" y="2928"/>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32" name="Oval 12"/>
                <p:cNvSpPr>
                  <a:spLocks noChangeArrowheads="1"/>
                </p:cNvSpPr>
                <p:nvPr/>
              </p:nvSpPr>
              <p:spPr bwMode="auto">
                <a:xfrm>
                  <a:off x="672" y="2976"/>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33" name="Oval 13"/>
                <p:cNvSpPr>
                  <a:spLocks noChangeArrowheads="1"/>
                </p:cNvSpPr>
                <p:nvPr/>
              </p:nvSpPr>
              <p:spPr bwMode="auto">
                <a:xfrm>
                  <a:off x="1152" y="2688"/>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34" name="Oval 14"/>
                <p:cNvSpPr>
                  <a:spLocks noChangeArrowheads="1"/>
                </p:cNvSpPr>
                <p:nvPr/>
              </p:nvSpPr>
              <p:spPr bwMode="auto">
                <a:xfrm>
                  <a:off x="1440" y="2976"/>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35" name="Oval 15"/>
                <p:cNvSpPr>
                  <a:spLocks noChangeArrowheads="1"/>
                </p:cNvSpPr>
                <p:nvPr/>
              </p:nvSpPr>
              <p:spPr bwMode="auto">
                <a:xfrm>
                  <a:off x="1536" y="2544"/>
                  <a:ext cx="288"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36" name="AutoShape 16"/>
                <p:cNvSpPr>
                  <a:spLocks noChangeArrowheads="1"/>
                </p:cNvSpPr>
                <p:nvPr/>
              </p:nvSpPr>
              <p:spPr bwMode="auto">
                <a:xfrm>
                  <a:off x="432" y="1584"/>
                  <a:ext cx="2304" cy="1728"/>
                </a:xfrm>
                <a:prstGeom prst="triangle">
                  <a:avLst>
                    <a:gd name="adj" fmla="val 50000"/>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37" name="Oval 17"/>
                <p:cNvSpPr>
                  <a:spLocks noChangeArrowheads="1"/>
                </p:cNvSpPr>
                <p:nvPr/>
              </p:nvSpPr>
              <p:spPr bwMode="auto">
                <a:xfrm>
                  <a:off x="336"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38" name="Oval 18"/>
                <p:cNvSpPr>
                  <a:spLocks noChangeArrowheads="1"/>
                </p:cNvSpPr>
                <p:nvPr/>
              </p:nvSpPr>
              <p:spPr bwMode="auto">
                <a:xfrm>
                  <a:off x="768"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39" name="Oval 19"/>
                <p:cNvSpPr>
                  <a:spLocks noChangeArrowheads="1"/>
                </p:cNvSpPr>
                <p:nvPr/>
              </p:nvSpPr>
              <p:spPr bwMode="auto">
                <a:xfrm>
                  <a:off x="1248"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40" name="Oval 20"/>
                <p:cNvSpPr>
                  <a:spLocks noChangeArrowheads="1"/>
                </p:cNvSpPr>
                <p:nvPr/>
              </p:nvSpPr>
              <p:spPr bwMode="auto">
                <a:xfrm>
                  <a:off x="2064"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41" name="Oval 21"/>
                <p:cNvSpPr>
                  <a:spLocks noChangeArrowheads="1"/>
                </p:cNvSpPr>
                <p:nvPr/>
              </p:nvSpPr>
              <p:spPr bwMode="auto">
                <a:xfrm>
                  <a:off x="2592" y="3504"/>
                  <a:ext cx="288" cy="24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42" name="Line 22"/>
                <p:cNvSpPr>
                  <a:spLocks noChangeShapeType="1"/>
                </p:cNvSpPr>
                <p:nvPr/>
              </p:nvSpPr>
              <p:spPr bwMode="auto">
                <a:xfrm flipH="1">
                  <a:off x="528" y="3216"/>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43" name="Line 23"/>
                <p:cNvSpPr>
                  <a:spLocks noChangeShapeType="1"/>
                </p:cNvSpPr>
                <p:nvPr/>
              </p:nvSpPr>
              <p:spPr bwMode="auto">
                <a:xfrm flipH="1">
                  <a:off x="960" y="2928"/>
                  <a:ext cx="28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44" name="Line 24"/>
                <p:cNvSpPr>
                  <a:spLocks noChangeShapeType="1"/>
                </p:cNvSpPr>
                <p:nvPr/>
              </p:nvSpPr>
              <p:spPr bwMode="auto">
                <a:xfrm>
                  <a:off x="1728" y="2784"/>
                  <a:ext cx="384"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45" name="Line 25"/>
                <p:cNvSpPr>
                  <a:spLocks noChangeShapeType="1"/>
                </p:cNvSpPr>
                <p:nvPr/>
              </p:nvSpPr>
              <p:spPr bwMode="auto">
                <a:xfrm>
                  <a:off x="2256" y="3120"/>
                  <a:ext cx="384"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46" name="Line 26"/>
                <p:cNvSpPr>
                  <a:spLocks noChangeShapeType="1"/>
                </p:cNvSpPr>
                <p:nvPr/>
              </p:nvSpPr>
              <p:spPr bwMode="auto">
                <a:xfrm flipH="1">
                  <a:off x="1440" y="3216"/>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47" name="Text Box 27"/>
                <p:cNvSpPr txBox="1">
                  <a:spLocks noChangeArrowheads="1"/>
                </p:cNvSpPr>
                <p:nvPr/>
              </p:nvSpPr>
              <p:spPr bwMode="auto">
                <a:xfrm>
                  <a:off x="614" y="3194"/>
                  <a:ext cx="29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 e       e       e           e        e</a:t>
                  </a:r>
                </a:p>
              </p:txBody>
            </p:sp>
            <p:sp>
              <p:nvSpPr>
                <p:cNvPr id="158748" name="Oval 28"/>
                <p:cNvSpPr>
                  <a:spLocks noChangeArrowheads="1"/>
                </p:cNvSpPr>
                <p:nvPr/>
              </p:nvSpPr>
              <p:spPr bwMode="auto">
                <a:xfrm>
                  <a:off x="192" y="3360"/>
                  <a:ext cx="2880" cy="576"/>
                </a:xfrm>
                <a:prstGeom prst="ellipse">
                  <a:avLst/>
                </a:pr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8749" name="Text Box 29"/>
                <p:cNvSpPr txBox="1">
                  <a:spLocks noChangeArrowheads="1"/>
                </p:cNvSpPr>
                <p:nvPr/>
              </p:nvSpPr>
              <p:spPr bwMode="auto">
                <a:xfrm>
                  <a:off x="576" y="1584"/>
                  <a:ext cx="10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b="1" i="1">
                      <a:solidFill>
                        <a:schemeClr val="hlink"/>
                      </a:solidFill>
                      <a:latin typeface="Times New Roman" charset="0"/>
                    </a:rPr>
                    <a:t>bivalent</a:t>
                  </a:r>
                </a:p>
              </p:txBody>
            </p:sp>
          </p:grpSp>
        </p:grpSp>
        <p:sp>
          <p:nvSpPr>
            <p:cNvPr id="158750" name="Text Box 30"/>
            <p:cNvSpPr txBox="1">
              <a:spLocks noChangeArrowheads="1"/>
            </p:cNvSpPr>
            <p:nvPr/>
          </p:nvSpPr>
          <p:spPr bwMode="auto">
            <a:xfrm>
              <a:off x="3734" y="1995"/>
              <a:ext cx="1842"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 [don</a:t>
              </a:r>
              <a:r>
                <a:rPr lang="ja-JP" altLang="en-US" sz="2400">
                  <a:solidFill>
                    <a:schemeClr val="tx1"/>
                  </a:solidFill>
                  <a:latin typeface="Arial"/>
                </a:rPr>
                <a:t>’</a:t>
              </a:r>
              <a:r>
                <a:rPr lang="en-US" sz="2400">
                  <a:solidFill>
                    <a:schemeClr val="tx1"/>
                  </a:solidFill>
                  <a:latin typeface="Times New Roman" charset="0"/>
                </a:rPr>
                <a:t>t apply </a:t>
              </a:r>
            </a:p>
            <a:p>
              <a:pPr eaLnBrk="1" hangingPunct="1">
                <a:lnSpc>
                  <a:spcPct val="100000"/>
                </a:lnSpc>
              </a:pPr>
              <a:r>
                <a:rPr lang="en-US" sz="2400">
                  <a:solidFill>
                    <a:schemeClr val="tx1"/>
                  </a:solidFill>
                  <a:latin typeface="Times New Roman" charset="0"/>
                </a:rPr>
                <a:t>  event e=(p,m)]</a:t>
              </a:r>
            </a:p>
          </p:txBody>
        </p:sp>
      </p:grpSp>
      <p:sp>
        <p:nvSpPr>
          <p:cNvPr id="158751" name="Line 31"/>
          <p:cNvSpPr>
            <a:spLocks noChangeShapeType="1"/>
          </p:cNvSpPr>
          <p:nvPr/>
        </p:nvSpPr>
        <p:spPr bwMode="auto">
          <a:xfrm>
            <a:off x="3429000" y="2286000"/>
            <a:ext cx="1143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52" name="Oval 32"/>
          <p:cNvSpPr>
            <a:spLocks noChangeArrowheads="1"/>
          </p:cNvSpPr>
          <p:nvPr/>
        </p:nvSpPr>
        <p:spPr bwMode="auto">
          <a:xfrm>
            <a:off x="5410200" y="3810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C0</a:t>
            </a:r>
          </a:p>
        </p:txBody>
      </p:sp>
      <p:sp>
        <p:nvSpPr>
          <p:cNvPr id="158753" name="Oval 33"/>
          <p:cNvSpPr>
            <a:spLocks noChangeArrowheads="1"/>
          </p:cNvSpPr>
          <p:nvPr/>
        </p:nvSpPr>
        <p:spPr bwMode="auto">
          <a:xfrm>
            <a:off x="8077200" y="2133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D1</a:t>
            </a:r>
          </a:p>
        </p:txBody>
      </p:sp>
      <p:sp>
        <p:nvSpPr>
          <p:cNvPr id="158754" name="Oval 34"/>
          <p:cNvSpPr>
            <a:spLocks noChangeArrowheads="1"/>
          </p:cNvSpPr>
          <p:nvPr/>
        </p:nvSpPr>
        <p:spPr bwMode="auto">
          <a:xfrm>
            <a:off x="4724400" y="15240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D0</a:t>
            </a:r>
          </a:p>
        </p:txBody>
      </p:sp>
      <p:sp>
        <p:nvSpPr>
          <p:cNvPr id="158755" name="Oval 35"/>
          <p:cNvSpPr>
            <a:spLocks noChangeArrowheads="1"/>
          </p:cNvSpPr>
          <p:nvPr/>
        </p:nvSpPr>
        <p:spPr bwMode="auto">
          <a:xfrm>
            <a:off x="6781800" y="12192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C1</a:t>
            </a:r>
          </a:p>
        </p:txBody>
      </p:sp>
      <p:sp>
        <p:nvSpPr>
          <p:cNvPr id="158756" name="Line 36"/>
          <p:cNvSpPr>
            <a:spLocks noChangeShapeType="1"/>
          </p:cNvSpPr>
          <p:nvPr/>
        </p:nvSpPr>
        <p:spPr bwMode="auto">
          <a:xfrm flipH="1">
            <a:off x="5105400" y="762000"/>
            <a:ext cx="457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57" name="Line 37"/>
          <p:cNvSpPr>
            <a:spLocks noChangeShapeType="1"/>
          </p:cNvSpPr>
          <p:nvPr/>
        </p:nvSpPr>
        <p:spPr bwMode="auto">
          <a:xfrm>
            <a:off x="5867400" y="6858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58" name="Line 38"/>
          <p:cNvSpPr>
            <a:spLocks noChangeShapeType="1"/>
          </p:cNvSpPr>
          <p:nvPr/>
        </p:nvSpPr>
        <p:spPr bwMode="auto">
          <a:xfrm>
            <a:off x="5943600" y="3200400"/>
            <a:ext cx="1066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59" name="Text Box 39"/>
          <p:cNvSpPr txBox="1">
            <a:spLocks noChangeArrowheads="1"/>
          </p:cNvSpPr>
          <p:nvPr/>
        </p:nvSpPr>
        <p:spPr bwMode="auto">
          <a:xfrm>
            <a:off x="5105400" y="685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e</a:t>
            </a:r>
          </a:p>
        </p:txBody>
      </p:sp>
      <p:sp>
        <p:nvSpPr>
          <p:cNvPr id="158760" name="Text Box 40"/>
          <p:cNvSpPr txBox="1">
            <a:spLocks noChangeArrowheads="1"/>
          </p:cNvSpPr>
          <p:nvPr/>
        </p:nvSpPr>
        <p:spPr bwMode="auto">
          <a:xfrm>
            <a:off x="6400800" y="5334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e</a:t>
            </a:r>
            <a:r>
              <a:rPr lang="ja-JP" altLang="en-US" sz="2400">
                <a:solidFill>
                  <a:schemeClr val="tx1"/>
                </a:solidFill>
                <a:latin typeface="Arial"/>
              </a:rPr>
              <a:t>’</a:t>
            </a:r>
            <a:endParaRPr lang="en-US" sz="2400">
              <a:solidFill>
                <a:schemeClr val="tx1"/>
              </a:solidFill>
              <a:latin typeface="Times New Roman" charset="0"/>
            </a:endParaRPr>
          </a:p>
        </p:txBody>
      </p:sp>
      <p:sp>
        <p:nvSpPr>
          <p:cNvPr id="158761" name="Oval 41"/>
          <p:cNvSpPr>
            <a:spLocks noChangeArrowheads="1"/>
          </p:cNvSpPr>
          <p:nvPr/>
        </p:nvSpPr>
        <p:spPr bwMode="auto">
          <a:xfrm>
            <a:off x="5486400" y="2895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A</a:t>
            </a:r>
          </a:p>
        </p:txBody>
      </p:sp>
      <p:sp>
        <p:nvSpPr>
          <p:cNvPr id="158762" name="Oval 42"/>
          <p:cNvSpPr>
            <a:spLocks noChangeArrowheads="1"/>
          </p:cNvSpPr>
          <p:nvPr/>
        </p:nvSpPr>
        <p:spPr bwMode="auto">
          <a:xfrm>
            <a:off x="4800600" y="40386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E0</a:t>
            </a:r>
          </a:p>
        </p:txBody>
      </p:sp>
      <p:sp>
        <p:nvSpPr>
          <p:cNvPr id="158763" name="Line 43"/>
          <p:cNvSpPr>
            <a:spLocks noChangeShapeType="1"/>
          </p:cNvSpPr>
          <p:nvPr/>
        </p:nvSpPr>
        <p:spPr bwMode="auto">
          <a:xfrm flipH="1">
            <a:off x="5105400" y="3276600"/>
            <a:ext cx="457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64" name="Text Box 44"/>
          <p:cNvSpPr txBox="1">
            <a:spLocks noChangeArrowheads="1"/>
          </p:cNvSpPr>
          <p:nvPr/>
        </p:nvSpPr>
        <p:spPr bwMode="auto">
          <a:xfrm>
            <a:off x="5105400" y="32004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e</a:t>
            </a:r>
          </a:p>
        </p:txBody>
      </p:sp>
      <p:sp>
        <p:nvSpPr>
          <p:cNvPr id="158765" name="Line 45"/>
          <p:cNvSpPr>
            <a:spLocks noChangeShapeType="1"/>
          </p:cNvSpPr>
          <p:nvPr/>
        </p:nvSpPr>
        <p:spPr bwMode="auto">
          <a:xfrm>
            <a:off x="5638800" y="762000"/>
            <a:ext cx="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66" name="Line 46"/>
          <p:cNvSpPr>
            <a:spLocks noChangeShapeType="1"/>
          </p:cNvSpPr>
          <p:nvPr/>
        </p:nvSpPr>
        <p:spPr bwMode="auto">
          <a:xfrm>
            <a:off x="4953000" y="1905000"/>
            <a:ext cx="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67" name="Text Box 47"/>
          <p:cNvSpPr txBox="1">
            <a:spLocks noChangeArrowheads="1"/>
          </p:cNvSpPr>
          <p:nvPr/>
        </p:nvSpPr>
        <p:spPr bwMode="auto">
          <a:xfrm>
            <a:off x="4114800" y="2667000"/>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sch. s</a:t>
            </a:r>
          </a:p>
        </p:txBody>
      </p:sp>
      <p:sp>
        <p:nvSpPr>
          <p:cNvPr id="158768" name="Text Box 48"/>
          <p:cNvSpPr txBox="1">
            <a:spLocks noChangeArrowheads="1"/>
          </p:cNvSpPr>
          <p:nvPr/>
        </p:nvSpPr>
        <p:spPr bwMode="auto">
          <a:xfrm>
            <a:off x="5638800" y="1676400"/>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sch. s</a:t>
            </a:r>
          </a:p>
        </p:txBody>
      </p:sp>
      <p:sp>
        <p:nvSpPr>
          <p:cNvPr id="158769" name="Line 49"/>
          <p:cNvSpPr>
            <a:spLocks noChangeShapeType="1"/>
          </p:cNvSpPr>
          <p:nvPr/>
        </p:nvSpPr>
        <p:spPr bwMode="auto">
          <a:xfrm>
            <a:off x="7239000" y="1524000"/>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70" name="Line 50"/>
          <p:cNvSpPr>
            <a:spLocks noChangeShapeType="1"/>
          </p:cNvSpPr>
          <p:nvPr/>
        </p:nvSpPr>
        <p:spPr bwMode="auto">
          <a:xfrm flipH="1">
            <a:off x="7391400" y="2514600"/>
            <a:ext cx="838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71" name="Oval 51"/>
          <p:cNvSpPr>
            <a:spLocks noChangeArrowheads="1"/>
          </p:cNvSpPr>
          <p:nvPr/>
        </p:nvSpPr>
        <p:spPr bwMode="auto">
          <a:xfrm>
            <a:off x="7010400" y="3810000"/>
            <a:ext cx="457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100000"/>
              </a:lnSpc>
            </a:pPr>
            <a:r>
              <a:rPr lang="en-US" sz="2400">
                <a:solidFill>
                  <a:schemeClr val="tx1"/>
                </a:solidFill>
                <a:latin typeface="Times New Roman" charset="0"/>
              </a:rPr>
              <a:t>E1</a:t>
            </a:r>
          </a:p>
        </p:txBody>
      </p:sp>
      <p:sp>
        <p:nvSpPr>
          <p:cNvPr id="158772" name="Text Box 52"/>
          <p:cNvSpPr txBox="1">
            <a:spLocks noChangeArrowheads="1"/>
          </p:cNvSpPr>
          <p:nvPr/>
        </p:nvSpPr>
        <p:spPr bwMode="auto">
          <a:xfrm>
            <a:off x="6986588" y="2743200"/>
            <a:ext cx="86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sch. s</a:t>
            </a:r>
          </a:p>
        </p:txBody>
      </p:sp>
      <p:sp>
        <p:nvSpPr>
          <p:cNvPr id="158773" name="Text Box 53"/>
          <p:cNvSpPr txBox="1">
            <a:spLocks noChangeArrowheads="1"/>
          </p:cNvSpPr>
          <p:nvPr/>
        </p:nvSpPr>
        <p:spPr bwMode="auto">
          <a:xfrm>
            <a:off x="5867400" y="3581400"/>
            <a:ext cx="83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(e</a:t>
            </a:r>
            <a:r>
              <a:rPr lang="ja-JP" altLang="en-US" sz="2400">
                <a:solidFill>
                  <a:schemeClr val="tx1"/>
                </a:solidFill>
                <a:latin typeface="Arial"/>
              </a:rPr>
              <a:t>’</a:t>
            </a:r>
            <a:r>
              <a:rPr lang="en-US" sz="2400">
                <a:solidFill>
                  <a:schemeClr val="tx1"/>
                </a:solidFill>
                <a:latin typeface="Times New Roman" charset="0"/>
              </a:rPr>
              <a:t>,e)</a:t>
            </a:r>
          </a:p>
        </p:txBody>
      </p:sp>
      <p:sp>
        <p:nvSpPr>
          <p:cNvPr id="158774" name="Text Box 54"/>
          <p:cNvSpPr txBox="1">
            <a:spLocks noChangeArrowheads="1"/>
          </p:cNvSpPr>
          <p:nvPr/>
        </p:nvSpPr>
        <p:spPr bwMode="auto">
          <a:xfrm>
            <a:off x="7605713" y="12954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e</a:t>
            </a:r>
          </a:p>
        </p:txBody>
      </p:sp>
      <p:sp>
        <p:nvSpPr>
          <p:cNvPr id="158775" name="Text Box 55"/>
          <p:cNvSpPr txBox="1">
            <a:spLocks noChangeArrowheads="1"/>
          </p:cNvSpPr>
          <p:nvPr/>
        </p:nvSpPr>
        <p:spPr bwMode="auto">
          <a:xfrm>
            <a:off x="5754688" y="4495800"/>
            <a:ext cx="338931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sch. s</a:t>
            </a:r>
          </a:p>
          <a:p>
            <a:pPr eaLnBrk="1" hangingPunct="1">
              <a:lnSpc>
                <a:spcPct val="100000"/>
              </a:lnSpc>
              <a:buFontTx/>
              <a:buChar char="•"/>
            </a:pPr>
            <a:r>
              <a:rPr lang="en-US" sz="2400">
                <a:solidFill>
                  <a:schemeClr val="tx1"/>
                </a:solidFill>
                <a:latin typeface="Times New Roman" charset="0"/>
              </a:rPr>
              <a:t> finite</a:t>
            </a:r>
          </a:p>
          <a:p>
            <a:pPr eaLnBrk="1" hangingPunct="1">
              <a:lnSpc>
                <a:spcPct val="100000"/>
              </a:lnSpc>
              <a:buFontTx/>
              <a:buChar char="•"/>
            </a:pPr>
            <a:r>
              <a:rPr lang="en-US" sz="2400">
                <a:solidFill>
                  <a:schemeClr val="tx1"/>
                </a:solidFill>
                <a:latin typeface="Times New Roman" charset="0"/>
              </a:rPr>
              <a:t> </a:t>
            </a:r>
            <a:r>
              <a:rPr lang="en-US" sz="2400" u="sng">
                <a:solidFill>
                  <a:schemeClr val="tx1"/>
                </a:solidFill>
                <a:latin typeface="Times New Roman" charset="0"/>
              </a:rPr>
              <a:t>deciding run</a:t>
            </a:r>
            <a:r>
              <a:rPr lang="en-US" sz="2400">
                <a:solidFill>
                  <a:schemeClr val="tx1"/>
                </a:solidFill>
                <a:latin typeface="Times New Roman" charset="0"/>
              </a:rPr>
              <a:t> from C0</a:t>
            </a:r>
          </a:p>
          <a:p>
            <a:pPr lvl="1" eaLnBrk="1" hangingPunct="1">
              <a:lnSpc>
                <a:spcPct val="100000"/>
              </a:lnSpc>
            </a:pPr>
            <a:r>
              <a:rPr lang="en-US" sz="2400">
                <a:solidFill>
                  <a:schemeClr val="tx1"/>
                </a:solidFill>
                <a:latin typeface="Times New Roman" charset="0"/>
              </a:rPr>
              <a:t>(i.e., A is not bivalent)</a:t>
            </a:r>
          </a:p>
          <a:p>
            <a:pPr eaLnBrk="1" hangingPunct="1">
              <a:lnSpc>
                <a:spcPct val="100000"/>
              </a:lnSpc>
              <a:buFontTx/>
              <a:buChar char="•"/>
            </a:pPr>
            <a:r>
              <a:rPr lang="en-US" sz="2400">
                <a:solidFill>
                  <a:schemeClr val="tx1"/>
                </a:solidFill>
                <a:latin typeface="Times New Roman" charset="0"/>
              </a:rPr>
              <a:t> p takes no steps</a:t>
            </a:r>
          </a:p>
        </p:txBody>
      </p:sp>
      <p:sp>
        <p:nvSpPr>
          <p:cNvPr id="158776" name="Freeform 56"/>
          <p:cNvSpPr>
            <a:spLocks/>
          </p:cNvSpPr>
          <p:nvPr/>
        </p:nvSpPr>
        <p:spPr bwMode="auto">
          <a:xfrm>
            <a:off x="5943600" y="2133600"/>
            <a:ext cx="914400" cy="2590800"/>
          </a:xfrm>
          <a:custGeom>
            <a:avLst/>
            <a:gdLst>
              <a:gd name="T0" fmla="*/ 0 w 624"/>
              <a:gd name="T1" fmla="*/ 0 h 1680"/>
              <a:gd name="T2" fmla="*/ 528 w 624"/>
              <a:gd name="T3" fmla="*/ 816 h 1680"/>
              <a:gd name="T4" fmla="*/ 576 w 624"/>
              <a:gd name="T5" fmla="*/ 1536 h 1680"/>
              <a:gd name="T6" fmla="*/ 432 w 624"/>
              <a:gd name="T7" fmla="*/ 1680 h 1680"/>
            </a:gdLst>
            <a:ahLst/>
            <a:cxnLst>
              <a:cxn ang="0">
                <a:pos x="T0" y="T1"/>
              </a:cxn>
              <a:cxn ang="0">
                <a:pos x="T2" y="T3"/>
              </a:cxn>
              <a:cxn ang="0">
                <a:pos x="T4" y="T5"/>
              </a:cxn>
              <a:cxn ang="0">
                <a:pos x="T6" y="T7"/>
              </a:cxn>
            </a:cxnLst>
            <a:rect l="0" t="0" r="r" b="b"/>
            <a:pathLst>
              <a:path w="624" h="1680">
                <a:moveTo>
                  <a:pt x="0" y="0"/>
                </a:moveTo>
                <a:cubicBezTo>
                  <a:pt x="216" y="280"/>
                  <a:pt x="432" y="560"/>
                  <a:pt x="528" y="816"/>
                </a:cubicBezTo>
                <a:cubicBezTo>
                  <a:pt x="624" y="1072"/>
                  <a:pt x="592" y="1392"/>
                  <a:pt x="576" y="1536"/>
                </a:cubicBezTo>
                <a:cubicBezTo>
                  <a:pt x="560" y="1680"/>
                  <a:pt x="496" y="1680"/>
                  <a:pt x="432" y="1680"/>
                </a:cubicBezTo>
              </a:path>
            </a:pathLst>
          </a:custGeom>
          <a:noFill/>
          <a:ln w="9525" cap="flat">
            <a:solidFill>
              <a:schemeClr val="tx1"/>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8777" name="Text Box 57"/>
          <p:cNvSpPr txBox="1">
            <a:spLocks noChangeArrowheads="1"/>
          </p:cNvSpPr>
          <p:nvPr/>
        </p:nvSpPr>
        <p:spPr bwMode="auto">
          <a:xfrm>
            <a:off x="3733800" y="6391275"/>
            <a:ext cx="29670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00000"/>
              </a:lnSpc>
            </a:pPr>
            <a:r>
              <a:rPr lang="en-US" sz="2400">
                <a:solidFill>
                  <a:schemeClr val="tx1"/>
                </a:solidFill>
                <a:latin typeface="Times New Roman" charset="0"/>
              </a:rPr>
              <a:t>But A is then bivalent!</a:t>
            </a:r>
          </a:p>
        </p:txBody>
      </p:sp>
      <p:sp>
        <p:nvSpPr>
          <p:cNvPr id="158778" name="Oval 58"/>
          <p:cNvSpPr>
            <a:spLocks noChangeArrowheads="1"/>
          </p:cNvSpPr>
          <p:nvPr/>
        </p:nvSpPr>
        <p:spPr bwMode="auto">
          <a:xfrm>
            <a:off x="1485900" y="3819525"/>
            <a:ext cx="36195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Date Placeholder 5"/>
          <p:cNvSpPr>
            <a:spLocks noGrp="1"/>
          </p:cNvSpPr>
          <p:nvPr>
            <p:ph type="dt" sz="half" idx="10"/>
          </p:nvPr>
        </p:nvSpPr>
        <p:spPr/>
        <p:txBody>
          <a:bodyPr/>
          <a:lstStyle/>
          <a:p>
            <a:r>
              <a:rPr lang="en-US" smtClean="0"/>
              <a:t>2011-09-08</a:t>
            </a:r>
            <a:endParaRPr lang="en-US"/>
          </a:p>
        </p:txBody>
      </p:sp>
      <p:sp>
        <p:nvSpPr>
          <p:cNvPr id="7" name="Footer Placeholder 6"/>
          <p:cNvSpPr>
            <a:spLocks noGrp="1"/>
          </p:cNvSpPr>
          <p:nvPr>
            <p:ph type="ftr" sz="quarter" idx="11"/>
          </p:nvPr>
        </p:nvSpPr>
        <p:spPr/>
        <p:txBody>
          <a:bodyPr/>
          <a:lstStyle/>
          <a:p>
            <a:pPr>
              <a:defRPr/>
            </a:pPr>
            <a:r>
              <a:rPr lang="en-US" smtClean="0"/>
              <a:t>Nikita Borisov - UIUC</a:t>
            </a:r>
            <a:endParaRPr lang="en-US"/>
          </a:p>
        </p:txBody>
      </p:sp>
      <p:sp>
        <p:nvSpPr>
          <p:cNvPr id="8" name="Slide Number Placeholder 7"/>
          <p:cNvSpPr>
            <a:spLocks noGrp="1"/>
          </p:cNvSpPr>
          <p:nvPr>
            <p:ph type="sldNum" sz="quarter" idx="12"/>
          </p:nvPr>
        </p:nvSpPr>
        <p:spPr/>
        <p:txBody>
          <a:bodyPr/>
          <a:lstStyle/>
          <a:p>
            <a:fld id="{19671363-D443-3042-8EA4-5E289CEBC6B0}" type="slidenum">
              <a:rPr lang="en-US" smtClean="0"/>
              <a:pPr/>
              <a:t>25</a:t>
            </a:fld>
            <a:endParaRPr lang="en-US"/>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mtClean="0"/>
              <a:t>Lemma 3</a:t>
            </a:r>
            <a:endParaRPr lang="en-US"/>
          </a:p>
        </p:txBody>
      </p:sp>
      <p:sp>
        <p:nvSpPr>
          <p:cNvPr id="4" name="Content Placeholder 3"/>
          <p:cNvSpPr>
            <a:spLocks noGrp="1"/>
          </p:cNvSpPr>
          <p:nvPr>
            <p:ph idx="1"/>
          </p:nvPr>
        </p:nvSpPr>
        <p:spPr/>
        <p:txBody>
          <a:bodyPr/>
          <a:lstStyle/>
          <a:p>
            <a:endParaRPr lang="en-US"/>
          </a:p>
        </p:txBody>
      </p:sp>
      <p:sp>
        <p:nvSpPr>
          <p:cNvPr id="160771" name="Rectangle 3"/>
          <p:cNvSpPr>
            <a:spLocks noChangeArrowheads="1"/>
          </p:cNvSpPr>
          <p:nvPr/>
        </p:nvSpPr>
        <p:spPr bwMode="auto">
          <a:xfrm>
            <a:off x="1905000" y="1981200"/>
            <a:ext cx="5257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1" hangingPunct="1">
              <a:spcBef>
                <a:spcPct val="20000"/>
              </a:spcBef>
            </a:pPr>
            <a:r>
              <a:rPr lang="en-US" sz="2400" b="1" dirty="0">
                <a:latin typeface="Times New Roman" charset="0"/>
              </a:rPr>
              <a:t>Starting from a bivalent </a:t>
            </a:r>
            <a:r>
              <a:rPr lang="en-US" sz="2400" b="1" dirty="0" err="1">
                <a:latin typeface="Times New Roman" charset="0"/>
              </a:rPr>
              <a:t>config</a:t>
            </a:r>
            <a:r>
              <a:rPr lang="en-US" sz="2400" b="1" dirty="0">
                <a:latin typeface="Times New Roman" charset="0"/>
              </a:rPr>
              <a:t>., there is always another bivalent </a:t>
            </a:r>
            <a:r>
              <a:rPr lang="en-US" sz="2400" b="1" dirty="0" err="1">
                <a:latin typeface="Times New Roman" charset="0"/>
              </a:rPr>
              <a:t>config</a:t>
            </a:r>
            <a:r>
              <a:rPr lang="en-US" sz="2400" b="1" dirty="0">
                <a:latin typeface="Times New Roman" charset="0"/>
              </a:rPr>
              <a:t>. that is reachable</a:t>
            </a:r>
          </a:p>
        </p:txBody>
      </p:sp>
      <p:sp>
        <p:nvSpPr>
          <p:cNvPr id="5" name="Date Placeholder 4"/>
          <p:cNvSpPr>
            <a:spLocks noGrp="1"/>
          </p:cNvSpPr>
          <p:nvPr>
            <p:ph type="dt" sz="half" idx="10"/>
          </p:nvPr>
        </p:nvSpPr>
        <p:spPr/>
        <p:txBody>
          <a:bodyPr/>
          <a:lstStyle/>
          <a:p>
            <a:r>
              <a:rPr lang="en-US" smtClean="0"/>
              <a:t>2011-09-08</a:t>
            </a:r>
            <a:endParaRPr lang="en-US"/>
          </a:p>
        </p:txBody>
      </p:sp>
      <p:sp>
        <p:nvSpPr>
          <p:cNvPr id="6" name="Footer Placeholder 5"/>
          <p:cNvSpPr>
            <a:spLocks noGrp="1"/>
          </p:cNvSpPr>
          <p:nvPr>
            <p:ph type="ftr" sz="quarter" idx="11"/>
          </p:nvPr>
        </p:nvSpPr>
        <p:spPr/>
        <p:txBody>
          <a:bodyPr/>
          <a:lstStyle/>
          <a:p>
            <a:pPr>
              <a:defRPr/>
            </a:pPr>
            <a:r>
              <a:rPr lang="en-US" smtClean="0"/>
              <a:t>Nikita Borisov - UIUC</a:t>
            </a:r>
            <a:endParaRPr lang="en-US"/>
          </a:p>
        </p:txBody>
      </p:sp>
      <p:sp>
        <p:nvSpPr>
          <p:cNvPr id="7" name="Slide Number Placeholder 6"/>
          <p:cNvSpPr>
            <a:spLocks noGrp="1"/>
          </p:cNvSpPr>
          <p:nvPr>
            <p:ph type="sldNum" sz="quarter" idx="12"/>
          </p:nvPr>
        </p:nvSpPr>
        <p:spPr/>
        <p:txBody>
          <a:bodyPr/>
          <a:lstStyle/>
          <a:p>
            <a:fld id="{19671363-D443-3042-8EA4-5E289CEBC6B0}" type="slidenum">
              <a:rPr lang="en-US" smtClean="0"/>
              <a:pPr/>
              <a:t>26</a:t>
            </a:fld>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smtClean="0"/>
              <a:t>Putting it all Together</a:t>
            </a:r>
            <a:endParaRPr lang="en-US"/>
          </a:p>
        </p:txBody>
      </p:sp>
      <p:sp>
        <p:nvSpPr>
          <p:cNvPr id="162819" name="Rectangle 3"/>
          <p:cNvSpPr>
            <a:spLocks noGrp="1" noChangeArrowheads="1"/>
          </p:cNvSpPr>
          <p:nvPr>
            <p:ph idx="1"/>
          </p:nvPr>
        </p:nvSpPr>
        <p:spPr/>
        <p:txBody>
          <a:bodyPr>
            <a:normAutofit fontScale="92500" lnSpcReduction="20000"/>
          </a:bodyPr>
          <a:lstStyle/>
          <a:p>
            <a:r>
              <a:rPr lang="en-US" smtClean="0"/>
              <a:t>Lemma 2: There exists an initial configuration that is bivalent</a:t>
            </a:r>
          </a:p>
          <a:p>
            <a:r>
              <a:rPr lang="en-US" smtClean="0"/>
              <a:t>Lemma 3: Starting from a bivalent config., there is always another bivalent config. that is reachable</a:t>
            </a:r>
          </a:p>
          <a:p>
            <a:endParaRPr lang="en-US" smtClean="0"/>
          </a:p>
          <a:p>
            <a:r>
              <a:rPr lang="en-US" smtClean="0"/>
              <a:t>Theorem (Impossibility of Consensus): There is always a run of events in an asynchronous distributed system (given any algorithm) such that the group of processes never reaches consensus (i.e., always stays bivalent)</a:t>
            </a:r>
          </a:p>
          <a:p>
            <a:pPr lvl="1"/>
            <a:r>
              <a:rPr lang="ja-JP" altLang="en-US" smtClean="0"/>
              <a:t>“</a:t>
            </a:r>
            <a:r>
              <a:rPr lang="en-US" smtClean="0"/>
              <a:t>The devil</a:t>
            </a:r>
            <a:r>
              <a:rPr lang="ja-JP" altLang="en-US" smtClean="0"/>
              <a:t>’</a:t>
            </a:r>
            <a:r>
              <a:rPr lang="en-US" smtClean="0"/>
              <a:t>s advocate always has a way out</a:t>
            </a:r>
            <a:r>
              <a:rPr lang="ja-JP" altLang="en-US" smtClean="0"/>
              <a:t>”</a:t>
            </a:r>
            <a:endParaRPr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27</a:t>
            </a:fld>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smtClean="0"/>
              <a:t>Why is Consensus Important? – </a:t>
            </a:r>
            <a:endParaRPr lang="en-US"/>
          </a:p>
        </p:txBody>
      </p:sp>
      <p:sp>
        <p:nvSpPr>
          <p:cNvPr id="164867" name="Rectangle 3"/>
          <p:cNvSpPr>
            <a:spLocks noGrp="1" noChangeArrowheads="1"/>
          </p:cNvSpPr>
          <p:nvPr>
            <p:ph idx="1"/>
          </p:nvPr>
        </p:nvSpPr>
        <p:spPr/>
        <p:txBody>
          <a:bodyPr>
            <a:normAutofit fontScale="85000" lnSpcReduction="10000"/>
          </a:bodyPr>
          <a:lstStyle/>
          <a:p>
            <a:r>
              <a:rPr lang="en-US" smtClean="0"/>
              <a:t>Many problems in distributed systems are equivalent to (or harder than) consensus!</a:t>
            </a:r>
          </a:p>
          <a:p>
            <a:pPr lvl="1"/>
            <a:r>
              <a:rPr lang="en-US" smtClean="0"/>
              <a:t>Agreement, e.g., on an integer (harder than consensus, since it can be used to solve consensus) is impossible!</a:t>
            </a:r>
          </a:p>
          <a:p>
            <a:pPr lvl="1"/>
            <a:r>
              <a:rPr lang="en-US" smtClean="0"/>
              <a:t>Leader election is impossible!</a:t>
            </a:r>
          </a:p>
          <a:p>
            <a:pPr lvl="2"/>
            <a:r>
              <a:rPr lang="en-US" smtClean="0"/>
              <a:t>A leader election algorithm can be designed using a given consensus algorithm as a black box</a:t>
            </a:r>
          </a:p>
          <a:p>
            <a:pPr lvl="2"/>
            <a:r>
              <a:rPr lang="en-US" smtClean="0"/>
              <a:t>A consensus protocol can be designed using a given leader election algorithm as a black box</a:t>
            </a:r>
          </a:p>
          <a:p>
            <a:pPr lvl="1"/>
            <a:r>
              <a:rPr lang="en-US" smtClean="0"/>
              <a:t>Accurate Failure Detection is impossible!</a:t>
            </a:r>
          </a:p>
          <a:p>
            <a:pPr lvl="2"/>
            <a:r>
              <a:rPr lang="en-US" smtClean="0"/>
              <a:t>Should I mark a process that has not responded for the last 60 seconds as failed? (It might just be very, very, slow)</a:t>
            </a:r>
          </a:p>
          <a:p>
            <a:pPr lvl="2"/>
            <a:r>
              <a:rPr lang="en-US" smtClean="0"/>
              <a:t>Completeness + Accuracy impossible to guarantee</a:t>
            </a:r>
          </a:p>
          <a:p>
            <a:pPr lvl="1"/>
            <a:endParaRPr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28</a:t>
            </a:fld>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smtClean="0"/>
              <a:t>Summary</a:t>
            </a:r>
            <a:endParaRPr lang="en-US"/>
          </a:p>
        </p:txBody>
      </p:sp>
      <p:sp>
        <p:nvSpPr>
          <p:cNvPr id="168963" name="Rectangle 3"/>
          <p:cNvSpPr>
            <a:spLocks noGrp="1" noChangeArrowheads="1"/>
          </p:cNvSpPr>
          <p:nvPr>
            <p:ph idx="1"/>
          </p:nvPr>
        </p:nvSpPr>
        <p:spPr/>
        <p:txBody>
          <a:bodyPr>
            <a:normAutofit lnSpcReduction="10000"/>
          </a:bodyPr>
          <a:lstStyle/>
          <a:p>
            <a:r>
              <a:rPr lang="en-US" smtClean="0"/>
              <a:t>Consensus Problem </a:t>
            </a:r>
          </a:p>
          <a:p>
            <a:pPr lvl="1"/>
            <a:r>
              <a:rPr lang="en-US" smtClean="0"/>
              <a:t>agreement in distributed systems</a:t>
            </a:r>
          </a:p>
          <a:p>
            <a:pPr lvl="1"/>
            <a:r>
              <a:rPr lang="en-US" smtClean="0"/>
              <a:t>Solution exists in synchronous system model (e.g., supercomputer)</a:t>
            </a:r>
          </a:p>
          <a:p>
            <a:pPr lvl="1"/>
            <a:r>
              <a:rPr lang="en-US" smtClean="0"/>
              <a:t>Impossible to solve in an asynchronous system (e.g., Internet, Web)</a:t>
            </a:r>
          </a:p>
          <a:p>
            <a:pPr lvl="2"/>
            <a:r>
              <a:rPr lang="en-US" smtClean="0"/>
              <a:t>Key idea: with only one process failure and arbitrarily slow processes, there are always sequences of events for the system to decide any which way. Regardless of which consensus algorithm is running underneath.</a:t>
            </a:r>
          </a:p>
          <a:p>
            <a:pPr lvl="1"/>
            <a:r>
              <a:rPr lang="en-US" smtClean="0"/>
              <a:t>FLP impossibility proof</a:t>
            </a:r>
          </a:p>
          <a:p>
            <a:endParaRPr lang="en-US" smtClean="0"/>
          </a:p>
          <a:p>
            <a:pPr lvl="1"/>
            <a:endParaRPr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29</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Consensus: Example</a:t>
            </a:r>
            <a:endParaRPr lang="en-US" dirty="0"/>
          </a:p>
        </p:txBody>
      </p:sp>
      <p:sp>
        <p:nvSpPr>
          <p:cNvPr id="3" name="Content Placeholder 2"/>
          <p:cNvSpPr>
            <a:spLocks noGrp="1"/>
          </p:cNvSpPr>
          <p:nvPr>
            <p:ph idx="1"/>
          </p:nvPr>
        </p:nvSpPr>
        <p:spPr/>
        <p:txBody>
          <a:bodyPr/>
          <a:lstStyle/>
          <a:p>
            <a:r>
              <a:rPr lang="en-US" dirty="0" smtClean="0"/>
              <a:t>Proposal: move CS425 exam date up from Dec 16</a:t>
            </a:r>
            <a:r>
              <a:rPr lang="en-US" baseline="30000" dirty="0" smtClean="0"/>
              <a:t>th</a:t>
            </a:r>
            <a:endParaRPr lang="en-US" dirty="0" smtClean="0"/>
          </a:p>
          <a:p>
            <a:r>
              <a:rPr lang="en-US" dirty="0" smtClean="0"/>
              <a:t>Consensus needed</a:t>
            </a:r>
          </a:p>
          <a:p>
            <a:pPr lvl="1"/>
            <a:r>
              <a:rPr lang="en-US" dirty="0" smtClean="0"/>
              <a:t>All students must be OK with new date (input)</a:t>
            </a:r>
            <a:endParaRPr lang="en-US" dirty="0"/>
          </a:p>
          <a:p>
            <a:pPr lvl="1"/>
            <a:r>
              <a:rPr lang="en-US" dirty="0" smtClean="0"/>
              <a:t>Everyone must know the final decision (agreement)</a:t>
            </a:r>
          </a:p>
          <a:p>
            <a:endParaRPr lang="en-US" dirty="0" smtClean="0"/>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3</a:t>
            </a:fld>
            <a:endParaRPr lang="en-US"/>
          </a:p>
        </p:txBody>
      </p:sp>
    </p:spTree>
    <p:extLst>
      <p:ext uri="{BB962C8B-B14F-4D97-AF65-F5344CB8AC3E}">
        <p14:creationId xmlns:p14="http://schemas.microsoft.com/office/powerpoint/2010/main" val="3406749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mtClean="0"/>
              <a:t>What is Consensus?</a:t>
            </a:r>
            <a:endParaRPr lang="en-US"/>
          </a:p>
        </p:txBody>
      </p:sp>
      <p:sp>
        <p:nvSpPr>
          <p:cNvPr id="113667" name="Rectangle 3"/>
          <p:cNvSpPr>
            <a:spLocks noGrp="1" noChangeArrowheads="1"/>
          </p:cNvSpPr>
          <p:nvPr>
            <p:ph idx="1"/>
          </p:nvPr>
        </p:nvSpPr>
        <p:spPr/>
        <p:txBody>
          <a:bodyPr>
            <a:normAutofit fontScale="92500" lnSpcReduction="20000"/>
          </a:bodyPr>
          <a:lstStyle/>
          <a:p>
            <a:r>
              <a:rPr lang="en-US" dirty="0" smtClean="0"/>
              <a:t>N processes</a:t>
            </a:r>
          </a:p>
          <a:p>
            <a:r>
              <a:rPr lang="en-US" dirty="0" smtClean="0"/>
              <a:t>Each process p has </a:t>
            </a:r>
          </a:p>
          <a:p>
            <a:pPr lvl="1"/>
            <a:r>
              <a:rPr lang="en-US" dirty="0" smtClean="0"/>
              <a:t>input variable </a:t>
            </a:r>
            <a:r>
              <a:rPr lang="en-US" dirty="0" err="1" smtClean="0"/>
              <a:t>x</a:t>
            </a:r>
            <a:r>
              <a:rPr lang="en-US" baseline="-25000" dirty="0" err="1" smtClean="0"/>
              <a:t>p</a:t>
            </a:r>
            <a:r>
              <a:rPr lang="en-US" dirty="0" smtClean="0"/>
              <a:t> : initially either 0 or 1</a:t>
            </a:r>
          </a:p>
          <a:p>
            <a:pPr lvl="1"/>
            <a:r>
              <a:rPr lang="en-US" dirty="0" smtClean="0"/>
              <a:t>output variable </a:t>
            </a:r>
            <a:r>
              <a:rPr lang="en-US" dirty="0" err="1" smtClean="0"/>
              <a:t>y</a:t>
            </a:r>
            <a:r>
              <a:rPr lang="en-US" baseline="-25000" dirty="0" err="1" smtClean="0"/>
              <a:t>p</a:t>
            </a:r>
            <a:r>
              <a:rPr lang="en-US" dirty="0" smtClean="0"/>
              <a:t> : initially b (b=undecided) – can be changed only once</a:t>
            </a:r>
          </a:p>
          <a:p>
            <a:r>
              <a:rPr lang="en-US" dirty="0" smtClean="0"/>
              <a:t>Consensus problem: design a protocol so that either</a:t>
            </a:r>
          </a:p>
          <a:p>
            <a:pPr lvl="1"/>
            <a:r>
              <a:rPr lang="en-US" dirty="0" smtClean="0"/>
              <a:t>all non-faulty processes set their output variables to 0 </a:t>
            </a:r>
          </a:p>
          <a:p>
            <a:pPr lvl="1"/>
            <a:r>
              <a:rPr lang="en-US" dirty="0" smtClean="0"/>
              <a:t>Or non-faulty all processes set their output variables to 1</a:t>
            </a:r>
          </a:p>
          <a:p>
            <a:pPr lvl="1"/>
            <a:r>
              <a:rPr lang="en-US" dirty="0" smtClean="0"/>
              <a:t>There is at least one initial state that leads to each outcomes 1 and 2 above</a:t>
            </a:r>
            <a:endParaRPr lang="en-US" dirty="0"/>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smtClean="0"/>
              <a:t>Solve Consensus!</a:t>
            </a:r>
            <a:endParaRPr lang="en-US"/>
          </a:p>
        </p:txBody>
      </p:sp>
      <p:sp>
        <p:nvSpPr>
          <p:cNvPr id="115715" name="Rectangle 3"/>
          <p:cNvSpPr>
            <a:spLocks noGrp="1" noChangeArrowheads="1"/>
          </p:cNvSpPr>
          <p:nvPr>
            <p:ph idx="1"/>
          </p:nvPr>
        </p:nvSpPr>
        <p:spPr/>
        <p:txBody>
          <a:bodyPr/>
          <a:lstStyle/>
          <a:p>
            <a:r>
              <a:rPr lang="en-US" dirty="0" smtClean="0"/>
              <a:t>Uh, what’s the model? (assumptions!)</a:t>
            </a:r>
          </a:p>
          <a:p>
            <a:r>
              <a:rPr lang="en-US" dirty="0" smtClean="0"/>
              <a:t>Processes fail only by crash-stopping</a:t>
            </a:r>
          </a:p>
          <a:p>
            <a:r>
              <a:rPr lang="en-US" dirty="0" smtClean="0"/>
              <a:t>Synchronous system: bounds on</a:t>
            </a:r>
          </a:p>
          <a:p>
            <a:pPr lvl="1"/>
            <a:r>
              <a:rPr lang="en-US" dirty="0" smtClean="0"/>
              <a:t>Message delays</a:t>
            </a:r>
          </a:p>
          <a:p>
            <a:pPr lvl="1"/>
            <a:r>
              <a:rPr lang="en-US" dirty="0" smtClean="0"/>
              <a:t>Max time for each process step</a:t>
            </a:r>
          </a:p>
          <a:p>
            <a:pPr lvl="1"/>
            <a:r>
              <a:rPr lang="en-US" dirty="0" smtClean="0"/>
              <a:t>e.g., multiprocessor (common clock across processors)</a:t>
            </a:r>
          </a:p>
          <a:p>
            <a:r>
              <a:rPr lang="en-US" dirty="0" smtClean="0"/>
              <a:t>Asynchronous system: no such bounds!</a:t>
            </a:r>
          </a:p>
          <a:p>
            <a:r>
              <a:rPr lang="en-US" dirty="0" smtClean="0"/>
              <a:t>    e.g., The Internet! The Web!</a:t>
            </a:r>
          </a:p>
          <a:p>
            <a:endParaRPr lang="en-US" dirty="0"/>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596900" y="1676400"/>
            <a:ext cx="7861300"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285750" indent="-285750" eaLnBrk="1" hangingPunct="1">
              <a:spcBef>
                <a:spcPct val="20000"/>
              </a:spcBef>
              <a:buClr>
                <a:schemeClr val="hlink"/>
              </a:buClr>
              <a:buSzPct val="120000"/>
              <a:buFont typeface="Wingdings" charset="0"/>
              <a:buNone/>
            </a:pPr>
            <a:endParaRPr lang="en-US" sz="2400" dirty="0">
              <a:solidFill>
                <a:schemeClr val="tx1"/>
              </a:solidFill>
              <a:latin typeface="Times New Roman" charset="0"/>
            </a:endParaRPr>
          </a:p>
        </p:txBody>
      </p:sp>
      <p:sp>
        <p:nvSpPr>
          <p:cNvPr id="117763" name="Rectangle 3"/>
          <p:cNvSpPr>
            <a:spLocks noGrp="1" noChangeArrowheads="1"/>
          </p:cNvSpPr>
          <p:nvPr>
            <p:ph type="title"/>
          </p:nvPr>
        </p:nvSpPr>
        <p:spPr/>
        <p:txBody>
          <a:bodyPr>
            <a:normAutofit fontScale="90000"/>
          </a:bodyPr>
          <a:lstStyle/>
          <a:p>
            <a:r>
              <a:rPr lang="en-US" smtClean="0"/>
              <a:t>Consensus in Synchronous Systems</a:t>
            </a:r>
            <a:endParaRPr lang="en-US"/>
          </a:p>
        </p:txBody>
      </p:sp>
      <p:sp>
        <p:nvSpPr>
          <p:cNvPr id="4" name="Content Placeholder 3"/>
          <p:cNvSpPr>
            <a:spLocks noGrp="1"/>
          </p:cNvSpPr>
          <p:nvPr>
            <p:ph idx="1"/>
          </p:nvPr>
        </p:nvSpPr>
        <p:spPr/>
        <p:txBody>
          <a:bodyPr>
            <a:normAutofit fontScale="77500" lnSpcReduction="20000"/>
          </a:bodyPr>
          <a:lstStyle/>
          <a:p>
            <a:r>
              <a:rPr lang="en-US" dirty="0" smtClean="0"/>
              <a:t>For a system with at most f processes crashing, the algorithm proceeds in f+1 rounds (with timeout), using basic multicast (B-multicast). </a:t>
            </a:r>
          </a:p>
          <a:p>
            <a:r>
              <a:rPr lang="en-US" i="1" dirty="0" err="1" smtClean="0"/>
              <a:t>Values</a:t>
            </a:r>
            <a:r>
              <a:rPr lang="en-US" i="1" baseline="30000" dirty="0" err="1" smtClean="0"/>
              <a:t>r</a:t>
            </a:r>
            <a:r>
              <a:rPr lang="en-US" i="1" baseline="-25000" dirty="0" err="1" smtClean="0"/>
              <a:t>i</a:t>
            </a:r>
            <a:r>
              <a:rPr lang="en-US" dirty="0" smtClean="0"/>
              <a:t>: the set of proposed values known to process p=P</a:t>
            </a:r>
            <a:r>
              <a:rPr lang="en-US" baseline="-25000" dirty="0" smtClean="0"/>
              <a:t>i</a:t>
            </a:r>
            <a:r>
              <a:rPr lang="en-US" dirty="0" smtClean="0"/>
              <a:t> at the beginning of round r.</a:t>
            </a:r>
          </a:p>
          <a:p>
            <a:r>
              <a:rPr lang="en-US" dirty="0" smtClean="0"/>
              <a:t>Initially </a:t>
            </a:r>
            <a:r>
              <a:rPr lang="en-US" i="1" dirty="0" smtClean="0"/>
              <a:t>Values</a:t>
            </a:r>
            <a:r>
              <a:rPr lang="en-US" i="1" baseline="30000" dirty="0" smtClean="0"/>
              <a:t>0</a:t>
            </a:r>
            <a:r>
              <a:rPr lang="en-US" i="1" baseline="-25000" dirty="0" smtClean="0"/>
              <a:t>i</a:t>
            </a:r>
            <a:r>
              <a:rPr lang="en-US" i="1" dirty="0" smtClean="0"/>
              <a:t> </a:t>
            </a:r>
            <a:r>
              <a:rPr lang="en-US" dirty="0" smtClean="0"/>
              <a:t>= {} ; </a:t>
            </a:r>
            <a:r>
              <a:rPr lang="en-US" i="1" dirty="0" smtClean="0"/>
              <a:t>Values</a:t>
            </a:r>
            <a:r>
              <a:rPr lang="en-US" i="1" baseline="30000" dirty="0" smtClean="0"/>
              <a:t>1</a:t>
            </a:r>
            <a:r>
              <a:rPr lang="en-US" i="1" baseline="-25000" dirty="0" smtClean="0"/>
              <a:t>i</a:t>
            </a:r>
            <a:r>
              <a:rPr lang="en-US" dirty="0" smtClean="0"/>
              <a:t> = {</a:t>
            </a:r>
            <a:r>
              <a:rPr lang="en-US" i="1" dirty="0" smtClean="0"/>
              <a:t>v</a:t>
            </a:r>
            <a:r>
              <a:rPr lang="en-US" i="1" baseline="-25000" dirty="0" smtClean="0"/>
              <a:t>i</a:t>
            </a:r>
            <a:r>
              <a:rPr lang="en-US" dirty="0" smtClean="0"/>
              <a:t>=</a:t>
            </a:r>
            <a:r>
              <a:rPr lang="en-US" i="1" dirty="0" err="1" smtClean="0"/>
              <a:t>x</a:t>
            </a:r>
            <a:r>
              <a:rPr lang="en-US" i="1" baseline="-25000" dirty="0" err="1" smtClean="0"/>
              <a:t>p</a:t>
            </a:r>
            <a:r>
              <a:rPr lang="en-US" dirty="0" smtClean="0"/>
              <a:t>}</a:t>
            </a:r>
          </a:p>
          <a:p>
            <a:pPr marL="118872" indent="0">
              <a:buNone/>
            </a:pPr>
            <a:r>
              <a:rPr lang="en-US" dirty="0" smtClean="0"/>
              <a:t>	</a:t>
            </a:r>
            <a:r>
              <a:rPr lang="en-US" dirty="0" smtClean="0">
                <a:latin typeface="Monaco"/>
                <a:cs typeface="Monaco"/>
              </a:rPr>
              <a:t> for round </a:t>
            </a:r>
            <a:r>
              <a:rPr lang="en-US" i="1" dirty="0" smtClean="0">
                <a:latin typeface="Monaco"/>
                <a:cs typeface="Monaco"/>
              </a:rPr>
              <a:t>r</a:t>
            </a:r>
            <a:r>
              <a:rPr lang="en-US" dirty="0" smtClean="0">
                <a:latin typeface="Monaco"/>
                <a:cs typeface="Monaco"/>
              </a:rPr>
              <a:t> = 1 to f+1 do</a:t>
            </a:r>
          </a:p>
          <a:p>
            <a:pPr marL="118872" indent="0">
              <a:buNone/>
            </a:pPr>
            <a:r>
              <a:rPr lang="en-US" dirty="0" smtClean="0">
                <a:latin typeface="Monaco"/>
                <a:cs typeface="Monaco"/>
              </a:rPr>
              <a:t>		multicast (</a:t>
            </a:r>
            <a:r>
              <a:rPr lang="en-US" i="1" dirty="0" err="1" smtClean="0">
                <a:latin typeface="Monaco"/>
                <a:cs typeface="Monaco"/>
              </a:rPr>
              <a:t>Values</a:t>
            </a:r>
            <a:r>
              <a:rPr lang="en-US" i="1" baseline="30000" dirty="0" err="1" smtClean="0">
                <a:latin typeface="Monaco"/>
                <a:cs typeface="Monaco"/>
              </a:rPr>
              <a:t>r</a:t>
            </a:r>
            <a:r>
              <a:rPr lang="en-US" i="1" baseline="-25000" dirty="0" err="1" smtClean="0">
                <a:latin typeface="Monaco"/>
                <a:cs typeface="Monaco"/>
              </a:rPr>
              <a:t>i</a:t>
            </a:r>
            <a:r>
              <a:rPr lang="en-US" dirty="0" smtClean="0">
                <a:latin typeface="Monaco"/>
                <a:cs typeface="Monaco"/>
              </a:rPr>
              <a:t>)</a:t>
            </a:r>
          </a:p>
          <a:p>
            <a:pPr marL="118872" indent="0">
              <a:buNone/>
            </a:pPr>
            <a:r>
              <a:rPr lang="en-US" dirty="0" smtClean="0">
                <a:latin typeface="Monaco"/>
                <a:cs typeface="Monaco"/>
              </a:rPr>
              <a:t>		 </a:t>
            </a:r>
            <a:r>
              <a:rPr lang="en-US" i="1" dirty="0" smtClean="0">
                <a:latin typeface="Monaco"/>
                <a:cs typeface="Monaco"/>
              </a:rPr>
              <a:t>Values </a:t>
            </a:r>
            <a:r>
              <a:rPr lang="en-US" i="1" baseline="30000" dirty="0" smtClean="0">
                <a:latin typeface="Monaco"/>
                <a:cs typeface="Monaco"/>
              </a:rPr>
              <a:t>r+1</a:t>
            </a:r>
            <a:r>
              <a:rPr lang="en-US" i="1" baseline="-25000" dirty="0" smtClean="0">
                <a:latin typeface="Monaco"/>
                <a:cs typeface="Monaco"/>
              </a:rPr>
              <a:t>i</a:t>
            </a:r>
            <a:r>
              <a:rPr lang="en-US" i="1" dirty="0" smtClean="0">
                <a:latin typeface="Monaco"/>
                <a:cs typeface="Monaco"/>
              </a:rPr>
              <a:t> </a:t>
            </a:r>
            <a:r>
              <a:rPr lang="en-US" dirty="0" smtClean="0">
                <a:latin typeface="Monaco"/>
                <a:cs typeface="Monaco"/>
                <a:sym typeface="Wingdings" charset="0"/>
              </a:rPr>
              <a:t> </a:t>
            </a:r>
            <a:r>
              <a:rPr lang="en-US" i="1" dirty="0" err="1" smtClean="0">
                <a:latin typeface="Monaco"/>
                <a:cs typeface="Monaco"/>
              </a:rPr>
              <a:t>Values</a:t>
            </a:r>
            <a:r>
              <a:rPr lang="en-US" i="1" baseline="30000" dirty="0" err="1" smtClean="0">
                <a:latin typeface="Monaco"/>
                <a:cs typeface="Monaco"/>
              </a:rPr>
              <a:t>r</a:t>
            </a:r>
            <a:r>
              <a:rPr lang="en-US" i="1" baseline="-25000" dirty="0" err="1" smtClean="0">
                <a:latin typeface="Monaco"/>
                <a:cs typeface="Monaco"/>
              </a:rPr>
              <a:t>i</a:t>
            </a:r>
            <a:endParaRPr lang="en-US" i="1" baseline="-25000" dirty="0" smtClean="0">
              <a:latin typeface="Monaco"/>
              <a:cs typeface="Monaco"/>
            </a:endParaRPr>
          </a:p>
          <a:p>
            <a:pPr marL="118872" indent="0">
              <a:buNone/>
            </a:pPr>
            <a:r>
              <a:rPr lang="en-US" dirty="0" smtClean="0">
                <a:latin typeface="Monaco"/>
                <a:cs typeface="Monaco"/>
              </a:rPr>
              <a:t>		for each </a:t>
            </a:r>
            <a:r>
              <a:rPr lang="en-US" i="1" dirty="0" err="1" smtClean="0">
                <a:latin typeface="Monaco"/>
                <a:cs typeface="Monaco"/>
              </a:rPr>
              <a:t>V</a:t>
            </a:r>
            <a:r>
              <a:rPr lang="en-US" i="1" baseline="-25000" dirty="0" err="1" smtClean="0">
                <a:latin typeface="Monaco"/>
                <a:cs typeface="Monaco"/>
              </a:rPr>
              <a:t>j</a:t>
            </a:r>
            <a:r>
              <a:rPr lang="en-US" dirty="0" smtClean="0">
                <a:latin typeface="Monaco"/>
                <a:cs typeface="Monaco"/>
              </a:rPr>
              <a:t> received </a:t>
            </a:r>
          </a:p>
          <a:p>
            <a:pPr marL="118872" indent="0">
              <a:buNone/>
            </a:pPr>
            <a:r>
              <a:rPr lang="en-US" dirty="0" smtClean="0">
                <a:latin typeface="Monaco"/>
                <a:cs typeface="Monaco"/>
              </a:rPr>
              <a:t>		 </a:t>
            </a:r>
            <a:r>
              <a:rPr lang="en-US" i="1" dirty="0" smtClean="0">
                <a:latin typeface="Monaco"/>
                <a:cs typeface="Monaco"/>
              </a:rPr>
              <a:t>Values </a:t>
            </a:r>
            <a:r>
              <a:rPr lang="en-US" i="1" baseline="30000" dirty="0" smtClean="0">
                <a:latin typeface="Monaco"/>
                <a:cs typeface="Monaco"/>
              </a:rPr>
              <a:t>r+1</a:t>
            </a:r>
            <a:r>
              <a:rPr lang="en-US" i="1" baseline="-25000" dirty="0" smtClean="0">
                <a:latin typeface="Monaco"/>
                <a:cs typeface="Monaco"/>
              </a:rPr>
              <a:t>i</a:t>
            </a:r>
            <a:r>
              <a:rPr lang="en-US" i="1" dirty="0" smtClean="0">
                <a:latin typeface="Monaco"/>
                <a:cs typeface="Monaco"/>
              </a:rPr>
              <a:t> </a:t>
            </a:r>
            <a:r>
              <a:rPr lang="en-US" dirty="0" smtClean="0">
                <a:latin typeface="Monaco"/>
                <a:cs typeface="Monaco"/>
              </a:rPr>
              <a:t>= </a:t>
            </a:r>
            <a:r>
              <a:rPr lang="en-US" i="1" dirty="0" smtClean="0">
                <a:latin typeface="Monaco"/>
                <a:cs typeface="Monaco"/>
              </a:rPr>
              <a:t>Values</a:t>
            </a:r>
            <a:r>
              <a:rPr lang="en-US" i="1" baseline="30000" dirty="0" smtClean="0">
                <a:latin typeface="Monaco"/>
                <a:cs typeface="Monaco"/>
              </a:rPr>
              <a:t>r+1</a:t>
            </a:r>
            <a:r>
              <a:rPr lang="en-US" i="1" baseline="-25000" dirty="0" smtClean="0">
                <a:latin typeface="Monaco"/>
                <a:cs typeface="Monaco"/>
              </a:rPr>
              <a:t>i</a:t>
            </a:r>
            <a:r>
              <a:rPr lang="en-US" i="1" dirty="0" smtClean="0">
                <a:latin typeface="Monaco"/>
                <a:cs typeface="Monaco"/>
              </a:rPr>
              <a:t>  </a:t>
            </a:r>
            <a:r>
              <a:rPr lang="en-US" dirty="0" smtClean="0">
                <a:latin typeface="Monaco"/>
                <a:cs typeface="Monaco"/>
                <a:sym typeface="Symbol" charset="0"/>
              </a:rPr>
              <a:t> </a:t>
            </a:r>
            <a:r>
              <a:rPr lang="en-US" i="1" dirty="0" err="1" smtClean="0">
                <a:latin typeface="Monaco"/>
                <a:cs typeface="Monaco"/>
              </a:rPr>
              <a:t>V</a:t>
            </a:r>
            <a:r>
              <a:rPr lang="en-US" i="1" baseline="-25000" dirty="0" err="1" smtClean="0">
                <a:latin typeface="Monaco"/>
                <a:cs typeface="Monaco"/>
              </a:rPr>
              <a:t>j</a:t>
            </a:r>
            <a:endParaRPr lang="en-US" i="1" baseline="-25000" dirty="0" smtClean="0">
              <a:latin typeface="Monaco"/>
              <a:cs typeface="Monaco"/>
            </a:endParaRPr>
          </a:p>
          <a:p>
            <a:pPr marL="118872" indent="0">
              <a:buNone/>
            </a:pPr>
            <a:r>
              <a:rPr lang="en-US" dirty="0" smtClean="0">
                <a:latin typeface="Monaco"/>
                <a:cs typeface="Monaco"/>
              </a:rPr>
              <a:t>		end</a:t>
            </a:r>
          </a:p>
          <a:p>
            <a:pPr marL="118872" indent="0">
              <a:buNone/>
            </a:pPr>
            <a:r>
              <a:rPr lang="en-US" dirty="0" smtClean="0">
                <a:latin typeface="Monaco"/>
                <a:cs typeface="Monaco"/>
              </a:rPr>
              <a:t>	 end</a:t>
            </a:r>
          </a:p>
          <a:p>
            <a:pPr marL="118872" indent="0">
              <a:buNone/>
            </a:pPr>
            <a:r>
              <a:rPr lang="en-US" dirty="0" smtClean="0">
                <a:latin typeface="Monaco"/>
                <a:cs typeface="Monaco"/>
              </a:rPr>
              <a:t>	 </a:t>
            </a:r>
            <a:r>
              <a:rPr lang="en-US" i="1" dirty="0" err="1" smtClean="0">
                <a:latin typeface="Monaco"/>
                <a:cs typeface="Monaco"/>
              </a:rPr>
              <a:t>y</a:t>
            </a:r>
            <a:r>
              <a:rPr lang="en-US" i="1" baseline="-25000" dirty="0" err="1" smtClean="0">
                <a:latin typeface="Monaco"/>
                <a:cs typeface="Monaco"/>
              </a:rPr>
              <a:t>p</a:t>
            </a:r>
            <a:r>
              <a:rPr lang="en-US" dirty="0" smtClean="0">
                <a:latin typeface="Monaco"/>
                <a:cs typeface="Monaco"/>
              </a:rPr>
              <a:t>=</a:t>
            </a:r>
            <a:r>
              <a:rPr lang="en-US" i="1" dirty="0" smtClean="0">
                <a:latin typeface="Monaco"/>
                <a:cs typeface="Monaco"/>
              </a:rPr>
              <a:t>d</a:t>
            </a:r>
            <a:r>
              <a:rPr lang="en-US" i="1" baseline="-25000" dirty="0" smtClean="0">
                <a:latin typeface="Monaco"/>
                <a:cs typeface="Monaco"/>
              </a:rPr>
              <a:t>i</a:t>
            </a:r>
            <a:r>
              <a:rPr lang="en-US" dirty="0" smtClean="0">
                <a:latin typeface="Monaco"/>
                <a:cs typeface="Monaco"/>
              </a:rPr>
              <a:t> = minimum(</a:t>
            </a:r>
            <a:r>
              <a:rPr lang="en-US" i="1" dirty="0" smtClean="0">
                <a:latin typeface="Monaco"/>
                <a:cs typeface="Monaco"/>
              </a:rPr>
              <a:t>Values</a:t>
            </a:r>
            <a:r>
              <a:rPr lang="en-US" i="1" baseline="30000" dirty="0" smtClean="0">
                <a:latin typeface="Monaco"/>
                <a:cs typeface="Monaco"/>
              </a:rPr>
              <a:t>f+1</a:t>
            </a:r>
            <a:r>
              <a:rPr lang="en-US" i="1" baseline="-25000" dirty="0" smtClean="0">
                <a:latin typeface="Monaco"/>
                <a:cs typeface="Monaco"/>
              </a:rPr>
              <a:t>i</a:t>
            </a:r>
            <a:r>
              <a:rPr lang="en-US" dirty="0" smtClean="0">
                <a:latin typeface="Monaco"/>
                <a:cs typeface="Monaco"/>
              </a:rPr>
              <a:t>)</a:t>
            </a:r>
          </a:p>
          <a:p>
            <a:endParaRPr lang="en-US" dirty="0"/>
          </a:p>
        </p:txBody>
      </p:sp>
      <p:sp>
        <p:nvSpPr>
          <p:cNvPr id="7" name="Date Placeholder 6"/>
          <p:cNvSpPr>
            <a:spLocks noGrp="1"/>
          </p:cNvSpPr>
          <p:nvPr>
            <p:ph type="dt" sz="half" idx="10"/>
          </p:nvPr>
        </p:nvSpPr>
        <p:spPr/>
        <p:txBody>
          <a:bodyPr/>
          <a:lstStyle/>
          <a:p>
            <a:r>
              <a:rPr lang="en-US" smtClean="0"/>
              <a:t>2011-09-08</a:t>
            </a:r>
            <a:endParaRPr lang="en-US"/>
          </a:p>
        </p:txBody>
      </p:sp>
      <p:sp>
        <p:nvSpPr>
          <p:cNvPr id="8" name="Footer Placeholder 7"/>
          <p:cNvSpPr>
            <a:spLocks noGrp="1"/>
          </p:cNvSpPr>
          <p:nvPr>
            <p:ph type="ftr" sz="quarter" idx="11"/>
          </p:nvPr>
        </p:nvSpPr>
        <p:spPr/>
        <p:txBody>
          <a:bodyPr/>
          <a:lstStyle/>
          <a:p>
            <a:pPr>
              <a:defRPr/>
            </a:pPr>
            <a:r>
              <a:rPr lang="en-US" smtClean="0"/>
              <a:t>Nikita Borisov - UIUC</a:t>
            </a:r>
            <a:endParaRPr lang="en-US"/>
          </a:p>
        </p:txBody>
      </p:sp>
      <p:sp>
        <p:nvSpPr>
          <p:cNvPr id="9" name="Slide Number Placeholder 8"/>
          <p:cNvSpPr>
            <a:spLocks noGrp="1"/>
          </p:cNvSpPr>
          <p:nvPr>
            <p:ph type="sldNum" sz="quarter" idx="12"/>
          </p:nvPr>
        </p:nvSpPr>
        <p:spPr/>
        <p:txBody>
          <a:bodyPr/>
          <a:lstStyle/>
          <a:p>
            <a:fld id="{19671363-D443-3042-8EA4-5E289CEBC6B0}" type="slidenum">
              <a:rPr lang="en-US" smtClean="0"/>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smtClean="0"/>
              <a:t>Why does the Algorithm Work?</a:t>
            </a:r>
            <a:endParaRPr lang="en-US"/>
          </a:p>
        </p:txBody>
      </p:sp>
      <p:sp>
        <p:nvSpPr>
          <p:cNvPr id="119811" name="Rectangle 3"/>
          <p:cNvSpPr>
            <a:spLocks noGrp="1" noChangeArrowheads="1"/>
          </p:cNvSpPr>
          <p:nvPr>
            <p:ph idx="1"/>
          </p:nvPr>
        </p:nvSpPr>
        <p:spPr/>
        <p:txBody>
          <a:bodyPr>
            <a:normAutofit fontScale="77500" lnSpcReduction="20000"/>
          </a:bodyPr>
          <a:lstStyle/>
          <a:p>
            <a:r>
              <a:rPr lang="en-US" dirty="0" smtClean="0"/>
              <a:t>Proof by contradiction.</a:t>
            </a:r>
          </a:p>
          <a:p>
            <a:r>
              <a:rPr lang="en-US" dirty="0" smtClean="0"/>
              <a:t>Assume that two non-faulty processes differ in their final set of values. </a:t>
            </a:r>
          </a:p>
          <a:p>
            <a:r>
              <a:rPr lang="en-US" dirty="0" smtClean="0"/>
              <a:t>Suppose p</a:t>
            </a:r>
            <a:r>
              <a:rPr lang="en-US" baseline="-25000" dirty="0" smtClean="0"/>
              <a:t>i</a:t>
            </a:r>
            <a:r>
              <a:rPr lang="en-US" dirty="0" smtClean="0"/>
              <a:t> and </a:t>
            </a:r>
            <a:r>
              <a:rPr lang="en-US" dirty="0" err="1" smtClean="0"/>
              <a:t>p</a:t>
            </a:r>
            <a:r>
              <a:rPr lang="en-US" baseline="-25000" dirty="0" err="1" smtClean="0"/>
              <a:t>j</a:t>
            </a:r>
            <a:r>
              <a:rPr lang="en-US" dirty="0" smtClean="0"/>
              <a:t> are these processes.</a:t>
            </a:r>
          </a:p>
          <a:p>
            <a:r>
              <a:rPr lang="en-US" dirty="0" smtClean="0"/>
              <a:t>Assume that p</a:t>
            </a:r>
            <a:r>
              <a:rPr lang="en-US" baseline="-25000" dirty="0" smtClean="0"/>
              <a:t>i</a:t>
            </a:r>
            <a:r>
              <a:rPr lang="en-US" dirty="0" smtClean="0"/>
              <a:t> possesses a value v that </a:t>
            </a:r>
            <a:r>
              <a:rPr lang="en-US" dirty="0" err="1" smtClean="0"/>
              <a:t>p</a:t>
            </a:r>
            <a:r>
              <a:rPr lang="en-US" baseline="-25000" dirty="0" err="1" smtClean="0"/>
              <a:t>j</a:t>
            </a:r>
            <a:r>
              <a:rPr lang="en-US" dirty="0" smtClean="0"/>
              <a:t> does not possess.</a:t>
            </a:r>
          </a:p>
          <a:p>
            <a:pPr lvl="1"/>
            <a:r>
              <a:rPr lang="en-US" dirty="0" smtClean="0">
                <a:sym typeface="Wingdings" charset="0"/>
              </a:rPr>
              <a:t> In the last round, some third process, </a:t>
            </a:r>
            <a:r>
              <a:rPr lang="en-US" dirty="0" err="1" smtClean="0">
                <a:sym typeface="Wingdings" charset="0"/>
              </a:rPr>
              <a:t>p</a:t>
            </a:r>
            <a:r>
              <a:rPr lang="en-US" baseline="-25000" dirty="0" err="1" smtClean="0">
                <a:sym typeface="Wingdings" charset="0"/>
              </a:rPr>
              <a:t>k</a:t>
            </a:r>
            <a:r>
              <a:rPr lang="en-US" dirty="0" smtClean="0">
                <a:sym typeface="Wingdings" charset="0"/>
              </a:rPr>
              <a:t>, sent v to p</a:t>
            </a:r>
            <a:r>
              <a:rPr lang="en-US" baseline="-25000" dirty="0" smtClean="0">
                <a:sym typeface="Wingdings" charset="0"/>
              </a:rPr>
              <a:t>i</a:t>
            </a:r>
            <a:r>
              <a:rPr lang="en-US" dirty="0" smtClean="0">
                <a:sym typeface="Wingdings" charset="0"/>
              </a:rPr>
              <a:t>, and crashed before sending v to </a:t>
            </a:r>
            <a:r>
              <a:rPr lang="en-US" dirty="0" err="1" smtClean="0">
                <a:sym typeface="Wingdings" charset="0"/>
              </a:rPr>
              <a:t>p</a:t>
            </a:r>
            <a:r>
              <a:rPr lang="en-US" baseline="-25000" dirty="0" err="1" smtClean="0">
                <a:sym typeface="Wingdings" charset="0"/>
              </a:rPr>
              <a:t>j</a:t>
            </a:r>
            <a:r>
              <a:rPr lang="en-US" dirty="0" smtClean="0">
                <a:sym typeface="Wingdings" charset="0"/>
              </a:rPr>
              <a:t>.</a:t>
            </a:r>
          </a:p>
          <a:p>
            <a:pPr lvl="1"/>
            <a:r>
              <a:rPr lang="en-US" dirty="0" smtClean="0">
                <a:sym typeface="Wingdings" charset="0"/>
              </a:rPr>
              <a:t> Any process sending v in the penultimate round must have crashed; otherwise, both </a:t>
            </a:r>
            <a:r>
              <a:rPr lang="en-US" dirty="0" err="1" smtClean="0">
                <a:sym typeface="Wingdings" charset="0"/>
              </a:rPr>
              <a:t>p</a:t>
            </a:r>
            <a:r>
              <a:rPr lang="en-US" baseline="-25000" dirty="0" err="1" smtClean="0">
                <a:sym typeface="Wingdings" charset="0"/>
              </a:rPr>
              <a:t>k</a:t>
            </a:r>
            <a:r>
              <a:rPr lang="en-US" dirty="0" smtClean="0">
                <a:sym typeface="Wingdings" charset="0"/>
              </a:rPr>
              <a:t> and </a:t>
            </a:r>
            <a:r>
              <a:rPr lang="en-US" dirty="0" err="1" smtClean="0">
                <a:sym typeface="Wingdings" charset="0"/>
              </a:rPr>
              <a:t>p</a:t>
            </a:r>
            <a:r>
              <a:rPr lang="en-US" baseline="-25000" dirty="0" err="1" smtClean="0">
                <a:sym typeface="Wingdings" charset="0"/>
              </a:rPr>
              <a:t>j</a:t>
            </a:r>
            <a:r>
              <a:rPr lang="en-US" dirty="0" smtClean="0">
                <a:sym typeface="Wingdings" charset="0"/>
              </a:rPr>
              <a:t> should have received v.</a:t>
            </a:r>
          </a:p>
          <a:p>
            <a:pPr lvl="1"/>
            <a:r>
              <a:rPr lang="en-US" dirty="0" smtClean="0">
                <a:sym typeface="Wingdings" charset="0"/>
              </a:rPr>
              <a:t> Proceeding in this way, we infer at least one crash in each of the preceding rounds. </a:t>
            </a:r>
          </a:p>
          <a:p>
            <a:pPr lvl="1"/>
            <a:r>
              <a:rPr lang="en-US" dirty="0" smtClean="0">
                <a:sym typeface="Wingdings" charset="0"/>
              </a:rPr>
              <a:t> But we have assumed at most f crashes can occur and there are f+1 rounds ==&gt; contradiction.</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7</a:t>
            </a:fld>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rmAutofit fontScale="90000"/>
          </a:bodyPr>
          <a:lstStyle/>
          <a:p>
            <a:r>
              <a:rPr lang="en-US" smtClean="0"/>
              <a:t>Consensus in an Asynchronous System</a:t>
            </a:r>
            <a:endParaRPr lang="en-US"/>
          </a:p>
        </p:txBody>
      </p:sp>
      <p:sp>
        <p:nvSpPr>
          <p:cNvPr id="121859" name="Rectangle 3"/>
          <p:cNvSpPr>
            <a:spLocks noGrp="1" noChangeArrowheads="1"/>
          </p:cNvSpPr>
          <p:nvPr>
            <p:ph idx="1"/>
          </p:nvPr>
        </p:nvSpPr>
        <p:spPr/>
        <p:txBody>
          <a:bodyPr>
            <a:normAutofit fontScale="77500" lnSpcReduction="20000"/>
          </a:bodyPr>
          <a:lstStyle/>
          <a:p>
            <a:r>
              <a:rPr lang="en-US" smtClean="0"/>
              <a:t>Messages have arbitrary delay, processes arbitrarily slow</a:t>
            </a:r>
          </a:p>
          <a:p>
            <a:r>
              <a:rPr lang="en-US" smtClean="0"/>
              <a:t>Impossible to achieve!</a:t>
            </a:r>
          </a:p>
          <a:p>
            <a:pPr lvl="1"/>
            <a:r>
              <a:rPr lang="en-US" smtClean="0"/>
              <a:t>even a single failed is enough to avoid the system from reaching agreement!</a:t>
            </a:r>
          </a:p>
          <a:p>
            <a:pPr lvl="1"/>
            <a:r>
              <a:rPr lang="en-US" smtClean="0"/>
              <a:t>a slow process indistinguishable from a crashed process</a:t>
            </a:r>
          </a:p>
          <a:p>
            <a:r>
              <a:rPr lang="en-US" smtClean="0"/>
              <a:t>Impossibility Applies to any protocol that claims to solve consensus!</a:t>
            </a:r>
          </a:p>
          <a:p>
            <a:pPr lvl="1"/>
            <a:endParaRPr lang="en-US" smtClean="0"/>
          </a:p>
          <a:p>
            <a:r>
              <a:rPr lang="en-US" smtClean="0"/>
              <a:t>Proved in a now-famous result by Fischer, Lynch and Patterson, 1983  (FLP)</a:t>
            </a:r>
          </a:p>
          <a:p>
            <a:pPr lvl="1"/>
            <a:r>
              <a:rPr lang="en-US" smtClean="0"/>
              <a:t>Stopped many distributed system designers dead in their tracks</a:t>
            </a:r>
          </a:p>
          <a:p>
            <a:pPr lvl="1"/>
            <a:r>
              <a:rPr lang="en-US" smtClean="0"/>
              <a:t>A lot of claims of </a:t>
            </a:r>
            <a:r>
              <a:rPr lang="ja-JP" altLang="en-US" smtClean="0"/>
              <a:t>“</a:t>
            </a:r>
            <a:r>
              <a:rPr lang="en-US" smtClean="0"/>
              <a:t>reliability</a:t>
            </a:r>
            <a:r>
              <a:rPr lang="ja-JP" altLang="en-US" smtClean="0"/>
              <a:t>”</a:t>
            </a:r>
            <a:r>
              <a:rPr lang="en-US" smtClean="0"/>
              <a:t> vanished overnight</a:t>
            </a:r>
          </a:p>
          <a:p>
            <a:pPr lvl="1"/>
            <a:endParaRPr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smtClean="0"/>
              <a:t>Recall</a:t>
            </a:r>
            <a:endParaRPr lang="en-US"/>
          </a:p>
        </p:txBody>
      </p:sp>
      <p:sp>
        <p:nvSpPr>
          <p:cNvPr id="123907" name="Rectangle 3"/>
          <p:cNvSpPr>
            <a:spLocks noGrp="1" noChangeArrowheads="1"/>
          </p:cNvSpPr>
          <p:nvPr>
            <p:ph idx="1"/>
          </p:nvPr>
        </p:nvSpPr>
        <p:spPr/>
        <p:txBody>
          <a:bodyPr>
            <a:normAutofit fontScale="92500" lnSpcReduction="10000"/>
          </a:bodyPr>
          <a:lstStyle/>
          <a:p>
            <a:r>
              <a:rPr lang="en-US" smtClean="0"/>
              <a:t>Each process p has a state</a:t>
            </a:r>
          </a:p>
          <a:p>
            <a:pPr lvl="1"/>
            <a:r>
              <a:rPr lang="en-US" smtClean="0"/>
              <a:t>program counter, registers, stack, local variables </a:t>
            </a:r>
          </a:p>
          <a:p>
            <a:pPr lvl="1"/>
            <a:r>
              <a:rPr lang="en-US" smtClean="0"/>
              <a:t>input register xp : initially either 0 or 1</a:t>
            </a:r>
          </a:p>
          <a:p>
            <a:pPr lvl="1"/>
            <a:r>
              <a:rPr lang="en-US" smtClean="0"/>
              <a:t>output register yp : initially b (b=undecided)</a:t>
            </a:r>
          </a:p>
          <a:p>
            <a:r>
              <a:rPr lang="en-US" smtClean="0"/>
              <a:t>Consensus Problem: design a protocol so that either</a:t>
            </a:r>
          </a:p>
          <a:p>
            <a:pPr lvl="1"/>
            <a:r>
              <a:rPr lang="en-US" smtClean="0"/>
              <a:t>all non-faulty processes set their output variables to 0 </a:t>
            </a:r>
          </a:p>
          <a:p>
            <a:pPr lvl="1"/>
            <a:r>
              <a:rPr lang="en-US" smtClean="0"/>
              <a:t>Or non-faulty all processes set their output variables to 1</a:t>
            </a:r>
          </a:p>
          <a:p>
            <a:pPr lvl="1"/>
            <a:r>
              <a:rPr lang="en-US" smtClean="0"/>
              <a:t>(No trivial solutions allowed)</a:t>
            </a:r>
            <a:endParaRPr lang="en-US"/>
          </a:p>
        </p:txBody>
      </p:sp>
      <p:sp>
        <p:nvSpPr>
          <p:cNvPr id="4" name="Date Placeholder 3"/>
          <p:cNvSpPr>
            <a:spLocks noGrp="1"/>
          </p:cNvSpPr>
          <p:nvPr>
            <p:ph type="dt" sz="half" idx="10"/>
          </p:nvPr>
        </p:nvSpPr>
        <p:spPr/>
        <p:txBody>
          <a:bodyPr/>
          <a:lstStyle/>
          <a:p>
            <a:r>
              <a:rPr lang="en-US" smtClean="0"/>
              <a:t>2011-09-08</a:t>
            </a:r>
            <a:endParaRPr lang="en-US"/>
          </a:p>
        </p:txBody>
      </p:sp>
      <p:sp>
        <p:nvSpPr>
          <p:cNvPr id="5" name="Footer Placeholder 4"/>
          <p:cNvSpPr>
            <a:spLocks noGrp="1"/>
          </p:cNvSpPr>
          <p:nvPr>
            <p:ph type="ftr" sz="quarter" idx="11"/>
          </p:nvPr>
        </p:nvSpPr>
        <p:spPr/>
        <p:txBody>
          <a:bodyPr/>
          <a:lstStyle/>
          <a:p>
            <a:pPr>
              <a:defRPr/>
            </a:pPr>
            <a:r>
              <a:rPr lang="en-US" smtClean="0"/>
              <a:t>Nikita Borisov - UIUC</a:t>
            </a:r>
            <a:endParaRPr lang="en-US"/>
          </a:p>
        </p:txBody>
      </p:sp>
      <p:sp>
        <p:nvSpPr>
          <p:cNvPr id="6" name="Slide Number Placeholder 5"/>
          <p:cNvSpPr>
            <a:spLocks noGrp="1"/>
          </p:cNvSpPr>
          <p:nvPr>
            <p:ph type="sldNum" sz="quarter" idx="12"/>
          </p:nvPr>
        </p:nvSpPr>
        <p:spPr/>
        <p:txBody>
          <a:bodyPr/>
          <a:lstStyle/>
          <a:p>
            <a:fld id="{19671363-D443-3042-8EA4-5E289CEBC6B0}" type="slidenum">
              <a:rPr lang="en-US" smtClean="0"/>
              <a:pPr/>
              <a:t>9</a:t>
            </a:fld>
            <a:endParaRPr lang="en-US"/>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99203012</TotalTime>
  <Pages>34</Pages>
  <Words>2160</Words>
  <Application>Microsoft Macintosh PowerPoint</Application>
  <PresentationFormat>On-screen Show (4:3)</PresentationFormat>
  <Paragraphs>366</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Module</vt:lpstr>
      <vt:lpstr> Consensus</vt:lpstr>
      <vt:lpstr>Give it a thought</vt:lpstr>
      <vt:lpstr>Consensus: Example</vt:lpstr>
      <vt:lpstr>What is Consensus?</vt:lpstr>
      <vt:lpstr>Solve Consensus!</vt:lpstr>
      <vt:lpstr>Consensus in Synchronous Systems</vt:lpstr>
      <vt:lpstr>Why does the Algorithm Work?</vt:lpstr>
      <vt:lpstr>Consensus in an Asynchronous System</vt:lpstr>
      <vt:lpstr>Recall</vt:lpstr>
      <vt:lpstr>PowerPoint Presentation</vt:lpstr>
      <vt:lpstr>Different Definition of “State” </vt:lpstr>
      <vt:lpstr>PowerPoint Presentation</vt:lpstr>
      <vt:lpstr>Lemma 1</vt:lpstr>
      <vt:lpstr>State Valencies </vt:lpstr>
      <vt:lpstr>What we’ll Show</vt:lpstr>
      <vt:lpstr>Lemma 2</vt:lpstr>
      <vt:lpstr>Lemma 2</vt:lpstr>
      <vt:lpstr>What we’ll Show</vt:lpstr>
      <vt:lpstr>Lemma 3</vt:lpstr>
      <vt:lpstr>Lemma 3</vt:lpstr>
      <vt:lpstr>Lemma 3</vt:lpstr>
      <vt:lpstr>Lemma 3</vt:lpstr>
      <vt:lpstr>PowerPoint Presentation</vt:lpstr>
      <vt:lpstr>PowerPoint Presentation</vt:lpstr>
      <vt:lpstr>PowerPoint Presentation</vt:lpstr>
      <vt:lpstr>Lemma 3</vt:lpstr>
      <vt:lpstr>Putting it all Together</vt:lpstr>
      <vt:lpstr>Why is Consensus Important? – </vt:lpstr>
      <vt:lpstr>Summary</vt:lpstr>
    </vt:vector>
  </TitlesOfParts>
  <Company>University of Illinois at Urbana-Champaign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subject>Distributed Systems</dc:subject>
  <dc:creator>Mehdi T. Harandi</dc:creator>
  <cp:keywords/>
  <dc:description/>
  <cp:lastModifiedBy>Nikita Borisov</cp:lastModifiedBy>
  <cp:revision>502</cp:revision>
  <cp:lastPrinted>1997-09-02T21:25:19Z</cp:lastPrinted>
  <dcterms:created xsi:type="dcterms:W3CDTF">2010-09-05T19:32:15Z</dcterms:created>
  <dcterms:modified xsi:type="dcterms:W3CDTF">2011-09-08T21:29:10Z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C:\WINNT40\Profiles\harandi.000\Personal</vt:lpwstr>
  </property>
</Properties>
</file>