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4" r:id="rId1"/>
  </p:sldMasterIdLst>
  <p:notesMasterIdLst>
    <p:notesMasterId r:id="rId22"/>
  </p:notesMasterIdLst>
  <p:handoutMasterIdLst>
    <p:handoutMasterId r:id="rId23"/>
  </p:handoutMasterIdLst>
  <p:sldIdLst>
    <p:sldId id="372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70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073FA"/>
    <a:srgbClr val="8CFC6C"/>
    <a:srgbClr val="038A69"/>
    <a:srgbClr val="037C03"/>
    <a:srgbClr val="FF7A31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0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</a:defRPr>
            </a:lvl1pPr>
          </a:lstStyle>
          <a:p>
            <a:fld id="{17B8B761-2E62-CC4F-9A9F-55AABB4F80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159000" y="9140825"/>
            <a:ext cx="3114675" cy="238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46501" tIns="18268" rIns="46501" bIns="18268">
            <a:spAutoFit/>
          </a:bodyPr>
          <a:lstStyle/>
          <a:p>
            <a:pPr marL="338138" indent="-338138" defTabSz="912813">
              <a:lnSpc>
                <a:spcPct val="115000"/>
              </a:lnSpc>
              <a:spcAft>
                <a:spcPct val="57000"/>
              </a:spcAft>
              <a:tabLst>
                <a:tab pos="450850" algn="l"/>
              </a:tabLst>
              <a:defRPr/>
            </a:pPr>
            <a:r>
              <a:rPr lang="en-US" sz="1200" b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rPr>
              <a:t>       2002 M. T. Harandi and J. Hou</a:t>
            </a:r>
          </a:p>
        </p:txBody>
      </p:sp>
      <p:pic>
        <p:nvPicPr>
          <p:cNvPr id="13319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9101138"/>
            <a:ext cx="2206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-1588" y="6350"/>
            <a:ext cx="1765301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342" tIns="44840" rIns="91342" bIns="44840">
            <a:spAutoFit/>
          </a:bodyPr>
          <a:lstStyle/>
          <a:p>
            <a:pPr defTabSz="912813">
              <a:defRPr/>
            </a:pPr>
            <a:r>
              <a:rPr lang="en-US" sz="1500" b="1" i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Student Notes Pages</a:t>
            </a:r>
          </a:p>
        </p:txBody>
      </p:sp>
    </p:spTree>
    <p:extLst>
      <p:ext uri="{BB962C8B-B14F-4D97-AF65-F5344CB8AC3E}">
        <p14:creationId xmlns:p14="http://schemas.microsoft.com/office/powerpoint/2010/main" val="4171487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5EB6A410-B35F-214C-9F8F-80B0A602AB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6213" y="142875"/>
            <a:ext cx="3725862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17513" y="341313"/>
            <a:ext cx="3917950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156075" y="77788"/>
            <a:ext cx="30511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985" tIns="48163" rIns="97985" bIns="48163">
            <a:spAutoFit/>
          </a:bodyPr>
          <a:lstStyle/>
          <a:p>
            <a:pPr defTabSz="979488">
              <a:spcBef>
                <a:spcPct val="50000"/>
              </a:spcBef>
              <a:defRPr/>
            </a:pPr>
            <a:r>
              <a:rPr lang="en-US" sz="1700" b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rPr>
              <a:t>Teaching Tips: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106863" y="22225"/>
            <a:ext cx="3124200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52388" y="3217863"/>
            <a:ext cx="7178675" cy="586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0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28ED87D-FC0C-7E4D-8B69-2A6FDAFD8F7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85738" y="146050"/>
            <a:ext cx="3709987" cy="2782888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10B64D5-CC37-0044-A226-3918FA13D6D0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ACEEEA8-17B3-634F-8A18-37FAE86C6DB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BE43B9A-BB2F-A547-916D-0135C23BA00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0FCD337-3A77-824C-886C-896071B3873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FDB2C60-FFF0-A248-829D-970FD06E2108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DFCA3C0-440D-184D-97AA-517C22A8DB8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5F6782B-64A6-7D4F-BCAB-FA16966F357A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4CFBE8B-C858-4940-B9AB-29CE34D9574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56558B-7860-A64A-85BB-2D394DAA003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A8CF79B-F835-5F44-8F22-67522666401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7B320E4-6421-E445-8910-7C126939545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Grp="1" noChangeArrowheads="1"/>
          </p:cNvSpPr>
          <p:nvPr/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9930" tIns="0" rIns="19930" bIns="0" anchor="b"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>
              <a:lnSpc>
                <a:spcPct val="100000"/>
              </a:lnSpc>
            </a:pPr>
            <a:fld id="{FF6DCFCF-4AA0-A04E-935C-C978BC8992EC}" type="slidenum">
              <a:rPr lang="en-US" sz="1000" i="1">
                <a:solidFill>
                  <a:schemeClr val="tx1"/>
                </a:solidFill>
                <a:latin typeface="Times New Roman" charset="0"/>
              </a:rPr>
              <a:pPr algn="r">
                <a:lnSpc>
                  <a:spcPct val="100000"/>
                </a:lnSpc>
              </a:pPr>
              <a:t>20</a:t>
            </a:fld>
            <a:endParaRPr lang="en-US" sz="1000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7F734B1-2935-F545-8812-A456FB56117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346B0F3-6691-224B-9D7C-7F84DB72E1A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EB6A0A1-A0D5-2F42-8705-C7F0E41BC06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CA903B0-F31B-D54C-BCBE-78738AADD00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9D81ABE-3FEB-EF4A-B50F-47BF960C185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A509709-0E86-704C-94A6-2D4421C7E52D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19F6650-4C06-2847-878F-A0C4074C79F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B130-54C6-004C-9793-6832B0BA1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9A96-EBBA-3A4B-ACBC-C75AFECF4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CC58-74A7-AC43-BD05-B438817DA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C656-1A54-B34D-A2FC-69C88D44C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764-83A8-554F-AB94-7D4EA505E1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1A16-57FC-734E-BF24-BA5406B014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AEB5-3423-3E46-AFB5-5454802923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2063-F3CD-C24A-816E-5DD8DB1EA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2011-09-13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E53438F-8769-6B42-81C4-DDA4AB4564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2011-09-13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2FCA63-C641-9F4C-A381-BF7D59069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CS425 /CSE424/ECE428 – Distributed Systems – Fall 2011	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5334000"/>
            <a:ext cx="4335567" cy="483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Material derived from slides by I. Gupta, M. </a:t>
            </a:r>
            <a:r>
              <a:rPr lang="en-US" dirty="0" err="1" smtClean="0"/>
              <a:t>Harandi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J. </a:t>
            </a:r>
            <a:r>
              <a:rPr lang="en-US" dirty="0" err="1" smtClean="0"/>
              <a:t>Hou</a:t>
            </a:r>
            <a:r>
              <a:rPr lang="en-US" dirty="0" smtClean="0"/>
              <a:t>, S. </a:t>
            </a:r>
            <a:r>
              <a:rPr lang="en-US" dirty="0" err="1" smtClean="0"/>
              <a:t>Mitra</a:t>
            </a:r>
            <a:r>
              <a:rPr lang="en-US" dirty="0" smtClean="0"/>
              <a:t>, K. </a:t>
            </a:r>
            <a:r>
              <a:rPr lang="en-US" dirty="0" err="1" smtClean="0"/>
              <a:t>Nahrstedt</a:t>
            </a:r>
            <a:r>
              <a:rPr lang="en-US" dirty="0" smtClean="0"/>
              <a:t>, N. </a:t>
            </a:r>
            <a:r>
              <a:rPr lang="en-US" dirty="0" err="1" smtClean="0"/>
              <a:t>Vaidya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D33C-9A4E-B66B-49515E34B6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87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 Centralized Control of Mutual Exclusion </a:t>
            </a: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central coordinator (master or leader)</a:t>
            </a:r>
          </a:p>
          <a:p>
            <a:pPr lvl="1"/>
            <a:r>
              <a:rPr lang="en-US" dirty="0" smtClean="0"/>
              <a:t> Is elected (next lecture)</a:t>
            </a:r>
          </a:p>
          <a:p>
            <a:pPr lvl="1"/>
            <a:r>
              <a:rPr lang="en-US" dirty="0" smtClean="0"/>
              <a:t> Grants permission to enter CS &amp; keeps a queue of requests to enter the CS.</a:t>
            </a:r>
          </a:p>
          <a:p>
            <a:pPr lvl="1"/>
            <a:r>
              <a:rPr lang="en-US" dirty="0" smtClean="0"/>
              <a:t> Ensures only one process at a time can access the CS</a:t>
            </a:r>
          </a:p>
          <a:p>
            <a:pPr lvl="1"/>
            <a:r>
              <a:rPr lang="en-US" dirty="0" smtClean="0"/>
              <a:t> Has a special token per CS</a:t>
            </a:r>
          </a:p>
          <a:p>
            <a:r>
              <a:rPr lang="en-US" dirty="0" smtClean="0"/>
              <a:t> Operations (token gives access to CS)</a:t>
            </a:r>
          </a:p>
          <a:p>
            <a:pPr lvl="1"/>
            <a:r>
              <a:rPr lang="en-US" dirty="0" smtClean="0"/>
              <a:t>To enter a CS Send a request to the </a:t>
            </a:r>
            <a:r>
              <a:rPr lang="en-US" dirty="0" err="1" smtClean="0"/>
              <a:t>coord</a:t>
            </a:r>
            <a:r>
              <a:rPr lang="en-US" dirty="0" smtClean="0"/>
              <a:t> &amp; wait for token.</a:t>
            </a:r>
          </a:p>
          <a:p>
            <a:pPr lvl="1"/>
            <a:r>
              <a:rPr lang="en-US" dirty="0" smtClean="0"/>
              <a:t>On exiting the CS Send a message to the </a:t>
            </a:r>
            <a:r>
              <a:rPr lang="en-US" dirty="0" err="1" smtClean="0"/>
              <a:t>coord</a:t>
            </a:r>
            <a:r>
              <a:rPr lang="en-US" dirty="0" smtClean="0"/>
              <a:t> to release the token.</a:t>
            </a:r>
          </a:p>
          <a:p>
            <a:pPr lvl="1"/>
            <a:r>
              <a:rPr lang="en-US" dirty="0" smtClean="0"/>
              <a:t>Upon receipt of a request, if no other process has the token, the </a:t>
            </a:r>
            <a:r>
              <a:rPr lang="en-US" dirty="0" err="1" smtClean="0"/>
              <a:t>coord</a:t>
            </a:r>
            <a:r>
              <a:rPr lang="en-US" dirty="0" smtClean="0"/>
              <a:t>  replies with the token; otherwise, the </a:t>
            </a:r>
            <a:r>
              <a:rPr lang="en-US" dirty="0" err="1" smtClean="0"/>
              <a:t>coord</a:t>
            </a:r>
            <a:r>
              <a:rPr lang="en-US" dirty="0" smtClean="0"/>
              <a:t> queues the request.</a:t>
            </a:r>
          </a:p>
          <a:p>
            <a:pPr lvl="1"/>
            <a:r>
              <a:rPr lang="en-US" dirty="0" smtClean="0"/>
              <a:t>Upon receipt of a release message, the </a:t>
            </a:r>
            <a:r>
              <a:rPr lang="en-US" dirty="0" err="1" smtClean="0"/>
              <a:t>coord</a:t>
            </a:r>
            <a:r>
              <a:rPr lang="en-US" dirty="0" smtClean="0"/>
              <a:t> removes the oldest entry in the queue (if any) and replies with a token.</a:t>
            </a:r>
          </a:p>
          <a:p>
            <a:r>
              <a:rPr lang="en-US" dirty="0" smtClean="0"/>
              <a:t> Features: </a:t>
            </a:r>
          </a:p>
          <a:p>
            <a:pPr lvl="1"/>
            <a:r>
              <a:rPr lang="en-US" dirty="0" smtClean="0"/>
              <a:t> Safety, </a:t>
            </a:r>
            <a:r>
              <a:rPr lang="en-US" dirty="0" err="1" smtClean="0"/>
              <a:t>liveness</a:t>
            </a:r>
            <a:r>
              <a:rPr lang="en-US" dirty="0" smtClean="0"/>
              <a:t> are guaranteed</a:t>
            </a:r>
          </a:p>
          <a:p>
            <a:pPr lvl="1"/>
            <a:r>
              <a:rPr lang="en-US" dirty="0" smtClean="0"/>
              <a:t> Ordering also guaranteed (what kind?)</a:t>
            </a:r>
          </a:p>
          <a:p>
            <a:pPr lvl="1"/>
            <a:r>
              <a:rPr lang="en-US" dirty="0" smtClean="0"/>
              <a:t> Requires 3 messages per entry + exit operation.</a:t>
            </a:r>
          </a:p>
          <a:p>
            <a:pPr lvl="1"/>
            <a:r>
              <a:rPr lang="en-US" dirty="0" smtClean="0"/>
              <a:t> Client delay: one round trip time (request + grant)</a:t>
            </a:r>
          </a:p>
          <a:p>
            <a:pPr lvl="1"/>
            <a:r>
              <a:rPr lang="en-US" dirty="0" smtClean="0"/>
              <a:t> Synchronization delay: one round trip time (release + grant) </a:t>
            </a:r>
          </a:p>
          <a:p>
            <a:pPr lvl="1"/>
            <a:r>
              <a:rPr lang="en-US" dirty="0" smtClean="0"/>
              <a:t> The coordinator becomes performance bottleneck and single point of failure.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Token Ring Approach </a:t>
            </a:r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229600" cy="23396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Processes are organized in a logical ring: pi has a communication channel to p(i+1)mod (n).</a:t>
            </a:r>
          </a:p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Only the process holding the token can enter the CS. </a:t>
            </a:r>
          </a:p>
          <a:p>
            <a:pPr lvl="1"/>
            <a:r>
              <a:rPr lang="en-US" dirty="0" smtClean="0"/>
              <a:t>To enter the critical section, wait passively for the token. When in CS, hold on to the token. </a:t>
            </a:r>
          </a:p>
          <a:p>
            <a:pPr lvl="1"/>
            <a:r>
              <a:rPr lang="en-US" dirty="0" smtClean="0"/>
              <a:t>To exit the CS, the process sends the token onto its neighbor.</a:t>
            </a:r>
          </a:p>
          <a:p>
            <a:pPr lvl="1"/>
            <a:r>
              <a:rPr lang="en-US" dirty="0" smtClean="0"/>
              <a:t> If a process does not want to enter the CS when it receives the token, it forwards the token to the next neighbor.</a:t>
            </a:r>
          </a:p>
          <a:p>
            <a:endParaRPr lang="en-US" dirty="0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5892800" y="38608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718300" y="43434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5194300" y="43561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6705600" y="52070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6019800" y="5664200"/>
            <a:ext cx="482600" cy="4572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35849" name="AutoShape 10"/>
          <p:cNvCxnSpPr>
            <a:cxnSpLocks noChangeShapeType="1"/>
            <a:stCxn id="150532" idx="6"/>
            <a:endCxn id="150533" idx="0"/>
          </p:cNvCxnSpPr>
          <p:nvPr/>
        </p:nvCxnSpPr>
        <p:spPr bwMode="auto">
          <a:xfrm>
            <a:off x="6375400" y="4089400"/>
            <a:ext cx="584200" cy="2540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AutoShape 11"/>
          <p:cNvCxnSpPr>
            <a:cxnSpLocks noChangeShapeType="1"/>
            <a:stCxn id="150535" idx="4"/>
            <a:endCxn id="150537" idx="6"/>
          </p:cNvCxnSpPr>
          <p:nvPr/>
        </p:nvCxnSpPr>
        <p:spPr bwMode="auto">
          <a:xfrm rot="5400000">
            <a:off x="6610350" y="5556250"/>
            <a:ext cx="228600" cy="4445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AutoShape 13"/>
          <p:cNvCxnSpPr>
            <a:cxnSpLocks noChangeShapeType="1"/>
            <a:stCxn id="150534" idx="0"/>
            <a:endCxn id="150532" idx="2"/>
          </p:cNvCxnSpPr>
          <p:nvPr/>
        </p:nvCxnSpPr>
        <p:spPr bwMode="auto">
          <a:xfrm rot="-5400000">
            <a:off x="5530850" y="3994150"/>
            <a:ext cx="266700" cy="4572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4"/>
          <p:cNvCxnSpPr>
            <a:cxnSpLocks noChangeShapeType="1"/>
            <a:stCxn id="150533" idx="6"/>
            <a:endCxn id="35856" idx="3"/>
          </p:cNvCxnSpPr>
          <p:nvPr/>
        </p:nvCxnSpPr>
        <p:spPr bwMode="auto">
          <a:xfrm>
            <a:off x="7200900" y="4572000"/>
            <a:ext cx="38100" cy="804863"/>
          </a:xfrm>
          <a:prstGeom prst="curvedConnector3">
            <a:avLst>
              <a:gd name="adj1" fmla="val 70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5"/>
          <p:cNvCxnSpPr>
            <a:cxnSpLocks noChangeShapeType="1"/>
            <a:stCxn id="150537" idx="2"/>
            <a:endCxn id="150534" idx="2"/>
          </p:cNvCxnSpPr>
          <p:nvPr/>
        </p:nvCxnSpPr>
        <p:spPr bwMode="auto">
          <a:xfrm rot="10800000">
            <a:off x="5194300" y="4584700"/>
            <a:ext cx="825500" cy="1308100"/>
          </a:xfrm>
          <a:prstGeom prst="curvedConnector3">
            <a:avLst>
              <a:gd name="adj1" fmla="val 98653"/>
            </a:avLst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5943600" y="38481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P0</a:t>
            </a:r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6756400" y="43561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P1</a:t>
            </a:r>
          </a:p>
        </p:txBody>
      </p:sp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6769100" y="52197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P2</a:t>
            </a:r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6045200" y="5676900"/>
            <a:ext cx="4699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P3</a:t>
            </a:r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5219700" y="43561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PN-1</a:t>
            </a:r>
          </a:p>
        </p:txBody>
      </p:sp>
      <p:sp>
        <p:nvSpPr>
          <p:cNvPr id="35859" name="Oval 21"/>
          <p:cNvSpPr>
            <a:spLocks noChangeArrowheads="1"/>
          </p:cNvSpPr>
          <p:nvPr/>
        </p:nvSpPr>
        <p:spPr bwMode="auto">
          <a:xfrm>
            <a:off x="6883400" y="46355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22"/>
          <p:cNvSpPr txBox="1">
            <a:spLocks noChangeArrowheads="1"/>
          </p:cNvSpPr>
          <p:nvPr/>
        </p:nvSpPr>
        <p:spPr bwMode="auto">
          <a:xfrm>
            <a:off x="6286500" y="3797300"/>
            <a:ext cx="212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Previous holder of token</a:t>
            </a:r>
          </a:p>
        </p:txBody>
      </p:sp>
      <p:sp>
        <p:nvSpPr>
          <p:cNvPr id="35861" name="Text Box 23"/>
          <p:cNvSpPr txBox="1">
            <a:spLocks noChangeArrowheads="1"/>
          </p:cNvSpPr>
          <p:nvPr/>
        </p:nvSpPr>
        <p:spPr bwMode="auto">
          <a:xfrm>
            <a:off x="7099300" y="5461000"/>
            <a:ext cx="1435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next holder of token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7213600" y="4254500"/>
            <a:ext cx="1435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current holder of token</a:t>
            </a:r>
          </a:p>
        </p:txBody>
      </p:sp>
      <p:sp>
        <p:nvSpPr>
          <p:cNvPr id="35863" name="Rectangle 25"/>
          <p:cNvSpPr>
            <a:spLocks noChangeArrowheads="1"/>
          </p:cNvSpPr>
          <p:nvPr/>
        </p:nvSpPr>
        <p:spPr bwMode="auto">
          <a:xfrm>
            <a:off x="190500" y="3733800"/>
            <a:ext cx="5016500" cy="289560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285750" indent="-285750">
              <a:spcBef>
                <a:spcPct val="30000"/>
              </a:spcBef>
              <a:buClr>
                <a:schemeClr val="hlink"/>
              </a:buClr>
              <a:buSzPct val="120000"/>
              <a:buFont typeface="Wingdings" charset="0"/>
              <a:buChar char="v"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Features:</a:t>
            </a:r>
          </a:p>
          <a:p>
            <a:pPr marL="685800" lvl="1" indent="-228600">
              <a:spcBef>
                <a:spcPct val="30000"/>
              </a:spcBef>
              <a:buClr>
                <a:schemeClr val="hlink"/>
              </a:buClr>
              <a:buSzPct val="120000"/>
              <a:buFont typeface="Wingdings" charset="0"/>
              <a:buChar char="v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Safety &amp; </a:t>
            </a:r>
            <a:r>
              <a:rPr lang="en-US" sz="1800" b="1" dirty="0" err="1">
                <a:solidFill>
                  <a:schemeClr val="tx1"/>
                </a:solidFill>
                <a:latin typeface="Arial" charset="0"/>
              </a:rPr>
              <a:t>liveness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are guaranteed, but </a:t>
            </a:r>
            <a:r>
              <a:rPr lang="en-US" sz="1800" b="1" u="sng" dirty="0">
                <a:solidFill>
                  <a:schemeClr val="tx1"/>
                </a:solidFill>
                <a:latin typeface="Arial" charset="0"/>
              </a:rPr>
              <a:t>ordering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is not.</a:t>
            </a:r>
          </a:p>
          <a:p>
            <a:pPr marL="685800" lvl="1" indent="-228600">
              <a:spcBef>
                <a:spcPct val="30000"/>
              </a:spcBef>
              <a:buClr>
                <a:schemeClr val="hlink"/>
              </a:buClr>
              <a:buSzPct val="120000"/>
              <a:buFont typeface="Wingdings" charset="0"/>
              <a:buChar char="v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Bandwidth: 1 message per exit</a:t>
            </a:r>
          </a:p>
          <a:p>
            <a:pPr marL="685800" lvl="1" indent="-228600">
              <a:spcBef>
                <a:spcPct val="30000"/>
              </a:spcBef>
              <a:buClr>
                <a:schemeClr val="hlink"/>
              </a:buClr>
              <a:buSzPct val="120000"/>
              <a:buFont typeface="Wingdings" charset="0"/>
              <a:buChar char="v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Client delay: 0 to </a:t>
            </a:r>
            <a:r>
              <a:rPr lang="en-US" sz="1800" b="1" dirty="0">
                <a:latin typeface="Arial" charset="0"/>
              </a:rPr>
              <a:t>N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message transmissions.</a:t>
            </a:r>
          </a:p>
          <a:p>
            <a:pPr marL="685800" lvl="1" indent="-228600">
              <a:spcBef>
                <a:spcPct val="30000"/>
              </a:spcBef>
              <a:buClr>
                <a:schemeClr val="hlink"/>
              </a:buClr>
              <a:buSzPct val="120000"/>
              <a:buFont typeface="Wingdings" charset="0"/>
              <a:buChar char="v"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Synchronization delay between one process</a:t>
            </a:r>
            <a:r>
              <a:rPr lang="ja-JP" altLang="en-US" sz="1800" b="1" dirty="0">
                <a:solidFill>
                  <a:schemeClr val="tx1"/>
                </a:solidFill>
                <a:latin typeface="Arial" charset="0"/>
              </a:rPr>
              <a:t>’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 exit from the CS and the next process</a:t>
            </a:r>
            <a:r>
              <a:rPr lang="ja-JP" altLang="en-US" sz="1800" b="1" dirty="0">
                <a:solidFill>
                  <a:schemeClr val="tx1"/>
                </a:solidFill>
                <a:latin typeface="Arial" charset="0"/>
              </a:rPr>
              <a:t>’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s entry is between 1 and </a:t>
            </a:r>
            <a:r>
              <a:rPr lang="en-US" sz="1800" b="1" dirty="0">
                <a:latin typeface="Arial" charset="0"/>
              </a:rPr>
              <a:t>N-1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 message transmissions.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3. Timestamp Approach: Ricart &amp; Agrawala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Processes requiring entry to critical section multicast a request, and can enter it only when all other processes have replied positively.</a:t>
            </a:r>
          </a:p>
          <a:p>
            <a:r>
              <a:rPr lang="en-US" smtClean="0"/>
              <a:t>Messages requesting entry are of the form &lt;T,pi&gt;, where T is the sender</a:t>
            </a:r>
            <a:r>
              <a:rPr lang="ja-JP" altLang="en-US" smtClean="0"/>
              <a:t>’</a:t>
            </a:r>
            <a:r>
              <a:rPr lang="en-US" smtClean="0"/>
              <a:t>s timestamp (from a Lamport clock) and pi  the sender</a:t>
            </a:r>
            <a:r>
              <a:rPr lang="ja-JP" altLang="en-US" smtClean="0"/>
              <a:t>’</a:t>
            </a:r>
            <a:r>
              <a:rPr lang="en-US" smtClean="0"/>
              <a:t>s identity (used to break ties in T). </a:t>
            </a:r>
          </a:p>
          <a:p>
            <a:r>
              <a:rPr lang="en-US" smtClean="0"/>
              <a:t>To enter the CS</a:t>
            </a:r>
          </a:p>
          <a:p>
            <a:pPr lvl="1"/>
            <a:r>
              <a:rPr lang="en-US" smtClean="0"/>
              <a:t> set state to wanted</a:t>
            </a:r>
          </a:p>
          <a:p>
            <a:pPr lvl="1"/>
            <a:r>
              <a:rPr lang="en-US" smtClean="0"/>
              <a:t> multicast </a:t>
            </a:r>
            <a:r>
              <a:rPr lang="ja-JP" altLang="en-US" smtClean="0"/>
              <a:t>“</a:t>
            </a:r>
            <a:r>
              <a:rPr lang="en-US" smtClean="0"/>
              <a:t>request</a:t>
            </a:r>
            <a:r>
              <a:rPr lang="ja-JP" altLang="en-US" smtClean="0"/>
              <a:t>”</a:t>
            </a:r>
            <a:r>
              <a:rPr lang="en-US" smtClean="0"/>
              <a:t>  to all processes (including timestamp)</a:t>
            </a:r>
          </a:p>
          <a:p>
            <a:pPr lvl="1"/>
            <a:r>
              <a:rPr lang="en-US" smtClean="0"/>
              <a:t> wait until all processes send back </a:t>
            </a:r>
            <a:r>
              <a:rPr lang="ja-JP" altLang="en-US" smtClean="0"/>
              <a:t>“</a:t>
            </a:r>
            <a:r>
              <a:rPr lang="en-US" smtClean="0"/>
              <a:t>reply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 change state to held and enter the CS</a:t>
            </a:r>
          </a:p>
          <a:p>
            <a:r>
              <a:rPr lang="en-US" smtClean="0"/>
              <a:t> On receipt of a request &lt;Ti, pi&gt; at pj:</a:t>
            </a:r>
          </a:p>
          <a:p>
            <a:pPr lvl="1"/>
            <a:r>
              <a:rPr lang="en-US" smtClean="0"/>
              <a:t> if (state = held) or (state = wanted &amp; (Tj, pj)&lt;(Ti,pi)), // lexicographic ordering</a:t>
            </a:r>
          </a:p>
          <a:p>
            <a:pPr lvl="1"/>
            <a:r>
              <a:rPr lang="en-US" smtClean="0"/>
              <a:t>     enqueue request</a:t>
            </a:r>
          </a:p>
          <a:p>
            <a:pPr lvl="1"/>
            <a:r>
              <a:rPr lang="en-US" smtClean="0"/>
              <a:t> else </a:t>
            </a:r>
            <a:r>
              <a:rPr lang="ja-JP" altLang="en-US" smtClean="0"/>
              <a:t>“</a:t>
            </a:r>
            <a:r>
              <a:rPr lang="en-US" smtClean="0"/>
              <a:t>reply</a:t>
            </a:r>
            <a:r>
              <a:rPr lang="ja-JP" altLang="en-US" smtClean="0"/>
              <a:t>”</a:t>
            </a:r>
            <a:r>
              <a:rPr lang="en-US" smtClean="0"/>
              <a:t> to pi</a:t>
            </a:r>
          </a:p>
          <a:p>
            <a:r>
              <a:rPr lang="en-US" smtClean="0"/>
              <a:t> On exiting the CS </a:t>
            </a:r>
          </a:p>
          <a:p>
            <a:pPr lvl="1"/>
            <a:r>
              <a:rPr lang="en-US" smtClean="0"/>
              <a:t> change state to release and </a:t>
            </a:r>
            <a:r>
              <a:rPr lang="ja-JP" altLang="en-US" smtClean="0"/>
              <a:t>“</a:t>
            </a:r>
            <a:r>
              <a:rPr lang="en-US" smtClean="0"/>
              <a:t>reply</a:t>
            </a:r>
            <a:r>
              <a:rPr lang="ja-JP" altLang="en-US" smtClean="0"/>
              <a:t>”</a:t>
            </a:r>
            <a:r>
              <a:rPr lang="en-US" smtClean="0"/>
              <a:t> to all queued requests.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Ricart &amp; Agrawala</a:t>
            </a:r>
            <a:r>
              <a:rPr lang="ja-JP" altLang="en-US" smtClean="0"/>
              <a:t>’</a:t>
            </a:r>
            <a:r>
              <a:rPr lang="en-US" smtClean="0"/>
              <a:t>s Algorithm </a:t>
            </a:r>
            <a:endParaRPr lang="en-GB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25488" y="1603375"/>
            <a:ext cx="6269124" cy="483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On initialization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RELEASED; 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To enter the section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WANTED;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to all processes;		</a:t>
            </a:r>
            <a:endParaRPr lang="en-GB" sz="1800" dirty="0" smtClean="0">
              <a:solidFill>
                <a:schemeClr val="tx1"/>
              </a:solidFill>
              <a:latin typeface="Times" charset="0"/>
            </a:endParaRP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request’s timestamp;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Wait until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(number of replies received =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N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– 1));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HELD;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endParaRPr lang="en-GB" sz="1800" dirty="0">
              <a:solidFill>
                <a:schemeClr val="tx1"/>
              </a:solidFill>
              <a:latin typeface="Times" charset="0"/>
            </a:endParaRP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On receipt of a request &lt;T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, 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&gt; at 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chemeClr val="tx1"/>
                </a:solidFill>
                <a:latin typeface="Times" charset="0"/>
              </a:rPr>
              <a:t>j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 (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 ≠ j)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if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= HELD or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= WANTED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and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, </a:t>
            </a:r>
            <a:r>
              <a:rPr lang="en-GB" sz="1800" i="1" dirty="0" err="1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chemeClr val="tx1"/>
                </a:solidFill>
                <a:latin typeface="Times" charset="0"/>
              </a:rPr>
              <a:t>j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) &lt; (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,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)))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then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	queue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from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without replying; 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else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	reply immediately to 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chemeClr val="tx1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;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end if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To exit the critical section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</a:t>
            </a:r>
            <a:r>
              <a:rPr lang="en-GB" sz="1800" i="1" dirty="0">
                <a:solidFill>
                  <a:schemeClr val="tx1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chemeClr val="tx1"/>
                </a:solidFill>
                <a:latin typeface="Times" charset="0"/>
              </a:rPr>
              <a:t> := RELEASED;</a:t>
            </a:r>
          </a:p>
          <a:p>
            <a:pPr>
              <a:tabLst>
                <a:tab pos="385763" algn="l"/>
                <a:tab pos="758825" algn="l"/>
                <a:tab pos="1146175" algn="l"/>
                <a:tab pos="1519238" algn="l"/>
              </a:tabLst>
            </a:pPr>
            <a:r>
              <a:rPr lang="en-GB" sz="1800" dirty="0">
                <a:solidFill>
                  <a:schemeClr val="tx1"/>
                </a:solidFill>
                <a:latin typeface="Times" charset="0"/>
              </a:rPr>
              <a:t>	reply to any queued requests;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Ricart &amp; Agrawala</a:t>
            </a:r>
            <a:r>
              <a:rPr lang="ja-JP" altLang="en-US" smtClean="0"/>
              <a:t>’</a:t>
            </a:r>
            <a:r>
              <a:rPr lang="en-US" smtClean="0"/>
              <a:t>s Algorithm </a:t>
            </a:r>
            <a:endParaRPr lang="en-GB"/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339850" y="1438275"/>
            <a:ext cx="6697663" cy="4764088"/>
            <a:chOff x="914" y="906"/>
            <a:chExt cx="4571" cy="3001"/>
          </a:xfrm>
        </p:grpSpPr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 flipH="1" flipV="1">
              <a:off x="2078" y="2345"/>
              <a:ext cx="804" cy="656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3390" y="3001"/>
              <a:ext cx="635" cy="677"/>
            </a:xfrm>
            <a:prstGeom prst="ellips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914" y="1329"/>
              <a:ext cx="1100" cy="1079"/>
            </a:xfrm>
            <a:prstGeom prst="ellipse">
              <a:avLst/>
            </a:prstGeom>
            <a:solidFill>
              <a:srgbClr val="FFDC99"/>
            </a:solidFill>
            <a:ln w="492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2616" y="2828"/>
              <a:ext cx="1100" cy="1079"/>
            </a:xfrm>
            <a:prstGeom prst="ellipse">
              <a:avLst/>
            </a:prstGeom>
            <a:solidFill>
              <a:srgbClr val="FFDC99"/>
            </a:solidFill>
            <a:ln w="492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1549" y="1139"/>
              <a:ext cx="635" cy="656"/>
            </a:xfrm>
            <a:prstGeom prst="ellips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4363" y="906"/>
              <a:ext cx="1122" cy="1121"/>
            </a:xfrm>
            <a:prstGeom prst="ellipse">
              <a:avLst/>
            </a:prstGeom>
            <a:solidFill>
              <a:srgbClr val="FFDC99"/>
            </a:solidFill>
            <a:ln w="492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4194" y="1287"/>
              <a:ext cx="169" cy="84"/>
            </a:xfrm>
            <a:custGeom>
              <a:avLst/>
              <a:gdLst>
                <a:gd name="T0" fmla="*/ 0 w 169"/>
                <a:gd name="T1" fmla="*/ 42 h 84"/>
                <a:gd name="T2" fmla="*/ 0 w 169"/>
                <a:gd name="T3" fmla="*/ 0 h 84"/>
                <a:gd name="T4" fmla="*/ 169 w 169"/>
                <a:gd name="T5" fmla="*/ 0 h 84"/>
                <a:gd name="T6" fmla="*/ 21 w 169"/>
                <a:gd name="T7" fmla="*/ 84 h 84"/>
                <a:gd name="T8" fmla="*/ 0 w 169"/>
                <a:gd name="T9" fmla="*/ 4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84"/>
                <a:gd name="T17" fmla="*/ 169 w 169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84">
                  <a:moveTo>
                    <a:pt x="0" y="42"/>
                  </a:moveTo>
                  <a:lnTo>
                    <a:pt x="0" y="0"/>
                  </a:lnTo>
                  <a:lnTo>
                    <a:pt x="169" y="0"/>
                  </a:lnTo>
                  <a:lnTo>
                    <a:pt x="21" y="8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V="1">
              <a:off x="1972" y="1329"/>
              <a:ext cx="2222" cy="487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Freeform 12"/>
            <p:cNvSpPr>
              <a:spLocks/>
            </p:cNvSpPr>
            <p:nvPr/>
          </p:nvSpPr>
          <p:spPr bwMode="auto">
            <a:xfrm>
              <a:off x="2459" y="3043"/>
              <a:ext cx="148" cy="127"/>
            </a:xfrm>
            <a:custGeom>
              <a:avLst/>
              <a:gdLst>
                <a:gd name="T0" fmla="*/ 21 w 148"/>
                <a:gd name="T1" fmla="*/ 42 h 127"/>
                <a:gd name="T2" fmla="*/ 63 w 148"/>
                <a:gd name="T3" fmla="*/ 0 h 127"/>
                <a:gd name="T4" fmla="*/ 148 w 148"/>
                <a:gd name="T5" fmla="*/ 127 h 127"/>
                <a:gd name="T6" fmla="*/ 0 w 148"/>
                <a:gd name="T7" fmla="*/ 63 h 127"/>
                <a:gd name="T8" fmla="*/ 21 w 148"/>
                <a:gd name="T9" fmla="*/ 42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27"/>
                <a:gd name="T17" fmla="*/ 148 w 148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27">
                  <a:moveTo>
                    <a:pt x="21" y="42"/>
                  </a:moveTo>
                  <a:lnTo>
                    <a:pt x="63" y="0"/>
                  </a:lnTo>
                  <a:lnTo>
                    <a:pt x="148" y="127"/>
                  </a:lnTo>
                  <a:lnTo>
                    <a:pt x="0" y="63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1570" y="2324"/>
              <a:ext cx="910" cy="740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Freeform 14"/>
            <p:cNvSpPr>
              <a:spLocks/>
            </p:cNvSpPr>
            <p:nvPr/>
          </p:nvSpPr>
          <p:spPr bwMode="auto">
            <a:xfrm>
              <a:off x="1951" y="2260"/>
              <a:ext cx="148" cy="127"/>
            </a:xfrm>
            <a:custGeom>
              <a:avLst/>
              <a:gdLst>
                <a:gd name="T0" fmla="*/ 106 w 148"/>
                <a:gd name="T1" fmla="*/ 85 h 127"/>
                <a:gd name="T2" fmla="*/ 85 w 148"/>
                <a:gd name="T3" fmla="*/ 127 h 127"/>
                <a:gd name="T4" fmla="*/ 0 w 148"/>
                <a:gd name="T5" fmla="*/ 0 h 127"/>
                <a:gd name="T6" fmla="*/ 148 w 148"/>
                <a:gd name="T7" fmla="*/ 64 h 127"/>
                <a:gd name="T8" fmla="*/ 106 w 148"/>
                <a:gd name="T9" fmla="*/ 85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27"/>
                <a:gd name="T17" fmla="*/ 148 w 148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27">
                  <a:moveTo>
                    <a:pt x="106" y="85"/>
                  </a:moveTo>
                  <a:lnTo>
                    <a:pt x="85" y="127"/>
                  </a:lnTo>
                  <a:lnTo>
                    <a:pt x="0" y="0"/>
                  </a:lnTo>
                  <a:lnTo>
                    <a:pt x="148" y="64"/>
                  </a:lnTo>
                  <a:lnTo>
                    <a:pt x="106" y="85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Freeform 15"/>
            <p:cNvSpPr>
              <a:spLocks/>
            </p:cNvSpPr>
            <p:nvPr/>
          </p:nvSpPr>
          <p:spPr bwMode="auto">
            <a:xfrm>
              <a:off x="4300" y="1837"/>
              <a:ext cx="127" cy="148"/>
            </a:xfrm>
            <a:custGeom>
              <a:avLst/>
              <a:gdLst>
                <a:gd name="T0" fmla="*/ 21 w 127"/>
                <a:gd name="T1" fmla="*/ 127 h 148"/>
                <a:gd name="T2" fmla="*/ 0 w 127"/>
                <a:gd name="T3" fmla="*/ 85 h 148"/>
                <a:gd name="T4" fmla="*/ 127 w 127"/>
                <a:gd name="T5" fmla="*/ 0 h 148"/>
                <a:gd name="T6" fmla="*/ 63 w 127"/>
                <a:gd name="T7" fmla="*/ 148 h 148"/>
                <a:gd name="T8" fmla="*/ 21 w 127"/>
                <a:gd name="T9" fmla="*/ 127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148"/>
                <a:gd name="T17" fmla="*/ 127 w 127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148">
                  <a:moveTo>
                    <a:pt x="21" y="127"/>
                  </a:moveTo>
                  <a:lnTo>
                    <a:pt x="0" y="85"/>
                  </a:lnTo>
                  <a:lnTo>
                    <a:pt x="127" y="0"/>
                  </a:lnTo>
                  <a:lnTo>
                    <a:pt x="63" y="148"/>
                  </a:lnTo>
                  <a:lnTo>
                    <a:pt x="21" y="127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 flipV="1">
              <a:off x="3432" y="1964"/>
              <a:ext cx="889" cy="952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4907" y="1367"/>
              <a:ext cx="10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300" i="1">
                  <a:solidFill>
                    <a:srgbClr val="000000"/>
                  </a:solidFill>
                </a:rPr>
                <a:t>p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4970" y="155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03" name="Rectangle 19"/>
            <p:cNvSpPr>
              <a:spLocks noChangeArrowheads="1"/>
            </p:cNvSpPr>
            <p:nvPr/>
          </p:nvSpPr>
          <p:spPr bwMode="auto">
            <a:xfrm>
              <a:off x="3557" y="2392"/>
              <a:ext cx="1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200">
                  <a:solidFill>
                    <a:srgbClr val="000000"/>
                  </a:solidFill>
                </a:rPr>
                <a:t>34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04" name="Freeform 20"/>
            <p:cNvSpPr>
              <a:spLocks/>
            </p:cNvSpPr>
            <p:nvPr/>
          </p:nvSpPr>
          <p:spPr bwMode="auto">
            <a:xfrm>
              <a:off x="2078" y="1837"/>
              <a:ext cx="148" cy="85"/>
            </a:xfrm>
            <a:custGeom>
              <a:avLst/>
              <a:gdLst>
                <a:gd name="T0" fmla="*/ 148 w 148"/>
                <a:gd name="T1" fmla="*/ 42 h 85"/>
                <a:gd name="T2" fmla="*/ 148 w 148"/>
                <a:gd name="T3" fmla="*/ 85 h 85"/>
                <a:gd name="T4" fmla="*/ 0 w 148"/>
                <a:gd name="T5" fmla="*/ 85 h 85"/>
                <a:gd name="T6" fmla="*/ 127 w 148"/>
                <a:gd name="T7" fmla="*/ 0 h 85"/>
                <a:gd name="T8" fmla="*/ 148 w 148"/>
                <a:gd name="T9" fmla="*/ 42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85"/>
                <a:gd name="T17" fmla="*/ 148 w 148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85">
                  <a:moveTo>
                    <a:pt x="148" y="42"/>
                  </a:moveTo>
                  <a:lnTo>
                    <a:pt x="148" y="85"/>
                  </a:lnTo>
                  <a:lnTo>
                    <a:pt x="0" y="85"/>
                  </a:lnTo>
                  <a:lnTo>
                    <a:pt x="127" y="0"/>
                  </a:lnTo>
                  <a:lnTo>
                    <a:pt x="148" y="42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 flipH="1">
              <a:off x="2226" y="1371"/>
              <a:ext cx="2137" cy="508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Freeform 22"/>
            <p:cNvSpPr>
              <a:spLocks/>
            </p:cNvSpPr>
            <p:nvPr/>
          </p:nvSpPr>
          <p:spPr bwMode="auto">
            <a:xfrm>
              <a:off x="3559" y="2831"/>
              <a:ext cx="127" cy="148"/>
            </a:xfrm>
            <a:custGeom>
              <a:avLst/>
              <a:gdLst>
                <a:gd name="T0" fmla="*/ 106 w 127"/>
                <a:gd name="T1" fmla="*/ 22 h 148"/>
                <a:gd name="T2" fmla="*/ 127 w 127"/>
                <a:gd name="T3" fmla="*/ 64 h 148"/>
                <a:gd name="T4" fmla="*/ 0 w 127"/>
                <a:gd name="T5" fmla="*/ 148 h 148"/>
                <a:gd name="T6" fmla="*/ 64 w 127"/>
                <a:gd name="T7" fmla="*/ 0 h 148"/>
                <a:gd name="T8" fmla="*/ 106 w 127"/>
                <a:gd name="T9" fmla="*/ 22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148"/>
                <a:gd name="T17" fmla="*/ 127 w 127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148">
                  <a:moveTo>
                    <a:pt x="106" y="22"/>
                  </a:moveTo>
                  <a:lnTo>
                    <a:pt x="127" y="64"/>
                  </a:lnTo>
                  <a:lnTo>
                    <a:pt x="0" y="148"/>
                  </a:lnTo>
                  <a:lnTo>
                    <a:pt x="64" y="0"/>
                  </a:lnTo>
                  <a:lnTo>
                    <a:pt x="106" y="22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 flipH="1">
              <a:off x="3665" y="1858"/>
              <a:ext cx="889" cy="995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Freeform 24"/>
            <p:cNvSpPr>
              <a:spLocks/>
            </p:cNvSpPr>
            <p:nvPr/>
          </p:nvSpPr>
          <p:spPr bwMode="auto">
            <a:xfrm>
              <a:off x="2755" y="2768"/>
              <a:ext cx="148" cy="127"/>
            </a:xfrm>
            <a:custGeom>
              <a:avLst/>
              <a:gdLst>
                <a:gd name="T0" fmla="*/ 42 w 148"/>
                <a:gd name="T1" fmla="*/ 21 h 127"/>
                <a:gd name="T2" fmla="*/ 63 w 148"/>
                <a:gd name="T3" fmla="*/ 0 h 127"/>
                <a:gd name="T4" fmla="*/ 148 w 148"/>
                <a:gd name="T5" fmla="*/ 127 h 127"/>
                <a:gd name="T6" fmla="*/ 0 w 148"/>
                <a:gd name="T7" fmla="*/ 63 h 127"/>
                <a:gd name="T8" fmla="*/ 42 w 148"/>
                <a:gd name="T9" fmla="*/ 21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127"/>
                <a:gd name="T17" fmla="*/ 148 w 148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127">
                  <a:moveTo>
                    <a:pt x="42" y="21"/>
                  </a:moveTo>
                  <a:lnTo>
                    <a:pt x="63" y="0"/>
                  </a:lnTo>
                  <a:lnTo>
                    <a:pt x="148" y="127"/>
                  </a:lnTo>
                  <a:lnTo>
                    <a:pt x="0" y="63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1930" y="2112"/>
              <a:ext cx="846" cy="677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Rectangle 26"/>
            <p:cNvSpPr>
              <a:spLocks noChangeArrowheads="1"/>
            </p:cNvSpPr>
            <p:nvPr/>
          </p:nvSpPr>
          <p:spPr bwMode="auto">
            <a:xfrm>
              <a:off x="2710" y="1875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</a:rPr>
                <a:t>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4107" y="3181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400">
                  <a:solidFill>
                    <a:srgbClr val="000000"/>
                  </a:solidFill>
                </a:rPr>
                <a:t>34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12" name="Rectangle 28"/>
            <p:cNvSpPr>
              <a:spLocks noChangeArrowheads="1"/>
            </p:cNvSpPr>
            <p:nvPr/>
          </p:nvSpPr>
          <p:spPr bwMode="auto">
            <a:xfrm>
              <a:off x="1885" y="281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</a:rPr>
                <a:t>41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13" name="Rectangle 29"/>
            <p:cNvSpPr>
              <a:spLocks noChangeArrowheads="1"/>
            </p:cNvSpPr>
            <p:nvPr/>
          </p:nvSpPr>
          <p:spPr bwMode="auto">
            <a:xfrm>
              <a:off x="2245" y="1232"/>
              <a:ext cx="1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200">
                  <a:solidFill>
                    <a:srgbClr val="000000"/>
                  </a:solidFill>
                </a:rPr>
                <a:t>41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14" name="Rectangle 30"/>
            <p:cNvSpPr>
              <a:spLocks noChangeArrowheads="1"/>
            </p:cNvSpPr>
            <p:nvPr/>
          </p:nvSpPr>
          <p:spPr bwMode="auto">
            <a:xfrm>
              <a:off x="2816" y="1444"/>
              <a:ext cx="1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200">
                  <a:solidFill>
                    <a:srgbClr val="000000"/>
                  </a:solidFill>
                </a:rPr>
                <a:t>41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15" name="Rectangle 31"/>
            <p:cNvSpPr>
              <a:spLocks noChangeArrowheads="1"/>
            </p:cNvSpPr>
            <p:nvPr/>
          </p:nvSpPr>
          <p:spPr bwMode="auto">
            <a:xfrm>
              <a:off x="2202" y="2625"/>
              <a:ext cx="1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200">
                  <a:solidFill>
                    <a:srgbClr val="000000"/>
                  </a:solidFill>
                </a:rPr>
                <a:t>34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16" name="Oval 32"/>
            <p:cNvSpPr>
              <a:spLocks noChangeArrowheads="1"/>
            </p:cNvSpPr>
            <p:nvPr/>
          </p:nvSpPr>
          <p:spPr bwMode="auto">
            <a:xfrm>
              <a:off x="914" y="1329"/>
              <a:ext cx="1100" cy="1079"/>
            </a:xfrm>
            <a:prstGeom prst="ellipse">
              <a:avLst/>
            </a:prstGeom>
            <a:solidFill>
              <a:srgbClr val="FFDC99"/>
            </a:solidFill>
            <a:ln w="492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Rectangle 33"/>
            <p:cNvSpPr>
              <a:spLocks noChangeArrowheads="1"/>
            </p:cNvSpPr>
            <p:nvPr/>
          </p:nvSpPr>
          <p:spPr bwMode="auto">
            <a:xfrm>
              <a:off x="1419" y="1747"/>
              <a:ext cx="10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300" i="1">
                  <a:solidFill>
                    <a:srgbClr val="000000"/>
                  </a:solidFill>
                </a:rPr>
                <a:t>p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1483" y="19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19" name="Rectangle 35"/>
            <p:cNvSpPr>
              <a:spLocks noChangeArrowheads="1"/>
            </p:cNvSpPr>
            <p:nvPr/>
          </p:nvSpPr>
          <p:spPr bwMode="auto">
            <a:xfrm>
              <a:off x="3133" y="3250"/>
              <a:ext cx="10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300" i="1">
                  <a:solidFill>
                    <a:srgbClr val="000000"/>
                  </a:solidFill>
                </a:rPr>
                <a:t>p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20" name="Rectangle 36"/>
            <p:cNvSpPr>
              <a:spLocks noChangeArrowheads="1"/>
            </p:cNvSpPr>
            <p:nvPr/>
          </p:nvSpPr>
          <p:spPr bwMode="auto">
            <a:xfrm>
              <a:off x="3197" y="3437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7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21" name="Rectangle 37"/>
            <p:cNvSpPr>
              <a:spLocks noChangeArrowheads="1"/>
            </p:cNvSpPr>
            <p:nvPr/>
          </p:nvSpPr>
          <p:spPr bwMode="auto">
            <a:xfrm>
              <a:off x="2499" y="2425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</a:rPr>
                <a:t>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22" name="Rectangle 38"/>
            <p:cNvSpPr>
              <a:spLocks noChangeArrowheads="1"/>
            </p:cNvSpPr>
            <p:nvPr/>
          </p:nvSpPr>
          <p:spPr bwMode="auto">
            <a:xfrm>
              <a:off x="4064" y="2531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</a:rPr>
                <a:t>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2023" name="Freeform 39"/>
            <p:cNvSpPr>
              <a:spLocks/>
            </p:cNvSpPr>
            <p:nvPr/>
          </p:nvSpPr>
          <p:spPr bwMode="auto">
            <a:xfrm>
              <a:off x="3961" y="3233"/>
              <a:ext cx="64" cy="106"/>
            </a:xfrm>
            <a:custGeom>
              <a:avLst/>
              <a:gdLst>
                <a:gd name="T0" fmla="*/ 42 w 64"/>
                <a:gd name="T1" fmla="*/ 0 h 106"/>
                <a:gd name="T2" fmla="*/ 64 w 64"/>
                <a:gd name="T3" fmla="*/ 0 h 106"/>
                <a:gd name="T4" fmla="*/ 64 w 64"/>
                <a:gd name="T5" fmla="*/ 106 h 106"/>
                <a:gd name="T6" fmla="*/ 0 w 64"/>
                <a:gd name="T7" fmla="*/ 0 h 106"/>
                <a:gd name="T8" fmla="*/ 42 w 64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06"/>
                <a:gd name="T17" fmla="*/ 64 w 64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06">
                  <a:moveTo>
                    <a:pt x="42" y="0"/>
                  </a:moveTo>
                  <a:lnTo>
                    <a:pt x="64" y="0"/>
                  </a:lnTo>
                  <a:lnTo>
                    <a:pt x="64" y="106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40"/>
            <p:cNvSpPr>
              <a:spLocks noChangeShapeType="1"/>
            </p:cNvSpPr>
            <p:nvPr/>
          </p:nvSpPr>
          <p:spPr bwMode="auto">
            <a:xfrm flipH="1" flipV="1">
              <a:off x="3982" y="3170"/>
              <a:ext cx="21" cy="42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Freeform 41"/>
            <p:cNvSpPr>
              <a:spLocks/>
            </p:cNvSpPr>
            <p:nvPr/>
          </p:nvSpPr>
          <p:spPr bwMode="auto">
            <a:xfrm>
              <a:off x="2141" y="1308"/>
              <a:ext cx="64" cy="127"/>
            </a:xfrm>
            <a:custGeom>
              <a:avLst/>
              <a:gdLst>
                <a:gd name="T0" fmla="*/ 43 w 64"/>
                <a:gd name="T1" fmla="*/ 106 h 127"/>
                <a:gd name="T2" fmla="*/ 0 w 64"/>
                <a:gd name="T3" fmla="*/ 127 h 127"/>
                <a:gd name="T4" fmla="*/ 0 w 64"/>
                <a:gd name="T5" fmla="*/ 0 h 127"/>
                <a:gd name="T6" fmla="*/ 64 w 64"/>
                <a:gd name="T7" fmla="*/ 106 h 127"/>
                <a:gd name="T8" fmla="*/ 43 w 64"/>
                <a:gd name="T9" fmla="*/ 106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27"/>
                <a:gd name="T17" fmla="*/ 64 w 64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27">
                  <a:moveTo>
                    <a:pt x="43" y="106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64" y="106"/>
                  </a:lnTo>
                  <a:lnTo>
                    <a:pt x="43" y="106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 flipV="1">
              <a:off x="2184" y="1435"/>
              <a:ext cx="1" cy="42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Analysis: Ricart &amp; Agrawala 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Safety, liveness, and ordering (causal) are guaranteed</a:t>
            </a:r>
          </a:p>
          <a:p>
            <a:pPr lvl="1"/>
            <a:r>
              <a:rPr lang="en-US" smtClean="0"/>
              <a:t>Why?</a:t>
            </a:r>
          </a:p>
          <a:p>
            <a:r>
              <a:rPr lang="en-US" smtClean="0"/>
              <a:t>Bandwidth: 2(N-1) messages per entry operation</a:t>
            </a:r>
          </a:p>
          <a:p>
            <a:pPr lvl="1"/>
            <a:r>
              <a:rPr lang="en-US" smtClean="0"/>
              <a:t>N-1 unicasts for the multicast request + N-1 replies</a:t>
            </a:r>
          </a:p>
          <a:p>
            <a:pPr lvl="1"/>
            <a:r>
              <a:rPr lang="en-US" smtClean="0"/>
              <a:t>N messages if the underlying network supports multicast</a:t>
            </a:r>
          </a:p>
          <a:p>
            <a:pPr lvl="1"/>
            <a:r>
              <a:rPr lang="en-US" smtClean="0"/>
              <a:t>N-1 unicast messages per exit operation </a:t>
            </a:r>
          </a:p>
          <a:p>
            <a:pPr lvl="2"/>
            <a:r>
              <a:rPr lang="en-US" smtClean="0"/>
              <a:t>1 multicast if the underlying network supports multicast)</a:t>
            </a:r>
          </a:p>
          <a:p>
            <a:r>
              <a:rPr lang="en-US" smtClean="0"/>
              <a:t>Client delay: one round-trip time</a:t>
            </a:r>
          </a:p>
          <a:p>
            <a:r>
              <a:rPr lang="en-US" smtClean="0"/>
              <a:t>Synchronization delay: one message transmission time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12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4. Timestamp Approach: Maekawa’s Algorithm </a:t>
            </a:r>
          </a:p>
        </p:txBody>
      </p:sp>
      <p:sp>
        <p:nvSpPr>
          <p:cNvPr id="46083" name="Rectangle 512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 Multicasts messages to a (voting) subset of processes</a:t>
            </a:r>
          </a:p>
          <a:p>
            <a:pPr lvl="1"/>
            <a:r>
              <a:rPr lang="en-US" smtClean="0"/>
              <a:t> Each process pi is associated with a voting set vi (of processes)</a:t>
            </a:r>
          </a:p>
          <a:p>
            <a:pPr lvl="1"/>
            <a:r>
              <a:rPr lang="en-US" smtClean="0"/>
              <a:t> Each process belongs to its own voting set</a:t>
            </a:r>
          </a:p>
          <a:p>
            <a:pPr lvl="1"/>
            <a:r>
              <a:rPr lang="en-US" smtClean="0"/>
              <a:t> The intersection of any two voting sets is non-empty</a:t>
            </a:r>
          </a:p>
          <a:p>
            <a:pPr lvl="1"/>
            <a:r>
              <a:rPr lang="en-US" smtClean="0"/>
              <a:t> Each voting set is of size K</a:t>
            </a:r>
          </a:p>
          <a:p>
            <a:pPr lvl="1"/>
            <a:r>
              <a:rPr lang="en-US" smtClean="0"/>
              <a:t> Each process belongs to M other voting sets</a:t>
            </a:r>
          </a:p>
          <a:p>
            <a:pPr lvl="1"/>
            <a:r>
              <a:rPr lang="en-US" smtClean="0"/>
              <a:t>To access a critical section, pi requests permission from all other processes in its own voting set vi </a:t>
            </a:r>
          </a:p>
          <a:p>
            <a:pPr lvl="1"/>
            <a:r>
              <a:rPr lang="en-US" smtClean="0"/>
              <a:t>Voting set member gives permission to only one requestor at a time, and queues all other requests</a:t>
            </a:r>
          </a:p>
          <a:p>
            <a:pPr lvl="1"/>
            <a:r>
              <a:rPr lang="en-US" smtClean="0"/>
              <a:t>Guarantees safety </a:t>
            </a:r>
          </a:p>
          <a:p>
            <a:pPr lvl="1"/>
            <a:r>
              <a:rPr lang="en-US" smtClean="0"/>
              <a:t>May not guarantee liveness (may deadlock)</a:t>
            </a:r>
          </a:p>
          <a:p>
            <a:pPr lvl="1"/>
            <a:r>
              <a:rPr lang="en-US" smtClean="0"/>
              <a:t>Maekawa showed that K=M=</a:t>
            </a:r>
            <a:r>
              <a:rPr lang="en-US" smtClean="0">
                <a:sym typeface="Symbol" charset="0"/>
              </a:rPr>
              <a:t>N works best</a:t>
            </a:r>
            <a:endParaRPr lang="en-US" smtClean="0"/>
          </a:p>
          <a:p>
            <a:pPr lvl="1"/>
            <a:r>
              <a:rPr lang="en-US" smtClean="0"/>
              <a:t>   One way of doing this is to put N processes in a </a:t>
            </a:r>
            <a:r>
              <a:rPr lang="en-US" smtClean="0">
                <a:sym typeface="Symbol" charset="0"/>
              </a:rPr>
              <a:t>N by N  matrix and take union of row &amp; column containing pi as its voting set.</a:t>
            </a:r>
            <a:endParaRPr lang="en-US"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Maekawa</a:t>
            </a:r>
            <a:r>
              <a:rPr lang="ja-JP" altLang="en-US" smtClean="0"/>
              <a:t>’</a:t>
            </a:r>
            <a:r>
              <a:rPr lang="en-US" smtClean="0"/>
              <a:t>s Algorithm – Part 1</a:t>
            </a:r>
            <a:endParaRPr lang="en-GB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166813" y="1316038"/>
            <a:ext cx="4638306" cy="492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  <a:tab pos="1519238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initialization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RELEASED;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FALSE;</a:t>
            </a:r>
          </a:p>
          <a:p>
            <a:pPr>
              <a:lnSpc>
                <a:spcPct val="12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For 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to enter the critical section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WANTED;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all processes in </a:t>
            </a:r>
            <a:r>
              <a:rPr lang="en-GB" sz="1800" i="1" dirty="0" smtClean="0">
                <a:solidFill>
                  <a:srgbClr val="000000"/>
                </a:solidFill>
                <a:latin typeface="Times" charset="0"/>
              </a:rPr>
              <a:t>V</a:t>
            </a:r>
            <a:r>
              <a:rPr lang="en-GB" sz="1800" i="1" baseline="-25000" dirty="0" smtClean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Times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Wait until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(number of replies received = </a:t>
            </a:r>
            <a:r>
              <a:rPr lang="en-GB" sz="1800" i="1" dirty="0" smtClean="0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 smtClean="0">
                <a:solidFill>
                  <a:srgbClr val="000000"/>
                </a:solidFill>
                <a:latin typeface="Times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HELD;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receipt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of a request from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at </a:t>
            </a:r>
            <a:r>
              <a:rPr lang="en-GB" sz="1800" i="1" dirty="0" err="1" smtClean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 smtClean="0">
                <a:solidFill>
                  <a:srgbClr val="000000"/>
                </a:solidFill>
                <a:latin typeface="Times" charset="0"/>
              </a:rPr>
              <a:t>j</a:t>
            </a:r>
            <a:endParaRPr lang="en-GB" sz="1800" i="1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if 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(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= HELD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= TRUE)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then</a:t>
            </a:r>
            <a:r>
              <a:rPr lang="en-GB" sz="1800" b="1" dirty="0">
                <a:solidFill>
                  <a:srgbClr val="000000"/>
                </a:solidFill>
                <a:latin typeface="Times" charset="0"/>
              </a:rPr>
              <a:t> 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queue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request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from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without replying; 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else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send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reply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TRUE;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end if</a:t>
            </a:r>
            <a:endParaRPr lang="en-GB" sz="1800" dirty="0">
              <a:solidFill>
                <a:schemeClr val="tx1"/>
              </a:solidFill>
              <a:latin typeface="Times" charset="0"/>
            </a:endParaRPr>
          </a:p>
          <a:p>
            <a:pPr>
              <a:lnSpc>
                <a:spcPct val="100000"/>
              </a:lnSpc>
            </a:pPr>
            <a:endParaRPr lang="en-GB" sz="1800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481638" y="5614988"/>
            <a:ext cx="34115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804863">
              <a:lnSpc>
                <a:spcPct val="100000"/>
              </a:lnSpc>
            </a:pPr>
            <a:r>
              <a:rPr lang="en-GB" sz="3200" b="1" i="1">
                <a:solidFill>
                  <a:srgbClr val="000000"/>
                </a:solidFill>
                <a:latin typeface="Helv" charset="0"/>
              </a:rPr>
              <a:t>Continues on next slide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841375" y="3714750"/>
            <a:ext cx="106363" cy="2366963"/>
          </a:xfrm>
          <a:prstGeom prst="leftBracket">
            <a:avLst>
              <a:gd name="adj" fmla="val 185447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Maekawa</a:t>
            </a:r>
            <a:r>
              <a:rPr lang="ja-JP" altLang="en-US" smtClean="0"/>
              <a:t>’</a:t>
            </a:r>
            <a:r>
              <a:rPr lang="en-US" smtClean="0"/>
              <a:t>s Algorithm – Part 2</a:t>
            </a:r>
            <a:endParaRPr lang="en-GB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609725" y="1744663"/>
            <a:ext cx="513715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85763" algn="l"/>
                <a:tab pos="758825" algn="l"/>
                <a:tab pos="1146175" algn="l"/>
              </a:tabLs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For 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to exit the critical section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state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RELEASED;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Multicast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release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all processes in </a:t>
            </a:r>
            <a:r>
              <a:rPr lang="en-GB" sz="1800" i="1" dirty="0" smtClean="0">
                <a:solidFill>
                  <a:srgbClr val="000000"/>
                </a:solidFill>
                <a:latin typeface="Times" charset="0"/>
              </a:rPr>
              <a:t>V</a:t>
            </a:r>
            <a:r>
              <a:rPr lang="en-GB" sz="1800" i="1" baseline="-25000" dirty="0" smtClean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dirty="0" smtClean="0">
                <a:solidFill>
                  <a:srgbClr val="000000"/>
                </a:solidFill>
                <a:latin typeface="Times" charset="0"/>
              </a:rPr>
              <a:t>;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On receipt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of a release from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at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j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if 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(queue of requests is non-empty)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then</a:t>
            </a:r>
            <a:r>
              <a:rPr lang="en-GB" sz="1800" b="1" dirty="0">
                <a:solidFill>
                  <a:srgbClr val="000000"/>
                </a:solidFill>
                <a:latin typeface="Times" charset="0"/>
              </a:rPr>
              <a:t> 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remove head of queue – from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, say;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000000"/>
                </a:solidFill>
                <a:latin typeface="Times" charset="0"/>
              </a:rPr>
              <a:t>		send </a:t>
            </a: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reply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to </a:t>
            </a:r>
            <a:r>
              <a:rPr lang="en-GB" sz="1800" i="1" dirty="0" err="1">
                <a:solidFill>
                  <a:srgbClr val="000000"/>
                </a:solidFill>
                <a:latin typeface="Times" charset="0"/>
              </a:rPr>
              <a:t>p</a:t>
            </a:r>
            <a:r>
              <a:rPr lang="en-GB" sz="18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TRUE;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else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	voted</a:t>
            </a:r>
            <a:r>
              <a:rPr lang="en-GB" sz="1800" dirty="0">
                <a:solidFill>
                  <a:srgbClr val="000000"/>
                </a:solidFill>
                <a:latin typeface="Times" charset="0"/>
              </a:rPr>
              <a:t> := FALSE;</a:t>
            </a:r>
          </a:p>
          <a:p>
            <a:pPr>
              <a:lnSpc>
                <a:spcPct val="100000"/>
              </a:lnSpc>
            </a:pPr>
            <a:r>
              <a:rPr lang="en-GB" sz="1800" i="1" dirty="0">
                <a:solidFill>
                  <a:srgbClr val="000000"/>
                </a:solidFill>
                <a:latin typeface="Times" charset="0"/>
              </a:rPr>
              <a:t>	end if</a:t>
            </a:r>
            <a:endParaRPr lang="en-GB" sz="1800" dirty="0">
              <a:solidFill>
                <a:srgbClr val="000000"/>
              </a:solidFill>
              <a:latin typeface="Times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GB" sz="1800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0180" name="AutoShape 4"/>
          <p:cNvSpPr>
            <a:spLocks/>
          </p:cNvSpPr>
          <p:nvPr/>
        </p:nvSpPr>
        <p:spPr bwMode="auto">
          <a:xfrm>
            <a:off x="841375" y="2786063"/>
            <a:ext cx="106363" cy="2366962"/>
          </a:xfrm>
          <a:prstGeom prst="leftBracket">
            <a:avLst>
              <a:gd name="adj" fmla="val 185447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AutoShape 5"/>
          <p:cNvSpPr>
            <a:spLocks/>
          </p:cNvSpPr>
          <p:nvPr/>
        </p:nvSpPr>
        <p:spPr bwMode="auto">
          <a:xfrm>
            <a:off x="1276350" y="1624013"/>
            <a:ext cx="149225" cy="1133475"/>
          </a:xfrm>
          <a:prstGeom prst="leftBracket">
            <a:avLst>
              <a:gd name="adj" fmla="val 63298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170488" y="2624138"/>
            <a:ext cx="1846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B538-2CD4-1146-A84A-EFB244CDAE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Maekawa</a:t>
            </a:r>
            <a:r>
              <a:rPr lang="ja-JP" altLang="en-US" smtClean="0"/>
              <a:t>’</a:t>
            </a:r>
            <a:r>
              <a:rPr lang="en-US" smtClean="0"/>
              <a:t>s Algorithm – Analysis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ym typeface="Symbol" charset="0"/>
              </a:rPr>
              <a:t>2N messages per entry, N messages per exit</a:t>
            </a:r>
          </a:p>
          <a:p>
            <a:pPr lvl="1"/>
            <a:r>
              <a:rPr lang="en-US" smtClean="0">
                <a:sym typeface="Symbol" charset="0"/>
              </a:rPr>
              <a:t>Better than Ricart and Agrawala</a:t>
            </a:r>
            <a:r>
              <a:rPr lang="ja-JP" altLang="en-US" smtClean="0">
                <a:sym typeface="Symbol" charset="0"/>
              </a:rPr>
              <a:t>’</a:t>
            </a:r>
            <a:r>
              <a:rPr lang="en-US" smtClean="0">
                <a:sym typeface="Symbol" charset="0"/>
              </a:rPr>
              <a:t>s (2(N-1) and N-1 messages)</a:t>
            </a:r>
          </a:p>
          <a:p>
            <a:r>
              <a:rPr lang="en-US" smtClean="0">
                <a:sym typeface="Symbol" charset="0"/>
              </a:rPr>
              <a:t>Client delay: One round trip time</a:t>
            </a:r>
          </a:p>
          <a:p>
            <a:r>
              <a:rPr lang="en-US" smtClean="0">
                <a:sym typeface="Symbol" charset="0"/>
              </a:rPr>
              <a:t>Synchronization delay: One round-trip time</a:t>
            </a:r>
          </a:p>
          <a:p>
            <a:endParaRPr lang="en-US"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Mutual Exclusion?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Bank’s Servers in the Cloud: Think of two simultaneous deposits of $10,000 into your bank account, each from one ATM. </a:t>
            </a:r>
          </a:p>
          <a:p>
            <a:pPr lvl="1"/>
            <a:r>
              <a:rPr lang="en-US" dirty="0" smtClean="0"/>
              <a:t>Both ATMs read initial amount of $1000 concurrently from the bank</a:t>
            </a:r>
            <a:r>
              <a:rPr lang="ja-JP" altLang="en-US" dirty="0" smtClean="0"/>
              <a:t>’</a:t>
            </a:r>
            <a:r>
              <a:rPr lang="en-US" dirty="0" smtClean="0"/>
              <a:t>s cloud server</a:t>
            </a:r>
          </a:p>
          <a:p>
            <a:pPr lvl="1"/>
            <a:r>
              <a:rPr lang="en-US" dirty="0" smtClean="0"/>
              <a:t>Both ATMs add $10,000 to this amount (locally at the ATM)</a:t>
            </a:r>
          </a:p>
          <a:p>
            <a:pPr lvl="1"/>
            <a:r>
              <a:rPr lang="en-US" dirty="0" smtClean="0"/>
              <a:t>Both write the final amount to the server</a:t>
            </a:r>
          </a:p>
          <a:p>
            <a:pPr lvl="1"/>
            <a:r>
              <a:rPr lang="en-US" dirty="0" smtClean="0"/>
              <a:t>What</a:t>
            </a:r>
            <a:r>
              <a:rPr lang="ja-JP" altLang="en-US" dirty="0" smtClean="0"/>
              <a:t>’</a:t>
            </a:r>
            <a:r>
              <a:rPr lang="en-US" dirty="0" smtClean="0"/>
              <a:t>s wrong?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Coordinator-based token</a:t>
            </a:r>
          </a:p>
          <a:p>
            <a:pPr lvl="1"/>
            <a:r>
              <a:rPr lang="en-US" dirty="0" smtClean="0"/>
              <a:t>Token ring</a:t>
            </a:r>
          </a:p>
          <a:p>
            <a:pPr lvl="1"/>
            <a:r>
              <a:rPr lang="en-US" dirty="0" err="1" smtClean="0"/>
              <a:t>Ricart</a:t>
            </a:r>
            <a:r>
              <a:rPr lang="en-US" dirty="0" smtClean="0"/>
              <a:t> and </a:t>
            </a:r>
            <a:r>
              <a:rPr lang="en-US" dirty="0" err="1" smtClean="0"/>
              <a:t>Agrawala</a:t>
            </a:r>
            <a:r>
              <a:rPr lang="ja-JP" altLang="en-US" dirty="0" smtClean="0"/>
              <a:t>’</a:t>
            </a:r>
            <a:r>
              <a:rPr lang="en-US" dirty="0" smtClean="0"/>
              <a:t>s timestamp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Maekawa</a:t>
            </a:r>
            <a:r>
              <a:rPr lang="ja-JP" altLang="en-US" dirty="0" smtClean="0"/>
              <a:t>’</a:t>
            </a:r>
            <a:r>
              <a:rPr lang="en-US" dirty="0" smtClean="0"/>
              <a:t>s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Mutual Exclusion?</a:t>
            </a:r>
            <a:endParaRPr lang="en-US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Bank</a:t>
            </a:r>
            <a:r>
              <a:rPr lang="ja-JP" altLang="en-US" smtClean="0"/>
              <a:t>’</a:t>
            </a:r>
            <a:r>
              <a:rPr lang="en-US" smtClean="0"/>
              <a:t>s Servers in the Cloud: Think of two simultaneous deposits of $10,000 into your bank account, each from one ATM. </a:t>
            </a:r>
          </a:p>
          <a:p>
            <a:pPr lvl="1"/>
            <a:r>
              <a:rPr lang="en-US" smtClean="0"/>
              <a:t>Both ATMs read initial amount of $1000 concurrently from the bank</a:t>
            </a:r>
            <a:r>
              <a:rPr lang="ja-JP" altLang="en-US" smtClean="0"/>
              <a:t>’</a:t>
            </a:r>
            <a:r>
              <a:rPr lang="en-US" smtClean="0"/>
              <a:t>s cloud server</a:t>
            </a:r>
          </a:p>
          <a:p>
            <a:pPr lvl="1"/>
            <a:r>
              <a:rPr lang="en-US" smtClean="0"/>
              <a:t>Both ATMs add $10,000 to this amount (locally at the ATM)</a:t>
            </a:r>
          </a:p>
          <a:p>
            <a:pPr lvl="1"/>
            <a:r>
              <a:rPr lang="en-US" smtClean="0"/>
              <a:t>Both write the final amount to the server</a:t>
            </a:r>
          </a:p>
          <a:p>
            <a:pPr lvl="1"/>
            <a:r>
              <a:rPr lang="en-US" smtClean="0"/>
              <a:t>What</a:t>
            </a:r>
            <a:r>
              <a:rPr lang="ja-JP" altLang="en-US" smtClean="0"/>
              <a:t>’</a:t>
            </a:r>
            <a:r>
              <a:rPr lang="en-US" smtClean="0"/>
              <a:t>s wrong?</a:t>
            </a:r>
          </a:p>
          <a:p>
            <a:pPr lvl="1"/>
            <a:endParaRPr lang="en-US" smtClean="0"/>
          </a:p>
          <a:p>
            <a:r>
              <a:rPr lang="en-US" smtClean="0"/>
              <a:t>The ATMs need mutually exclusive access to your  account entry at the server (or, to executing the code that modifies the account entry)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</a:t>
            </a:r>
            <a:endParaRPr lang="en-US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Critical section problem: Piece of code (at all clients) for which we need to ensure there is at most one client executing it at any point of time.</a:t>
            </a:r>
          </a:p>
          <a:p>
            <a:r>
              <a:rPr lang="en-US" dirty="0" smtClean="0"/>
              <a:t> Solutions:</a:t>
            </a:r>
          </a:p>
          <a:p>
            <a:pPr lvl="1"/>
            <a:r>
              <a:rPr lang="en-US" dirty="0" smtClean="0"/>
              <a:t> Semaphores, </a:t>
            </a:r>
            <a:r>
              <a:rPr lang="en-US" dirty="0" err="1" smtClean="0"/>
              <a:t>mutexes</a:t>
            </a:r>
            <a:r>
              <a:rPr lang="en-US" dirty="0" smtClean="0"/>
              <a:t>, etc. in single-node operating systems</a:t>
            </a:r>
          </a:p>
          <a:p>
            <a:pPr lvl="1"/>
            <a:r>
              <a:rPr lang="en-US" dirty="0" smtClean="0"/>
              <a:t> Message-passing-based protocols in distributed systems:</a:t>
            </a:r>
          </a:p>
          <a:p>
            <a:pPr lvl="2"/>
            <a:r>
              <a:rPr lang="en-US" dirty="0" smtClean="0"/>
              <a:t> enter() the critical section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AccessResource</a:t>
            </a:r>
            <a:r>
              <a:rPr lang="en-US" dirty="0" smtClean="0"/>
              <a:t>() in the critical section</a:t>
            </a:r>
          </a:p>
          <a:p>
            <a:pPr lvl="2"/>
            <a:r>
              <a:rPr lang="en-US" dirty="0" smtClean="0"/>
              <a:t> exit() the critical section  </a:t>
            </a:r>
          </a:p>
          <a:p>
            <a:r>
              <a:rPr lang="en-US" dirty="0" smtClean="0"/>
              <a:t> Distributed mutual exclusion requirements:</a:t>
            </a:r>
          </a:p>
          <a:p>
            <a:pPr lvl="1"/>
            <a:r>
              <a:rPr lang="en-US" b="1" dirty="0" smtClean="0"/>
              <a:t>Safety</a:t>
            </a:r>
            <a:r>
              <a:rPr lang="en-US" dirty="0" smtClean="0"/>
              <a:t> – At most one process may execute in CS at any time</a:t>
            </a:r>
          </a:p>
          <a:p>
            <a:pPr lvl="1"/>
            <a:r>
              <a:rPr lang="en-US" b="1" dirty="0" err="1" smtClean="0"/>
              <a:t>Liveness</a:t>
            </a:r>
            <a:r>
              <a:rPr lang="en-US" dirty="0" smtClean="0"/>
              <a:t> – Every request for a CS is eventually granted</a:t>
            </a:r>
          </a:p>
          <a:p>
            <a:pPr lvl="1"/>
            <a:r>
              <a:rPr lang="en-US" b="1" dirty="0" smtClean="0"/>
              <a:t>Ordering</a:t>
            </a:r>
            <a:r>
              <a:rPr lang="en-US" dirty="0" smtClean="0"/>
              <a:t> (desirable) – Requests are granted in the order 				they were made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-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synchronize access of multiple threads to common data structures</a:t>
            </a:r>
          </a:p>
          <a:p>
            <a:pPr marL="457200" lvl="1" indent="0">
              <a:buNone/>
            </a:pPr>
            <a:r>
              <a:rPr lang="en-US" dirty="0" smtClean="0"/>
              <a:t>Allows two operations: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lock()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w</a:t>
            </a:r>
            <a:r>
              <a:rPr lang="en-US" dirty="0" smtClean="0"/>
              <a:t>hile true:		// each iteration atomic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if lock not in use: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label lock in use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break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unlock()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label lock not in use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Refresher - Semaphores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To synchronize access of multiple threads to common data structures</a:t>
            </a:r>
          </a:p>
          <a:p>
            <a:r>
              <a:rPr lang="en-US" smtClean="0"/>
              <a:t>Semaphore S=1;</a:t>
            </a:r>
          </a:p>
          <a:p>
            <a:pPr lvl="1"/>
            <a:r>
              <a:rPr lang="en-US" smtClean="0"/>
              <a:t>Allows two operations</a:t>
            </a:r>
          </a:p>
          <a:p>
            <a:pPr lvl="1"/>
            <a:r>
              <a:rPr lang="en-US" smtClean="0"/>
              <a:t>wait(S) (or P(S)): </a:t>
            </a:r>
          </a:p>
          <a:p>
            <a:pPr lvl="1"/>
            <a:r>
              <a:rPr lang="en-US" smtClean="0"/>
              <a:t>		while(1){ // each execution of the while loop is atomic</a:t>
            </a:r>
          </a:p>
          <a:p>
            <a:pPr lvl="1"/>
            <a:r>
              <a:rPr lang="en-US" smtClean="0"/>
              <a:t>		  if (S &gt; 0)</a:t>
            </a:r>
          </a:p>
          <a:p>
            <a:pPr lvl="1"/>
            <a:r>
              <a:rPr lang="en-US" smtClean="0"/>
              <a:t>		     S--;</a:t>
            </a:r>
          </a:p>
          <a:p>
            <a:pPr lvl="1"/>
            <a:r>
              <a:rPr lang="en-US" smtClean="0"/>
              <a:t>		     break;</a:t>
            </a:r>
          </a:p>
          <a:p>
            <a:pPr lvl="1"/>
            <a:r>
              <a:rPr lang="en-US" smtClean="0"/>
              <a:t>		}</a:t>
            </a:r>
          </a:p>
          <a:p>
            <a:pPr lvl="1"/>
            <a:r>
              <a:rPr lang="en-US" smtClean="0"/>
              <a:t>signal(S) (or V(S)): </a:t>
            </a:r>
          </a:p>
          <a:p>
            <a:pPr lvl="1"/>
            <a:r>
              <a:rPr lang="en-US" smtClean="0"/>
              <a:t>		S++;</a:t>
            </a:r>
          </a:p>
          <a:p>
            <a:pPr lvl="1"/>
            <a:r>
              <a:rPr lang="en-US" smtClean="0"/>
              <a:t>Each while loop execution and S++ are each atomic operations</a:t>
            </a:r>
          </a:p>
          <a:p>
            <a:pPr lvl="1"/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63588" y="4203700"/>
            <a:ext cx="7842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enter()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35013" y="5465763"/>
            <a:ext cx="63658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exit()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 err="1" smtClean="0"/>
              <a:t>mutexes</a:t>
            </a:r>
            <a:r>
              <a:rPr lang="en-US" dirty="0" smtClean="0"/>
              <a:t> used?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 err="1" smtClean="0"/>
              <a:t>mutex</a:t>
            </a:r>
            <a:r>
              <a:rPr lang="en-US" dirty="0" smtClean="0"/>
              <a:t> L= UNLOCKED;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ATM1:</a:t>
            </a:r>
          </a:p>
          <a:p>
            <a:pPr marL="118872" indent="0">
              <a:buNone/>
            </a:pPr>
            <a:r>
              <a:rPr lang="en-US" dirty="0" smtClean="0"/>
              <a:t>	lock(L); // enter</a:t>
            </a:r>
          </a:p>
          <a:p>
            <a:pPr marL="118872" indent="0">
              <a:buNone/>
            </a:pPr>
            <a:r>
              <a:rPr lang="en-US" dirty="0" smtClean="0"/>
              <a:t>		// critical section</a:t>
            </a:r>
          </a:p>
          <a:p>
            <a:pPr marL="118872" indent="0">
              <a:buNone/>
            </a:pPr>
            <a:r>
              <a:rPr lang="en-US" dirty="0" smtClean="0"/>
              <a:t>	obtain bank amount;</a:t>
            </a:r>
          </a:p>
          <a:p>
            <a:pPr marL="118872" indent="0">
              <a:buNone/>
            </a:pPr>
            <a:r>
              <a:rPr lang="en-US" dirty="0" smtClean="0"/>
              <a:t>	add in deposit;</a:t>
            </a:r>
          </a:p>
          <a:p>
            <a:pPr marL="118872" indent="0">
              <a:buNone/>
            </a:pPr>
            <a:r>
              <a:rPr lang="en-US" dirty="0" smtClean="0"/>
              <a:t>	update bank amount;</a:t>
            </a:r>
          </a:p>
          <a:p>
            <a:pPr marL="118872" indent="0">
              <a:buNone/>
            </a:pPr>
            <a:r>
              <a:rPr lang="en-US" dirty="0" smtClean="0"/>
              <a:t>	unlock(</a:t>
            </a:r>
            <a:r>
              <a:rPr lang="en-US" dirty="0"/>
              <a:t>L</a:t>
            </a:r>
            <a:r>
              <a:rPr lang="en-US" dirty="0" smtClean="0"/>
              <a:t>); // exit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 smtClean="0"/>
              <a:t>extern </a:t>
            </a:r>
            <a:r>
              <a:rPr lang="en-US" dirty="0" err="1" smtClean="0"/>
              <a:t>mutex</a:t>
            </a:r>
            <a:r>
              <a:rPr lang="en-US" dirty="0" smtClean="0"/>
              <a:t> L;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ATM2	</a:t>
            </a:r>
          </a:p>
          <a:p>
            <a:pPr marL="118872" indent="0">
              <a:buNone/>
            </a:pPr>
            <a:r>
              <a:rPr lang="en-US" dirty="0" smtClean="0"/>
              <a:t>	lock(</a:t>
            </a:r>
            <a:r>
              <a:rPr lang="en-US" dirty="0"/>
              <a:t>L</a:t>
            </a:r>
            <a:r>
              <a:rPr lang="en-US" dirty="0" smtClean="0"/>
              <a:t>); // enter</a:t>
            </a:r>
          </a:p>
          <a:p>
            <a:pPr marL="118872" indent="0">
              <a:buNone/>
            </a:pPr>
            <a:r>
              <a:rPr lang="en-US" dirty="0" smtClean="0"/>
              <a:t>		// critical section</a:t>
            </a:r>
          </a:p>
          <a:p>
            <a:pPr marL="118872" indent="0">
              <a:buNone/>
            </a:pPr>
            <a:r>
              <a:rPr lang="en-US" dirty="0" smtClean="0"/>
              <a:t>	obtain bank amount;</a:t>
            </a:r>
          </a:p>
          <a:p>
            <a:pPr marL="118872" indent="0">
              <a:buNone/>
            </a:pPr>
            <a:r>
              <a:rPr lang="en-US" dirty="0" smtClean="0"/>
              <a:t>	add in deposit;</a:t>
            </a:r>
          </a:p>
          <a:p>
            <a:pPr marL="118872" indent="0">
              <a:buNone/>
            </a:pPr>
            <a:r>
              <a:rPr lang="en-US" dirty="0" smtClean="0"/>
              <a:t>	update bank amount;</a:t>
            </a:r>
          </a:p>
          <a:p>
            <a:pPr marL="118872" indent="0">
              <a:buNone/>
            </a:pPr>
            <a:r>
              <a:rPr lang="en-US" dirty="0" smtClean="0"/>
              <a:t>	unlock(L); // exit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362200" y="1524000"/>
            <a:ext cx="46323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/>
              <a:t>One Use: Mutual Exclusion – Bank ATM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E764-83A8-554F-AB94-7D4EA505E1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Distributed Mutual Exclusion:</a:t>
            </a:r>
            <a:br>
              <a:rPr lang="en-US" smtClean="0"/>
            </a:br>
            <a:r>
              <a:rPr lang="en-US" smtClean="0"/>
              <a:t>Performance Evaluation Criteria</a:t>
            </a: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Bandwidth</a:t>
            </a:r>
            <a:r>
              <a:rPr lang="en-US" dirty="0" smtClean="0"/>
              <a:t>: the total number of messages sent in each entry and exit operation.</a:t>
            </a:r>
          </a:p>
          <a:p>
            <a:r>
              <a:rPr lang="en-US" b="1" dirty="0" smtClean="0"/>
              <a:t>Client delay</a:t>
            </a:r>
            <a:r>
              <a:rPr lang="en-US" dirty="0" smtClean="0"/>
              <a:t>: the delay incurred by a process at each entry and exit operation (when no other process is in, or waiting)</a:t>
            </a:r>
          </a:p>
          <a:p>
            <a:pPr lvl="1"/>
            <a:r>
              <a:rPr lang="en-US" dirty="0" smtClean="0"/>
              <a:t>(We will prefer mostly the entry operation.)</a:t>
            </a:r>
          </a:p>
          <a:p>
            <a:r>
              <a:rPr lang="en-US" b="1" dirty="0" smtClean="0"/>
              <a:t>Synchronization delay</a:t>
            </a:r>
            <a:r>
              <a:rPr lang="en-US" dirty="0" smtClean="0"/>
              <a:t>: the time interval between one process exiting the critical section and the next process entering it (when there is only one process waiting)</a:t>
            </a:r>
          </a:p>
          <a:p>
            <a:endParaRPr lang="en-US" dirty="0" smtClean="0"/>
          </a:p>
          <a:p>
            <a:r>
              <a:rPr lang="en-US" dirty="0" smtClean="0"/>
              <a:t>These translate into throughput — the rate at which the processes can access the critical section, i.e., x processes per second.</a:t>
            </a:r>
          </a:p>
          <a:p>
            <a:endParaRPr lang="en-US" dirty="0" smtClean="0"/>
          </a:p>
          <a:p>
            <a:r>
              <a:rPr lang="en-US" dirty="0" smtClean="0"/>
              <a:t>(these definitions more correct than the ones in the textbook)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Assumptions/System Model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the algorithms studied, we make the following assumptions:</a:t>
            </a:r>
          </a:p>
          <a:p>
            <a:pPr lvl="1"/>
            <a:r>
              <a:rPr lang="en-US" dirty="0" smtClean="0"/>
              <a:t>Each pair of processes is connected by reliable channels (such as TCP). </a:t>
            </a:r>
          </a:p>
          <a:p>
            <a:pPr lvl="1"/>
            <a:r>
              <a:rPr lang="en-US" dirty="0" smtClean="0"/>
              <a:t>Messages are eventually delivered to recipients</a:t>
            </a:r>
            <a:r>
              <a:rPr lang="ja-JP" altLang="en-US" dirty="0" smtClean="0"/>
              <a:t>’</a:t>
            </a:r>
            <a:r>
              <a:rPr lang="en-US" dirty="0" smtClean="0"/>
              <a:t> input buffer in FIFO order.</a:t>
            </a:r>
          </a:p>
          <a:p>
            <a:pPr lvl="1"/>
            <a:r>
              <a:rPr lang="en-US" dirty="0" smtClean="0"/>
              <a:t>Processes do not fail (why?)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2011-09-13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Nikita Borisov - UIUC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A6C-E43E-4B47-AD63-9D3CD9B46A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99204384</TotalTime>
  <Pages>34</Pages>
  <Words>1733</Words>
  <Application>Microsoft Macintosh PowerPoint</Application>
  <PresentationFormat>On-screen Show (4:3)</PresentationFormat>
  <Paragraphs>325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 Mutual Exclusion</vt:lpstr>
      <vt:lpstr>Why Mutual Exclusion?</vt:lpstr>
      <vt:lpstr>Why Mutual Exclusion?</vt:lpstr>
      <vt:lpstr>Mutual Exclusion </vt:lpstr>
      <vt:lpstr>Refresher - Mutexes</vt:lpstr>
      <vt:lpstr>Refresher - Semaphores</vt:lpstr>
      <vt:lpstr>How are mutexes used?</vt:lpstr>
      <vt:lpstr>Distributed Mutual Exclusion: Performance Evaluation Criteria</vt:lpstr>
      <vt:lpstr>Assumptions/System Model</vt:lpstr>
      <vt:lpstr>1. Centralized Control of Mutual Exclusion </vt:lpstr>
      <vt:lpstr>2. Token Ring Approach </vt:lpstr>
      <vt:lpstr>3. Timestamp Approach: Ricart &amp; Agrawala </vt:lpstr>
      <vt:lpstr>Ricart &amp; Agrawala’s Algorithm </vt:lpstr>
      <vt:lpstr>Ricart &amp; Agrawala’s Algorithm </vt:lpstr>
      <vt:lpstr>Analysis: Ricart &amp; Agrawala </vt:lpstr>
      <vt:lpstr>4. Timestamp Approach: Maekawa’s Algorithm </vt:lpstr>
      <vt:lpstr>Maekawa’s Algorithm – Part 1</vt:lpstr>
      <vt:lpstr>Maekawa’s Algorithm – Part 2</vt:lpstr>
      <vt:lpstr>Maekawa’s Algorithm – Analysis</vt:lpstr>
      <vt:lpstr>Summary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>Distributed Systems</dc:subject>
  <dc:creator>Mehdi T. Harandi</dc:creator>
  <cp:keywords/>
  <dc:description/>
  <cp:lastModifiedBy>Nikita Borisov</cp:lastModifiedBy>
  <cp:revision>406</cp:revision>
  <cp:lastPrinted>1997-09-02T21:25:19Z</cp:lastPrinted>
  <dcterms:created xsi:type="dcterms:W3CDTF">2010-09-26T18:13:49Z</dcterms:created>
  <dcterms:modified xsi:type="dcterms:W3CDTF">2011-09-14T21:18:43Z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C:\WINNT40\Profiles\harandi.000\Personal</vt:lpwstr>
  </property>
</Properties>
</file>