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4" r:id="rId1"/>
  </p:sldMasterIdLst>
  <p:notesMasterIdLst>
    <p:notesMasterId r:id="rId26"/>
  </p:notesMasterIdLst>
  <p:handoutMasterIdLst>
    <p:handoutMasterId r:id="rId27"/>
  </p:handoutMasterIdLst>
  <p:sldIdLst>
    <p:sldId id="371" r:id="rId2"/>
    <p:sldId id="346" r:id="rId3"/>
    <p:sldId id="369" r:id="rId4"/>
    <p:sldId id="365" r:id="rId5"/>
    <p:sldId id="347" r:id="rId6"/>
    <p:sldId id="364" r:id="rId7"/>
    <p:sldId id="348" r:id="rId8"/>
    <p:sldId id="368" r:id="rId9"/>
    <p:sldId id="349" r:id="rId10"/>
    <p:sldId id="350" r:id="rId11"/>
    <p:sldId id="351" r:id="rId12"/>
    <p:sldId id="352" r:id="rId13"/>
    <p:sldId id="353" r:id="rId14"/>
    <p:sldId id="354" r:id="rId15"/>
    <p:sldId id="367" r:id="rId16"/>
    <p:sldId id="355" r:id="rId17"/>
    <p:sldId id="370" r:id="rId18"/>
    <p:sldId id="356" r:id="rId19"/>
    <p:sldId id="357" r:id="rId20"/>
    <p:sldId id="358" r:id="rId21"/>
    <p:sldId id="366" r:id="rId22"/>
    <p:sldId id="372" r:id="rId23"/>
    <p:sldId id="359" r:id="rId24"/>
    <p:sldId id="322" r:id="rId2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18FFD"/>
    <a:srgbClr val="C073FA"/>
    <a:srgbClr val="8CFC6C"/>
    <a:srgbClr val="038A69"/>
    <a:srgbClr val="037C03"/>
    <a:srgbClr val="FF7A31"/>
    <a:srgbClr val="00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378" autoAdjust="0"/>
  </p:normalViewPr>
  <p:slideViewPr>
    <p:cSldViewPr>
      <p:cViewPr varScale="1">
        <p:scale>
          <a:sx n="110" d="100"/>
          <a:sy n="110" d="100"/>
        </p:scale>
        <p:origin x="-96" y="-18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1704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defTabSz="979488">
              <a:defRPr sz="1000" i="1">
                <a:solidFill>
                  <a:srgbClr val="000000"/>
                </a:solidFill>
                <a:latin typeface="Helvetica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algn="r" defTabSz="979488">
              <a:defRPr sz="1000" i="1">
                <a:solidFill>
                  <a:srgbClr val="000000"/>
                </a:solidFill>
                <a:latin typeface="Helvetica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defTabSz="979488">
              <a:defRPr sz="1000" i="1">
                <a:solidFill>
                  <a:srgbClr val="000000"/>
                </a:solidFill>
                <a:latin typeface="Helvetica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algn="r" defTabSz="979488">
              <a:defRPr sz="1000" i="1">
                <a:solidFill>
                  <a:srgbClr val="000000"/>
                </a:solidFill>
              </a:defRPr>
            </a:lvl1pPr>
          </a:lstStyle>
          <a:p>
            <a:fld id="{B63212BD-5ABE-4046-BCA4-6C25A924050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159000" y="9140825"/>
            <a:ext cx="3114675" cy="2381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46501" tIns="18268" rIns="46501" bIns="18268">
            <a:spAutoFit/>
          </a:bodyPr>
          <a:lstStyle/>
          <a:p>
            <a:pPr marL="338138" indent="-338138" defTabSz="912813">
              <a:lnSpc>
                <a:spcPct val="115000"/>
              </a:lnSpc>
              <a:spcAft>
                <a:spcPct val="57000"/>
              </a:spcAft>
              <a:tabLst>
                <a:tab pos="450850" algn="l"/>
              </a:tabLst>
              <a:defRPr/>
            </a:pPr>
            <a:r>
              <a:rPr lang="en-US" sz="1200" b="1">
                <a:solidFill>
                  <a:srgbClr val="000000"/>
                </a:solidFill>
                <a:latin typeface="Helvetica" pitchFamily="-107" charset="0"/>
                <a:ea typeface="+mn-ea"/>
                <a:cs typeface="+mn-cs"/>
              </a:rPr>
              <a:t>       2002 M. T. Harandi and J. Hou</a:t>
            </a:r>
          </a:p>
        </p:txBody>
      </p:sp>
      <p:pic>
        <p:nvPicPr>
          <p:cNvPr id="13319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9101138"/>
            <a:ext cx="2206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-1588" y="6350"/>
            <a:ext cx="1765301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42" tIns="44840" rIns="91342" bIns="44840">
            <a:spAutoFit/>
          </a:bodyPr>
          <a:lstStyle/>
          <a:p>
            <a:pPr defTabSz="912813">
              <a:defRPr/>
            </a:pPr>
            <a:r>
              <a:rPr lang="en-US" sz="1500" b="1" i="1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Student Notes Pages</a:t>
            </a:r>
          </a:p>
        </p:txBody>
      </p:sp>
    </p:spTree>
    <p:extLst>
      <p:ext uri="{BB962C8B-B14F-4D97-AF65-F5344CB8AC3E}">
        <p14:creationId xmlns:p14="http://schemas.microsoft.com/office/powerpoint/2010/main" val="705356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defTabSz="979488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algn="r" defTabSz="979488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defTabSz="979488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algn="r" defTabSz="979488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DF21BBC5-3D0A-4143-9286-ED1B581FF97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342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6213" y="142875"/>
            <a:ext cx="3725862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17513" y="341313"/>
            <a:ext cx="3917950" cy="274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+mn-ea"/>
              <a:cs typeface="+mn-cs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4156075" y="77788"/>
            <a:ext cx="30511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985" tIns="48163" rIns="97985" bIns="48163">
            <a:spAutoFit/>
          </a:bodyPr>
          <a:lstStyle/>
          <a:p>
            <a:pPr defTabSz="979488">
              <a:spcBef>
                <a:spcPct val="50000"/>
              </a:spcBef>
              <a:defRPr/>
            </a:pPr>
            <a:r>
              <a:rPr lang="en-US" sz="1700" b="1">
                <a:solidFill>
                  <a:srgbClr val="000000"/>
                </a:solidFill>
                <a:latin typeface="Helvetica" pitchFamily="-107" charset="0"/>
                <a:ea typeface="+mn-ea"/>
                <a:cs typeface="+mn-cs"/>
              </a:rPr>
              <a:t>Teaching Tips: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106863" y="22225"/>
            <a:ext cx="3124200" cy="3136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+mn-ea"/>
              <a:cs typeface="+mn-cs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52388" y="3217863"/>
            <a:ext cx="7178675" cy="5867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876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28ED87D-FC0C-7E4D-8B69-2A6FDAFD8F71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85738" y="146050"/>
            <a:ext cx="3709987" cy="2782888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57A7314-E2DF-3647-8B1E-6342CD9BCA11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Clicker question?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7225774-8652-8F43-9686-F4C4EB6D5B2A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11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2E50C8C-91C9-3C40-A585-7A120A08930F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12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420AAB3-EEE9-6949-BEA9-35F14A4828F9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7EA8A2F-BABA-8C4B-B63C-26B86B339DC6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14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#2 is clicker question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67229BA-3EC1-EA41-A9E4-81E5AB707B8B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15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00FFE1D-33E4-2449-A218-B0685CAAB54F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16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635CD8E-D892-C64D-81AF-90AD9BFD4E31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17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B6D807D-DD0C-1041-B535-49E58F761BA4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18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BF44A33-6AB0-D847-B40C-9F65825C739A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19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41EC4B7-1ACD-F647-8657-A3019D1E881B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F7DD4D5-A751-6D41-8EBA-0018A6BBB8B7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20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4843131-59A9-C44F-A938-8106608F15D2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21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ACDB8AA-533B-FD48-A50E-0027AD6D47D2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EF96645-AF6B-A14D-B4B8-CF5020A7FB4F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24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2569DC0-4DEC-194A-99B3-B3698D8837FB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5F67359-CE4C-7845-8468-C280327A082B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4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3783DEA-A84B-1C43-993B-E155FE3FD6BA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5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0157228-E18F-8B44-A37C-05557F24F7A8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6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BE680BB-4FB1-F845-B782-97C97AAC79AE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7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1E48C06-3D81-054D-B539-5219AD39EE4F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8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BEC990C-3BA9-D342-AB83-3A1E5A7C207D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9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B1D2-AF33-B148-BA7A-6FC8F31DA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F88C-D268-7242-8B87-66C0536006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FADD-A015-AC45-B940-09FFF263A7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3D2A-5F06-5742-B2E1-6AA894701F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15C8-C5AC-C744-86CF-332C8C5389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885E-7148-7441-B501-A4986EB8F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49C8-D068-DF46-BE35-A61DA3EA2B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4C72-B118-704E-97D4-78D3F4878E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CDC5-88DF-6B4B-BCA3-0DC2BE5BC0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en-US" smtClean="0"/>
              <a:t>2011-09-15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419773E-CA48-0349-9BDF-FA1EE1CCD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2011-09-15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12B97CC-7D7E-FD45-9FB3-E948DA1054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Leader Election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CS425 /CSE424/ECE428 – Distributed Systems – Fall 2011	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5334000"/>
            <a:ext cx="4335567" cy="483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Material derived from slides by I. Gupta, M. </a:t>
            </a:r>
            <a:r>
              <a:rPr lang="en-US" dirty="0" err="1" smtClean="0"/>
              <a:t>Harandi</a:t>
            </a:r>
            <a:r>
              <a:rPr lang="en-US" dirty="0" smtClean="0"/>
              <a:t>, </a:t>
            </a:r>
          </a:p>
          <a:p>
            <a:r>
              <a:rPr lang="en-US" dirty="0" smtClean="0"/>
              <a:t>J. </a:t>
            </a:r>
            <a:r>
              <a:rPr lang="en-US" dirty="0" err="1" smtClean="0"/>
              <a:t>Hou</a:t>
            </a:r>
            <a:r>
              <a:rPr lang="en-US" dirty="0" smtClean="0"/>
              <a:t>, S. </a:t>
            </a:r>
            <a:r>
              <a:rPr lang="en-US" dirty="0" err="1" smtClean="0"/>
              <a:t>Mitra</a:t>
            </a:r>
            <a:r>
              <a:rPr lang="en-US" dirty="0" smtClean="0"/>
              <a:t>, K. </a:t>
            </a:r>
            <a:r>
              <a:rPr lang="en-US" dirty="0" err="1" smtClean="0"/>
              <a:t>Nahrstedt</a:t>
            </a:r>
            <a:r>
              <a:rPr lang="en-US" dirty="0" smtClean="0"/>
              <a:t>, N. </a:t>
            </a:r>
            <a:r>
              <a:rPr lang="en-US" dirty="0" err="1" smtClean="0"/>
              <a:t>Vaidya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F3EC-D33C-9A4E-B66B-49515E34B6A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043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Correctness?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Safety: highest process elected</a:t>
            </a:r>
            <a:endParaRPr lang="en-US" dirty="0"/>
          </a:p>
          <a:p>
            <a:r>
              <a:rPr lang="en-US" dirty="0" err="1" smtClean="0"/>
              <a:t>Liveness</a:t>
            </a:r>
            <a:r>
              <a:rPr lang="en-US" dirty="0" smtClean="0"/>
              <a:t>: complete after 3N-1 messages</a:t>
            </a:r>
          </a:p>
          <a:p>
            <a:pPr lvl="1"/>
            <a:r>
              <a:rPr lang="en-US" dirty="0" smtClean="0"/>
              <a:t>What if there are failures during the election run?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08" name="Rectangle 188"/>
          <p:cNvSpPr>
            <a:spLocks noChangeArrowheads="1"/>
          </p:cNvSpPr>
          <p:nvPr/>
        </p:nvSpPr>
        <p:spPr bwMode="auto">
          <a:xfrm>
            <a:off x="6121400" y="1963737"/>
            <a:ext cx="2400300" cy="23876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58906" name="Rectangle 186"/>
          <p:cNvSpPr>
            <a:spLocks noChangeArrowheads="1"/>
          </p:cNvSpPr>
          <p:nvPr/>
        </p:nvSpPr>
        <p:spPr bwMode="auto">
          <a:xfrm>
            <a:off x="3378200" y="1963737"/>
            <a:ext cx="2654300" cy="23876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58905" name="Rectangle 185"/>
          <p:cNvSpPr>
            <a:spLocks noChangeArrowheads="1"/>
          </p:cNvSpPr>
          <p:nvPr/>
        </p:nvSpPr>
        <p:spPr bwMode="auto">
          <a:xfrm>
            <a:off x="660400" y="1963737"/>
            <a:ext cx="2603500" cy="23876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Ring Election </a:t>
            </a:r>
            <a:endParaRPr lang="en-US" dirty="0"/>
          </a:p>
        </p:txBody>
      </p:sp>
      <p:sp>
        <p:nvSpPr>
          <p:cNvPr id="35846" name="Text Box 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8757" name="Text Box 37"/>
          <p:cNvSpPr txBox="1">
            <a:spLocks noChangeArrowheads="1"/>
          </p:cNvSpPr>
          <p:nvPr/>
        </p:nvSpPr>
        <p:spPr bwMode="auto">
          <a:xfrm>
            <a:off x="2146300" y="2967037"/>
            <a:ext cx="1193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Election: </a:t>
            </a:r>
            <a:r>
              <a:rPr lang="en-US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158758" name="Text Box 38"/>
          <p:cNvSpPr txBox="1">
            <a:spLocks noChangeArrowheads="1"/>
          </p:cNvSpPr>
          <p:nvPr/>
        </p:nvSpPr>
        <p:spPr bwMode="auto">
          <a:xfrm>
            <a:off x="4737100" y="1976437"/>
            <a:ext cx="1104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Election: </a:t>
            </a:r>
            <a:r>
              <a:rPr lang="en-US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58759" name="Text Box 39"/>
          <p:cNvSpPr txBox="1">
            <a:spLocks noChangeArrowheads="1"/>
          </p:cNvSpPr>
          <p:nvPr/>
        </p:nvSpPr>
        <p:spPr bwMode="auto">
          <a:xfrm rot="2339013">
            <a:off x="419100" y="3792537"/>
            <a:ext cx="1524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Election: </a:t>
            </a:r>
            <a:r>
              <a:rPr lang="en-US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58782" name="Text Box 62"/>
          <p:cNvSpPr txBox="1">
            <a:spLocks noChangeArrowheads="1"/>
          </p:cNvSpPr>
          <p:nvPr/>
        </p:nvSpPr>
        <p:spPr bwMode="auto">
          <a:xfrm>
            <a:off x="2095500" y="3779837"/>
            <a:ext cx="13335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Election: </a:t>
            </a:r>
            <a:r>
              <a:rPr lang="en-US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58827" name="Text Box 107"/>
          <p:cNvSpPr txBox="1">
            <a:spLocks noChangeArrowheads="1"/>
          </p:cNvSpPr>
          <p:nvPr/>
        </p:nvSpPr>
        <p:spPr bwMode="auto">
          <a:xfrm>
            <a:off x="7416800" y="2979737"/>
            <a:ext cx="12065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Election: </a:t>
            </a:r>
            <a:r>
              <a:rPr lang="en-US" b="1">
                <a:solidFill>
                  <a:schemeClr val="hlink"/>
                </a:solidFill>
              </a:rPr>
              <a:t>4</a:t>
            </a:r>
          </a:p>
        </p:txBody>
      </p:sp>
      <p:grpSp>
        <p:nvGrpSpPr>
          <p:cNvPr id="2" name="Group 195"/>
          <p:cNvGrpSpPr>
            <a:grpSpLocks/>
          </p:cNvGrpSpPr>
          <p:nvPr/>
        </p:nvGrpSpPr>
        <p:grpSpPr bwMode="auto">
          <a:xfrm>
            <a:off x="838200" y="2014537"/>
            <a:ext cx="2146300" cy="3014663"/>
            <a:chOff x="528" y="568"/>
            <a:chExt cx="1352" cy="1899"/>
          </a:xfrm>
        </p:grpSpPr>
        <p:grpSp>
          <p:nvGrpSpPr>
            <p:cNvPr id="35900" name="Group 63"/>
            <p:cNvGrpSpPr>
              <a:grpSpLocks/>
            </p:cNvGrpSpPr>
            <p:nvPr/>
          </p:nvGrpSpPr>
          <p:grpSpPr bwMode="auto">
            <a:xfrm>
              <a:off x="568" y="568"/>
              <a:ext cx="1280" cy="1424"/>
              <a:chOff x="568" y="712"/>
              <a:chExt cx="1280" cy="1424"/>
            </a:xfrm>
          </p:grpSpPr>
          <p:sp>
            <p:nvSpPr>
              <p:cNvPr id="158724" name="Oval 4"/>
              <p:cNvSpPr>
                <a:spLocks noChangeArrowheads="1"/>
              </p:cNvSpPr>
              <p:nvPr/>
            </p:nvSpPr>
            <p:spPr bwMode="auto">
              <a:xfrm>
                <a:off x="1008" y="71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725" name="Oval 5"/>
              <p:cNvSpPr>
                <a:spLocks noChangeArrowheads="1"/>
              </p:cNvSpPr>
              <p:nvPr/>
            </p:nvSpPr>
            <p:spPr bwMode="auto">
              <a:xfrm>
                <a:off x="1528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726" name="Oval 6"/>
              <p:cNvSpPr>
                <a:spLocks noChangeArrowheads="1"/>
              </p:cNvSpPr>
              <p:nvPr/>
            </p:nvSpPr>
            <p:spPr bwMode="auto">
              <a:xfrm>
                <a:off x="568" y="102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727" name="Oval 7"/>
              <p:cNvSpPr>
                <a:spLocks noChangeArrowheads="1"/>
              </p:cNvSpPr>
              <p:nvPr/>
            </p:nvSpPr>
            <p:spPr bwMode="auto">
              <a:xfrm>
                <a:off x="1520" y="1560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728" name="Oval 8"/>
              <p:cNvSpPr>
                <a:spLocks noChangeArrowheads="1"/>
              </p:cNvSpPr>
              <p:nvPr/>
            </p:nvSpPr>
            <p:spPr bwMode="auto">
              <a:xfrm>
                <a:off x="1088" y="184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35907" name="AutoShape 9"/>
              <p:cNvCxnSpPr>
                <a:cxnSpLocks noChangeShapeType="1"/>
                <a:stCxn id="158724" idx="6"/>
                <a:endCxn id="158725" idx="0"/>
              </p:cNvCxnSpPr>
              <p:nvPr/>
            </p:nvCxnSpPr>
            <p:spPr bwMode="auto">
              <a:xfrm>
                <a:off x="1312" y="856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908" name="AutoShape 10"/>
              <p:cNvCxnSpPr>
                <a:cxnSpLocks noChangeShapeType="1"/>
                <a:stCxn id="158727" idx="4"/>
                <a:endCxn id="158728" idx="6"/>
              </p:cNvCxnSpPr>
              <p:nvPr/>
            </p:nvCxnSpPr>
            <p:spPr bwMode="auto">
              <a:xfrm rot="5400000">
                <a:off x="1460" y="1780"/>
                <a:ext cx="144" cy="28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909" name="AutoShape 11"/>
              <p:cNvCxnSpPr>
                <a:cxnSpLocks noChangeShapeType="1"/>
                <a:stCxn id="158726" idx="0"/>
                <a:endCxn id="158724" idx="2"/>
              </p:cNvCxnSpPr>
              <p:nvPr/>
            </p:nvCxnSpPr>
            <p:spPr bwMode="auto">
              <a:xfrm rot="-5400000">
                <a:off x="780" y="796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910" name="AutoShape 12"/>
              <p:cNvCxnSpPr>
                <a:cxnSpLocks noChangeShapeType="1"/>
                <a:stCxn id="158725" idx="6"/>
                <a:endCxn id="35914" idx="3"/>
              </p:cNvCxnSpPr>
              <p:nvPr/>
            </p:nvCxnSpPr>
            <p:spPr bwMode="auto">
              <a:xfrm>
                <a:off x="1832" y="1160"/>
                <a:ext cx="8" cy="555"/>
              </a:xfrm>
              <a:prstGeom prst="curvedConnector3">
                <a:avLst>
                  <a:gd name="adj1" fmla="val 19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911" name="AutoShape 13"/>
              <p:cNvCxnSpPr>
                <a:cxnSpLocks noChangeShapeType="1"/>
                <a:stCxn id="158728" idx="2"/>
                <a:endCxn id="158726" idx="2"/>
              </p:cNvCxnSpPr>
              <p:nvPr/>
            </p:nvCxnSpPr>
            <p:spPr bwMode="auto">
              <a:xfrm rot="10800000">
                <a:off x="568" y="1168"/>
                <a:ext cx="520" cy="824"/>
              </a:xfrm>
              <a:prstGeom prst="curvedConnector3">
                <a:avLst>
                  <a:gd name="adj1" fmla="val 98653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5912" name="Text Box 14"/>
              <p:cNvSpPr txBox="1">
                <a:spLocks noChangeArrowheads="1"/>
              </p:cNvSpPr>
              <p:nvPr/>
            </p:nvSpPr>
            <p:spPr bwMode="auto">
              <a:xfrm>
                <a:off x="1040" y="78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P1</a:t>
                </a:r>
              </a:p>
            </p:txBody>
          </p:sp>
          <p:sp>
            <p:nvSpPr>
              <p:cNvPr id="35913" name="Text Box 15"/>
              <p:cNvSpPr txBox="1">
                <a:spLocks noChangeArrowheads="1"/>
              </p:cNvSpPr>
              <p:nvPr/>
            </p:nvSpPr>
            <p:spPr bwMode="auto">
              <a:xfrm>
                <a:off x="1552" y="107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P2</a:t>
                </a:r>
              </a:p>
            </p:txBody>
          </p:sp>
          <p:sp>
            <p:nvSpPr>
              <p:cNvPr id="35914" name="Text Box 16"/>
              <p:cNvSpPr txBox="1">
                <a:spLocks noChangeArrowheads="1"/>
              </p:cNvSpPr>
              <p:nvPr/>
            </p:nvSpPr>
            <p:spPr bwMode="auto">
              <a:xfrm>
                <a:off x="1544" y="161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P3</a:t>
                </a:r>
              </a:p>
            </p:txBody>
          </p:sp>
          <p:sp>
            <p:nvSpPr>
              <p:cNvPr id="35915" name="Text Box 17"/>
              <p:cNvSpPr txBox="1">
                <a:spLocks noChangeArrowheads="1"/>
              </p:cNvSpPr>
              <p:nvPr/>
            </p:nvSpPr>
            <p:spPr bwMode="auto">
              <a:xfrm>
                <a:off x="1104" y="191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P4</a:t>
                </a:r>
              </a:p>
            </p:txBody>
          </p:sp>
          <p:sp>
            <p:nvSpPr>
              <p:cNvPr id="35916" name="Text Box 18"/>
              <p:cNvSpPr txBox="1">
                <a:spLocks noChangeArrowheads="1"/>
              </p:cNvSpPr>
              <p:nvPr/>
            </p:nvSpPr>
            <p:spPr bwMode="auto">
              <a:xfrm>
                <a:off x="584" y="1088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P0</a:t>
                </a:r>
              </a:p>
            </p:txBody>
          </p:sp>
          <p:sp>
            <p:nvSpPr>
              <p:cNvPr id="158743" name="Oval 23"/>
              <p:cNvSpPr>
                <a:spLocks noChangeArrowheads="1"/>
              </p:cNvSpPr>
              <p:nvPr/>
            </p:nvSpPr>
            <p:spPr bwMode="auto">
              <a:xfrm>
                <a:off x="704" y="146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5918" name="Text Box 30"/>
              <p:cNvSpPr txBox="1">
                <a:spLocks noChangeArrowheads="1"/>
              </p:cNvSpPr>
              <p:nvPr/>
            </p:nvSpPr>
            <p:spPr bwMode="auto">
              <a:xfrm>
                <a:off x="712" y="1504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P5</a:t>
                </a:r>
              </a:p>
            </p:txBody>
          </p:sp>
          <p:sp>
            <p:nvSpPr>
              <p:cNvPr id="35919" name="Line 34"/>
              <p:cNvSpPr>
                <a:spLocks noChangeShapeType="1"/>
              </p:cNvSpPr>
              <p:nvPr/>
            </p:nvSpPr>
            <p:spPr bwMode="auto">
              <a:xfrm flipH="1">
                <a:off x="728" y="1432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0" name="Line 35"/>
              <p:cNvSpPr>
                <a:spLocks noChangeShapeType="1"/>
              </p:cNvSpPr>
              <p:nvPr/>
            </p:nvSpPr>
            <p:spPr bwMode="auto">
              <a:xfrm>
                <a:off x="680" y="1448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901" name="Text Box 183"/>
            <p:cNvSpPr txBox="1">
              <a:spLocks noChangeArrowheads="1"/>
            </p:cNvSpPr>
            <p:nvPr/>
          </p:nvSpPr>
          <p:spPr bwMode="auto">
            <a:xfrm>
              <a:off x="528" y="2040"/>
              <a:ext cx="1352" cy="427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 marL="342900" indent="-3429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AutoNum type="arabicPeriod"/>
              </a:pPr>
              <a:r>
                <a:rPr lang="en-US" b="1">
                  <a:solidFill>
                    <a:schemeClr val="tx1"/>
                  </a:solidFill>
                </a:rPr>
                <a:t>P2 initiates election after old leader P5 failed</a:t>
              </a:r>
            </a:p>
          </p:txBody>
        </p:sp>
      </p:grpSp>
      <p:grpSp>
        <p:nvGrpSpPr>
          <p:cNvPr id="4" name="Group 196"/>
          <p:cNvGrpSpPr>
            <a:grpSpLocks/>
          </p:cNvGrpSpPr>
          <p:nvPr/>
        </p:nvGrpSpPr>
        <p:grpSpPr bwMode="auto">
          <a:xfrm>
            <a:off x="3467100" y="2001837"/>
            <a:ext cx="2476500" cy="2613025"/>
            <a:chOff x="2184" y="560"/>
            <a:chExt cx="1560" cy="1646"/>
          </a:xfrm>
        </p:grpSpPr>
        <p:grpSp>
          <p:nvGrpSpPr>
            <p:cNvPr id="35878" name="Group 85"/>
            <p:cNvGrpSpPr>
              <a:grpSpLocks/>
            </p:cNvGrpSpPr>
            <p:nvPr/>
          </p:nvGrpSpPr>
          <p:grpSpPr bwMode="auto">
            <a:xfrm>
              <a:off x="2264" y="560"/>
              <a:ext cx="1280" cy="1256"/>
              <a:chOff x="2360" y="704"/>
              <a:chExt cx="1280" cy="1256"/>
            </a:xfrm>
          </p:grpSpPr>
          <p:sp>
            <p:nvSpPr>
              <p:cNvPr id="158761" name="Oval 41"/>
              <p:cNvSpPr>
                <a:spLocks noChangeArrowheads="1"/>
              </p:cNvSpPr>
              <p:nvPr/>
            </p:nvSpPr>
            <p:spPr bwMode="auto">
              <a:xfrm>
                <a:off x="2800" y="70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762" name="Oval 42"/>
              <p:cNvSpPr>
                <a:spLocks noChangeArrowheads="1"/>
              </p:cNvSpPr>
              <p:nvPr/>
            </p:nvSpPr>
            <p:spPr bwMode="auto">
              <a:xfrm>
                <a:off x="3320" y="100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763" name="Oval 43"/>
              <p:cNvSpPr>
                <a:spLocks noChangeArrowheads="1"/>
              </p:cNvSpPr>
              <p:nvPr/>
            </p:nvSpPr>
            <p:spPr bwMode="auto">
              <a:xfrm>
                <a:off x="2360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764" name="Oval 44"/>
              <p:cNvSpPr>
                <a:spLocks noChangeArrowheads="1"/>
              </p:cNvSpPr>
              <p:nvPr/>
            </p:nvSpPr>
            <p:spPr bwMode="auto">
              <a:xfrm>
                <a:off x="3312" y="155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765" name="Oval 45"/>
              <p:cNvSpPr>
                <a:spLocks noChangeArrowheads="1"/>
              </p:cNvSpPr>
              <p:nvPr/>
            </p:nvSpPr>
            <p:spPr bwMode="auto">
              <a:xfrm>
                <a:off x="2880" y="16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35885" name="AutoShape 46"/>
              <p:cNvCxnSpPr>
                <a:cxnSpLocks noChangeShapeType="1"/>
                <a:stCxn id="158761" idx="6"/>
                <a:endCxn id="158762" idx="0"/>
              </p:cNvCxnSpPr>
              <p:nvPr/>
            </p:nvCxnSpPr>
            <p:spPr bwMode="auto">
              <a:xfrm>
                <a:off x="3104" y="84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86" name="AutoShape 48"/>
              <p:cNvCxnSpPr>
                <a:cxnSpLocks noChangeShapeType="1"/>
                <a:stCxn id="158763" idx="0"/>
                <a:endCxn id="158761" idx="2"/>
              </p:cNvCxnSpPr>
              <p:nvPr/>
            </p:nvCxnSpPr>
            <p:spPr bwMode="auto">
              <a:xfrm rot="-5400000">
                <a:off x="2572" y="78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87" name="AutoShape 49"/>
              <p:cNvCxnSpPr>
                <a:cxnSpLocks noChangeShapeType="1"/>
                <a:stCxn id="158762" idx="6"/>
                <a:endCxn id="35891" idx="3"/>
              </p:cNvCxnSpPr>
              <p:nvPr/>
            </p:nvCxnSpPr>
            <p:spPr bwMode="auto">
              <a:xfrm>
                <a:off x="3624" y="1152"/>
                <a:ext cx="1" cy="539"/>
              </a:xfrm>
              <a:prstGeom prst="curvedConnector3">
                <a:avLst>
                  <a:gd name="adj1" fmla="val 144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88" name="AutoShape 50"/>
              <p:cNvCxnSpPr>
                <a:cxnSpLocks noChangeShapeType="1"/>
                <a:stCxn id="158764" idx="4"/>
                <a:endCxn id="158763" idx="2"/>
              </p:cNvCxnSpPr>
              <p:nvPr/>
            </p:nvCxnSpPr>
            <p:spPr bwMode="auto">
              <a:xfrm rot="16200000" flipV="1">
                <a:off x="2572" y="948"/>
                <a:ext cx="680" cy="1104"/>
              </a:xfrm>
              <a:prstGeom prst="curvedConnector4">
                <a:avLst>
                  <a:gd name="adj1" fmla="val -33972"/>
                  <a:gd name="adj2" fmla="val 10724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5889" name="Text Box 51"/>
              <p:cNvSpPr txBox="1">
                <a:spLocks noChangeArrowheads="1"/>
              </p:cNvSpPr>
              <p:nvPr/>
            </p:nvSpPr>
            <p:spPr bwMode="auto">
              <a:xfrm>
                <a:off x="2832" y="77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P1</a:t>
                </a:r>
              </a:p>
            </p:txBody>
          </p:sp>
          <p:sp>
            <p:nvSpPr>
              <p:cNvPr id="35890" name="Text Box 52"/>
              <p:cNvSpPr txBox="1">
                <a:spLocks noChangeArrowheads="1"/>
              </p:cNvSpPr>
              <p:nvPr/>
            </p:nvSpPr>
            <p:spPr bwMode="auto">
              <a:xfrm>
                <a:off x="3344" y="10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P2</a:t>
                </a:r>
              </a:p>
            </p:txBody>
          </p:sp>
          <p:sp>
            <p:nvSpPr>
              <p:cNvPr id="35891" name="Text Box 53"/>
              <p:cNvSpPr txBox="1">
                <a:spLocks noChangeArrowheads="1"/>
              </p:cNvSpPr>
              <p:nvPr/>
            </p:nvSpPr>
            <p:spPr bwMode="auto">
              <a:xfrm>
                <a:off x="3328" y="159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P3</a:t>
                </a:r>
              </a:p>
            </p:txBody>
          </p:sp>
          <p:sp>
            <p:nvSpPr>
              <p:cNvPr id="35892" name="Text Box 54"/>
              <p:cNvSpPr txBox="1">
                <a:spLocks noChangeArrowheads="1"/>
              </p:cNvSpPr>
              <p:nvPr/>
            </p:nvSpPr>
            <p:spPr bwMode="auto">
              <a:xfrm>
                <a:off x="2896" y="172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P4</a:t>
                </a:r>
              </a:p>
            </p:txBody>
          </p:sp>
          <p:sp>
            <p:nvSpPr>
              <p:cNvPr id="35893" name="Text Box 55"/>
              <p:cNvSpPr txBox="1">
                <a:spLocks noChangeArrowheads="1"/>
              </p:cNvSpPr>
              <p:nvPr/>
            </p:nvSpPr>
            <p:spPr bwMode="auto">
              <a:xfrm>
                <a:off x="2376" y="108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P0</a:t>
                </a:r>
              </a:p>
            </p:txBody>
          </p:sp>
          <p:sp>
            <p:nvSpPr>
              <p:cNvPr id="158776" name="Oval 56"/>
              <p:cNvSpPr>
                <a:spLocks noChangeArrowheads="1"/>
              </p:cNvSpPr>
              <p:nvPr/>
            </p:nvSpPr>
            <p:spPr bwMode="auto">
              <a:xfrm>
                <a:off x="2496" y="14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5895" name="Text Box 57"/>
              <p:cNvSpPr txBox="1">
                <a:spLocks noChangeArrowheads="1"/>
              </p:cNvSpPr>
              <p:nvPr/>
            </p:nvSpPr>
            <p:spPr bwMode="auto">
              <a:xfrm>
                <a:off x="2504" y="149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P5</a:t>
                </a:r>
              </a:p>
            </p:txBody>
          </p:sp>
          <p:sp>
            <p:nvSpPr>
              <p:cNvPr id="35896" name="Line 58"/>
              <p:cNvSpPr>
                <a:spLocks noChangeShapeType="1"/>
              </p:cNvSpPr>
              <p:nvPr/>
            </p:nvSpPr>
            <p:spPr bwMode="auto">
              <a:xfrm flipH="1">
                <a:off x="2520" y="1424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7" name="Line 59"/>
              <p:cNvSpPr>
                <a:spLocks noChangeShapeType="1"/>
              </p:cNvSpPr>
              <p:nvPr/>
            </p:nvSpPr>
            <p:spPr bwMode="auto">
              <a:xfrm>
                <a:off x="2472" y="1440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8" name="Line 60"/>
              <p:cNvSpPr>
                <a:spLocks noChangeShapeType="1"/>
              </p:cNvSpPr>
              <p:nvPr/>
            </p:nvSpPr>
            <p:spPr bwMode="auto">
              <a:xfrm flipH="1">
                <a:off x="2928" y="1640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9" name="Line 61"/>
              <p:cNvSpPr>
                <a:spLocks noChangeShapeType="1"/>
              </p:cNvSpPr>
              <p:nvPr/>
            </p:nvSpPr>
            <p:spPr bwMode="auto">
              <a:xfrm>
                <a:off x="2880" y="1656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79" name="Text Box 184"/>
            <p:cNvSpPr txBox="1">
              <a:spLocks noChangeArrowheads="1"/>
            </p:cNvSpPr>
            <p:nvPr/>
          </p:nvSpPr>
          <p:spPr bwMode="auto">
            <a:xfrm>
              <a:off x="2184" y="1904"/>
              <a:ext cx="1560" cy="302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chemeClr val="hlink"/>
                  </a:solidFill>
                </a:rPr>
                <a:t>2.</a:t>
              </a:r>
              <a:r>
                <a:rPr lang="en-US" b="1" dirty="0">
                  <a:solidFill>
                    <a:schemeClr val="tx1"/>
                  </a:solidFill>
                </a:rPr>
                <a:t> P2 receives </a:t>
              </a:r>
              <a:r>
                <a:rPr lang="en-US" altLang="ja-JP" b="1" dirty="0" smtClean="0">
                  <a:solidFill>
                    <a:schemeClr val="tx1"/>
                  </a:solidFill>
                </a:rPr>
                <a:t>"</a:t>
              </a:r>
              <a:r>
                <a:rPr lang="en-US" b="1" dirty="0" smtClean="0">
                  <a:solidFill>
                    <a:schemeClr val="tx1"/>
                  </a:solidFill>
                </a:rPr>
                <a:t>election</a:t>
              </a:r>
              <a:r>
                <a:rPr lang="en-US" altLang="ja-JP" b="1" dirty="0" smtClean="0">
                  <a:solidFill>
                    <a:schemeClr val="tx1"/>
                  </a:solidFill>
                </a:rPr>
                <a:t>"</a:t>
              </a:r>
              <a:r>
                <a:rPr lang="en-US" b="1" dirty="0" smtClean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chemeClr val="tx1"/>
                  </a:solidFill>
                </a:rPr>
                <a:t>	P4 dies</a:t>
              </a:r>
            </a:p>
          </p:txBody>
        </p:sp>
      </p:grpSp>
      <p:grpSp>
        <p:nvGrpSpPr>
          <p:cNvPr id="6" name="Group 197"/>
          <p:cNvGrpSpPr>
            <a:grpSpLocks/>
          </p:cNvGrpSpPr>
          <p:nvPr/>
        </p:nvGrpSpPr>
        <p:grpSpPr bwMode="auto">
          <a:xfrm>
            <a:off x="6248400" y="2014537"/>
            <a:ext cx="2184400" cy="2689225"/>
            <a:chOff x="3936" y="568"/>
            <a:chExt cx="1376" cy="1694"/>
          </a:xfrm>
        </p:grpSpPr>
        <p:grpSp>
          <p:nvGrpSpPr>
            <p:cNvPr id="35856" name="Group 86"/>
            <p:cNvGrpSpPr>
              <a:grpSpLocks/>
            </p:cNvGrpSpPr>
            <p:nvPr/>
          </p:nvGrpSpPr>
          <p:grpSpPr bwMode="auto">
            <a:xfrm>
              <a:off x="3936" y="568"/>
              <a:ext cx="1280" cy="1256"/>
              <a:chOff x="2360" y="704"/>
              <a:chExt cx="1280" cy="1256"/>
            </a:xfrm>
          </p:grpSpPr>
          <p:sp>
            <p:nvSpPr>
              <p:cNvPr id="158807" name="Oval 87"/>
              <p:cNvSpPr>
                <a:spLocks noChangeArrowheads="1"/>
              </p:cNvSpPr>
              <p:nvPr/>
            </p:nvSpPr>
            <p:spPr bwMode="auto">
              <a:xfrm>
                <a:off x="2800" y="70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808" name="Oval 88"/>
              <p:cNvSpPr>
                <a:spLocks noChangeArrowheads="1"/>
              </p:cNvSpPr>
              <p:nvPr/>
            </p:nvSpPr>
            <p:spPr bwMode="auto">
              <a:xfrm>
                <a:off x="3320" y="100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809" name="Oval 89"/>
              <p:cNvSpPr>
                <a:spLocks noChangeArrowheads="1"/>
              </p:cNvSpPr>
              <p:nvPr/>
            </p:nvSpPr>
            <p:spPr bwMode="auto">
              <a:xfrm>
                <a:off x="2360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810" name="Oval 90"/>
              <p:cNvSpPr>
                <a:spLocks noChangeArrowheads="1"/>
              </p:cNvSpPr>
              <p:nvPr/>
            </p:nvSpPr>
            <p:spPr bwMode="auto">
              <a:xfrm>
                <a:off x="3312" y="155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811" name="Oval 91"/>
              <p:cNvSpPr>
                <a:spLocks noChangeArrowheads="1"/>
              </p:cNvSpPr>
              <p:nvPr/>
            </p:nvSpPr>
            <p:spPr bwMode="auto">
              <a:xfrm>
                <a:off x="2880" y="16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35863" name="AutoShape 92"/>
              <p:cNvCxnSpPr>
                <a:cxnSpLocks noChangeShapeType="1"/>
                <a:stCxn id="158807" idx="6"/>
                <a:endCxn id="158808" idx="0"/>
              </p:cNvCxnSpPr>
              <p:nvPr/>
            </p:nvCxnSpPr>
            <p:spPr bwMode="auto">
              <a:xfrm>
                <a:off x="3104" y="84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64" name="AutoShape 93"/>
              <p:cNvCxnSpPr>
                <a:cxnSpLocks noChangeShapeType="1"/>
                <a:stCxn id="158809" idx="0"/>
                <a:endCxn id="158807" idx="2"/>
              </p:cNvCxnSpPr>
              <p:nvPr/>
            </p:nvCxnSpPr>
            <p:spPr bwMode="auto">
              <a:xfrm rot="-5400000">
                <a:off x="2572" y="78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65" name="AutoShape 94"/>
              <p:cNvCxnSpPr>
                <a:cxnSpLocks noChangeShapeType="1"/>
                <a:stCxn id="158808" idx="6"/>
                <a:endCxn id="35869" idx="3"/>
              </p:cNvCxnSpPr>
              <p:nvPr/>
            </p:nvCxnSpPr>
            <p:spPr bwMode="auto">
              <a:xfrm>
                <a:off x="3624" y="1152"/>
                <a:ext cx="1" cy="539"/>
              </a:xfrm>
              <a:prstGeom prst="curvedConnector3">
                <a:avLst>
                  <a:gd name="adj1" fmla="val 144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66" name="AutoShape 95"/>
              <p:cNvCxnSpPr>
                <a:cxnSpLocks noChangeShapeType="1"/>
                <a:stCxn id="158810" idx="4"/>
                <a:endCxn id="158809" idx="2"/>
              </p:cNvCxnSpPr>
              <p:nvPr/>
            </p:nvCxnSpPr>
            <p:spPr bwMode="auto">
              <a:xfrm rot="16200000" flipV="1">
                <a:off x="2572" y="948"/>
                <a:ext cx="680" cy="1104"/>
              </a:xfrm>
              <a:prstGeom prst="curvedConnector4">
                <a:avLst>
                  <a:gd name="adj1" fmla="val -33972"/>
                  <a:gd name="adj2" fmla="val 10724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5867" name="Text Box 96"/>
              <p:cNvSpPr txBox="1">
                <a:spLocks noChangeArrowheads="1"/>
              </p:cNvSpPr>
              <p:nvPr/>
            </p:nvSpPr>
            <p:spPr bwMode="auto">
              <a:xfrm>
                <a:off x="2832" y="77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P1</a:t>
                </a:r>
              </a:p>
            </p:txBody>
          </p:sp>
          <p:sp>
            <p:nvSpPr>
              <p:cNvPr id="35868" name="Text Box 97"/>
              <p:cNvSpPr txBox="1">
                <a:spLocks noChangeArrowheads="1"/>
              </p:cNvSpPr>
              <p:nvPr/>
            </p:nvSpPr>
            <p:spPr bwMode="auto">
              <a:xfrm>
                <a:off x="3344" y="10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P2</a:t>
                </a:r>
              </a:p>
            </p:txBody>
          </p:sp>
          <p:sp>
            <p:nvSpPr>
              <p:cNvPr id="35869" name="Text Box 98"/>
              <p:cNvSpPr txBox="1">
                <a:spLocks noChangeArrowheads="1"/>
              </p:cNvSpPr>
              <p:nvPr/>
            </p:nvSpPr>
            <p:spPr bwMode="auto">
              <a:xfrm>
                <a:off x="3328" y="159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P3</a:t>
                </a:r>
              </a:p>
            </p:txBody>
          </p:sp>
          <p:sp>
            <p:nvSpPr>
              <p:cNvPr id="35870" name="Text Box 99"/>
              <p:cNvSpPr txBox="1">
                <a:spLocks noChangeArrowheads="1"/>
              </p:cNvSpPr>
              <p:nvPr/>
            </p:nvSpPr>
            <p:spPr bwMode="auto">
              <a:xfrm>
                <a:off x="2896" y="172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P4</a:t>
                </a:r>
              </a:p>
            </p:txBody>
          </p:sp>
          <p:sp>
            <p:nvSpPr>
              <p:cNvPr id="35871" name="Text Box 100"/>
              <p:cNvSpPr txBox="1">
                <a:spLocks noChangeArrowheads="1"/>
              </p:cNvSpPr>
              <p:nvPr/>
            </p:nvSpPr>
            <p:spPr bwMode="auto">
              <a:xfrm>
                <a:off x="2376" y="108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P0</a:t>
                </a:r>
              </a:p>
            </p:txBody>
          </p:sp>
          <p:sp>
            <p:nvSpPr>
              <p:cNvPr id="158821" name="Oval 101"/>
              <p:cNvSpPr>
                <a:spLocks noChangeArrowheads="1"/>
              </p:cNvSpPr>
              <p:nvPr/>
            </p:nvSpPr>
            <p:spPr bwMode="auto">
              <a:xfrm>
                <a:off x="2496" y="14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5873" name="Text Box 102"/>
              <p:cNvSpPr txBox="1">
                <a:spLocks noChangeArrowheads="1"/>
              </p:cNvSpPr>
              <p:nvPr/>
            </p:nvSpPr>
            <p:spPr bwMode="auto">
              <a:xfrm>
                <a:off x="2504" y="149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P5</a:t>
                </a:r>
              </a:p>
            </p:txBody>
          </p:sp>
          <p:sp>
            <p:nvSpPr>
              <p:cNvPr id="35874" name="Line 103"/>
              <p:cNvSpPr>
                <a:spLocks noChangeShapeType="1"/>
              </p:cNvSpPr>
              <p:nvPr/>
            </p:nvSpPr>
            <p:spPr bwMode="auto">
              <a:xfrm flipH="1">
                <a:off x="2520" y="1424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5" name="Line 104"/>
              <p:cNvSpPr>
                <a:spLocks noChangeShapeType="1"/>
              </p:cNvSpPr>
              <p:nvPr/>
            </p:nvSpPr>
            <p:spPr bwMode="auto">
              <a:xfrm>
                <a:off x="2472" y="1440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6" name="Line 105"/>
              <p:cNvSpPr>
                <a:spLocks noChangeShapeType="1"/>
              </p:cNvSpPr>
              <p:nvPr/>
            </p:nvSpPr>
            <p:spPr bwMode="auto">
              <a:xfrm flipH="1">
                <a:off x="2928" y="1640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7" name="Line 106"/>
              <p:cNvSpPr>
                <a:spLocks noChangeShapeType="1"/>
              </p:cNvSpPr>
              <p:nvPr/>
            </p:nvSpPr>
            <p:spPr bwMode="auto">
              <a:xfrm>
                <a:off x="2880" y="1656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57" name="Text Box 187"/>
            <p:cNvSpPr txBox="1">
              <a:spLocks noChangeArrowheads="1"/>
            </p:cNvSpPr>
            <p:nvPr/>
          </p:nvSpPr>
          <p:spPr bwMode="auto">
            <a:xfrm>
              <a:off x="3968" y="1960"/>
              <a:ext cx="1344" cy="302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3.</a:t>
              </a:r>
              <a:r>
                <a:rPr lang="en-US" b="1">
                  <a:solidFill>
                    <a:schemeClr val="tx1"/>
                  </a:solidFill>
                </a:rPr>
                <a:t> Election: 4 is forwarded for ever?</a:t>
              </a:r>
            </a:p>
          </p:txBody>
        </p:sp>
      </p:grpSp>
      <p:sp>
        <p:nvSpPr>
          <p:cNvPr id="35855" name="Text Box 201"/>
          <p:cNvSpPr txBox="1">
            <a:spLocks noChangeArrowheads="1"/>
          </p:cNvSpPr>
          <p:nvPr/>
        </p:nvSpPr>
        <p:spPr bwMode="auto">
          <a:xfrm>
            <a:off x="1427163" y="5272087"/>
            <a:ext cx="69723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dirty="0"/>
              <a:t>May not terminate when process failure occurs during the election!</a:t>
            </a:r>
          </a:p>
          <a:p>
            <a:r>
              <a:rPr lang="en-US" sz="1800" dirty="0"/>
              <a:t>Consider above example where </a:t>
            </a:r>
            <a:r>
              <a:rPr lang="en-US" sz="1800" dirty="0" err="1"/>
              <a:t>attr</a:t>
            </a:r>
            <a:r>
              <a:rPr lang="en-US" sz="1800" dirty="0"/>
              <a:t>==highest id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8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8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8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8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8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8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8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8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8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908" grpId="0" animBg="1"/>
      <p:bldP spid="158906" grpId="0" animBg="1"/>
      <p:bldP spid="158905" grpId="0" animBg="1"/>
      <p:bldP spid="158757" grpId="0" autoUpdateAnimBg="0"/>
      <p:bldP spid="158758" grpId="0" autoUpdateAnimBg="0"/>
      <p:bldP spid="158759" grpId="0" autoUpdateAnimBg="0"/>
      <p:bldP spid="158782" grpId="0" autoUpdateAnimBg="0"/>
      <p:bldP spid="15882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2: Modified Ring Election </a:t>
            </a:r>
            <a:endParaRPr lang="en-US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>
                <a:solidFill>
                  <a:srgbClr val="6BB76D"/>
                </a:solidFill>
              </a:rPr>
              <a:t>election</a:t>
            </a:r>
            <a:r>
              <a:rPr lang="en-US" u="sng" dirty="0" smtClean="0"/>
              <a:t> </a:t>
            </a:r>
            <a:r>
              <a:rPr lang="en-US" dirty="0" smtClean="0"/>
              <a:t>message </a:t>
            </a:r>
            <a:r>
              <a:rPr lang="en-US" dirty="0" smtClean="0"/>
              <a:t>tracks </a:t>
            </a:r>
            <a:r>
              <a:rPr lang="en-US" i="1" dirty="0" smtClean="0"/>
              <a:t>all</a:t>
            </a:r>
            <a:r>
              <a:rPr lang="en-US" dirty="0" smtClean="0"/>
              <a:t> IDs of nodes that forwarded it, not just the highest</a:t>
            </a:r>
          </a:p>
          <a:p>
            <a:pPr lvl="1"/>
            <a:r>
              <a:rPr lang="en-US" dirty="0" smtClean="0"/>
              <a:t>Each node appends its ID to the list</a:t>
            </a:r>
          </a:p>
          <a:p>
            <a:r>
              <a:rPr lang="en-US" dirty="0" smtClean="0"/>
              <a:t>Once message goes all the way around a circle, new </a:t>
            </a:r>
            <a:r>
              <a:rPr lang="en-US" u="sng" dirty="0" smtClean="0">
                <a:solidFill>
                  <a:srgbClr val="6BB76D"/>
                </a:solidFill>
              </a:rPr>
              <a:t>coordinator</a:t>
            </a:r>
            <a:r>
              <a:rPr lang="en-US" dirty="0" smtClean="0"/>
              <a:t> message is sent out</a:t>
            </a:r>
          </a:p>
          <a:p>
            <a:pPr lvl="1"/>
            <a:r>
              <a:rPr lang="en-US" dirty="0" smtClean="0"/>
              <a:t>Coordinator chosen by highest ID in </a:t>
            </a:r>
            <a:r>
              <a:rPr lang="en-US" u="sng" dirty="0" smtClean="0">
                <a:solidFill>
                  <a:srgbClr val="6BB76D"/>
                </a:solidFill>
              </a:rPr>
              <a:t>election</a:t>
            </a:r>
            <a:r>
              <a:rPr lang="en-US" dirty="0" smtClean="0">
                <a:solidFill>
                  <a:srgbClr val="6BB76D"/>
                </a:solidFill>
              </a:rPr>
              <a:t> </a:t>
            </a:r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Each node appends its own ID to </a:t>
            </a:r>
            <a:r>
              <a:rPr lang="en-US" u="sng" dirty="0" smtClean="0">
                <a:solidFill>
                  <a:srgbClr val="6BB76D"/>
                </a:solidFill>
              </a:rPr>
              <a:t>coordinator</a:t>
            </a:r>
            <a:r>
              <a:rPr lang="en-US" dirty="0" smtClean="0"/>
              <a:t> message</a:t>
            </a:r>
          </a:p>
          <a:p>
            <a:r>
              <a:rPr lang="en-US" dirty="0" smtClean="0"/>
              <a:t>When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6BB76D"/>
                </a:solidFill>
              </a:rPr>
              <a:t>coordinator</a:t>
            </a:r>
            <a:r>
              <a:rPr lang="en-US" dirty="0" smtClean="0"/>
              <a:t> message returns to initiator</a:t>
            </a:r>
          </a:p>
          <a:p>
            <a:pPr lvl="1"/>
            <a:r>
              <a:rPr lang="en-US" dirty="0" smtClean="0"/>
              <a:t>Election a success if coordinator among ID list</a:t>
            </a:r>
          </a:p>
          <a:p>
            <a:pPr lvl="1"/>
            <a:r>
              <a:rPr lang="en-US" dirty="0" smtClean="0"/>
              <a:t>Otherwise, start election anew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6108700" y="3873500"/>
            <a:ext cx="2400300" cy="23876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3314700" y="3886200"/>
            <a:ext cx="2679700" cy="23876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660400" y="3898900"/>
            <a:ext cx="2578100" cy="23876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6121400" y="1155700"/>
            <a:ext cx="2400300" cy="23876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3378200" y="1155700"/>
            <a:ext cx="2654300" cy="23876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660400" y="1155700"/>
            <a:ext cx="2603500" cy="23876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658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Ring Election </a:t>
            </a:r>
            <a:endParaRPr lang="en-US" dirty="0"/>
          </a:p>
        </p:txBody>
      </p:sp>
      <p:sp>
        <p:nvSpPr>
          <p:cNvPr id="39945" name="Text Box 9"/>
          <p:cNvSpPr>
            <a:spLocks noGrp="1" noChangeArrowheads="1"/>
          </p:cNvSpPr>
          <p:nvPr>
            <p:ph idx="1"/>
          </p:nvPr>
        </p:nvSpPr>
        <p:spPr>
          <a:xfrm>
            <a:off x="457200" y="2079991"/>
            <a:ext cx="8229600" cy="4625609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2146300" y="2159000"/>
            <a:ext cx="1193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Election: </a:t>
            </a:r>
            <a:r>
              <a:rPr lang="en-US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165899" name="Text Box 11"/>
          <p:cNvSpPr txBox="1">
            <a:spLocks noChangeArrowheads="1"/>
          </p:cNvSpPr>
          <p:nvPr/>
        </p:nvSpPr>
        <p:spPr bwMode="auto">
          <a:xfrm>
            <a:off x="4737100" y="1168400"/>
            <a:ext cx="11049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Election: </a:t>
            </a:r>
            <a:r>
              <a:rPr lang="en-US" b="1">
                <a:solidFill>
                  <a:schemeClr val="hlink"/>
                </a:solidFill>
              </a:rPr>
              <a:t>2, 3,4,0,1</a:t>
            </a:r>
          </a:p>
        </p:txBody>
      </p:sp>
      <p:sp>
        <p:nvSpPr>
          <p:cNvPr id="165900" name="Text Box 12"/>
          <p:cNvSpPr txBox="1">
            <a:spLocks noChangeArrowheads="1"/>
          </p:cNvSpPr>
          <p:nvPr/>
        </p:nvSpPr>
        <p:spPr bwMode="auto">
          <a:xfrm rot="2339013">
            <a:off x="419100" y="2984500"/>
            <a:ext cx="1524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Election: </a:t>
            </a:r>
            <a:r>
              <a:rPr lang="en-US" b="1">
                <a:solidFill>
                  <a:schemeClr val="hlink"/>
                </a:solidFill>
              </a:rPr>
              <a:t>2,3,4</a:t>
            </a:r>
          </a:p>
        </p:txBody>
      </p:sp>
      <p:sp>
        <p:nvSpPr>
          <p:cNvPr id="165901" name="Text Box 13"/>
          <p:cNvSpPr txBox="1">
            <a:spLocks noChangeArrowheads="1"/>
          </p:cNvSpPr>
          <p:nvPr/>
        </p:nvSpPr>
        <p:spPr bwMode="auto">
          <a:xfrm>
            <a:off x="2095500" y="2971800"/>
            <a:ext cx="13335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Election: </a:t>
            </a:r>
            <a:r>
              <a:rPr lang="en-US" b="1">
                <a:solidFill>
                  <a:schemeClr val="hlink"/>
                </a:solidFill>
              </a:rPr>
              <a:t>2,3</a:t>
            </a:r>
          </a:p>
        </p:txBody>
      </p:sp>
      <p:sp>
        <p:nvSpPr>
          <p:cNvPr id="165902" name="Text Box 14"/>
          <p:cNvSpPr txBox="1">
            <a:spLocks noChangeArrowheads="1"/>
          </p:cNvSpPr>
          <p:nvPr/>
        </p:nvSpPr>
        <p:spPr bwMode="auto">
          <a:xfrm>
            <a:off x="7416800" y="2171700"/>
            <a:ext cx="12065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Coord(4): </a:t>
            </a:r>
            <a:r>
              <a:rPr lang="en-US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165903" name="Text Box 15"/>
          <p:cNvSpPr txBox="1">
            <a:spLocks noChangeArrowheads="1"/>
          </p:cNvSpPr>
          <p:nvPr/>
        </p:nvSpPr>
        <p:spPr bwMode="auto">
          <a:xfrm>
            <a:off x="6235700" y="3149600"/>
            <a:ext cx="1358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Coord(4): </a:t>
            </a:r>
            <a:r>
              <a:rPr lang="en-US" b="1">
                <a:solidFill>
                  <a:schemeClr val="hlink"/>
                </a:solidFill>
              </a:rPr>
              <a:t>2,3</a:t>
            </a:r>
          </a:p>
        </p:txBody>
      </p:sp>
      <p:sp>
        <p:nvSpPr>
          <p:cNvPr id="165904" name="Text Box 16"/>
          <p:cNvSpPr txBox="1">
            <a:spLocks noChangeArrowheads="1"/>
          </p:cNvSpPr>
          <p:nvPr/>
        </p:nvSpPr>
        <p:spPr bwMode="auto">
          <a:xfrm>
            <a:off x="2159000" y="3949700"/>
            <a:ext cx="11049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Coord(4) </a:t>
            </a:r>
            <a:r>
              <a:rPr lang="en-US" b="1">
                <a:solidFill>
                  <a:schemeClr val="hlink"/>
                </a:solidFill>
              </a:rPr>
              <a:t>2, 3,0,1</a:t>
            </a:r>
          </a:p>
        </p:txBody>
      </p:sp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4940300" y="5041900"/>
            <a:ext cx="1193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Election: </a:t>
            </a:r>
            <a:r>
              <a:rPr lang="en-US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165906" name="Text Box 18"/>
          <p:cNvSpPr txBox="1">
            <a:spLocks noChangeArrowheads="1"/>
          </p:cNvSpPr>
          <p:nvPr/>
        </p:nvSpPr>
        <p:spPr bwMode="auto">
          <a:xfrm>
            <a:off x="3378200" y="5994400"/>
            <a:ext cx="13335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Election: </a:t>
            </a:r>
            <a:r>
              <a:rPr lang="en-US" b="1">
                <a:solidFill>
                  <a:schemeClr val="hlink"/>
                </a:solidFill>
              </a:rPr>
              <a:t>2,3</a:t>
            </a:r>
          </a:p>
        </p:txBody>
      </p:sp>
      <p:sp>
        <p:nvSpPr>
          <p:cNvPr id="165907" name="Text Box 19"/>
          <p:cNvSpPr txBox="1">
            <a:spLocks noChangeArrowheads="1"/>
          </p:cNvSpPr>
          <p:nvPr/>
        </p:nvSpPr>
        <p:spPr bwMode="auto">
          <a:xfrm>
            <a:off x="3429000" y="4165600"/>
            <a:ext cx="1143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Election:   </a:t>
            </a:r>
            <a:r>
              <a:rPr lang="en-US" b="1">
                <a:solidFill>
                  <a:schemeClr val="hlink"/>
                </a:solidFill>
              </a:rPr>
              <a:t>2,3,0</a:t>
            </a:r>
          </a:p>
        </p:txBody>
      </p:sp>
      <p:sp>
        <p:nvSpPr>
          <p:cNvPr id="165908" name="Text Box 20"/>
          <p:cNvSpPr txBox="1">
            <a:spLocks noChangeArrowheads="1"/>
          </p:cNvSpPr>
          <p:nvPr/>
        </p:nvSpPr>
        <p:spPr bwMode="auto">
          <a:xfrm>
            <a:off x="4940300" y="4000500"/>
            <a:ext cx="11049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Election: </a:t>
            </a:r>
            <a:r>
              <a:rPr lang="en-US" b="1">
                <a:solidFill>
                  <a:schemeClr val="hlink"/>
                </a:solidFill>
              </a:rPr>
              <a:t>2, 3,0,1</a:t>
            </a:r>
          </a:p>
        </p:txBody>
      </p:sp>
      <p:sp>
        <p:nvSpPr>
          <p:cNvPr id="165909" name="Text Box 21"/>
          <p:cNvSpPr txBox="1">
            <a:spLocks noChangeArrowheads="1"/>
          </p:cNvSpPr>
          <p:nvPr/>
        </p:nvSpPr>
        <p:spPr bwMode="auto">
          <a:xfrm>
            <a:off x="7391400" y="4965700"/>
            <a:ext cx="12065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Coord(3): </a:t>
            </a:r>
            <a:r>
              <a:rPr lang="en-US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165910" name="Text Box 22"/>
          <p:cNvSpPr txBox="1">
            <a:spLocks noChangeArrowheads="1"/>
          </p:cNvSpPr>
          <p:nvPr/>
        </p:nvSpPr>
        <p:spPr bwMode="auto">
          <a:xfrm>
            <a:off x="6261100" y="6007100"/>
            <a:ext cx="1358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Coord(3): </a:t>
            </a:r>
            <a:r>
              <a:rPr lang="en-US" b="1">
                <a:solidFill>
                  <a:schemeClr val="hlink"/>
                </a:solidFill>
              </a:rPr>
              <a:t>2,3</a:t>
            </a:r>
          </a:p>
        </p:txBody>
      </p:sp>
      <p:sp>
        <p:nvSpPr>
          <p:cNvPr id="165911" name="Text Box 23"/>
          <p:cNvSpPr txBox="1">
            <a:spLocks noChangeArrowheads="1"/>
          </p:cNvSpPr>
          <p:nvPr/>
        </p:nvSpPr>
        <p:spPr bwMode="auto">
          <a:xfrm>
            <a:off x="5969000" y="4089400"/>
            <a:ext cx="1143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Coord(3):   </a:t>
            </a:r>
            <a:r>
              <a:rPr lang="en-US" b="1">
                <a:solidFill>
                  <a:schemeClr val="hlink"/>
                </a:solidFill>
              </a:rPr>
              <a:t>2,3,0</a:t>
            </a:r>
          </a:p>
        </p:txBody>
      </p:sp>
      <p:sp>
        <p:nvSpPr>
          <p:cNvPr id="165912" name="Text Box 24"/>
          <p:cNvSpPr txBox="1">
            <a:spLocks noChangeArrowheads="1"/>
          </p:cNvSpPr>
          <p:nvPr/>
        </p:nvSpPr>
        <p:spPr bwMode="auto">
          <a:xfrm>
            <a:off x="7467600" y="3962400"/>
            <a:ext cx="11049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Coord(3): </a:t>
            </a:r>
            <a:r>
              <a:rPr lang="en-US" b="1">
                <a:solidFill>
                  <a:schemeClr val="hlink"/>
                </a:solidFill>
              </a:rPr>
              <a:t>2, 3,0,1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38200" y="1206500"/>
            <a:ext cx="2146300" cy="2624138"/>
            <a:chOff x="528" y="568"/>
            <a:chExt cx="1352" cy="1653"/>
          </a:xfrm>
        </p:grpSpPr>
        <p:grpSp>
          <p:nvGrpSpPr>
            <p:cNvPr id="40077" name="Group 26"/>
            <p:cNvGrpSpPr>
              <a:grpSpLocks/>
            </p:cNvGrpSpPr>
            <p:nvPr/>
          </p:nvGrpSpPr>
          <p:grpSpPr bwMode="auto">
            <a:xfrm>
              <a:off x="568" y="568"/>
              <a:ext cx="1280" cy="1424"/>
              <a:chOff x="568" y="712"/>
              <a:chExt cx="1280" cy="1424"/>
            </a:xfrm>
          </p:grpSpPr>
          <p:sp>
            <p:nvSpPr>
              <p:cNvPr id="165915" name="Oval 27"/>
              <p:cNvSpPr>
                <a:spLocks noChangeArrowheads="1"/>
              </p:cNvSpPr>
              <p:nvPr/>
            </p:nvSpPr>
            <p:spPr bwMode="auto">
              <a:xfrm>
                <a:off x="1008" y="71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16" name="Oval 28"/>
              <p:cNvSpPr>
                <a:spLocks noChangeArrowheads="1"/>
              </p:cNvSpPr>
              <p:nvPr/>
            </p:nvSpPr>
            <p:spPr bwMode="auto">
              <a:xfrm>
                <a:off x="1528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17" name="Oval 29"/>
              <p:cNvSpPr>
                <a:spLocks noChangeArrowheads="1"/>
              </p:cNvSpPr>
              <p:nvPr/>
            </p:nvSpPr>
            <p:spPr bwMode="auto">
              <a:xfrm>
                <a:off x="568" y="102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18" name="Oval 30"/>
              <p:cNvSpPr>
                <a:spLocks noChangeArrowheads="1"/>
              </p:cNvSpPr>
              <p:nvPr/>
            </p:nvSpPr>
            <p:spPr bwMode="auto">
              <a:xfrm>
                <a:off x="1520" y="1560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19" name="Oval 31"/>
              <p:cNvSpPr>
                <a:spLocks noChangeArrowheads="1"/>
              </p:cNvSpPr>
              <p:nvPr/>
            </p:nvSpPr>
            <p:spPr bwMode="auto">
              <a:xfrm>
                <a:off x="1088" y="184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40084" name="AutoShape 32"/>
              <p:cNvCxnSpPr>
                <a:cxnSpLocks noChangeShapeType="1"/>
                <a:stCxn id="165915" idx="6"/>
                <a:endCxn id="165916" idx="0"/>
              </p:cNvCxnSpPr>
              <p:nvPr/>
            </p:nvCxnSpPr>
            <p:spPr bwMode="auto">
              <a:xfrm>
                <a:off x="1312" y="856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85" name="AutoShape 33"/>
              <p:cNvCxnSpPr>
                <a:cxnSpLocks noChangeShapeType="1"/>
                <a:stCxn id="165918" idx="4"/>
                <a:endCxn id="165919" idx="6"/>
              </p:cNvCxnSpPr>
              <p:nvPr/>
            </p:nvCxnSpPr>
            <p:spPr bwMode="auto">
              <a:xfrm rot="5400000">
                <a:off x="1460" y="1780"/>
                <a:ext cx="144" cy="28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86" name="AutoShape 34"/>
              <p:cNvCxnSpPr>
                <a:cxnSpLocks noChangeShapeType="1"/>
                <a:stCxn id="165917" idx="0"/>
                <a:endCxn id="165915" idx="2"/>
              </p:cNvCxnSpPr>
              <p:nvPr/>
            </p:nvCxnSpPr>
            <p:spPr bwMode="auto">
              <a:xfrm rot="-5400000">
                <a:off x="780" y="796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87" name="AutoShape 35"/>
              <p:cNvCxnSpPr>
                <a:cxnSpLocks noChangeShapeType="1"/>
                <a:stCxn id="165916" idx="6"/>
                <a:endCxn id="40091" idx="3"/>
              </p:cNvCxnSpPr>
              <p:nvPr/>
            </p:nvCxnSpPr>
            <p:spPr bwMode="auto">
              <a:xfrm>
                <a:off x="1832" y="1160"/>
                <a:ext cx="8" cy="555"/>
              </a:xfrm>
              <a:prstGeom prst="curvedConnector3">
                <a:avLst>
                  <a:gd name="adj1" fmla="val 19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88" name="AutoShape 36"/>
              <p:cNvCxnSpPr>
                <a:cxnSpLocks noChangeShapeType="1"/>
                <a:stCxn id="165919" idx="2"/>
                <a:endCxn id="165917" idx="2"/>
              </p:cNvCxnSpPr>
              <p:nvPr/>
            </p:nvCxnSpPr>
            <p:spPr bwMode="auto">
              <a:xfrm rot="10800000">
                <a:off x="568" y="1168"/>
                <a:ext cx="520" cy="824"/>
              </a:xfrm>
              <a:prstGeom prst="curvedConnector3">
                <a:avLst>
                  <a:gd name="adj1" fmla="val 98653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0089" name="Text Box 37"/>
              <p:cNvSpPr txBox="1">
                <a:spLocks noChangeArrowheads="1"/>
              </p:cNvSpPr>
              <p:nvPr/>
            </p:nvSpPr>
            <p:spPr bwMode="auto">
              <a:xfrm>
                <a:off x="1040" y="78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P1</a:t>
                </a:r>
              </a:p>
            </p:txBody>
          </p:sp>
          <p:sp>
            <p:nvSpPr>
              <p:cNvPr id="40090" name="Text Box 38"/>
              <p:cNvSpPr txBox="1">
                <a:spLocks noChangeArrowheads="1"/>
              </p:cNvSpPr>
              <p:nvPr/>
            </p:nvSpPr>
            <p:spPr bwMode="auto">
              <a:xfrm>
                <a:off x="1552" y="107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P2</a:t>
                </a:r>
              </a:p>
            </p:txBody>
          </p:sp>
          <p:sp>
            <p:nvSpPr>
              <p:cNvPr id="40091" name="Text Box 39"/>
              <p:cNvSpPr txBox="1">
                <a:spLocks noChangeArrowheads="1"/>
              </p:cNvSpPr>
              <p:nvPr/>
            </p:nvSpPr>
            <p:spPr bwMode="auto">
              <a:xfrm>
                <a:off x="1544" y="161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P3</a:t>
                </a:r>
              </a:p>
            </p:txBody>
          </p:sp>
          <p:sp>
            <p:nvSpPr>
              <p:cNvPr id="40092" name="Text Box 40"/>
              <p:cNvSpPr txBox="1">
                <a:spLocks noChangeArrowheads="1"/>
              </p:cNvSpPr>
              <p:nvPr/>
            </p:nvSpPr>
            <p:spPr bwMode="auto">
              <a:xfrm>
                <a:off x="1104" y="191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P4</a:t>
                </a:r>
              </a:p>
            </p:txBody>
          </p:sp>
          <p:sp>
            <p:nvSpPr>
              <p:cNvPr id="40093" name="Text Box 41"/>
              <p:cNvSpPr txBox="1">
                <a:spLocks noChangeArrowheads="1"/>
              </p:cNvSpPr>
              <p:nvPr/>
            </p:nvSpPr>
            <p:spPr bwMode="auto">
              <a:xfrm>
                <a:off x="584" y="1088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P0</a:t>
                </a:r>
              </a:p>
            </p:txBody>
          </p:sp>
          <p:sp>
            <p:nvSpPr>
              <p:cNvPr id="165930" name="Oval 42"/>
              <p:cNvSpPr>
                <a:spLocks noChangeArrowheads="1"/>
              </p:cNvSpPr>
              <p:nvPr/>
            </p:nvSpPr>
            <p:spPr bwMode="auto">
              <a:xfrm>
                <a:off x="704" y="146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40095" name="Text Box 43"/>
              <p:cNvSpPr txBox="1">
                <a:spLocks noChangeArrowheads="1"/>
              </p:cNvSpPr>
              <p:nvPr/>
            </p:nvSpPr>
            <p:spPr bwMode="auto">
              <a:xfrm>
                <a:off x="712" y="1504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P5</a:t>
                </a:r>
              </a:p>
            </p:txBody>
          </p:sp>
          <p:sp>
            <p:nvSpPr>
              <p:cNvPr id="40096" name="Line 44"/>
              <p:cNvSpPr>
                <a:spLocks noChangeShapeType="1"/>
              </p:cNvSpPr>
              <p:nvPr/>
            </p:nvSpPr>
            <p:spPr bwMode="auto">
              <a:xfrm flipH="1">
                <a:off x="728" y="1432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97" name="Line 45"/>
              <p:cNvSpPr>
                <a:spLocks noChangeShapeType="1"/>
              </p:cNvSpPr>
              <p:nvPr/>
            </p:nvSpPr>
            <p:spPr bwMode="auto">
              <a:xfrm>
                <a:off x="680" y="1448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78" name="Text Box 46"/>
            <p:cNvSpPr txBox="1">
              <a:spLocks noChangeArrowheads="1"/>
            </p:cNvSpPr>
            <p:nvPr/>
          </p:nvSpPr>
          <p:spPr bwMode="auto">
            <a:xfrm>
              <a:off x="528" y="2040"/>
              <a:ext cx="1352" cy="181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1.</a:t>
              </a:r>
              <a:r>
                <a:rPr lang="en-US" b="1">
                  <a:solidFill>
                    <a:schemeClr val="tx1"/>
                  </a:solidFill>
                </a:rPr>
                <a:t> P2 initiates election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3467100" y="1193800"/>
            <a:ext cx="2476500" cy="2613025"/>
            <a:chOff x="2184" y="560"/>
            <a:chExt cx="1560" cy="1646"/>
          </a:xfrm>
        </p:grpSpPr>
        <p:grpSp>
          <p:nvGrpSpPr>
            <p:cNvPr id="40055" name="Group 48"/>
            <p:cNvGrpSpPr>
              <a:grpSpLocks/>
            </p:cNvGrpSpPr>
            <p:nvPr/>
          </p:nvGrpSpPr>
          <p:grpSpPr bwMode="auto">
            <a:xfrm>
              <a:off x="2264" y="560"/>
              <a:ext cx="1280" cy="1256"/>
              <a:chOff x="2360" y="704"/>
              <a:chExt cx="1280" cy="1256"/>
            </a:xfrm>
          </p:grpSpPr>
          <p:sp>
            <p:nvSpPr>
              <p:cNvPr id="165937" name="Oval 49"/>
              <p:cNvSpPr>
                <a:spLocks noChangeArrowheads="1"/>
              </p:cNvSpPr>
              <p:nvPr/>
            </p:nvSpPr>
            <p:spPr bwMode="auto">
              <a:xfrm>
                <a:off x="2800" y="70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38" name="Oval 50"/>
              <p:cNvSpPr>
                <a:spLocks noChangeArrowheads="1"/>
              </p:cNvSpPr>
              <p:nvPr/>
            </p:nvSpPr>
            <p:spPr bwMode="auto">
              <a:xfrm>
                <a:off x="3320" y="100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39" name="Oval 51"/>
              <p:cNvSpPr>
                <a:spLocks noChangeArrowheads="1"/>
              </p:cNvSpPr>
              <p:nvPr/>
            </p:nvSpPr>
            <p:spPr bwMode="auto">
              <a:xfrm>
                <a:off x="2360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40" name="Oval 52"/>
              <p:cNvSpPr>
                <a:spLocks noChangeArrowheads="1"/>
              </p:cNvSpPr>
              <p:nvPr/>
            </p:nvSpPr>
            <p:spPr bwMode="auto">
              <a:xfrm>
                <a:off x="3312" y="155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41" name="Oval 53"/>
              <p:cNvSpPr>
                <a:spLocks noChangeArrowheads="1"/>
              </p:cNvSpPr>
              <p:nvPr/>
            </p:nvSpPr>
            <p:spPr bwMode="auto">
              <a:xfrm>
                <a:off x="2880" y="16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40062" name="AutoShape 54"/>
              <p:cNvCxnSpPr>
                <a:cxnSpLocks noChangeShapeType="1"/>
                <a:stCxn id="165937" idx="6"/>
                <a:endCxn id="165938" idx="0"/>
              </p:cNvCxnSpPr>
              <p:nvPr/>
            </p:nvCxnSpPr>
            <p:spPr bwMode="auto">
              <a:xfrm>
                <a:off x="3104" y="84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63" name="AutoShape 55"/>
              <p:cNvCxnSpPr>
                <a:cxnSpLocks noChangeShapeType="1"/>
                <a:stCxn id="165939" idx="0"/>
                <a:endCxn id="165937" idx="2"/>
              </p:cNvCxnSpPr>
              <p:nvPr/>
            </p:nvCxnSpPr>
            <p:spPr bwMode="auto">
              <a:xfrm rot="-5400000">
                <a:off x="2572" y="78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64" name="AutoShape 56"/>
              <p:cNvCxnSpPr>
                <a:cxnSpLocks noChangeShapeType="1"/>
                <a:stCxn id="165938" idx="6"/>
                <a:endCxn id="40068" idx="3"/>
              </p:cNvCxnSpPr>
              <p:nvPr/>
            </p:nvCxnSpPr>
            <p:spPr bwMode="auto">
              <a:xfrm>
                <a:off x="3624" y="1152"/>
                <a:ext cx="1" cy="539"/>
              </a:xfrm>
              <a:prstGeom prst="curvedConnector3">
                <a:avLst>
                  <a:gd name="adj1" fmla="val 144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65" name="AutoShape 57"/>
              <p:cNvCxnSpPr>
                <a:cxnSpLocks noChangeShapeType="1"/>
                <a:stCxn id="165940" idx="4"/>
                <a:endCxn id="165939" idx="2"/>
              </p:cNvCxnSpPr>
              <p:nvPr/>
            </p:nvCxnSpPr>
            <p:spPr bwMode="auto">
              <a:xfrm rot="16200000" flipV="1">
                <a:off x="2572" y="948"/>
                <a:ext cx="680" cy="1104"/>
              </a:xfrm>
              <a:prstGeom prst="curvedConnector4">
                <a:avLst>
                  <a:gd name="adj1" fmla="val -33972"/>
                  <a:gd name="adj2" fmla="val 10724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0066" name="Text Box 58"/>
              <p:cNvSpPr txBox="1">
                <a:spLocks noChangeArrowheads="1"/>
              </p:cNvSpPr>
              <p:nvPr/>
            </p:nvSpPr>
            <p:spPr bwMode="auto">
              <a:xfrm>
                <a:off x="2832" y="77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P1</a:t>
                </a:r>
              </a:p>
            </p:txBody>
          </p:sp>
          <p:sp>
            <p:nvSpPr>
              <p:cNvPr id="40067" name="Text Box 59"/>
              <p:cNvSpPr txBox="1">
                <a:spLocks noChangeArrowheads="1"/>
              </p:cNvSpPr>
              <p:nvPr/>
            </p:nvSpPr>
            <p:spPr bwMode="auto">
              <a:xfrm>
                <a:off x="3344" y="10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P2</a:t>
                </a:r>
              </a:p>
            </p:txBody>
          </p:sp>
          <p:sp>
            <p:nvSpPr>
              <p:cNvPr id="40068" name="Text Box 60"/>
              <p:cNvSpPr txBox="1">
                <a:spLocks noChangeArrowheads="1"/>
              </p:cNvSpPr>
              <p:nvPr/>
            </p:nvSpPr>
            <p:spPr bwMode="auto">
              <a:xfrm>
                <a:off x="3328" y="159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P3</a:t>
                </a:r>
              </a:p>
            </p:txBody>
          </p:sp>
          <p:sp>
            <p:nvSpPr>
              <p:cNvPr id="40069" name="Text Box 61"/>
              <p:cNvSpPr txBox="1">
                <a:spLocks noChangeArrowheads="1"/>
              </p:cNvSpPr>
              <p:nvPr/>
            </p:nvSpPr>
            <p:spPr bwMode="auto">
              <a:xfrm>
                <a:off x="2896" y="172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P4</a:t>
                </a:r>
              </a:p>
            </p:txBody>
          </p:sp>
          <p:sp>
            <p:nvSpPr>
              <p:cNvPr id="40070" name="Text Box 62"/>
              <p:cNvSpPr txBox="1">
                <a:spLocks noChangeArrowheads="1"/>
              </p:cNvSpPr>
              <p:nvPr/>
            </p:nvSpPr>
            <p:spPr bwMode="auto">
              <a:xfrm>
                <a:off x="2376" y="108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P0</a:t>
                </a:r>
              </a:p>
            </p:txBody>
          </p:sp>
          <p:sp>
            <p:nvSpPr>
              <p:cNvPr id="165951" name="Oval 63"/>
              <p:cNvSpPr>
                <a:spLocks noChangeArrowheads="1"/>
              </p:cNvSpPr>
              <p:nvPr/>
            </p:nvSpPr>
            <p:spPr bwMode="auto">
              <a:xfrm>
                <a:off x="2496" y="14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40072" name="Text Box 64"/>
              <p:cNvSpPr txBox="1">
                <a:spLocks noChangeArrowheads="1"/>
              </p:cNvSpPr>
              <p:nvPr/>
            </p:nvSpPr>
            <p:spPr bwMode="auto">
              <a:xfrm>
                <a:off x="2504" y="149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P5</a:t>
                </a:r>
              </a:p>
            </p:txBody>
          </p:sp>
          <p:sp>
            <p:nvSpPr>
              <p:cNvPr id="40073" name="Line 65"/>
              <p:cNvSpPr>
                <a:spLocks noChangeShapeType="1"/>
              </p:cNvSpPr>
              <p:nvPr/>
            </p:nvSpPr>
            <p:spPr bwMode="auto">
              <a:xfrm flipH="1">
                <a:off x="2520" y="1424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4" name="Line 66"/>
              <p:cNvSpPr>
                <a:spLocks noChangeShapeType="1"/>
              </p:cNvSpPr>
              <p:nvPr/>
            </p:nvSpPr>
            <p:spPr bwMode="auto">
              <a:xfrm>
                <a:off x="2472" y="1440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5" name="Line 67"/>
              <p:cNvSpPr>
                <a:spLocks noChangeShapeType="1"/>
              </p:cNvSpPr>
              <p:nvPr/>
            </p:nvSpPr>
            <p:spPr bwMode="auto">
              <a:xfrm flipH="1">
                <a:off x="2928" y="1640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6" name="Line 68"/>
              <p:cNvSpPr>
                <a:spLocks noChangeShapeType="1"/>
              </p:cNvSpPr>
              <p:nvPr/>
            </p:nvSpPr>
            <p:spPr bwMode="auto">
              <a:xfrm>
                <a:off x="2880" y="1656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56" name="Text Box 69"/>
            <p:cNvSpPr txBox="1">
              <a:spLocks noChangeArrowheads="1"/>
            </p:cNvSpPr>
            <p:nvPr/>
          </p:nvSpPr>
          <p:spPr bwMode="auto">
            <a:xfrm>
              <a:off x="2184" y="1904"/>
              <a:ext cx="1560" cy="302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chemeClr val="hlink"/>
                  </a:solidFill>
                </a:rPr>
                <a:t>2.</a:t>
              </a:r>
              <a:r>
                <a:rPr lang="en-US" b="1" dirty="0">
                  <a:solidFill>
                    <a:schemeClr val="tx1"/>
                  </a:solidFill>
                </a:rPr>
                <a:t> P2 receives </a:t>
              </a:r>
              <a:r>
                <a:rPr lang="en-US" altLang="ja-JP" b="1" dirty="0" smtClean="0">
                  <a:solidFill>
                    <a:schemeClr val="tx1"/>
                  </a:solidFill>
                </a:rPr>
                <a:t>"</a:t>
              </a:r>
              <a:r>
                <a:rPr lang="en-US" b="1" dirty="0" smtClean="0">
                  <a:solidFill>
                    <a:schemeClr val="tx1"/>
                  </a:solidFill>
                </a:rPr>
                <a:t>election</a:t>
              </a:r>
              <a:r>
                <a:rPr lang="en-US" altLang="ja-JP" b="1" dirty="0" smtClean="0">
                  <a:solidFill>
                    <a:schemeClr val="tx1"/>
                  </a:solidFill>
                </a:rPr>
                <a:t>"</a:t>
              </a:r>
              <a:r>
                <a:rPr lang="en-US" b="1" dirty="0" smtClean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chemeClr val="tx1"/>
                  </a:solidFill>
                </a:rPr>
                <a:t>	P4 dies</a:t>
              </a:r>
            </a:p>
          </p:txBody>
        </p:sp>
      </p:grp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6248400" y="1206500"/>
            <a:ext cx="2184400" cy="2689225"/>
            <a:chOff x="3936" y="568"/>
            <a:chExt cx="1376" cy="1694"/>
          </a:xfrm>
        </p:grpSpPr>
        <p:grpSp>
          <p:nvGrpSpPr>
            <p:cNvPr id="40033" name="Group 71"/>
            <p:cNvGrpSpPr>
              <a:grpSpLocks/>
            </p:cNvGrpSpPr>
            <p:nvPr/>
          </p:nvGrpSpPr>
          <p:grpSpPr bwMode="auto">
            <a:xfrm>
              <a:off x="3936" y="568"/>
              <a:ext cx="1280" cy="1256"/>
              <a:chOff x="2360" y="704"/>
              <a:chExt cx="1280" cy="1256"/>
            </a:xfrm>
          </p:grpSpPr>
          <p:sp>
            <p:nvSpPr>
              <p:cNvPr id="165960" name="Oval 72"/>
              <p:cNvSpPr>
                <a:spLocks noChangeArrowheads="1"/>
              </p:cNvSpPr>
              <p:nvPr/>
            </p:nvSpPr>
            <p:spPr bwMode="auto">
              <a:xfrm>
                <a:off x="2800" y="70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61" name="Oval 73"/>
              <p:cNvSpPr>
                <a:spLocks noChangeArrowheads="1"/>
              </p:cNvSpPr>
              <p:nvPr/>
            </p:nvSpPr>
            <p:spPr bwMode="auto">
              <a:xfrm>
                <a:off x="3320" y="100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62" name="Oval 74"/>
              <p:cNvSpPr>
                <a:spLocks noChangeArrowheads="1"/>
              </p:cNvSpPr>
              <p:nvPr/>
            </p:nvSpPr>
            <p:spPr bwMode="auto">
              <a:xfrm>
                <a:off x="2360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63" name="Oval 75"/>
              <p:cNvSpPr>
                <a:spLocks noChangeArrowheads="1"/>
              </p:cNvSpPr>
              <p:nvPr/>
            </p:nvSpPr>
            <p:spPr bwMode="auto">
              <a:xfrm>
                <a:off x="3312" y="155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64" name="Oval 76"/>
              <p:cNvSpPr>
                <a:spLocks noChangeArrowheads="1"/>
              </p:cNvSpPr>
              <p:nvPr/>
            </p:nvSpPr>
            <p:spPr bwMode="auto">
              <a:xfrm>
                <a:off x="2880" y="16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40040" name="AutoShape 77"/>
              <p:cNvCxnSpPr>
                <a:cxnSpLocks noChangeShapeType="1"/>
                <a:stCxn id="165960" idx="6"/>
                <a:endCxn id="165961" idx="0"/>
              </p:cNvCxnSpPr>
              <p:nvPr/>
            </p:nvCxnSpPr>
            <p:spPr bwMode="auto">
              <a:xfrm>
                <a:off x="3104" y="84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41" name="AutoShape 78"/>
              <p:cNvCxnSpPr>
                <a:cxnSpLocks noChangeShapeType="1"/>
                <a:stCxn id="165962" idx="0"/>
                <a:endCxn id="165960" idx="2"/>
              </p:cNvCxnSpPr>
              <p:nvPr/>
            </p:nvCxnSpPr>
            <p:spPr bwMode="auto">
              <a:xfrm rot="-5400000">
                <a:off x="2572" y="78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42" name="AutoShape 79"/>
              <p:cNvCxnSpPr>
                <a:cxnSpLocks noChangeShapeType="1"/>
                <a:stCxn id="165961" idx="6"/>
                <a:endCxn id="40046" idx="3"/>
              </p:cNvCxnSpPr>
              <p:nvPr/>
            </p:nvCxnSpPr>
            <p:spPr bwMode="auto">
              <a:xfrm>
                <a:off x="3624" y="1152"/>
                <a:ext cx="1" cy="539"/>
              </a:xfrm>
              <a:prstGeom prst="curvedConnector3">
                <a:avLst>
                  <a:gd name="adj1" fmla="val 144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43" name="AutoShape 80"/>
              <p:cNvCxnSpPr>
                <a:cxnSpLocks noChangeShapeType="1"/>
                <a:stCxn id="165963" idx="4"/>
                <a:endCxn id="165962" idx="2"/>
              </p:cNvCxnSpPr>
              <p:nvPr/>
            </p:nvCxnSpPr>
            <p:spPr bwMode="auto">
              <a:xfrm rot="16200000" flipV="1">
                <a:off x="2572" y="948"/>
                <a:ext cx="680" cy="1104"/>
              </a:xfrm>
              <a:prstGeom prst="curvedConnector4">
                <a:avLst>
                  <a:gd name="adj1" fmla="val -33972"/>
                  <a:gd name="adj2" fmla="val 10724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0044" name="Text Box 81"/>
              <p:cNvSpPr txBox="1">
                <a:spLocks noChangeArrowheads="1"/>
              </p:cNvSpPr>
              <p:nvPr/>
            </p:nvSpPr>
            <p:spPr bwMode="auto">
              <a:xfrm>
                <a:off x="2832" y="77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P1</a:t>
                </a:r>
              </a:p>
            </p:txBody>
          </p:sp>
          <p:sp>
            <p:nvSpPr>
              <p:cNvPr id="40045" name="Text Box 82"/>
              <p:cNvSpPr txBox="1">
                <a:spLocks noChangeArrowheads="1"/>
              </p:cNvSpPr>
              <p:nvPr/>
            </p:nvSpPr>
            <p:spPr bwMode="auto">
              <a:xfrm>
                <a:off x="3344" y="10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P2</a:t>
                </a:r>
              </a:p>
            </p:txBody>
          </p:sp>
          <p:sp>
            <p:nvSpPr>
              <p:cNvPr id="40046" name="Text Box 83"/>
              <p:cNvSpPr txBox="1">
                <a:spLocks noChangeArrowheads="1"/>
              </p:cNvSpPr>
              <p:nvPr/>
            </p:nvSpPr>
            <p:spPr bwMode="auto">
              <a:xfrm>
                <a:off x="3328" y="159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P3</a:t>
                </a:r>
              </a:p>
            </p:txBody>
          </p:sp>
          <p:sp>
            <p:nvSpPr>
              <p:cNvPr id="40047" name="Text Box 84"/>
              <p:cNvSpPr txBox="1">
                <a:spLocks noChangeArrowheads="1"/>
              </p:cNvSpPr>
              <p:nvPr/>
            </p:nvSpPr>
            <p:spPr bwMode="auto">
              <a:xfrm>
                <a:off x="2896" y="172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P4</a:t>
                </a:r>
              </a:p>
            </p:txBody>
          </p:sp>
          <p:sp>
            <p:nvSpPr>
              <p:cNvPr id="40048" name="Text Box 85"/>
              <p:cNvSpPr txBox="1">
                <a:spLocks noChangeArrowheads="1"/>
              </p:cNvSpPr>
              <p:nvPr/>
            </p:nvSpPr>
            <p:spPr bwMode="auto">
              <a:xfrm>
                <a:off x="2376" y="108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P0</a:t>
                </a:r>
              </a:p>
            </p:txBody>
          </p:sp>
          <p:sp>
            <p:nvSpPr>
              <p:cNvPr id="165974" name="Oval 86"/>
              <p:cNvSpPr>
                <a:spLocks noChangeArrowheads="1"/>
              </p:cNvSpPr>
              <p:nvPr/>
            </p:nvSpPr>
            <p:spPr bwMode="auto">
              <a:xfrm>
                <a:off x="2496" y="14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40050" name="Text Box 87"/>
              <p:cNvSpPr txBox="1">
                <a:spLocks noChangeArrowheads="1"/>
              </p:cNvSpPr>
              <p:nvPr/>
            </p:nvSpPr>
            <p:spPr bwMode="auto">
              <a:xfrm>
                <a:off x="2504" y="149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P5</a:t>
                </a:r>
              </a:p>
            </p:txBody>
          </p:sp>
          <p:sp>
            <p:nvSpPr>
              <p:cNvPr id="40051" name="Line 88"/>
              <p:cNvSpPr>
                <a:spLocks noChangeShapeType="1"/>
              </p:cNvSpPr>
              <p:nvPr/>
            </p:nvSpPr>
            <p:spPr bwMode="auto">
              <a:xfrm flipH="1">
                <a:off x="2520" y="1424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2" name="Line 89"/>
              <p:cNvSpPr>
                <a:spLocks noChangeShapeType="1"/>
              </p:cNvSpPr>
              <p:nvPr/>
            </p:nvSpPr>
            <p:spPr bwMode="auto">
              <a:xfrm>
                <a:off x="2472" y="1440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3" name="Line 90"/>
              <p:cNvSpPr>
                <a:spLocks noChangeShapeType="1"/>
              </p:cNvSpPr>
              <p:nvPr/>
            </p:nvSpPr>
            <p:spPr bwMode="auto">
              <a:xfrm flipH="1">
                <a:off x="2928" y="1640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4" name="Line 91"/>
              <p:cNvSpPr>
                <a:spLocks noChangeShapeType="1"/>
              </p:cNvSpPr>
              <p:nvPr/>
            </p:nvSpPr>
            <p:spPr bwMode="auto">
              <a:xfrm>
                <a:off x="2880" y="1656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34" name="Text Box 92"/>
            <p:cNvSpPr txBox="1">
              <a:spLocks noChangeArrowheads="1"/>
            </p:cNvSpPr>
            <p:nvPr/>
          </p:nvSpPr>
          <p:spPr bwMode="auto">
            <a:xfrm>
              <a:off x="3968" y="1960"/>
              <a:ext cx="1344" cy="302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3.</a:t>
              </a:r>
              <a:r>
                <a:rPr lang="en-US" b="1">
                  <a:solidFill>
                    <a:schemeClr val="tx1"/>
                  </a:solidFill>
                </a:rPr>
                <a:t> P2 selects 4 and announces the result</a:t>
              </a:r>
            </a:p>
          </p:txBody>
        </p:sp>
      </p:grpSp>
      <p:grpSp>
        <p:nvGrpSpPr>
          <p:cNvPr id="8" name="Group 93"/>
          <p:cNvGrpSpPr>
            <a:grpSpLocks/>
          </p:cNvGrpSpPr>
          <p:nvPr/>
        </p:nvGrpSpPr>
        <p:grpSpPr bwMode="auto">
          <a:xfrm>
            <a:off x="711200" y="4013200"/>
            <a:ext cx="2476500" cy="2536825"/>
            <a:chOff x="448" y="2336"/>
            <a:chExt cx="1560" cy="1598"/>
          </a:xfrm>
        </p:grpSpPr>
        <p:grpSp>
          <p:nvGrpSpPr>
            <p:cNvPr id="40011" name="Group 94"/>
            <p:cNvGrpSpPr>
              <a:grpSpLocks/>
            </p:cNvGrpSpPr>
            <p:nvPr/>
          </p:nvGrpSpPr>
          <p:grpSpPr bwMode="auto">
            <a:xfrm>
              <a:off x="592" y="2336"/>
              <a:ext cx="1280" cy="1256"/>
              <a:chOff x="2360" y="704"/>
              <a:chExt cx="1280" cy="1256"/>
            </a:xfrm>
          </p:grpSpPr>
          <p:sp>
            <p:nvSpPr>
              <p:cNvPr id="165983" name="Oval 95"/>
              <p:cNvSpPr>
                <a:spLocks noChangeArrowheads="1"/>
              </p:cNvSpPr>
              <p:nvPr/>
            </p:nvSpPr>
            <p:spPr bwMode="auto">
              <a:xfrm>
                <a:off x="2800" y="70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84" name="Oval 96"/>
              <p:cNvSpPr>
                <a:spLocks noChangeArrowheads="1"/>
              </p:cNvSpPr>
              <p:nvPr/>
            </p:nvSpPr>
            <p:spPr bwMode="auto">
              <a:xfrm>
                <a:off x="3320" y="100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85" name="Oval 97"/>
              <p:cNvSpPr>
                <a:spLocks noChangeArrowheads="1"/>
              </p:cNvSpPr>
              <p:nvPr/>
            </p:nvSpPr>
            <p:spPr bwMode="auto">
              <a:xfrm>
                <a:off x="2360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86" name="Oval 98"/>
              <p:cNvSpPr>
                <a:spLocks noChangeArrowheads="1"/>
              </p:cNvSpPr>
              <p:nvPr/>
            </p:nvSpPr>
            <p:spPr bwMode="auto">
              <a:xfrm>
                <a:off x="3312" y="155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87" name="Oval 99"/>
              <p:cNvSpPr>
                <a:spLocks noChangeArrowheads="1"/>
              </p:cNvSpPr>
              <p:nvPr/>
            </p:nvSpPr>
            <p:spPr bwMode="auto">
              <a:xfrm>
                <a:off x="2880" y="16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40018" name="AutoShape 100"/>
              <p:cNvCxnSpPr>
                <a:cxnSpLocks noChangeShapeType="1"/>
                <a:stCxn id="165983" idx="6"/>
                <a:endCxn id="165984" idx="0"/>
              </p:cNvCxnSpPr>
              <p:nvPr/>
            </p:nvCxnSpPr>
            <p:spPr bwMode="auto">
              <a:xfrm>
                <a:off x="3104" y="84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19" name="AutoShape 101"/>
              <p:cNvCxnSpPr>
                <a:cxnSpLocks noChangeShapeType="1"/>
                <a:stCxn id="165985" idx="0"/>
                <a:endCxn id="165983" idx="2"/>
              </p:cNvCxnSpPr>
              <p:nvPr/>
            </p:nvCxnSpPr>
            <p:spPr bwMode="auto">
              <a:xfrm rot="-5400000">
                <a:off x="2572" y="78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20" name="AutoShape 102"/>
              <p:cNvCxnSpPr>
                <a:cxnSpLocks noChangeShapeType="1"/>
                <a:stCxn id="165984" idx="6"/>
                <a:endCxn id="40024" idx="3"/>
              </p:cNvCxnSpPr>
              <p:nvPr/>
            </p:nvCxnSpPr>
            <p:spPr bwMode="auto">
              <a:xfrm>
                <a:off x="3624" y="1152"/>
                <a:ext cx="1" cy="539"/>
              </a:xfrm>
              <a:prstGeom prst="curvedConnector3">
                <a:avLst>
                  <a:gd name="adj1" fmla="val 144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21" name="AutoShape 103"/>
              <p:cNvCxnSpPr>
                <a:cxnSpLocks noChangeShapeType="1"/>
                <a:stCxn id="165986" idx="4"/>
                <a:endCxn id="165985" idx="2"/>
              </p:cNvCxnSpPr>
              <p:nvPr/>
            </p:nvCxnSpPr>
            <p:spPr bwMode="auto">
              <a:xfrm rot="16200000" flipV="1">
                <a:off x="2572" y="948"/>
                <a:ext cx="680" cy="1104"/>
              </a:xfrm>
              <a:prstGeom prst="curvedConnector4">
                <a:avLst>
                  <a:gd name="adj1" fmla="val -33972"/>
                  <a:gd name="adj2" fmla="val 10724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0022" name="Text Box 104"/>
              <p:cNvSpPr txBox="1">
                <a:spLocks noChangeArrowheads="1"/>
              </p:cNvSpPr>
              <p:nvPr/>
            </p:nvSpPr>
            <p:spPr bwMode="auto">
              <a:xfrm>
                <a:off x="2832" y="77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P1</a:t>
                </a:r>
              </a:p>
            </p:txBody>
          </p:sp>
          <p:sp>
            <p:nvSpPr>
              <p:cNvPr id="40023" name="Text Box 105"/>
              <p:cNvSpPr txBox="1">
                <a:spLocks noChangeArrowheads="1"/>
              </p:cNvSpPr>
              <p:nvPr/>
            </p:nvSpPr>
            <p:spPr bwMode="auto">
              <a:xfrm>
                <a:off x="3344" y="10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P2</a:t>
                </a:r>
              </a:p>
            </p:txBody>
          </p:sp>
          <p:sp>
            <p:nvSpPr>
              <p:cNvPr id="40024" name="Text Box 106"/>
              <p:cNvSpPr txBox="1">
                <a:spLocks noChangeArrowheads="1"/>
              </p:cNvSpPr>
              <p:nvPr/>
            </p:nvSpPr>
            <p:spPr bwMode="auto">
              <a:xfrm>
                <a:off x="3328" y="159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P3</a:t>
                </a:r>
              </a:p>
            </p:txBody>
          </p:sp>
          <p:sp>
            <p:nvSpPr>
              <p:cNvPr id="40025" name="Text Box 107"/>
              <p:cNvSpPr txBox="1">
                <a:spLocks noChangeArrowheads="1"/>
              </p:cNvSpPr>
              <p:nvPr/>
            </p:nvSpPr>
            <p:spPr bwMode="auto">
              <a:xfrm>
                <a:off x="2896" y="172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P4</a:t>
                </a:r>
              </a:p>
            </p:txBody>
          </p:sp>
          <p:sp>
            <p:nvSpPr>
              <p:cNvPr id="40026" name="Text Box 108"/>
              <p:cNvSpPr txBox="1">
                <a:spLocks noChangeArrowheads="1"/>
              </p:cNvSpPr>
              <p:nvPr/>
            </p:nvSpPr>
            <p:spPr bwMode="auto">
              <a:xfrm>
                <a:off x="2376" y="108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P0</a:t>
                </a:r>
              </a:p>
            </p:txBody>
          </p:sp>
          <p:sp>
            <p:nvSpPr>
              <p:cNvPr id="165997" name="Oval 109"/>
              <p:cNvSpPr>
                <a:spLocks noChangeArrowheads="1"/>
              </p:cNvSpPr>
              <p:nvPr/>
            </p:nvSpPr>
            <p:spPr bwMode="auto">
              <a:xfrm>
                <a:off x="2496" y="14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40028" name="Text Box 110"/>
              <p:cNvSpPr txBox="1">
                <a:spLocks noChangeArrowheads="1"/>
              </p:cNvSpPr>
              <p:nvPr/>
            </p:nvSpPr>
            <p:spPr bwMode="auto">
              <a:xfrm>
                <a:off x="2504" y="149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P5</a:t>
                </a:r>
              </a:p>
            </p:txBody>
          </p:sp>
          <p:sp>
            <p:nvSpPr>
              <p:cNvPr id="40029" name="Line 111"/>
              <p:cNvSpPr>
                <a:spLocks noChangeShapeType="1"/>
              </p:cNvSpPr>
              <p:nvPr/>
            </p:nvSpPr>
            <p:spPr bwMode="auto">
              <a:xfrm flipH="1">
                <a:off x="2520" y="1424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0" name="Line 112"/>
              <p:cNvSpPr>
                <a:spLocks noChangeShapeType="1"/>
              </p:cNvSpPr>
              <p:nvPr/>
            </p:nvSpPr>
            <p:spPr bwMode="auto">
              <a:xfrm>
                <a:off x="2472" y="1440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1" name="Line 113"/>
              <p:cNvSpPr>
                <a:spLocks noChangeShapeType="1"/>
              </p:cNvSpPr>
              <p:nvPr/>
            </p:nvSpPr>
            <p:spPr bwMode="auto">
              <a:xfrm flipH="1">
                <a:off x="2928" y="1640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2" name="Line 114"/>
              <p:cNvSpPr>
                <a:spLocks noChangeShapeType="1"/>
              </p:cNvSpPr>
              <p:nvPr/>
            </p:nvSpPr>
            <p:spPr bwMode="auto">
              <a:xfrm>
                <a:off x="2880" y="1656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12" name="Text Box 115"/>
            <p:cNvSpPr txBox="1">
              <a:spLocks noChangeArrowheads="1"/>
            </p:cNvSpPr>
            <p:nvPr/>
          </p:nvSpPr>
          <p:spPr bwMode="auto">
            <a:xfrm>
              <a:off x="448" y="3632"/>
              <a:ext cx="1560" cy="302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chemeClr val="hlink"/>
                  </a:solidFill>
                </a:rPr>
                <a:t>4.</a:t>
              </a:r>
              <a:r>
                <a:rPr lang="en-US" b="1" dirty="0">
                  <a:solidFill>
                    <a:schemeClr val="tx1"/>
                  </a:solidFill>
                </a:rPr>
                <a:t> P2 receives </a:t>
              </a:r>
              <a:r>
                <a:rPr lang="en-US" altLang="ja-JP" b="1" dirty="0" smtClean="0">
                  <a:solidFill>
                    <a:schemeClr val="tx1"/>
                  </a:solidFill>
                </a:rPr>
                <a:t>"</a:t>
              </a:r>
              <a:r>
                <a:rPr lang="en-US" b="1" dirty="0" err="1" smtClean="0">
                  <a:solidFill>
                    <a:schemeClr val="tx1"/>
                  </a:solidFill>
                </a:rPr>
                <a:t>Coord</a:t>
              </a:r>
              <a:r>
                <a:rPr lang="en-US" altLang="ja-JP" b="1" dirty="0" smtClean="0">
                  <a:solidFill>
                    <a:schemeClr val="tx1"/>
                  </a:solidFill>
                </a:rPr>
                <a:t>"</a:t>
              </a:r>
              <a:r>
                <a:rPr lang="en-US" b="1" dirty="0" smtClean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chemeClr val="tx1"/>
                  </a:solidFill>
                </a:rPr>
                <a:t>but P4 is not included</a:t>
              </a:r>
            </a:p>
          </p:txBody>
        </p:sp>
      </p:grpSp>
      <p:grpSp>
        <p:nvGrpSpPr>
          <p:cNvPr id="10" name="Group 116"/>
          <p:cNvGrpSpPr>
            <a:grpSpLocks/>
          </p:cNvGrpSpPr>
          <p:nvPr/>
        </p:nvGrpSpPr>
        <p:grpSpPr bwMode="auto">
          <a:xfrm>
            <a:off x="3429000" y="4076700"/>
            <a:ext cx="2451100" cy="2446338"/>
            <a:chOff x="2160" y="2376"/>
            <a:chExt cx="1544" cy="1541"/>
          </a:xfrm>
        </p:grpSpPr>
        <p:grpSp>
          <p:nvGrpSpPr>
            <p:cNvPr id="39989" name="Group 117"/>
            <p:cNvGrpSpPr>
              <a:grpSpLocks/>
            </p:cNvGrpSpPr>
            <p:nvPr/>
          </p:nvGrpSpPr>
          <p:grpSpPr bwMode="auto">
            <a:xfrm>
              <a:off x="2336" y="2376"/>
              <a:ext cx="1280" cy="1256"/>
              <a:chOff x="2360" y="704"/>
              <a:chExt cx="1280" cy="1256"/>
            </a:xfrm>
          </p:grpSpPr>
          <p:sp>
            <p:nvSpPr>
              <p:cNvPr id="166006" name="Oval 118"/>
              <p:cNvSpPr>
                <a:spLocks noChangeArrowheads="1"/>
              </p:cNvSpPr>
              <p:nvPr/>
            </p:nvSpPr>
            <p:spPr bwMode="auto">
              <a:xfrm>
                <a:off x="2800" y="70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6007" name="Oval 119"/>
              <p:cNvSpPr>
                <a:spLocks noChangeArrowheads="1"/>
              </p:cNvSpPr>
              <p:nvPr/>
            </p:nvSpPr>
            <p:spPr bwMode="auto">
              <a:xfrm>
                <a:off x="3320" y="100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6008" name="Oval 120"/>
              <p:cNvSpPr>
                <a:spLocks noChangeArrowheads="1"/>
              </p:cNvSpPr>
              <p:nvPr/>
            </p:nvSpPr>
            <p:spPr bwMode="auto">
              <a:xfrm>
                <a:off x="2360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6009" name="Oval 121"/>
              <p:cNvSpPr>
                <a:spLocks noChangeArrowheads="1"/>
              </p:cNvSpPr>
              <p:nvPr/>
            </p:nvSpPr>
            <p:spPr bwMode="auto">
              <a:xfrm>
                <a:off x="3312" y="155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6010" name="Oval 122"/>
              <p:cNvSpPr>
                <a:spLocks noChangeArrowheads="1"/>
              </p:cNvSpPr>
              <p:nvPr/>
            </p:nvSpPr>
            <p:spPr bwMode="auto">
              <a:xfrm>
                <a:off x="2880" y="16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39996" name="AutoShape 123"/>
              <p:cNvCxnSpPr>
                <a:cxnSpLocks noChangeShapeType="1"/>
                <a:stCxn id="166006" idx="6"/>
                <a:endCxn id="166007" idx="0"/>
              </p:cNvCxnSpPr>
              <p:nvPr/>
            </p:nvCxnSpPr>
            <p:spPr bwMode="auto">
              <a:xfrm>
                <a:off x="3104" y="84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97" name="AutoShape 124"/>
              <p:cNvCxnSpPr>
                <a:cxnSpLocks noChangeShapeType="1"/>
                <a:stCxn id="166008" idx="0"/>
                <a:endCxn id="166006" idx="2"/>
              </p:cNvCxnSpPr>
              <p:nvPr/>
            </p:nvCxnSpPr>
            <p:spPr bwMode="auto">
              <a:xfrm rot="-5400000">
                <a:off x="2572" y="78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98" name="AutoShape 125"/>
              <p:cNvCxnSpPr>
                <a:cxnSpLocks noChangeShapeType="1"/>
                <a:stCxn id="166007" idx="6"/>
                <a:endCxn id="40002" idx="3"/>
              </p:cNvCxnSpPr>
              <p:nvPr/>
            </p:nvCxnSpPr>
            <p:spPr bwMode="auto">
              <a:xfrm>
                <a:off x="3624" y="1152"/>
                <a:ext cx="1" cy="539"/>
              </a:xfrm>
              <a:prstGeom prst="curvedConnector3">
                <a:avLst>
                  <a:gd name="adj1" fmla="val 144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99" name="AutoShape 126"/>
              <p:cNvCxnSpPr>
                <a:cxnSpLocks noChangeShapeType="1"/>
                <a:stCxn id="166009" idx="4"/>
                <a:endCxn id="166008" idx="2"/>
              </p:cNvCxnSpPr>
              <p:nvPr/>
            </p:nvCxnSpPr>
            <p:spPr bwMode="auto">
              <a:xfrm rot="16200000" flipV="1">
                <a:off x="2572" y="948"/>
                <a:ext cx="680" cy="1104"/>
              </a:xfrm>
              <a:prstGeom prst="curvedConnector4">
                <a:avLst>
                  <a:gd name="adj1" fmla="val -33972"/>
                  <a:gd name="adj2" fmla="val 10724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0000" name="Text Box 127"/>
              <p:cNvSpPr txBox="1">
                <a:spLocks noChangeArrowheads="1"/>
              </p:cNvSpPr>
              <p:nvPr/>
            </p:nvSpPr>
            <p:spPr bwMode="auto">
              <a:xfrm>
                <a:off x="2832" y="77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P1</a:t>
                </a:r>
              </a:p>
            </p:txBody>
          </p:sp>
          <p:sp>
            <p:nvSpPr>
              <p:cNvPr id="40001" name="Text Box 128"/>
              <p:cNvSpPr txBox="1">
                <a:spLocks noChangeArrowheads="1"/>
              </p:cNvSpPr>
              <p:nvPr/>
            </p:nvSpPr>
            <p:spPr bwMode="auto">
              <a:xfrm>
                <a:off x="3344" y="10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P2</a:t>
                </a:r>
              </a:p>
            </p:txBody>
          </p:sp>
          <p:sp>
            <p:nvSpPr>
              <p:cNvPr id="40002" name="Text Box 129"/>
              <p:cNvSpPr txBox="1">
                <a:spLocks noChangeArrowheads="1"/>
              </p:cNvSpPr>
              <p:nvPr/>
            </p:nvSpPr>
            <p:spPr bwMode="auto">
              <a:xfrm>
                <a:off x="3328" y="159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P3</a:t>
                </a:r>
              </a:p>
            </p:txBody>
          </p:sp>
          <p:sp>
            <p:nvSpPr>
              <p:cNvPr id="40003" name="Text Box 130"/>
              <p:cNvSpPr txBox="1">
                <a:spLocks noChangeArrowheads="1"/>
              </p:cNvSpPr>
              <p:nvPr/>
            </p:nvSpPr>
            <p:spPr bwMode="auto">
              <a:xfrm>
                <a:off x="2896" y="172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P4</a:t>
                </a:r>
              </a:p>
            </p:txBody>
          </p:sp>
          <p:sp>
            <p:nvSpPr>
              <p:cNvPr id="40004" name="Text Box 131"/>
              <p:cNvSpPr txBox="1">
                <a:spLocks noChangeArrowheads="1"/>
              </p:cNvSpPr>
              <p:nvPr/>
            </p:nvSpPr>
            <p:spPr bwMode="auto">
              <a:xfrm>
                <a:off x="2376" y="108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P0</a:t>
                </a:r>
              </a:p>
            </p:txBody>
          </p:sp>
          <p:sp>
            <p:nvSpPr>
              <p:cNvPr id="166020" name="Oval 132"/>
              <p:cNvSpPr>
                <a:spLocks noChangeArrowheads="1"/>
              </p:cNvSpPr>
              <p:nvPr/>
            </p:nvSpPr>
            <p:spPr bwMode="auto">
              <a:xfrm>
                <a:off x="2496" y="14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40006" name="Text Box 133"/>
              <p:cNvSpPr txBox="1">
                <a:spLocks noChangeArrowheads="1"/>
              </p:cNvSpPr>
              <p:nvPr/>
            </p:nvSpPr>
            <p:spPr bwMode="auto">
              <a:xfrm>
                <a:off x="2504" y="149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P5</a:t>
                </a:r>
              </a:p>
            </p:txBody>
          </p:sp>
          <p:sp>
            <p:nvSpPr>
              <p:cNvPr id="40007" name="Line 134"/>
              <p:cNvSpPr>
                <a:spLocks noChangeShapeType="1"/>
              </p:cNvSpPr>
              <p:nvPr/>
            </p:nvSpPr>
            <p:spPr bwMode="auto">
              <a:xfrm flipH="1">
                <a:off x="2520" y="1424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08" name="Line 135"/>
              <p:cNvSpPr>
                <a:spLocks noChangeShapeType="1"/>
              </p:cNvSpPr>
              <p:nvPr/>
            </p:nvSpPr>
            <p:spPr bwMode="auto">
              <a:xfrm>
                <a:off x="2472" y="1440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09" name="Line 136"/>
              <p:cNvSpPr>
                <a:spLocks noChangeShapeType="1"/>
              </p:cNvSpPr>
              <p:nvPr/>
            </p:nvSpPr>
            <p:spPr bwMode="auto">
              <a:xfrm flipH="1">
                <a:off x="2928" y="1640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10" name="Line 137"/>
              <p:cNvSpPr>
                <a:spLocks noChangeShapeType="1"/>
              </p:cNvSpPr>
              <p:nvPr/>
            </p:nvSpPr>
            <p:spPr bwMode="auto">
              <a:xfrm>
                <a:off x="2880" y="1656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90" name="Text Box 138"/>
            <p:cNvSpPr txBox="1">
              <a:spLocks noChangeArrowheads="1"/>
            </p:cNvSpPr>
            <p:nvPr/>
          </p:nvSpPr>
          <p:spPr bwMode="auto">
            <a:xfrm>
              <a:off x="2160" y="3736"/>
              <a:ext cx="1544" cy="181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5.</a:t>
              </a:r>
              <a:r>
                <a:rPr lang="en-US" b="1">
                  <a:solidFill>
                    <a:schemeClr val="tx1"/>
                  </a:solidFill>
                </a:rPr>
                <a:t> P2 re-initiates election</a:t>
              </a:r>
            </a:p>
          </p:txBody>
        </p:sp>
      </p:grpSp>
      <p:grpSp>
        <p:nvGrpSpPr>
          <p:cNvPr id="12" name="Group 139"/>
          <p:cNvGrpSpPr>
            <a:grpSpLocks/>
          </p:cNvGrpSpPr>
          <p:nvPr/>
        </p:nvGrpSpPr>
        <p:grpSpPr bwMode="auto">
          <a:xfrm>
            <a:off x="6070600" y="4000500"/>
            <a:ext cx="2451100" cy="2522538"/>
            <a:chOff x="3824" y="2328"/>
            <a:chExt cx="1544" cy="1589"/>
          </a:xfrm>
        </p:grpSpPr>
        <p:grpSp>
          <p:nvGrpSpPr>
            <p:cNvPr id="39967" name="Group 140"/>
            <p:cNvGrpSpPr>
              <a:grpSpLocks/>
            </p:cNvGrpSpPr>
            <p:nvPr/>
          </p:nvGrpSpPr>
          <p:grpSpPr bwMode="auto">
            <a:xfrm>
              <a:off x="3936" y="2328"/>
              <a:ext cx="1280" cy="1256"/>
              <a:chOff x="2360" y="704"/>
              <a:chExt cx="1280" cy="1256"/>
            </a:xfrm>
          </p:grpSpPr>
          <p:sp>
            <p:nvSpPr>
              <p:cNvPr id="166029" name="Oval 141"/>
              <p:cNvSpPr>
                <a:spLocks noChangeArrowheads="1"/>
              </p:cNvSpPr>
              <p:nvPr/>
            </p:nvSpPr>
            <p:spPr bwMode="auto">
              <a:xfrm>
                <a:off x="2800" y="70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6030" name="Oval 142"/>
              <p:cNvSpPr>
                <a:spLocks noChangeArrowheads="1"/>
              </p:cNvSpPr>
              <p:nvPr/>
            </p:nvSpPr>
            <p:spPr bwMode="auto">
              <a:xfrm>
                <a:off x="3320" y="100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6031" name="Oval 143"/>
              <p:cNvSpPr>
                <a:spLocks noChangeArrowheads="1"/>
              </p:cNvSpPr>
              <p:nvPr/>
            </p:nvSpPr>
            <p:spPr bwMode="auto">
              <a:xfrm>
                <a:off x="2360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6032" name="Oval 144"/>
              <p:cNvSpPr>
                <a:spLocks noChangeArrowheads="1"/>
              </p:cNvSpPr>
              <p:nvPr/>
            </p:nvSpPr>
            <p:spPr bwMode="auto">
              <a:xfrm>
                <a:off x="3312" y="155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6033" name="Oval 145"/>
              <p:cNvSpPr>
                <a:spLocks noChangeArrowheads="1"/>
              </p:cNvSpPr>
              <p:nvPr/>
            </p:nvSpPr>
            <p:spPr bwMode="auto">
              <a:xfrm>
                <a:off x="2880" y="16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39974" name="AutoShape 146"/>
              <p:cNvCxnSpPr>
                <a:cxnSpLocks noChangeShapeType="1"/>
                <a:stCxn id="166029" idx="6"/>
                <a:endCxn id="166030" idx="0"/>
              </p:cNvCxnSpPr>
              <p:nvPr/>
            </p:nvCxnSpPr>
            <p:spPr bwMode="auto">
              <a:xfrm>
                <a:off x="3104" y="84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75" name="AutoShape 147"/>
              <p:cNvCxnSpPr>
                <a:cxnSpLocks noChangeShapeType="1"/>
                <a:stCxn id="166031" idx="0"/>
                <a:endCxn id="166029" idx="2"/>
              </p:cNvCxnSpPr>
              <p:nvPr/>
            </p:nvCxnSpPr>
            <p:spPr bwMode="auto">
              <a:xfrm rot="-5400000">
                <a:off x="2572" y="78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76" name="AutoShape 148"/>
              <p:cNvCxnSpPr>
                <a:cxnSpLocks noChangeShapeType="1"/>
                <a:stCxn id="166030" idx="6"/>
                <a:endCxn id="39980" idx="3"/>
              </p:cNvCxnSpPr>
              <p:nvPr/>
            </p:nvCxnSpPr>
            <p:spPr bwMode="auto">
              <a:xfrm>
                <a:off x="3624" y="1152"/>
                <a:ext cx="1" cy="539"/>
              </a:xfrm>
              <a:prstGeom prst="curvedConnector3">
                <a:avLst>
                  <a:gd name="adj1" fmla="val 144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77" name="AutoShape 149"/>
              <p:cNvCxnSpPr>
                <a:cxnSpLocks noChangeShapeType="1"/>
                <a:stCxn id="166032" idx="4"/>
                <a:endCxn id="166031" idx="2"/>
              </p:cNvCxnSpPr>
              <p:nvPr/>
            </p:nvCxnSpPr>
            <p:spPr bwMode="auto">
              <a:xfrm rot="16200000" flipV="1">
                <a:off x="2572" y="948"/>
                <a:ext cx="680" cy="1104"/>
              </a:xfrm>
              <a:prstGeom prst="curvedConnector4">
                <a:avLst>
                  <a:gd name="adj1" fmla="val -33972"/>
                  <a:gd name="adj2" fmla="val 10724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978" name="Text Box 150"/>
              <p:cNvSpPr txBox="1">
                <a:spLocks noChangeArrowheads="1"/>
              </p:cNvSpPr>
              <p:nvPr/>
            </p:nvSpPr>
            <p:spPr bwMode="auto">
              <a:xfrm>
                <a:off x="2832" y="77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P1</a:t>
                </a:r>
              </a:p>
            </p:txBody>
          </p:sp>
          <p:sp>
            <p:nvSpPr>
              <p:cNvPr id="39979" name="Text Box 151"/>
              <p:cNvSpPr txBox="1">
                <a:spLocks noChangeArrowheads="1"/>
              </p:cNvSpPr>
              <p:nvPr/>
            </p:nvSpPr>
            <p:spPr bwMode="auto">
              <a:xfrm>
                <a:off x="3344" y="10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P2</a:t>
                </a:r>
              </a:p>
            </p:txBody>
          </p:sp>
          <p:sp>
            <p:nvSpPr>
              <p:cNvPr id="39980" name="Text Box 152"/>
              <p:cNvSpPr txBox="1">
                <a:spLocks noChangeArrowheads="1"/>
              </p:cNvSpPr>
              <p:nvPr/>
            </p:nvSpPr>
            <p:spPr bwMode="auto">
              <a:xfrm>
                <a:off x="3328" y="159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P3</a:t>
                </a:r>
              </a:p>
            </p:txBody>
          </p:sp>
          <p:sp>
            <p:nvSpPr>
              <p:cNvPr id="39981" name="Text Box 153"/>
              <p:cNvSpPr txBox="1">
                <a:spLocks noChangeArrowheads="1"/>
              </p:cNvSpPr>
              <p:nvPr/>
            </p:nvSpPr>
            <p:spPr bwMode="auto">
              <a:xfrm>
                <a:off x="2896" y="172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P4</a:t>
                </a:r>
              </a:p>
            </p:txBody>
          </p:sp>
          <p:sp>
            <p:nvSpPr>
              <p:cNvPr id="39982" name="Text Box 154"/>
              <p:cNvSpPr txBox="1">
                <a:spLocks noChangeArrowheads="1"/>
              </p:cNvSpPr>
              <p:nvPr/>
            </p:nvSpPr>
            <p:spPr bwMode="auto">
              <a:xfrm>
                <a:off x="2376" y="108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P0</a:t>
                </a:r>
              </a:p>
            </p:txBody>
          </p:sp>
          <p:sp>
            <p:nvSpPr>
              <p:cNvPr id="166043" name="Oval 155"/>
              <p:cNvSpPr>
                <a:spLocks noChangeArrowheads="1"/>
              </p:cNvSpPr>
              <p:nvPr/>
            </p:nvSpPr>
            <p:spPr bwMode="auto">
              <a:xfrm>
                <a:off x="2496" y="14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9984" name="Text Box 156"/>
              <p:cNvSpPr txBox="1">
                <a:spLocks noChangeArrowheads="1"/>
              </p:cNvSpPr>
              <p:nvPr/>
            </p:nvSpPr>
            <p:spPr bwMode="auto">
              <a:xfrm>
                <a:off x="2504" y="149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P5</a:t>
                </a:r>
              </a:p>
            </p:txBody>
          </p:sp>
          <p:sp>
            <p:nvSpPr>
              <p:cNvPr id="39985" name="Line 157"/>
              <p:cNvSpPr>
                <a:spLocks noChangeShapeType="1"/>
              </p:cNvSpPr>
              <p:nvPr/>
            </p:nvSpPr>
            <p:spPr bwMode="auto">
              <a:xfrm flipH="1">
                <a:off x="2520" y="1424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6" name="Line 158"/>
              <p:cNvSpPr>
                <a:spLocks noChangeShapeType="1"/>
              </p:cNvSpPr>
              <p:nvPr/>
            </p:nvSpPr>
            <p:spPr bwMode="auto">
              <a:xfrm>
                <a:off x="2472" y="1440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7" name="Line 159"/>
              <p:cNvSpPr>
                <a:spLocks noChangeShapeType="1"/>
              </p:cNvSpPr>
              <p:nvPr/>
            </p:nvSpPr>
            <p:spPr bwMode="auto">
              <a:xfrm flipH="1">
                <a:off x="2928" y="1640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8" name="Line 160"/>
              <p:cNvSpPr>
                <a:spLocks noChangeShapeType="1"/>
              </p:cNvSpPr>
              <p:nvPr/>
            </p:nvSpPr>
            <p:spPr bwMode="auto">
              <a:xfrm>
                <a:off x="2880" y="1656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68" name="Text Box 161"/>
            <p:cNvSpPr txBox="1">
              <a:spLocks noChangeArrowheads="1"/>
            </p:cNvSpPr>
            <p:nvPr/>
          </p:nvSpPr>
          <p:spPr bwMode="auto">
            <a:xfrm>
              <a:off x="3824" y="3736"/>
              <a:ext cx="1544" cy="181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6.</a:t>
              </a:r>
              <a:r>
                <a:rPr lang="en-US" b="1">
                  <a:solidFill>
                    <a:schemeClr val="tx1"/>
                  </a:solidFill>
                </a:rPr>
                <a:t> P3 is finally elected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animBg="1"/>
      <p:bldP spid="165891" grpId="0" animBg="1"/>
      <p:bldP spid="165892" grpId="0" animBg="1"/>
      <p:bldP spid="165893" grpId="0" animBg="1"/>
      <p:bldP spid="165894" grpId="0" animBg="1"/>
      <p:bldP spid="165895" grpId="0" animBg="1"/>
      <p:bldP spid="165898" grpId="0" autoUpdateAnimBg="0"/>
      <p:bldP spid="165899" grpId="0" autoUpdateAnimBg="0"/>
      <p:bldP spid="165900" grpId="0" autoUpdateAnimBg="0"/>
      <p:bldP spid="165901" grpId="0" autoUpdateAnimBg="0"/>
      <p:bldP spid="165902" grpId="0" autoUpdateAnimBg="0"/>
      <p:bldP spid="165903" grpId="0" autoUpdateAnimBg="0"/>
      <p:bldP spid="165904" grpId="0" autoUpdateAnimBg="0"/>
      <p:bldP spid="165905" grpId="0" autoUpdateAnimBg="0"/>
      <p:bldP spid="165906" grpId="0" autoUpdateAnimBg="0"/>
      <p:bldP spid="165907" grpId="0" autoUpdateAnimBg="0"/>
      <p:bldP spid="165908" grpId="0" autoUpdateAnimBg="0"/>
      <p:bldP spid="165909" grpId="0" autoUpdateAnimBg="0"/>
      <p:bldP spid="165910" grpId="0" autoUpdateAnimBg="0"/>
      <p:bldP spid="165911" grpId="0" autoUpdateAnimBg="0"/>
      <p:bldP spid="16591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Ring Election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How </a:t>
            </a:r>
            <a:r>
              <a:rPr lang="en-US" dirty="0" smtClean="0"/>
              <a:t>many messages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2N</a:t>
            </a:r>
          </a:p>
          <a:p>
            <a:r>
              <a:rPr lang="en-US" dirty="0" smtClean="0"/>
              <a:t>Is this better than original ring protocol?</a:t>
            </a:r>
          </a:p>
          <a:p>
            <a:pPr lvl="1"/>
            <a:r>
              <a:rPr lang="en-US" dirty="0" smtClean="0"/>
              <a:t>Messages are larger</a:t>
            </a:r>
          </a:p>
          <a:p>
            <a:r>
              <a:rPr lang="en-US" dirty="0"/>
              <a:t>Reconfiguration of ring upon failures</a:t>
            </a:r>
          </a:p>
          <a:p>
            <a:pPr lvl="1"/>
            <a:r>
              <a:rPr lang="en-US" dirty="0"/>
              <a:t>Can be done if all processes </a:t>
            </a:r>
            <a:r>
              <a:rPr lang="en-US" altLang="ja-JP" dirty="0"/>
              <a:t>"</a:t>
            </a:r>
            <a:r>
              <a:rPr lang="en-US" dirty="0"/>
              <a:t>know</a:t>
            </a:r>
            <a:r>
              <a:rPr lang="en-US" altLang="ja-JP" dirty="0"/>
              <a:t>"</a:t>
            </a:r>
            <a:r>
              <a:rPr lang="en-US" dirty="0"/>
              <a:t> about all other processes in the system</a:t>
            </a:r>
          </a:p>
          <a:p>
            <a:r>
              <a:rPr lang="en-US" dirty="0" smtClean="0"/>
              <a:t>What if initiator fails?</a:t>
            </a:r>
          </a:p>
          <a:p>
            <a:pPr lvl="1"/>
            <a:r>
              <a:rPr lang="en-US" dirty="0" smtClean="0"/>
              <a:t>Successor notices a message that went all the way around (how?)</a:t>
            </a:r>
          </a:p>
          <a:p>
            <a:pPr lvl="1"/>
            <a:r>
              <a:rPr lang="en-US" dirty="0" smtClean="0"/>
              <a:t>Starts new election</a:t>
            </a:r>
            <a:endParaRPr lang="en-US" dirty="0" smtClean="0"/>
          </a:p>
          <a:p>
            <a:r>
              <a:rPr lang="en-US" dirty="0" smtClean="0"/>
              <a:t>What if two people initiate at once</a:t>
            </a:r>
          </a:p>
          <a:p>
            <a:pPr lvl="1"/>
            <a:r>
              <a:rPr lang="en-US" dirty="0" smtClean="0"/>
              <a:t>Discard initiators with lower IDs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that Impossibility?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we have a </a:t>
            </a:r>
            <a:r>
              <a:rPr lang="en-US" dirty="0" smtClean="0">
                <a:solidFill>
                  <a:srgbClr val="C64847"/>
                </a:solidFill>
              </a:rPr>
              <a:t>totally correct </a:t>
            </a:r>
            <a:r>
              <a:rPr lang="en-US" dirty="0" smtClean="0"/>
              <a:t>election algorithm in a fully asynchronous system (</a:t>
            </a:r>
            <a:r>
              <a:rPr lang="en-US" dirty="0" smtClean="0">
                <a:solidFill>
                  <a:srgbClr val="C64847"/>
                </a:solidFill>
              </a:rPr>
              <a:t>no bounds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No! Election can solve consensus</a:t>
            </a:r>
            <a:endParaRPr lang="en-US" dirty="0" smtClean="0"/>
          </a:p>
          <a:p>
            <a:r>
              <a:rPr lang="en-US" dirty="0" smtClean="0"/>
              <a:t>Where might you run into problems with the modified ring algorithm?</a:t>
            </a:r>
            <a:endParaRPr lang="en-US" dirty="0"/>
          </a:p>
          <a:p>
            <a:pPr lvl="1"/>
            <a:r>
              <a:rPr lang="en-US" dirty="0" smtClean="0"/>
              <a:t>Detect leader failures</a:t>
            </a:r>
          </a:p>
          <a:p>
            <a:pPr lvl="1"/>
            <a:r>
              <a:rPr lang="en-US" dirty="0" smtClean="0"/>
              <a:t>Ring reorganization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3: Bully Algorithm </a:t>
            </a:r>
            <a:endParaRPr lang="en-US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Assumptions: </a:t>
            </a:r>
          </a:p>
          <a:p>
            <a:pPr lvl="1"/>
            <a:r>
              <a:rPr lang="en-US" dirty="0" smtClean="0"/>
              <a:t> Synchronous system</a:t>
            </a:r>
          </a:p>
          <a:p>
            <a:pPr lvl="1"/>
            <a:r>
              <a:rPr lang="en-US" dirty="0" err="1" smtClean="0"/>
              <a:t>attr</a:t>
            </a:r>
            <a:r>
              <a:rPr lang="en-US" dirty="0" smtClean="0"/>
              <a:t>=id</a:t>
            </a:r>
          </a:p>
          <a:p>
            <a:pPr lvl="1"/>
            <a:r>
              <a:rPr lang="en-US" dirty="0" smtClean="0"/>
              <a:t>Each process knows all the other processes in the system (and thus their id</a:t>
            </a:r>
            <a:r>
              <a:rPr lang="fr-FR" altLang="ja-JP" dirty="0" smtClean="0"/>
              <a:t>'</a:t>
            </a:r>
            <a:r>
              <a:rPr lang="en-US" dirty="0" smtClean="0"/>
              <a:t>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3: Bully Algorithm </a:t>
            </a:r>
            <a:endParaRPr lang="en-US" dirty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3 message types</a:t>
            </a:r>
          </a:p>
          <a:p>
            <a:pPr lvl="1"/>
            <a:r>
              <a:rPr lang="en-US" u="sng" dirty="0" smtClean="0">
                <a:solidFill>
                  <a:srgbClr val="6BB76D"/>
                </a:solidFill>
              </a:rPr>
              <a:t>Election</a:t>
            </a:r>
            <a:r>
              <a:rPr lang="en-US" dirty="0" smtClean="0"/>
              <a:t> – starts an election</a:t>
            </a:r>
          </a:p>
          <a:p>
            <a:pPr lvl="1"/>
            <a:r>
              <a:rPr lang="en-US" u="sng" dirty="0" smtClean="0">
                <a:solidFill>
                  <a:srgbClr val="6BB76D"/>
                </a:solidFill>
              </a:rPr>
              <a:t>Answer</a:t>
            </a:r>
            <a:r>
              <a:rPr lang="en-US" dirty="0" smtClean="0"/>
              <a:t> – acknowledges a message</a:t>
            </a:r>
          </a:p>
          <a:p>
            <a:pPr lvl="1"/>
            <a:r>
              <a:rPr lang="en-US" u="sng" dirty="0" smtClean="0">
                <a:solidFill>
                  <a:srgbClr val="6BB76D"/>
                </a:solidFill>
              </a:rPr>
              <a:t>Coordinator</a:t>
            </a:r>
            <a:r>
              <a:rPr lang="en-US" dirty="0" smtClean="0"/>
              <a:t> – declares a winner</a:t>
            </a:r>
          </a:p>
          <a:p>
            <a:r>
              <a:rPr lang="en-US" dirty="0" smtClean="0"/>
              <a:t>Start an election</a:t>
            </a:r>
          </a:p>
          <a:p>
            <a:pPr lvl="1"/>
            <a:r>
              <a:rPr lang="en-US" dirty="0" smtClean="0"/>
              <a:t>Send </a:t>
            </a:r>
            <a:r>
              <a:rPr lang="en-US" u="sng" dirty="0" smtClean="0">
                <a:solidFill>
                  <a:srgbClr val="6BB76D"/>
                </a:solidFill>
              </a:rPr>
              <a:t>election</a:t>
            </a:r>
            <a:r>
              <a:rPr lang="en-US" dirty="0" smtClean="0"/>
              <a:t> messages </a:t>
            </a:r>
            <a:r>
              <a:rPr lang="en-US" i="1" dirty="0" smtClean="0"/>
              <a:t>only</a:t>
            </a:r>
            <a:r>
              <a:rPr lang="en-US" dirty="0" smtClean="0"/>
              <a:t> to processes with higher IDs than self</a:t>
            </a:r>
          </a:p>
          <a:p>
            <a:pPr lvl="1"/>
            <a:r>
              <a:rPr lang="en-US" dirty="0" smtClean="0"/>
              <a:t>If no one replies after timeout: declare self winner</a:t>
            </a:r>
          </a:p>
          <a:p>
            <a:pPr lvl="1"/>
            <a:r>
              <a:rPr lang="en-US" dirty="0" smtClean="0"/>
              <a:t>If someone replies, wait for </a:t>
            </a:r>
            <a:r>
              <a:rPr lang="en-US" u="sng" dirty="0" smtClean="0">
                <a:solidFill>
                  <a:srgbClr val="6BB76D"/>
                </a:solidFill>
              </a:rPr>
              <a:t>coordinator</a:t>
            </a:r>
            <a:r>
              <a:rPr lang="en-US" dirty="0" smtClean="0"/>
              <a:t> message</a:t>
            </a:r>
            <a:endParaRPr lang="en-US" dirty="0"/>
          </a:p>
          <a:p>
            <a:pPr lvl="2"/>
            <a:r>
              <a:rPr lang="en-US" dirty="0" smtClean="0"/>
              <a:t>Restart election after timeout</a:t>
            </a:r>
          </a:p>
          <a:p>
            <a:r>
              <a:rPr lang="en-US" dirty="0" smtClean="0"/>
              <a:t>When receiving </a:t>
            </a:r>
            <a:r>
              <a:rPr lang="en-US" u="sng" dirty="0" smtClean="0">
                <a:solidFill>
                  <a:srgbClr val="6BB76D"/>
                </a:solidFill>
              </a:rPr>
              <a:t>election</a:t>
            </a:r>
            <a:r>
              <a:rPr lang="en-US" dirty="0" smtClean="0"/>
              <a:t> message</a:t>
            </a:r>
          </a:p>
          <a:p>
            <a:pPr lvl="1"/>
            <a:r>
              <a:rPr lang="en-US" dirty="0" smtClean="0"/>
              <a:t>Send </a:t>
            </a:r>
            <a:r>
              <a:rPr lang="en-US" u="sng" dirty="0" smtClean="0">
                <a:solidFill>
                  <a:srgbClr val="6BB76D"/>
                </a:solidFill>
              </a:rPr>
              <a:t>answer</a:t>
            </a:r>
          </a:p>
          <a:p>
            <a:pPr lvl="1"/>
            <a:r>
              <a:rPr lang="en-US" dirty="0" smtClean="0"/>
              <a:t>Start an election yourself</a:t>
            </a:r>
          </a:p>
          <a:p>
            <a:pPr lvl="2"/>
            <a:r>
              <a:rPr lang="en-US" dirty="0" smtClean="0"/>
              <a:t>If not already running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6108700" y="3568700"/>
            <a:ext cx="2400300" cy="23876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85347" name="Rectangle 3"/>
          <p:cNvSpPr>
            <a:spLocks noChangeArrowheads="1"/>
          </p:cNvSpPr>
          <p:nvPr/>
        </p:nvSpPr>
        <p:spPr bwMode="auto">
          <a:xfrm>
            <a:off x="3314700" y="3568700"/>
            <a:ext cx="2679700" cy="23876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660400" y="3594100"/>
            <a:ext cx="2578100" cy="23876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3390900" y="863600"/>
            <a:ext cx="2654300" cy="23876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711200" y="863600"/>
            <a:ext cx="2603500" cy="23876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85351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381000"/>
            <a:ext cx="8229600" cy="1252538"/>
          </a:xfrm>
        </p:spPr>
        <p:txBody>
          <a:bodyPr/>
          <a:lstStyle/>
          <a:p>
            <a:r>
              <a:rPr lang="en-US" dirty="0" smtClean="0"/>
              <a:t>Example: Bully Election </a:t>
            </a:r>
            <a:endParaRPr lang="en-US" dirty="0"/>
          </a:p>
        </p:txBody>
      </p:sp>
      <p:sp>
        <p:nvSpPr>
          <p:cNvPr id="52232" name="Text Box 8"/>
          <p:cNvSpPr>
            <a:spLocks noGrp="1" noChangeArrowheads="1"/>
          </p:cNvSpPr>
          <p:nvPr>
            <p:ph idx="4294967295"/>
          </p:nvPr>
        </p:nvSpPr>
        <p:spPr>
          <a:xfrm>
            <a:off x="0" y="1774825"/>
            <a:ext cx="8229600" cy="4625975"/>
          </a:xfrm>
        </p:spPr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185353" name="Rectangle 9"/>
          <p:cNvSpPr>
            <a:spLocks noChangeArrowheads="1"/>
          </p:cNvSpPr>
          <p:nvPr/>
        </p:nvSpPr>
        <p:spPr bwMode="auto">
          <a:xfrm>
            <a:off x="6121400" y="876300"/>
            <a:ext cx="2400300" cy="23876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33900" y="1638300"/>
            <a:ext cx="1016000" cy="1092200"/>
            <a:chOff x="2856" y="1032"/>
            <a:chExt cx="640" cy="688"/>
          </a:xfrm>
        </p:grpSpPr>
        <p:sp>
          <p:nvSpPr>
            <p:cNvPr id="52388" name="Line 11"/>
            <p:cNvSpPr>
              <a:spLocks noChangeShapeType="1"/>
            </p:cNvSpPr>
            <p:nvPr/>
          </p:nvSpPr>
          <p:spPr bwMode="auto">
            <a:xfrm flipV="1">
              <a:off x="3424" y="1176"/>
              <a:ext cx="0" cy="25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2389" name="AutoShape 12"/>
            <p:cNvCxnSpPr>
              <a:cxnSpLocks noChangeShapeType="1"/>
            </p:cNvCxnSpPr>
            <p:nvPr/>
          </p:nvCxnSpPr>
          <p:spPr bwMode="auto">
            <a:xfrm rot="-5400000">
              <a:off x="2784" y="1232"/>
              <a:ext cx="688" cy="288"/>
            </a:xfrm>
            <a:prstGeom prst="curvedConnector2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90" name="Text Box 13"/>
            <p:cNvSpPr txBox="1">
              <a:spLocks noChangeArrowheads="1"/>
            </p:cNvSpPr>
            <p:nvPr/>
          </p:nvSpPr>
          <p:spPr bwMode="auto">
            <a:xfrm>
              <a:off x="3160" y="1256"/>
              <a:ext cx="33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OK</a:t>
              </a:r>
            </a:p>
          </p:txBody>
        </p:sp>
        <p:sp>
          <p:nvSpPr>
            <p:cNvPr id="52391" name="Text Box 14"/>
            <p:cNvSpPr txBox="1">
              <a:spLocks noChangeArrowheads="1"/>
            </p:cNvSpPr>
            <p:nvPr/>
          </p:nvSpPr>
          <p:spPr bwMode="auto">
            <a:xfrm>
              <a:off x="2856" y="1160"/>
              <a:ext cx="33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OK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723900" y="901700"/>
            <a:ext cx="2260600" cy="2624138"/>
            <a:chOff x="456" y="568"/>
            <a:chExt cx="1424" cy="1653"/>
          </a:xfrm>
        </p:grpSpPr>
        <p:sp>
          <p:nvSpPr>
            <p:cNvPr id="185360" name="Oval 16"/>
            <p:cNvSpPr>
              <a:spLocks noChangeArrowheads="1"/>
            </p:cNvSpPr>
            <p:nvPr/>
          </p:nvSpPr>
          <p:spPr bwMode="auto">
            <a:xfrm>
              <a:off x="1008" y="568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361" name="Oval 17"/>
            <p:cNvSpPr>
              <a:spLocks noChangeArrowheads="1"/>
            </p:cNvSpPr>
            <p:nvPr/>
          </p:nvSpPr>
          <p:spPr bwMode="auto">
            <a:xfrm>
              <a:off x="1528" y="872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362" name="Oval 18"/>
            <p:cNvSpPr>
              <a:spLocks noChangeArrowheads="1"/>
            </p:cNvSpPr>
            <p:nvPr/>
          </p:nvSpPr>
          <p:spPr bwMode="auto">
            <a:xfrm>
              <a:off x="568" y="880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363" name="Oval 19"/>
            <p:cNvSpPr>
              <a:spLocks noChangeArrowheads="1"/>
            </p:cNvSpPr>
            <p:nvPr/>
          </p:nvSpPr>
          <p:spPr bwMode="auto">
            <a:xfrm>
              <a:off x="1520" y="1416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364" name="Oval 20"/>
            <p:cNvSpPr>
              <a:spLocks noChangeArrowheads="1"/>
            </p:cNvSpPr>
            <p:nvPr/>
          </p:nvSpPr>
          <p:spPr bwMode="auto">
            <a:xfrm>
              <a:off x="1088" y="1704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cxnSp>
          <p:nvCxnSpPr>
            <p:cNvPr id="52373" name="AutoShape 21"/>
            <p:cNvCxnSpPr>
              <a:cxnSpLocks noChangeShapeType="1"/>
              <a:stCxn id="185360" idx="6"/>
              <a:endCxn id="185361" idx="0"/>
            </p:cNvCxnSpPr>
            <p:nvPr/>
          </p:nvCxnSpPr>
          <p:spPr bwMode="auto">
            <a:xfrm>
              <a:off x="1312" y="712"/>
              <a:ext cx="368" cy="160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74" name="AutoShape 22"/>
            <p:cNvCxnSpPr>
              <a:cxnSpLocks noChangeShapeType="1"/>
              <a:stCxn id="185363" idx="4"/>
              <a:endCxn id="185364" idx="6"/>
            </p:cNvCxnSpPr>
            <p:nvPr/>
          </p:nvCxnSpPr>
          <p:spPr bwMode="auto">
            <a:xfrm rot="5400000">
              <a:off x="1460" y="1636"/>
              <a:ext cx="144" cy="280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75" name="AutoShape 23"/>
            <p:cNvCxnSpPr>
              <a:cxnSpLocks noChangeShapeType="1"/>
              <a:stCxn id="185362" idx="0"/>
              <a:endCxn id="185360" idx="2"/>
            </p:cNvCxnSpPr>
            <p:nvPr/>
          </p:nvCxnSpPr>
          <p:spPr bwMode="auto">
            <a:xfrm rot="-5400000">
              <a:off x="780" y="652"/>
              <a:ext cx="168" cy="288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76" name="AutoShape 24"/>
            <p:cNvCxnSpPr>
              <a:cxnSpLocks noChangeShapeType="1"/>
              <a:stCxn id="185361" idx="6"/>
              <a:endCxn id="52380" idx="3"/>
            </p:cNvCxnSpPr>
            <p:nvPr/>
          </p:nvCxnSpPr>
          <p:spPr bwMode="auto">
            <a:xfrm>
              <a:off x="1832" y="1016"/>
              <a:ext cx="8" cy="555"/>
            </a:xfrm>
            <a:prstGeom prst="curvedConnector3">
              <a:avLst>
                <a:gd name="adj1" fmla="val 190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77" name="AutoShape 25"/>
            <p:cNvCxnSpPr>
              <a:cxnSpLocks noChangeShapeType="1"/>
              <a:stCxn id="185364" idx="2"/>
              <a:endCxn id="185362" idx="2"/>
            </p:cNvCxnSpPr>
            <p:nvPr/>
          </p:nvCxnSpPr>
          <p:spPr bwMode="auto">
            <a:xfrm rot="10800000">
              <a:off x="568" y="1024"/>
              <a:ext cx="520" cy="824"/>
            </a:xfrm>
            <a:prstGeom prst="curvedConnector3">
              <a:avLst>
                <a:gd name="adj1" fmla="val 98653"/>
              </a:avLst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78" name="Text Box 26"/>
            <p:cNvSpPr txBox="1">
              <a:spLocks noChangeArrowheads="1"/>
            </p:cNvSpPr>
            <p:nvPr/>
          </p:nvSpPr>
          <p:spPr bwMode="auto">
            <a:xfrm>
              <a:off x="1040" y="640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P1</a:t>
              </a:r>
            </a:p>
          </p:txBody>
        </p:sp>
        <p:sp>
          <p:nvSpPr>
            <p:cNvPr id="52379" name="Text Box 27"/>
            <p:cNvSpPr txBox="1">
              <a:spLocks noChangeArrowheads="1"/>
            </p:cNvSpPr>
            <p:nvPr/>
          </p:nvSpPr>
          <p:spPr bwMode="auto">
            <a:xfrm>
              <a:off x="1552" y="928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P2</a:t>
              </a:r>
            </a:p>
          </p:txBody>
        </p:sp>
        <p:sp>
          <p:nvSpPr>
            <p:cNvPr id="52380" name="Text Box 28"/>
            <p:cNvSpPr txBox="1">
              <a:spLocks noChangeArrowheads="1"/>
            </p:cNvSpPr>
            <p:nvPr/>
          </p:nvSpPr>
          <p:spPr bwMode="auto">
            <a:xfrm>
              <a:off x="1544" y="1472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P3</a:t>
              </a:r>
            </a:p>
          </p:txBody>
        </p:sp>
        <p:sp>
          <p:nvSpPr>
            <p:cNvPr id="52381" name="Text Box 29"/>
            <p:cNvSpPr txBox="1">
              <a:spLocks noChangeArrowheads="1"/>
            </p:cNvSpPr>
            <p:nvPr/>
          </p:nvSpPr>
          <p:spPr bwMode="auto">
            <a:xfrm>
              <a:off x="1104" y="1768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P4</a:t>
              </a:r>
            </a:p>
          </p:txBody>
        </p:sp>
        <p:sp>
          <p:nvSpPr>
            <p:cNvPr id="52382" name="Text Box 30"/>
            <p:cNvSpPr txBox="1">
              <a:spLocks noChangeArrowheads="1"/>
            </p:cNvSpPr>
            <p:nvPr/>
          </p:nvSpPr>
          <p:spPr bwMode="auto">
            <a:xfrm>
              <a:off x="584" y="944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P0</a:t>
              </a:r>
            </a:p>
          </p:txBody>
        </p:sp>
        <p:sp>
          <p:nvSpPr>
            <p:cNvPr id="185375" name="Oval 31"/>
            <p:cNvSpPr>
              <a:spLocks noChangeArrowheads="1"/>
            </p:cNvSpPr>
            <p:nvPr/>
          </p:nvSpPr>
          <p:spPr bwMode="auto">
            <a:xfrm>
              <a:off x="480" y="1392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52384" name="Text Box 32"/>
            <p:cNvSpPr txBox="1">
              <a:spLocks noChangeArrowheads="1"/>
            </p:cNvSpPr>
            <p:nvPr/>
          </p:nvSpPr>
          <p:spPr bwMode="auto">
            <a:xfrm>
              <a:off x="480" y="1440"/>
              <a:ext cx="34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P5</a:t>
              </a:r>
            </a:p>
          </p:txBody>
        </p:sp>
        <p:sp>
          <p:nvSpPr>
            <p:cNvPr id="52385" name="Line 33"/>
            <p:cNvSpPr>
              <a:spLocks noChangeShapeType="1"/>
            </p:cNvSpPr>
            <p:nvPr/>
          </p:nvSpPr>
          <p:spPr bwMode="auto">
            <a:xfrm flipH="1">
              <a:off x="504" y="1360"/>
              <a:ext cx="280" cy="3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86" name="Line 34"/>
            <p:cNvSpPr>
              <a:spLocks noChangeShapeType="1"/>
            </p:cNvSpPr>
            <p:nvPr/>
          </p:nvSpPr>
          <p:spPr bwMode="auto">
            <a:xfrm>
              <a:off x="456" y="1376"/>
              <a:ext cx="344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87" name="Text Box 35"/>
            <p:cNvSpPr txBox="1">
              <a:spLocks noChangeArrowheads="1"/>
            </p:cNvSpPr>
            <p:nvPr/>
          </p:nvSpPr>
          <p:spPr bwMode="auto">
            <a:xfrm>
              <a:off x="528" y="2040"/>
              <a:ext cx="1352" cy="181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1.</a:t>
              </a:r>
              <a:r>
                <a:rPr lang="en-US" b="1">
                  <a:solidFill>
                    <a:schemeClr val="tx1"/>
                  </a:solidFill>
                </a:rPr>
                <a:t> P2 initiates election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479800" y="927100"/>
            <a:ext cx="2489200" cy="2573338"/>
            <a:chOff x="2192" y="584"/>
            <a:chExt cx="1568" cy="1621"/>
          </a:xfrm>
        </p:grpSpPr>
        <p:sp>
          <p:nvSpPr>
            <p:cNvPr id="52348" name="Text Box 37"/>
            <p:cNvSpPr txBox="1">
              <a:spLocks noChangeArrowheads="1"/>
            </p:cNvSpPr>
            <p:nvPr/>
          </p:nvSpPr>
          <p:spPr bwMode="auto">
            <a:xfrm>
              <a:off x="2200" y="2024"/>
              <a:ext cx="1560" cy="181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chemeClr val="hlink"/>
                  </a:solidFill>
                </a:rPr>
                <a:t>2.</a:t>
              </a:r>
              <a:r>
                <a:rPr lang="en-US" b="1" dirty="0">
                  <a:solidFill>
                    <a:schemeClr val="tx1"/>
                  </a:solidFill>
                </a:rPr>
                <a:t> P2 receives </a:t>
              </a:r>
              <a:r>
                <a:rPr lang="en-US" altLang="ja-JP" b="1" dirty="0" smtClean="0">
                  <a:solidFill>
                    <a:schemeClr val="tx1"/>
                  </a:solidFill>
                </a:rPr>
                <a:t>"</a:t>
              </a:r>
              <a:r>
                <a:rPr lang="en-US" b="1" dirty="0" smtClean="0">
                  <a:solidFill>
                    <a:schemeClr val="tx1"/>
                  </a:solidFill>
                </a:rPr>
                <a:t>replies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5382" name="Oval 38"/>
            <p:cNvSpPr>
              <a:spLocks noChangeArrowheads="1"/>
            </p:cNvSpPr>
            <p:nvPr/>
          </p:nvSpPr>
          <p:spPr bwMode="auto">
            <a:xfrm>
              <a:off x="2744" y="584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383" name="Oval 39"/>
            <p:cNvSpPr>
              <a:spLocks noChangeArrowheads="1"/>
            </p:cNvSpPr>
            <p:nvPr/>
          </p:nvSpPr>
          <p:spPr bwMode="auto">
            <a:xfrm>
              <a:off x="3264" y="888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384" name="Oval 40"/>
            <p:cNvSpPr>
              <a:spLocks noChangeArrowheads="1"/>
            </p:cNvSpPr>
            <p:nvPr/>
          </p:nvSpPr>
          <p:spPr bwMode="auto">
            <a:xfrm>
              <a:off x="2304" y="896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385" name="Oval 41"/>
            <p:cNvSpPr>
              <a:spLocks noChangeArrowheads="1"/>
            </p:cNvSpPr>
            <p:nvPr/>
          </p:nvSpPr>
          <p:spPr bwMode="auto">
            <a:xfrm>
              <a:off x="3256" y="1432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386" name="Oval 42"/>
            <p:cNvSpPr>
              <a:spLocks noChangeArrowheads="1"/>
            </p:cNvSpPr>
            <p:nvPr/>
          </p:nvSpPr>
          <p:spPr bwMode="auto">
            <a:xfrm>
              <a:off x="2824" y="1720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cxnSp>
          <p:nvCxnSpPr>
            <p:cNvPr id="52354" name="AutoShape 43"/>
            <p:cNvCxnSpPr>
              <a:cxnSpLocks noChangeShapeType="1"/>
              <a:stCxn id="185382" idx="6"/>
              <a:endCxn id="185383" idx="0"/>
            </p:cNvCxnSpPr>
            <p:nvPr/>
          </p:nvCxnSpPr>
          <p:spPr bwMode="auto">
            <a:xfrm>
              <a:off x="3048" y="728"/>
              <a:ext cx="368" cy="160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5" name="AutoShape 44"/>
            <p:cNvCxnSpPr>
              <a:cxnSpLocks noChangeShapeType="1"/>
              <a:stCxn id="185385" idx="4"/>
              <a:endCxn id="185386" idx="6"/>
            </p:cNvCxnSpPr>
            <p:nvPr/>
          </p:nvCxnSpPr>
          <p:spPr bwMode="auto">
            <a:xfrm rot="5400000">
              <a:off x="3196" y="1652"/>
              <a:ext cx="144" cy="280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6" name="AutoShape 45"/>
            <p:cNvCxnSpPr>
              <a:cxnSpLocks noChangeShapeType="1"/>
              <a:stCxn id="185384" idx="0"/>
              <a:endCxn id="185382" idx="2"/>
            </p:cNvCxnSpPr>
            <p:nvPr/>
          </p:nvCxnSpPr>
          <p:spPr bwMode="auto">
            <a:xfrm rot="-5400000">
              <a:off x="2516" y="668"/>
              <a:ext cx="168" cy="288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7" name="AutoShape 46"/>
            <p:cNvCxnSpPr>
              <a:cxnSpLocks noChangeShapeType="1"/>
              <a:stCxn id="185383" idx="6"/>
              <a:endCxn id="52361" idx="3"/>
            </p:cNvCxnSpPr>
            <p:nvPr/>
          </p:nvCxnSpPr>
          <p:spPr bwMode="auto">
            <a:xfrm>
              <a:off x="3568" y="1032"/>
              <a:ext cx="8" cy="555"/>
            </a:xfrm>
            <a:prstGeom prst="curvedConnector3">
              <a:avLst>
                <a:gd name="adj1" fmla="val 190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8" name="AutoShape 47"/>
            <p:cNvCxnSpPr>
              <a:cxnSpLocks noChangeShapeType="1"/>
              <a:stCxn id="185386" idx="2"/>
              <a:endCxn id="185384" idx="2"/>
            </p:cNvCxnSpPr>
            <p:nvPr/>
          </p:nvCxnSpPr>
          <p:spPr bwMode="auto">
            <a:xfrm rot="10800000">
              <a:off x="2304" y="1040"/>
              <a:ext cx="520" cy="824"/>
            </a:xfrm>
            <a:prstGeom prst="curvedConnector3">
              <a:avLst>
                <a:gd name="adj1" fmla="val 98653"/>
              </a:avLst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59" name="Text Box 48"/>
            <p:cNvSpPr txBox="1">
              <a:spLocks noChangeArrowheads="1"/>
            </p:cNvSpPr>
            <p:nvPr/>
          </p:nvSpPr>
          <p:spPr bwMode="auto">
            <a:xfrm>
              <a:off x="2776" y="656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P1</a:t>
              </a:r>
            </a:p>
          </p:txBody>
        </p:sp>
        <p:sp>
          <p:nvSpPr>
            <p:cNvPr id="52360" name="Text Box 49"/>
            <p:cNvSpPr txBox="1">
              <a:spLocks noChangeArrowheads="1"/>
            </p:cNvSpPr>
            <p:nvPr/>
          </p:nvSpPr>
          <p:spPr bwMode="auto">
            <a:xfrm>
              <a:off x="3288" y="944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P2</a:t>
              </a:r>
            </a:p>
          </p:txBody>
        </p:sp>
        <p:sp>
          <p:nvSpPr>
            <p:cNvPr id="52361" name="Text Box 50"/>
            <p:cNvSpPr txBox="1">
              <a:spLocks noChangeArrowheads="1"/>
            </p:cNvSpPr>
            <p:nvPr/>
          </p:nvSpPr>
          <p:spPr bwMode="auto">
            <a:xfrm>
              <a:off x="3280" y="1488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P3</a:t>
              </a:r>
            </a:p>
          </p:txBody>
        </p:sp>
        <p:sp>
          <p:nvSpPr>
            <p:cNvPr id="52362" name="Text Box 51"/>
            <p:cNvSpPr txBox="1">
              <a:spLocks noChangeArrowheads="1"/>
            </p:cNvSpPr>
            <p:nvPr/>
          </p:nvSpPr>
          <p:spPr bwMode="auto">
            <a:xfrm>
              <a:off x="2840" y="1784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P4</a:t>
              </a:r>
            </a:p>
          </p:txBody>
        </p:sp>
        <p:sp>
          <p:nvSpPr>
            <p:cNvPr id="52363" name="Text Box 52"/>
            <p:cNvSpPr txBox="1">
              <a:spLocks noChangeArrowheads="1"/>
            </p:cNvSpPr>
            <p:nvPr/>
          </p:nvSpPr>
          <p:spPr bwMode="auto">
            <a:xfrm>
              <a:off x="2320" y="960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P0</a:t>
              </a:r>
            </a:p>
          </p:txBody>
        </p:sp>
        <p:sp>
          <p:nvSpPr>
            <p:cNvPr id="185397" name="Oval 53"/>
            <p:cNvSpPr>
              <a:spLocks noChangeArrowheads="1"/>
            </p:cNvSpPr>
            <p:nvPr/>
          </p:nvSpPr>
          <p:spPr bwMode="auto">
            <a:xfrm>
              <a:off x="2216" y="1408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52365" name="Text Box 54"/>
            <p:cNvSpPr txBox="1">
              <a:spLocks noChangeArrowheads="1"/>
            </p:cNvSpPr>
            <p:nvPr/>
          </p:nvSpPr>
          <p:spPr bwMode="auto">
            <a:xfrm>
              <a:off x="2216" y="1456"/>
              <a:ext cx="34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P5</a:t>
              </a:r>
            </a:p>
          </p:txBody>
        </p:sp>
        <p:sp>
          <p:nvSpPr>
            <p:cNvPr id="52366" name="Line 55"/>
            <p:cNvSpPr>
              <a:spLocks noChangeShapeType="1"/>
            </p:cNvSpPr>
            <p:nvPr/>
          </p:nvSpPr>
          <p:spPr bwMode="auto">
            <a:xfrm flipH="1">
              <a:off x="2240" y="1376"/>
              <a:ext cx="280" cy="3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7" name="Line 56"/>
            <p:cNvSpPr>
              <a:spLocks noChangeShapeType="1"/>
            </p:cNvSpPr>
            <p:nvPr/>
          </p:nvSpPr>
          <p:spPr bwMode="auto">
            <a:xfrm>
              <a:off x="2192" y="1392"/>
              <a:ext cx="344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6083300" y="927100"/>
            <a:ext cx="2476500" cy="2560638"/>
            <a:chOff x="3832" y="584"/>
            <a:chExt cx="1560" cy="1613"/>
          </a:xfrm>
        </p:grpSpPr>
        <p:sp>
          <p:nvSpPr>
            <p:cNvPr id="52328" name="Text Box 58"/>
            <p:cNvSpPr txBox="1">
              <a:spLocks noChangeArrowheads="1"/>
            </p:cNvSpPr>
            <p:nvPr/>
          </p:nvSpPr>
          <p:spPr bwMode="auto">
            <a:xfrm>
              <a:off x="3840" y="2016"/>
              <a:ext cx="1552" cy="181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3.</a:t>
              </a:r>
              <a:r>
                <a:rPr lang="en-US" b="1">
                  <a:solidFill>
                    <a:schemeClr val="tx1"/>
                  </a:solidFill>
                </a:rPr>
                <a:t> P3 &amp; P4 initiate election</a:t>
              </a:r>
            </a:p>
          </p:txBody>
        </p:sp>
        <p:sp>
          <p:nvSpPr>
            <p:cNvPr id="185403" name="Oval 59"/>
            <p:cNvSpPr>
              <a:spLocks noChangeArrowheads="1"/>
            </p:cNvSpPr>
            <p:nvPr/>
          </p:nvSpPr>
          <p:spPr bwMode="auto">
            <a:xfrm>
              <a:off x="4384" y="584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404" name="Oval 60"/>
            <p:cNvSpPr>
              <a:spLocks noChangeArrowheads="1"/>
            </p:cNvSpPr>
            <p:nvPr/>
          </p:nvSpPr>
          <p:spPr bwMode="auto">
            <a:xfrm>
              <a:off x="4904" y="888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405" name="Oval 61"/>
            <p:cNvSpPr>
              <a:spLocks noChangeArrowheads="1"/>
            </p:cNvSpPr>
            <p:nvPr/>
          </p:nvSpPr>
          <p:spPr bwMode="auto">
            <a:xfrm>
              <a:off x="3944" y="896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406" name="Oval 62"/>
            <p:cNvSpPr>
              <a:spLocks noChangeArrowheads="1"/>
            </p:cNvSpPr>
            <p:nvPr/>
          </p:nvSpPr>
          <p:spPr bwMode="auto">
            <a:xfrm>
              <a:off x="4896" y="1432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407" name="Oval 63"/>
            <p:cNvSpPr>
              <a:spLocks noChangeArrowheads="1"/>
            </p:cNvSpPr>
            <p:nvPr/>
          </p:nvSpPr>
          <p:spPr bwMode="auto">
            <a:xfrm>
              <a:off x="4464" y="1720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cxnSp>
          <p:nvCxnSpPr>
            <p:cNvPr id="52334" name="AutoShape 64"/>
            <p:cNvCxnSpPr>
              <a:cxnSpLocks noChangeShapeType="1"/>
              <a:stCxn id="185403" idx="6"/>
              <a:endCxn id="185404" idx="0"/>
            </p:cNvCxnSpPr>
            <p:nvPr/>
          </p:nvCxnSpPr>
          <p:spPr bwMode="auto">
            <a:xfrm>
              <a:off x="4688" y="728"/>
              <a:ext cx="368" cy="160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35" name="AutoShape 65"/>
            <p:cNvCxnSpPr>
              <a:cxnSpLocks noChangeShapeType="1"/>
              <a:stCxn id="185406" idx="4"/>
              <a:endCxn id="185407" idx="6"/>
            </p:cNvCxnSpPr>
            <p:nvPr/>
          </p:nvCxnSpPr>
          <p:spPr bwMode="auto">
            <a:xfrm rot="5400000">
              <a:off x="4836" y="1652"/>
              <a:ext cx="144" cy="280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36" name="AutoShape 66"/>
            <p:cNvCxnSpPr>
              <a:cxnSpLocks noChangeShapeType="1"/>
              <a:stCxn id="185405" idx="0"/>
              <a:endCxn id="185403" idx="2"/>
            </p:cNvCxnSpPr>
            <p:nvPr/>
          </p:nvCxnSpPr>
          <p:spPr bwMode="auto">
            <a:xfrm rot="-5400000">
              <a:off x="4156" y="668"/>
              <a:ext cx="168" cy="288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37" name="AutoShape 67"/>
            <p:cNvCxnSpPr>
              <a:cxnSpLocks noChangeShapeType="1"/>
              <a:stCxn id="185404" idx="6"/>
              <a:endCxn id="52341" idx="3"/>
            </p:cNvCxnSpPr>
            <p:nvPr/>
          </p:nvCxnSpPr>
          <p:spPr bwMode="auto">
            <a:xfrm>
              <a:off x="5208" y="1032"/>
              <a:ext cx="8" cy="555"/>
            </a:xfrm>
            <a:prstGeom prst="curvedConnector3">
              <a:avLst>
                <a:gd name="adj1" fmla="val 190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38" name="AutoShape 68"/>
            <p:cNvCxnSpPr>
              <a:cxnSpLocks noChangeShapeType="1"/>
              <a:stCxn id="185407" idx="2"/>
              <a:endCxn id="185405" idx="2"/>
            </p:cNvCxnSpPr>
            <p:nvPr/>
          </p:nvCxnSpPr>
          <p:spPr bwMode="auto">
            <a:xfrm rot="10800000">
              <a:off x="3944" y="1040"/>
              <a:ext cx="520" cy="824"/>
            </a:xfrm>
            <a:prstGeom prst="curvedConnector3">
              <a:avLst>
                <a:gd name="adj1" fmla="val 98653"/>
              </a:avLst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39" name="Text Box 69"/>
            <p:cNvSpPr txBox="1">
              <a:spLocks noChangeArrowheads="1"/>
            </p:cNvSpPr>
            <p:nvPr/>
          </p:nvSpPr>
          <p:spPr bwMode="auto">
            <a:xfrm>
              <a:off x="4416" y="656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P1</a:t>
              </a:r>
            </a:p>
          </p:txBody>
        </p:sp>
        <p:sp>
          <p:nvSpPr>
            <p:cNvPr id="52340" name="Text Box 70"/>
            <p:cNvSpPr txBox="1">
              <a:spLocks noChangeArrowheads="1"/>
            </p:cNvSpPr>
            <p:nvPr/>
          </p:nvSpPr>
          <p:spPr bwMode="auto">
            <a:xfrm>
              <a:off x="4928" y="944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P2</a:t>
              </a:r>
            </a:p>
          </p:txBody>
        </p:sp>
        <p:sp>
          <p:nvSpPr>
            <p:cNvPr id="52341" name="Text Box 71"/>
            <p:cNvSpPr txBox="1">
              <a:spLocks noChangeArrowheads="1"/>
            </p:cNvSpPr>
            <p:nvPr/>
          </p:nvSpPr>
          <p:spPr bwMode="auto">
            <a:xfrm>
              <a:off x="4920" y="1488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P3</a:t>
              </a:r>
            </a:p>
          </p:txBody>
        </p:sp>
        <p:sp>
          <p:nvSpPr>
            <p:cNvPr id="52342" name="Text Box 72"/>
            <p:cNvSpPr txBox="1">
              <a:spLocks noChangeArrowheads="1"/>
            </p:cNvSpPr>
            <p:nvPr/>
          </p:nvSpPr>
          <p:spPr bwMode="auto">
            <a:xfrm>
              <a:off x="4480" y="1784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P4</a:t>
              </a:r>
            </a:p>
          </p:txBody>
        </p:sp>
        <p:sp>
          <p:nvSpPr>
            <p:cNvPr id="52343" name="Text Box 73"/>
            <p:cNvSpPr txBox="1">
              <a:spLocks noChangeArrowheads="1"/>
            </p:cNvSpPr>
            <p:nvPr/>
          </p:nvSpPr>
          <p:spPr bwMode="auto">
            <a:xfrm>
              <a:off x="3960" y="960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P0</a:t>
              </a:r>
            </a:p>
          </p:txBody>
        </p:sp>
        <p:sp>
          <p:nvSpPr>
            <p:cNvPr id="185418" name="Oval 74"/>
            <p:cNvSpPr>
              <a:spLocks noChangeArrowheads="1"/>
            </p:cNvSpPr>
            <p:nvPr/>
          </p:nvSpPr>
          <p:spPr bwMode="auto">
            <a:xfrm>
              <a:off x="3856" y="1408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52345" name="Text Box 75"/>
            <p:cNvSpPr txBox="1">
              <a:spLocks noChangeArrowheads="1"/>
            </p:cNvSpPr>
            <p:nvPr/>
          </p:nvSpPr>
          <p:spPr bwMode="auto">
            <a:xfrm>
              <a:off x="3856" y="1456"/>
              <a:ext cx="34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P5</a:t>
              </a:r>
            </a:p>
          </p:txBody>
        </p:sp>
        <p:sp>
          <p:nvSpPr>
            <p:cNvPr id="52346" name="Line 76"/>
            <p:cNvSpPr>
              <a:spLocks noChangeShapeType="1"/>
            </p:cNvSpPr>
            <p:nvPr/>
          </p:nvSpPr>
          <p:spPr bwMode="auto">
            <a:xfrm flipH="1">
              <a:off x="3880" y="1376"/>
              <a:ext cx="280" cy="3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7" name="Line 77"/>
            <p:cNvSpPr>
              <a:spLocks noChangeShapeType="1"/>
            </p:cNvSpPr>
            <p:nvPr/>
          </p:nvSpPr>
          <p:spPr bwMode="auto">
            <a:xfrm>
              <a:off x="3832" y="1392"/>
              <a:ext cx="344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736600" y="3644900"/>
            <a:ext cx="2247900" cy="2547938"/>
            <a:chOff x="464" y="2296"/>
            <a:chExt cx="1416" cy="1605"/>
          </a:xfrm>
        </p:grpSpPr>
        <p:grpSp>
          <p:nvGrpSpPr>
            <p:cNvPr id="52307" name="Group 79"/>
            <p:cNvGrpSpPr>
              <a:grpSpLocks/>
            </p:cNvGrpSpPr>
            <p:nvPr/>
          </p:nvGrpSpPr>
          <p:grpSpPr bwMode="auto">
            <a:xfrm>
              <a:off x="464" y="2296"/>
              <a:ext cx="1392" cy="1424"/>
              <a:chOff x="464" y="2320"/>
              <a:chExt cx="1392" cy="1424"/>
            </a:xfrm>
          </p:grpSpPr>
          <p:sp>
            <p:nvSpPr>
              <p:cNvPr id="185424" name="Oval 80"/>
              <p:cNvSpPr>
                <a:spLocks noChangeArrowheads="1"/>
              </p:cNvSpPr>
              <p:nvPr/>
            </p:nvSpPr>
            <p:spPr bwMode="auto">
              <a:xfrm>
                <a:off x="1016" y="2320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25" name="Oval 81"/>
              <p:cNvSpPr>
                <a:spLocks noChangeArrowheads="1"/>
              </p:cNvSpPr>
              <p:nvPr/>
            </p:nvSpPr>
            <p:spPr bwMode="auto">
              <a:xfrm>
                <a:off x="1536" y="262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26" name="Oval 82"/>
              <p:cNvSpPr>
                <a:spLocks noChangeArrowheads="1"/>
              </p:cNvSpPr>
              <p:nvPr/>
            </p:nvSpPr>
            <p:spPr bwMode="auto">
              <a:xfrm>
                <a:off x="576" y="263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27" name="Oval 83"/>
              <p:cNvSpPr>
                <a:spLocks noChangeArrowheads="1"/>
              </p:cNvSpPr>
              <p:nvPr/>
            </p:nvSpPr>
            <p:spPr bwMode="auto">
              <a:xfrm>
                <a:off x="1528" y="316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28" name="Oval 84"/>
              <p:cNvSpPr>
                <a:spLocks noChangeArrowheads="1"/>
              </p:cNvSpPr>
              <p:nvPr/>
            </p:nvSpPr>
            <p:spPr bwMode="auto">
              <a:xfrm>
                <a:off x="1096" y="34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52314" name="AutoShape 85"/>
              <p:cNvCxnSpPr>
                <a:cxnSpLocks noChangeShapeType="1"/>
                <a:stCxn id="185424" idx="6"/>
                <a:endCxn id="185425" idx="0"/>
              </p:cNvCxnSpPr>
              <p:nvPr/>
            </p:nvCxnSpPr>
            <p:spPr bwMode="auto">
              <a:xfrm>
                <a:off x="1320" y="2464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315" name="AutoShape 86"/>
              <p:cNvCxnSpPr>
                <a:cxnSpLocks noChangeShapeType="1"/>
                <a:stCxn id="185427" idx="4"/>
                <a:endCxn id="185428" idx="6"/>
              </p:cNvCxnSpPr>
              <p:nvPr/>
            </p:nvCxnSpPr>
            <p:spPr bwMode="auto">
              <a:xfrm rot="5400000">
                <a:off x="1468" y="3388"/>
                <a:ext cx="144" cy="28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316" name="AutoShape 87"/>
              <p:cNvCxnSpPr>
                <a:cxnSpLocks noChangeShapeType="1"/>
                <a:stCxn id="185426" idx="0"/>
                <a:endCxn id="185424" idx="2"/>
              </p:cNvCxnSpPr>
              <p:nvPr/>
            </p:nvCxnSpPr>
            <p:spPr bwMode="auto">
              <a:xfrm rot="-5400000">
                <a:off x="788" y="2404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317" name="AutoShape 88"/>
              <p:cNvCxnSpPr>
                <a:cxnSpLocks noChangeShapeType="1"/>
                <a:stCxn id="185425" idx="6"/>
                <a:endCxn id="52321" idx="3"/>
              </p:cNvCxnSpPr>
              <p:nvPr/>
            </p:nvCxnSpPr>
            <p:spPr bwMode="auto">
              <a:xfrm>
                <a:off x="1840" y="2768"/>
                <a:ext cx="8" cy="555"/>
              </a:xfrm>
              <a:prstGeom prst="curvedConnector3">
                <a:avLst>
                  <a:gd name="adj1" fmla="val 19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318" name="AutoShape 89"/>
              <p:cNvCxnSpPr>
                <a:cxnSpLocks noChangeShapeType="1"/>
                <a:stCxn id="185428" idx="2"/>
                <a:endCxn id="185426" idx="2"/>
              </p:cNvCxnSpPr>
              <p:nvPr/>
            </p:nvCxnSpPr>
            <p:spPr bwMode="auto">
              <a:xfrm rot="10800000">
                <a:off x="576" y="2776"/>
                <a:ext cx="520" cy="824"/>
              </a:xfrm>
              <a:prstGeom prst="curvedConnector3">
                <a:avLst>
                  <a:gd name="adj1" fmla="val 98653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2319" name="Text Box 90"/>
              <p:cNvSpPr txBox="1">
                <a:spLocks noChangeArrowheads="1"/>
              </p:cNvSpPr>
              <p:nvPr/>
            </p:nvSpPr>
            <p:spPr bwMode="auto">
              <a:xfrm>
                <a:off x="1048" y="239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P1</a:t>
                </a:r>
              </a:p>
            </p:txBody>
          </p:sp>
          <p:sp>
            <p:nvSpPr>
              <p:cNvPr id="52320" name="Text Box 91"/>
              <p:cNvSpPr txBox="1">
                <a:spLocks noChangeArrowheads="1"/>
              </p:cNvSpPr>
              <p:nvPr/>
            </p:nvSpPr>
            <p:spPr bwMode="auto">
              <a:xfrm>
                <a:off x="1560" y="268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P2</a:t>
                </a:r>
              </a:p>
            </p:txBody>
          </p:sp>
          <p:sp>
            <p:nvSpPr>
              <p:cNvPr id="52321" name="Text Box 92"/>
              <p:cNvSpPr txBox="1">
                <a:spLocks noChangeArrowheads="1"/>
              </p:cNvSpPr>
              <p:nvPr/>
            </p:nvSpPr>
            <p:spPr bwMode="auto">
              <a:xfrm>
                <a:off x="1552" y="322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P3</a:t>
                </a:r>
              </a:p>
            </p:txBody>
          </p:sp>
          <p:sp>
            <p:nvSpPr>
              <p:cNvPr id="52322" name="Text Box 93"/>
              <p:cNvSpPr txBox="1">
                <a:spLocks noChangeArrowheads="1"/>
              </p:cNvSpPr>
              <p:nvPr/>
            </p:nvSpPr>
            <p:spPr bwMode="auto">
              <a:xfrm>
                <a:off x="1112" y="352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P4</a:t>
                </a:r>
              </a:p>
            </p:txBody>
          </p:sp>
          <p:sp>
            <p:nvSpPr>
              <p:cNvPr id="52323" name="Text Box 94"/>
              <p:cNvSpPr txBox="1">
                <a:spLocks noChangeArrowheads="1"/>
              </p:cNvSpPr>
              <p:nvPr/>
            </p:nvSpPr>
            <p:spPr bwMode="auto">
              <a:xfrm>
                <a:off x="592" y="269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P0</a:t>
                </a:r>
              </a:p>
            </p:txBody>
          </p:sp>
          <p:sp>
            <p:nvSpPr>
              <p:cNvPr id="185439" name="Oval 95"/>
              <p:cNvSpPr>
                <a:spLocks noChangeArrowheads="1"/>
              </p:cNvSpPr>
              <p:nvPr/>
            </p:nvSpPr>
            <p:spPr bwMode="auto">
              <a:xfrm>
                <a:off x="488" y="314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52325" name="Text Box 96"/>
              <p:cNvSpPr txBox="1">
                <a:spLocks noChangeArrowheads="1"/>
              </p:cNvSpPr>
              <p:nvPr/>
            </p:nvSpPr>
            <p:spPr bwMode="auto">
              <a:xfrm>
                <a:off x="488" y="3192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P5</a:t>
                </a:r>
              </a:p>
            </p:txBody>
          </p:sp>
          <p:sp>
            <p:nvSpPr>
              <p:cNvPr id="52326" name="Line 97"/>
              <p:cNvSpPr>
                <a:spLocks noChangeShapeType="1"/>
              </p:cNvSpPr>
              <p:nvPr/>
            </p:nvSpPr>
            <p:spPr bwMode="auto">
              <a:xfrm flipH="1">
                <a:off x="512" y="3112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27" name="Line 98"/>
              <p:cNvSpPr>
                <a:spLocks noChangeShapeType="1"/>
              </p:cNvSpPr>
              <p:nvPr/>
            </p:nvSpPr>
            <p:spPr bwMode="auto">
              <a:xfrm>
                <a:off x="464" y="3128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308" name="Text Box 99"/>
            <p:cNvSpPr txBox="1">
              <a:spLocks noChangeArrowheads="1"/>
            </p:cNvSpPr>
            <p:nvPr/>
          </p:nvSpPr>
          <p:spPr bwMode="auto">
            <a:xfrm>
              <a:off x="528" y="3720"/>
              <a:ext cx="1352" cy="181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4.</a:t>
              </a:r>
              <a:r>
                <a:rPr lang="en-US" b="1">
                  <a:solidFill>
                    <a:schemeClr val="tx1"/>
                  </a:solidFill>
                </a:rPr>
                <a:t> P3 receives reply</a:t>
              </a:r>
            </a:p>
          </p:txBody>
        </p:sp>
      </p:grpSp>
      <p:grpSp>
        <p:nvGrpSpPr>
          <p:cNvPr id="8" name="Group 100"/>
          <p:cNvGrpSpPr>
            <a:grpSpLocks/>
          </p:cNvGrpSpPr>
          <p:nvPr/>
        </p:nvGrpSpPr>
        <p:grpSpPr bwMode="auto">
          <a:xfrm>
            <a:off x="1816100" y="5118100"/>
            <a:ext cx="647700" cy="330200"/>
            <a:chOff x="1144" y="3224"/>
            <a:chExt cx="408" cy="208"/>
          </a:xfrm>
        </p:grpSpPr>
        <p:cxnSp>
          <p:nvCxnSpPr>
            <p:cNvPr id="52305" name="AutoShape 101"/>
            <p:cNvCxnSpPr>
              <a:cxnSpLocks noChangeShapeType="1"/>
              <a:stCxn id="185428" idx="0"/>
              <a:endCxn id="52321" idx="1"/>
            </p:cNvCxnSpPr>
            <p:nvPr/>
          </p:nvCxnSpPr>
          <p:spPr bwMode="auto">
            <a:xfrm rot="-5400000">
              <a:off x="1333" y="3214"/>
              <a:ext cx="133" cy="304"/>
            </a:xfrm>
            <a:prstGeom prst="curvedConnector2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06" name="Text Box 102"/>
            <p:cNvSpPr txBox="1">
              <a:spLocks noChangeArrowheads="1"/>
            </p:cNvSpPr>
            <p:nvPr/>
          </p:nvSpPr>
          <p:spPr bwMode="auto">
            <a:xfrm>
              <a:off x="1144" y="3224"/>
              <a:ext cx="3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OK</a:t>
              </a:r>
            </a:p>
          </p:txBody>
        </p:sp>
      </p:grpSp>
      <p:grpSp>
        <p:nvGrpSpPr>
          <p:cNvPr id="9" name="Group 103"/>
          <p:cNvGrpSpPr>
            <a:grpSpLocks/>
          </p:cNvGrpSpPr>
          <p:nvPr/>
        </p:nvGrpSpPr>
        <p:grpSpPr bwMode="auto">
          <a:xfrm>
            <a:off x="1244600" y="1562100"/>
            <a:ext cx="2133600" cy="1143000"/>
            <a:chOff x="784" y="984"/>
            <a:chExt cx="1344" cy="720"/>
          </a:xfrm>
        </p:grpSpPr>
        <p:sp>
          <p:nvSpPr>
            <p:cNvPr id="52299" name="Text Box 104"/>
            <p:cNvSpPr txBox="1">
              <a:spLocks noChangeArrowheads="1"/>
            </p:cNvSpPr>
            <p:nvPr/>
          </p:nvSpPr>
          <p:spPr bwMode="auto">
            <a:xfrm>
              <a:off x="1496" y="1168"/>
              <a:ext cx="6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Election</a:t>
              </a:r>
            </a:p>
          </p:txBody>
        </p:sp>
        <p:cxnSp>
          <p:nvCxnSpPr>
            <p:cNvPr id="52300" name="AutoShape 105"/>
            <p:cNvCxnSpPr>
              <a:cxnSpLocks noChangeShapeType="1"/>
            </p:cNvCxnSpPr>
            <p:nvPr/>
          </p:nvCxnSpPr>
          <p:spPr bwMode="auto">
            <a:xfrm rot="10800000" flipV="1">
              <a:off x="1240" y="1027"/>
              <a:ext cx="312" cy="677"/>
            </a:xfrm>
            <a:prstGeom prst="curvedConnector2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01" name="Text Box 106"/>
            <p:cNvSpPr txBox="1">
              <a:spLocks noChangeArrowheads="1"/>
            </p:cNvSpPr>
            <p:nvPr/>
          </p:nvSpPr>
          <p:spPr bwMode="auto">
            <a:xfrm>
              <a:off x="1000" y="1216"/>
              <a:ext cx="6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Election</a:t>
              </a:r>
            </a:p>
          </p:txBody>
        </p:sp>
        <p:cxnSp>
          <p:nvCxnSpPr>
            <p:cNvPr id="52302" name="AutoShape 107"/>
            <p:cNvCxnSpPr>
              <a:cxnSpLocks noChangeShapeType="1"/>
            </p:cNvCxnSpPr>
            <p:nvPr/>
          </p:nvCxnSpPr>
          <p:spPr bwMode="auto">
            <a:xfrm rot="10800000" flipV="1">
              <a:off x="784" y="1027"/>
              <a:ext cx="768" cy="324"/>
            </a:xfrm>
            <a:prstGeom prst="curvedConnector2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03" name="Text Box 108"/>
            <p:cNvSpPr txBox="1">
              <a:spLocks noChangeArrowheads="1"/>
            </p:cNvSpPr>
            <p:nvPr/>
          </p:nvSpPr>
          <p:spPr bwMode="auto">
            <a:xfrm>
              <a:off x="880" y="984"/>
              <a:ext cx="6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Election</a:t>
              </a:r>
            </a:p>
          </p:txBody>
        </p:sp>
        <p:sp>
          <p:nvSpPr>
            <p:cNvPr id="52304" name="Line 109"/>
            <p:cNvSpPr>
              <a:spLocks noChangeShapeType="1"/>
            </p:cNvSpPr>
            <p:nvPr/>
          </p:nvSpPr>
          <p:spPr bwMode="auto">
            <a:xfrm flipH="1">
              <a:off x="1712" y="1152"/>
              <a:ext cx="40" cy="27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10"/>
          <p:cNvGrpSpPr>
            <a:grpSpLocks/>
          </p:cNvGrpSpPr>
          <p:nvPr/>
        </p:nvGrpSpPr>
        <p:grpSpPr bwMode="auto">
          <a:xfrm>
            <a:off x="6569075" y="1930400"/>
            <a:ext cx="1927225" cy="1020763"/>
            <a:chOff x="4138" y="1216"/>
            <a:chExt cx="1214" cy="643"/>
          </a:xfrm>
        </p:grpSpPr>
        <p:sp>
          <p:nvSpPr>
            <p:cNvPr id="52293" name="Text Box 111"/>
            <p:cNvSpPr txBox="1">
              <a:spLocks noChangeArrowheads="1"/>
            </p:cNvSpPr>
            <p:nvPr/>
          </p:nvSpPr>
          <p:spPr bwMode="auto">
            <a:xfrm>
              <a:off x="4760" y="1680"/>
              <a:ext cx="59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Election</a:t>
              </a:r>
            </a:p>
          </p:txBody>
        </p:sp>
        <p:sp>
          <p:nvSpPr>
            <p:cNvPr id="52294" name="Line 112"/>
            <p:cNvSpPr>
              <a:spLocks noChangeShapeType="1"/>
            </p:cNvSpPr>
            <p:nvPr/>
          </p:nvSpPr>
          <p:spPr bwMode="auto">
            <a:xfrm flipH="1" flipV="1">
              <a:off x="4138" y="1568"/>
              <a:ext cx="358" cy="20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5" name="Text Box 113"/>
            <p:cNvSpPr txBox="1">
              <a:spLocks noChangeArrowheads="1"/>
            </p:cNvSpPr>
            <p:nvPr/>
          </p:nvSpPr>
          <p:spPr bwMode="auto">
            <a:xfrm>
              <a:off x="4208" y="1504"/>
              <a:ext cx="59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Election</a:t>
              </a:r>
            </a:p>
          </p:txBody>
        </p:sp>
        <p:cxnSp>
          <p:nvCxnSpPr>
            <p:cNvPr id="52296" name="AutoShape 114"/>
            <p:cNvCxnSpPr>
              <a:cxnSpLocks noChangeShapeType="1"/>
            </p:cNvCxnSpPr>
            <p:nvPr/>
          </p:nvCxnSpPr>
          <p:spPr bwMode="auto">
            <a:xfrm rot="5400000" flipH="1">
              <a:off x="4571" y="956"/>
              <a:ext cx="65" cy="888"/>
            </a:xfrm>
            <a:prstGeom prst="curvedConnector3">
              <a:avLst>
                <a:gd name="adj1" fmla="val 307694"/>
              </a:avLst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97" name="Text Box 115"/>
            <p:cNvSpPr txBox="1">
              <a:spLocks noChangeArrowheads="1"/>
            </p:cNvSpPr>
            <p:nvPr/>
          </p:nvSpPr>
          <p:spPr bwMode="auto">
            <a:xfrm>
              <a:off x="4288" y="1216"/>
              <a:ext cx="59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Election</a:t>
              </a:r>
            </a:p>
          </p:txBody>
        </p:sp>
        <p:sp>
          <p:nvSpPr>
            <p:cNvPr id="52298" name="Line 116"/>
            <p:cNvSpPr>
              <a:spLocks noChangeShapeType="1"/>
            </p:cNvSpPr>
            <p:nvPr/>
          </p:nvSpPr>
          <p:spPr bwMode="auto">
            <a:xfrm flipH="1">
              <a:off x="4720" y="1624"/>
              <a:ext cx="192" cy="13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17"/>
          <p:cNvGrpSpPr>
            <a:grpSpLocks/>
          </p:cNvGrpSpPr>
          <p:nvPr/>
        </p:nvGrpSpPr>
        <p:grpSpPr bwMode="auto">
          <a:xfrm>
            <a:off x="3454400" y="3594100"/>
            <a:ext cx="2260600" cy="2573338"/>
            <a:chOff x="2176" y="2264"/>
            <a:chExt cx="1424" cy="1621"/>
          </a:xfrm>
        </p:grpSpPr>
        <p:grpSp>
          <p:nvGrpSpPr>
            <p:cNvPr id="52272" name="Group 118"/>
            <p:cNvGrpSpPr>
              <a:grpSpLocks/>
            </p:cNvGrpSpPr>
            <p:nvPr/>
          </p:nvGrpSpPr>
          <p:grpSpPr bwMode="auto">
            <a:xfrm>
              <a:off x="2176" y="2264"/>
              <a:ext cx="1392" cy="1424"/>
              <a:chOff x="2176" y="2264"/>
              <a:chExt cx="1392" cy="1424"/>
            </a:xfrm>
          </p:grpSpPr>
          <p:sp>
            <p:nvSpPr>
              <p:cNvPr id="185463" name="Oval 119"/>
              <p:cNvSpPr>
                <a:spLocks noChangeArrowheads="1"/>
              </p:cNvSpPr>
              <p:nvPr/>
            </p:nvSpPr>
            <p:spPr bwMode="auto">
              <a:xfrm>
                <a:off x="2728" y="226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64" name="Oval 120"/>
              <p:cNvSpPr>
                <a:spLocks noChangeArrowheads="1"/>
              </p:cNvSpPr>
              <p:nvPr/>
            </p:nvSpPr>
            <p:spPr bwMode="auto">
              <a:xfrm>
                <a:off x="3248" y="256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65" name="Oval 121"/>
              <p:cNvSpPr>
                <a:spLocks noChangeArrowheads="1"/>
              </p:cNvSpPr>
              <p:nvPr/>
            </p:nvSpPr>
            <p:spPr bwMode="auto">
              <a:xfrm>
                <a:off x="2288" y="257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66" name="Oval 122"/>
              <p:cNvSpPr>
                <a:spLocks noChangeArrowheads="1"/>
              </p:cNvSpPr>
              <p:nvPr/>
            </p:nvSpPr>
            <p:spPr bwMode="auto">
              <a:xfrm>
                <a:off x="3240" y="311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67" name="Oval 123"/>
              <p:cNvSpPr>
                <a:spLocks noChangeArrowheads="1"/>
              </p:cNvSpPr>
              <p:nvPr/>
            </p:nvSpPr>
            <p:spPr bwMode="auto">
              <a:xfrm>
                <a:off x="2808" y="3400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52279" name="AutoShape 124"/>
              <p:cNvCxnSpPr>
                <a:cxnSpLocks noChangeShapeType="1"/>
                <a:stCxn id="185463" idx="6"/>
                <a:endCxn id="185464" idx="0"/>
              </p:cNvCxnSpPr>
              <p:nvPr/>
            </p:nvCxnSpPr>
            <p:spPr bwMode="auto">
              <a:xfrm>
                <a:off x="3032" y="240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80" name="AutoShape 125"/>
              <p:cNvCxnSpPr>
                <a:cxnSpLocks noChangeShapeType="1"/>
                <a:stCxn id="185466" idx="4"/>
                <a:endCxn id="185467" idx="6"/>
              </p:cNvCxnSpPr>
              <p:nvPr/>
            </p:nvCxnSpPr>
            <p:spPr bwMode="auto">
              <a:xfrm rot="5400000">
                <a:off x="3180" y="3332"/>
                <a:ext cx="144" cy="28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81" name="AutoShape 126"/>
              <p:cNvCxnSpPr>
                <a:cxnSpLocks noChangeShapeType="1"/>
                <a:stCxn id="185465" idx="0"/>
                <a:endCxn id="185463" idx="2"/>
              </p:cNvCxnSpPr>
              <p:nvPr/>
            </p:nvCxnSpPr>
            <p:spPr bwMode="auto">
              <a:xfrm rot="-5400000">
                <a:off x="2500" y="234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82" name="AutoShape 127"/>
              <p:cNvCxnSpPr>
                <a:cxnSpLocks noChangeShapeType="1"/>
                <a:stCxn id="185464" idx="6"/>
                <a:endCxn id="52286" idx="3"/>
              </p:cNvCxnSpPr>
              <p:nvPr/>
            </p:nvCxnSpPr>
            <p:spPr bwMode="auto">
              <a:xfrm>
                <a:off x="3552" y="2712"/>
                <a:ext cx="8" cy="555"/>
              </a:xfrm>
              <a:prstGeom prst="curvedConnector3">
                <a:avLst>
                  <a:gd name="adj1" fmla="val 19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83" name="AutoShape 128"/>
              <p:cNvCxnSpPr>
                <a:cxnSpLocks noChangeShapeType="1"/>
                <a:stCxn id="185467" idx="2"/>
                <a:endCxn id="185465" idx="2"/>
              </p:cNvCxnSpPr>
              <p:nvPr/>
            </p:nvCxnSpPr>
            <p:spPr bwMode="auto">
              <a:xfrm rot="10800000">
                <a:off x="2288" y="2720"/>
                <a:ext cx="520" cy="824"/>
              </a:xfrm>
              <a:prstGeom prst="curvedConnector3">
                <a:avLst>
                  <a:gd name="adj1" fmla="val 98653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2284" name="Text Box 129"/>
              <p:cNvSpPr txBox="1">
                <a:spLocks noChangeArrowheads="1"/>
              </p:cNvSpPr>
              <p:nvPr/>
            </p:nvSpPr>
            <p:spPr bwMode="auto">
              <a:xfrm>
                <a:off x="2760" y="233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P1</a:t>
                </a:r>
              </a:p>
            </p:txBody>
          </p:sp>
          <p:sp>
            <p:nvSpPr>
              <p:cNvPr id="52285" name="Text Box 130"/>
              <p:cNvSpPr txBox="1">
                <a:spLocks noChangeArrowheads="1"/>
              </p:cNvSpPr>
              <p:nvPr/>
            </p:nvSpPr>
            <p:spPr bwMode="auto">
              <a:xfrm>
                <a:off x="3272" y="262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P2</a:t>
                </a:r>
              </a:p>
            </p:txBody>
          </p:sp>
          <p:sp>
            <p:nvSpPr>
              <p:cNvPr id="52286" name="Text Box 131"/>
              <p:cNvSpPr txBox="1">
                <a:spLocks noChangeArrowheads="1"/>
              </p:cNvSpPr>
              <p:nvPr/>
            </p:nvSpPr>
            <p:spPr bwMode="auto">
              <a:xfrm>
                <a:off x="3264" y="3168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P3</a:t>
                </a:r>
              </a:p>
            </p:txBody>
          </p:sp>
          <p:sp>
            <p:nvSpPr>
              <p:cNvPr id="52287" name="Text Box 132"/>
              <p:cNvSpPr txBox="1">
                <a:spLocks noChangeArrowheads="1"/>
              </p:cNvSpPr>
              <p:nvPr/>
            </p:nvSpPr>
            <p:spPr bwMode="auto">
              <a:xfrm>
                <a:off x="2824" y="34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P4</a:t>
                </a:r>
              </a:p>
            </p:txBody>
          </p:sp>
          <p:sp>
            <p:nvSpPr>
              <p:cNvPr id="52288" name="Text Box 133"/>
              <p:cNvSpPr txBox="1">
                <a:spLocks noChangeArrowheads="1"/>
              </p:cNvSpPr>
              <p:nvPr/>
            </p:nvSpPr>
            <p:spPr bwMode="auto">
              <a:xfrm>
                <a:off x="2304" y="264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P0</a:t>
                </a:r>
              </a:p>
            </p:txBody>
          </p:sp>
          <p:sp>
            <p:nvSpPr>
              <p:cNvPr id="185478" name="Oval 134"/>
              <p:cNvSpPr>
                <a:spLocks noChangeArrowheads="1"/>
              </p:cNvSpPr>
              <p:nvPr/>
            </p:nvSpPr>
            <p:spPr bwMode="auto">
              <a:xfrm>
                <a:off x="2200" y="308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52290" name="Text Box 135"/>
              <p:cNvSpPr txBox="1">
                <a:spLocks noChangeArrowheads="1"/>
              </p:cNvSpPr>
              <p:nvPr/>
            </p:nvSpPr>
            <p:spPr bwMode="auto">
              <a:xfrm>
                <a:off x="2200" y="313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P5</a:t>
                </a:r>
              </a:p>
            </p:txBody>
          </p:sp>
          <p:sp>
            <p:nvSpPr>
              <p:cNvPr id="52291" name="Line 136"/>
              <p:cNvSpPr>
                <a:spLocks noChangeShapeType="1"/>
              </p:cNvSpPr>
              <p:nvPr/>
            </p:nvSpPr>
            <p:spPr bwMode="auto">
              <a:xfrm flipH="1">
                <a:off x="2224" y="3056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92" name="Line 137"/>
              <p:cNvSpPr>
                <a:spLocks noChangeShapeType="1"/>
              </p:cNvSpPr>
              <p:nvPr/>
            </p:nvSpPr>
            <p:spPr bwMode="auto">
              <a:xfrm>
                <a:off x="2176" y="3072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273" name="Text Box 138"/>
            <p:cNvSpPr txBox="1">
              <a:spLocks noChangeArrowheads="1"/>
            </p:cNvSpPr>
            <p:nvPr/>
          </p:nvSpPr>
          <p:spPr bwMode="auto">
            <a:xfrm>
              <a:off x="2248" y="3704"/>
              <a:ext cx="1352" cy="181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5.</a:t>
              </a:r>
              <a:r>
                <a:rPr lang="en-US" b="1">
                  <a:solidFill>
                    <a:schemeClr val="tx1"/>
                  </a:solidFill>
                </a:rPr>
                <a:t> P4 receives no reply</a:t>
              </a:r>
            </a:p>
          </p:txBody>
        </p:sp>
      </p:grpSp>
      <p:grpSp>
        <p:nvGrpSpPr>
          <p:cNvPr id="13" name="Group 139"/>
          <p:cNvGrpSpPr>
            <a:grpSpLocks/>
          </p:cNvGrpSpPr>
          <p:nvPr/>
        </p:nvGrpSpPr>
        <p:grpSpPr bwMode="auto">
          <a:xfrm>
            <a:off x="6083300" y="3606800"/>
            <a:ext cx="2260600" cy="2573338"/>
            <a:chOff x="2176" y="2264"/>
            <a:chExt cx="1424" cy="1621"/>
          </a:xfrm>
        </p:grpSpPr>
        <p:grpSp>
          <p:nvGrpSpPr>
            <p:cNvPr id="52251" name="Group 140"/>
            <p:cNvGrpSpPr>
              <a:grpSpLocks/>
            </p:cNvGrpSpPr>
            <p:nvPr/>
          </p:nvGrpSpPr>
          <p:grpSpPr bwMode="auto">
            <a:xfrm>
              <a:off x="2176" y="2264"/>
              <a:ext cx="1392" cy="1424"/>
              <a:chOff x="2176" y="2264"/>
              <a:chExt cx="1392" cy="1424"/>
            </a:xfrm>
          </p:grpSpPr>
          <p:sp>
            <p:nvSpPr>
              <p:cNvPr id="185485" name="Oval 141"/>
              <p:cNvSpPr>
                <a:spLocks noChangeArrowheads="1"/>
              </p:cNvSpPr>
              <p:nvPr/>
            </p:nvSpPr>
            <p:spPr bwMode="auto">
              <a:xfrm>
                <a:off x="2728" y="226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86" name="Oval 142"/>
              <p:cNvSpPr>
                <a:spLocks noChangeArrowheads="1"/>
              </p:cNvSpPr>
              <p:nvPr/>
            </p:nvSpPr>
            <p:spPr bwMode="auto">
              <a:xfrm>
                <a:off x="3248" y="256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87" name="Oval 143"/>
              <p:cNvSpPr>
                <a:spLocks noChangeArrowheads="1"/>
              </p:cNvSpPr>
              <p:nvPr/>
            </p:nvSpPr>
            <p:spPr bwMode="auto">
              <a:xfrm>
                <a:off x="2288" y="257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88" name="Oval 144"/>
              <p:cNvSpPr>
                <a:spLocks noChangeArrowheads="1"/>
              </p:cNvSpPr>
              <p:nvPr/>
            </p:nvSpPr>
            <p:spPr bwMode="auto">
              <a:xfrm>
                <a:off x="3240" y="311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89" name="Oval 145"/>
              <p:cNvSpPr>
                <a:spLocks noChangeArrowheads="1"/>
              </p:cNvSpPr>
              <p:nvPr/>
            </p:nvSpPr>
            <p:spPr bwMode="auto">
              <a:xfrm>
                <a:off x="2808" y="3400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52258" name="AutoShape 146"/>
              <p:cNvCxnSpPr>
                <a:cxnSpLocks noChangeShapeType="1"/>
                <a:stCxn id="185485" idx="6"/>
                <a:endCxn id="185486" idx="0"/>
              </p:cNvCxnSpPr>
              <p:nvPr/>
            </p:nvCxnSpPr>
            <p:spPr bwMode="auto">
              <a:xfrm>
                <a:off x="3032" y="240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59" name="AutoShape 147"/>
              <p:cNvCxnSpPr>
                <a:cxnSpLocks noChangeShapeType="1"/>
                <a:stCxn id="185488" idx="4"/>
                <a:endCxn id="185489" idx="6"/>
              </p:cNvCxnSpPr>
              <p:nvPr/>
            </p:nvCxnSpPr>
            <p:spPr bwMode="auto">
              <a:xfrm rot="5400000">
                <a:off x="3180" y="3332"/>
                <a:ext cx="144" cy="28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60" name="AutoShape 148"/>
              <p:cNvCxnSpPr>
                <a:cxnSpLocks noChangeShapeType="1"/>
                <a:stCxn id="185487" idx="0"/>
                <a:endCxn id="185485" idx="2"/>
              </p:cNvCxnSpPr>
              <p:nvPr/>
            </p:nvCxnSpPr>
            <p:spPr bwMode="auto">
              <a:xfrm rot="-5400000">
                <a:off x="2500" y="234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61" name="AutoShape 149"/>
              <p:cNvCxnSpPr>
                <a:cxnSpLocks noChangeShapeType="1"/>
                <a:stCxn id="185486" idx="6"/>
                <a:endCxn id="52265" idx="3"/>
              </p:cNvCxnSpPr>
              <p:nvPr/>
            </p:nvCxnSpPr>
            <p:spPr bwMode="auto">
              <a:xfrm>
                <a:off x="3552" y="2712"/>
                <a:ext cx="8" cy="555"/>
              </a:xfrm>
              <a:prstGeom prst="curvedConnector3">
                <a:avLst>
                  <a:gd name="adj1" fmla="val 19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62" name="AutoShape 150"/>
              <p:cNvCxnSpPr>
                <a:cxnSpLocks noChangeShapeType="1"/>
                <a:stCxn id="185489" idx="2"/>
                <a:endCxn id="185487" idx="2"/>
              </p:cNvCxnSpPr>
              <p:nvPr/>
            </p:nvCxnSpPr>
            <p:spPr bwMode="auto">
              <a:xfrm rot="10800000">
                <a:off x="2288" y="2720"/>
                <a:ext cx="520" cy="824"/>
              </a:xfrm>
              <a:prstGeom prst="curvedConnector3">
                <a:avLst>
                  <a:gd name="adj1" fmla="val 98653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2263" name="Text Box 151"/>
              <p:cNvSpPr txBox="1">
                <a:spLocks noChangeArrowheads="1"/>
              </p:cNvSpPr>
              <p:nvPr/>
            </p:nvSpPr>
            <p:spPr bwMode="auto">
              <a:xfrm>
                <a:off x="2760" y="233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P1</a:t>
                </a:r>
              </a:p>
            </p:txBody>
          </p:sp>
          <p:sp>
            <p:nvSpPr>
              <p:cNvPr id="52264" name="Text Box 152"/>
              <p:cNvSpPr txBox="1">
                <a:spLocks noChangeArrowheads="1"/>
              </p:cNvSpPr>
              <p:nvPr/>
            </p:nvSpPr>
            <p:spPr bwMode="auto">
              <a:xfrm>
                <a:off x="3272" y="262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P2</a:t>
                </a:r>
              </a:p>
            </p:txBody>
          </p:sp>
          <p:sp>
            <p:nvSpPr>
              <p:cNvPr id="52265" name="Text Box 153"/>
              <p:cNvSpPr txBox="1">
                <a:spLocks noChangeArrowheads="1"/>
              </p:cNvSpPr>
              <p:nvPr/>
            </p:nvSpPr>
            <p:spPr bwMode="auto">
              <a:xfrm>
                <a:off x="3264" y="3168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P3</a:t>
                </a:r>
              </a:p>
            </p:txBody>
          </p:sp>
          <p:sp>
            <p:nvSpPr>
              <p:cNvPr id="52266" name="Text Box 154"/>
              <p:cNvSpPr txBox="1">
                <a:spLocks noChangeArrowheads="1"/>
              </p:cNvSpPr>
              <p:nvPr/>
            </p:nvSpPr>
            <p:spPr bwMode="auto">
              <a:xfrm>
                <a:off x="2824" y="34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P4</a:t>
                </a:r>
              </a:p>
            </p:txBody>
          </p:sp>
          <p:sp>
            <p:nvSpPr>
              <p:cNvPr id="52267" name="Text Box 155"/>
              <p:cNvSpPr txBox="1">
                <a:spLocks noChangeArrowheads="1"/>
              </p:cNvSpPr>
              <p:nvPr/>
            </p:nvSpPr>
            <p:spPr bwMode="auto">
              <a:xfrm>
                <a:off x="2304" y="264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P0</a:t>
                </a:r>
              </a:p>
            </p:txBody>
          </p:sp>
          <p:sp>
            <p:nvSpPr>
              <p:cNvPr id="185500" name="Oval 156"/>
              <p:cNvSpPr>
                <a:spLocks noChangeArrowheads="1"/>
              </p:cNvSpPr>
              <p:nvPr/>
            </p:nvSpPr>
            <p:spPr bwMode="auto">
              <a:xfrm>
                <a:off x="2200" y="308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52269" name="Text Box 157"/>
              <p:cNvSpPr txBox="1">
                <a:spLocks noChangeArrowheads="1"/>
              </p:cNvSpPr>
              <p:nvPr/>
            </p:nvSpPr>
            <p:spPr bwMode="auto">
              <a:xfrm>
                <a:off x="2200" y="313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/>
                  <a:t>P5</a:t>
                </a:r>
              </a:p>
            </p:txBody>
          </p:sp>
          <p:sp>
            <p:nvSpPr>
              <p:cNvPr id="52270" name="Line 158"/>
              <p:cNvSpPr>
                <a:spLocks noChangeShapeType="1"/>
              </p:cNvSpPr>
              <p:nvPr/>
            </p:nvSpPr>
            <p:spPr bwMode="auto">
              <a:xfrm flipH="1">
                <a:off x="2224" y="3056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71" name="Line 159"/>
              <p:cNvSpPr>
                <a:spLocks noChangeShapeType="1"/>
              </p:cNvSpPr>
              <p:nvPr/>
            </p:nvSpPr>
            <p:spPr bwMode="auto">
              <a:xfrm>
                <a:off x="2176" y="3072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252" name="Text Box 160"/>
            <p:cNvSpPr txBox="1">
              <a:spLocks noChangeArrowheads="1"/>
            </p:cNvSpPr>
            <p:nvPr/>
          </p:nvSpPr>
          <p:spPr bwMode="auto">
            <a:xfrm>
              <a:off x="2248" y="3704"/>
              <a:ext cx="1352" cy="181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5.</a:t>
              </a:r>
              <a:r>
                <a:rPr lang="en-US" b="1">
                  <a:solidFill>
                    <a:schemeClr val="tx1"/>
                  </a:solidFill>
                </a:rPr>
                <a:t> P4 announces itself </a:t>
              </a:r>
            </a:p>
          </p:txBody>
        </p:sp>
      </p:grpSp>
      <p:grpSp>
        <p:nvGrpSpPr>
          <p:cNvPr id="15" name="Group 161"/>
          <p:cNvGrpSpPr>
            <a:grpSpLocks/>
          </p:cNvGrpSpPr>
          <p:nvPr/>
        </p:nvGrpSpPr>
        <p:grpSpPr bwMode="auto">
          <a:xfrm>
            <a:off x="6521450" y="4051300"/>
            <a:ext cx="1301750" cy="1425575"/>
            <a:chOff x="4108" y="2552"/>
            <a:chExt cx="820" cy="898"/>
          </a:xfrm>
        </p:grpSpPr>
        <p:cxnSp>
          <p:nvCxnSpPr>
            <p:cNvPr id="52246" name="AutoShape 162"/>
            <p:cNvCxnSpPr>
              <a:cxnSpLocks noChangeShapeType="1"/>
              <a:stCxn id="185489" idx="0"/>
              <a:endCxn id="52264" idx="1"/>
            </p:cNvCxnSpPr>
            <p:nvPr/>
          </p:nvCxnSpPr>
          <p:spPr bwMode="auto">
            <a:xfrm rot="-5400000">
              <a:off x="4433" y="2914"/>
              <a:ext cx="677" cy="312"/>
            </a:xfrm>
            <a:prstGeom prst="curvedConnector2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47" name="AutoShape 163"/>
            <p:cNvCxnSpPr>
              <a:cxnSpLocks noChangeShapeType="1"/>
              <a:stCxn id="185489" idx="7"/>
              <a:endCxn id="185488" idx="2"/>
            </p:cNvCxnSpPr>
            <p:nvPr/>
          </p:nvCxnSpPr>
          <p:spPr bwMode="auto">
            <a:xfrm rot="-5400000">
              <a:off x="4717" y="3270"/>
              <a:ext cx="186" cy="173"/>
            </a:xfrm>
            <a:prstGeom prst="curvedConnector2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48" name="AutoShape 164"/>
            <p:cNvCxnSpPr>
              <a:cxnSpLocks noChangeShapeType="1"/>
              <a:stCxn id="185489" idx="1"/>
              <a:endCxn id="52267" idx="2"/>
            </p:cNvCxnSpPr>
            <p:nvPr/>
          </p:nvCxnSpPr>
          <p:spPr bwMode="auto">
            <a:xfrm rot="5400000" flipH="1">
              <a:off x="4006" y="2947"/>
              <a:ext cx="605" cy="401"/>
            </a:xfrm>
            <a:prstGeom prst="curvedConnector3">
              <a:avLst>
                <a:gd name="adj1" fmla="val 53389"/>
              </a:avLst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49" name="Line 165"/>
            <p:cNvSpPr>
              <a:spLocks noChangeShapeType="1"/>
            </p:cNvSpPr>
            <p:nvPr/>
          </p:nvSpPr>
          <p:spPr bwMode="auto">
            <a:xfrm flipH="1" flipV="1">
              <a:off x="4528" y="2552"/>
              <a:ext cx="40" cy="864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0" name="Text Box 166"/>
            <p:cNvSpPr txBox="1">
              <a:spLocks noChangeArrowheads="1"/>
            </p:cNvSpPr>
            <p:nvPr/>
          </p:nvSpPr>
          <p:spPr bwMode="auto">
            <a:xfrm>
              <a:off x="4288" y="3104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coordinator</a:t>
              </a:r>
            </a:p>
          </p:txBody>
        </p:sp>
      </p:grpSp>
      <p:sp>
        <p:nvSpPr>
          <p:cNvPr id="52245" name="Text Box 167"/>
          <p:cNvSpPr txBox="1">
            <a:spLocks noChangeArrowheads="1"/>
          </p:cNvSpPr>
          <p:nvPr/>
        </p:nvSpPr>
        <p:spPr bwMode="auto">
          <a:xfrm>
            <a:off x="5434013" y="414338"/>
            <a:ext cx="124936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answer=OK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animBg="1"/>
      <p:bldP spid="185347" grpId="0" animBg="1"/>
      <p:bldP spid="185348" grpId="0" animBg="1"/>
      <p:bldP spid="185349" grpId="0" animBg="1"/>
      <p:bldP spid="185350" grpId="0" animBg="1"/>
      <p:bldP spid="1853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Bully Algorithm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0" y="2070100"/>
            <a:ext cx="41306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>
                <a:solidFill>
                  <a:schemeClr val="tx1"/>
                </a:solidFill>
                <a:latin typeface="Arial" charset="0"/>
              </a:rPr>
              <a:t>The coordinator p</a:t>
            </a:r>
            <a:r>
              <a:rPr lang="en-GB" baseline="-25000">
                <a:solidFill>
                  <a:schemeClr val="tx1"/>
                </a:solidFill>
                <a:latin typeface="Arial" charset="0"/>
              </a:rPr>
              <a:t>4</a:t>
            </a:r>
            <a:r>
              <a:rPr lang="en-GB">
                <a:solidFill>
                  <a:schemeClr val="tx1"/>
                </a:solidFill>
                <a:latin typeface="Arial" charset="0"/>
              </a:rPr>
              <a:t> fails and p</a:t>
            </a:r>
            <a:r>
              <a:rPr lang="en-GB" baseline="-25000">
                <a:solidFill>
                  <a:schemeClr val="tx1"/>
                </a:solidFill>
                <a:latin typeface="Arial" charset="0"/>
              </a:rPr>
              <a:t>1 </a:t>
            </a:r>
            <a:r>
              <a:rPr lang="en-GB">
                <a:solidFill>
                  <a:schemeClr val="tx1"/>
                </a:solidFill>
                <a:latin typeface="Arial" charset="0"/>
              </a:rPr>
              <a:t>detects this </a:t>
            </a: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r>
              <a:rPr lang="en-GB">
                <a:solidFill>
                  <a:schemeClr val="tx1"/>
                </a:solidFill>
                <a:latin typeface="Arial" charset="0"/>
              </a:rPr>
              <a:t>p</a:t>
            </a:r>
            <a:r>
              <a:rPr lang="en-GB" baseline="-25000">
                <a:solidFill>
                  <a:schemeClr val="tx1"/>
                </a:solidFill>
                <a:latin typeface="Arial" charset="0"/>
              </a:rPr>
              <a:t>3</a:t>
            </a:r>
            <a:r>
              <a:rPr lang="en-GB">
                <a:solidFill>
                  <a:schemeClr val="tx1"/>
                </a:solidFill>
                <a:latin typeface="Arial" charset="0"/>
              </a:rPr>
              <a:t> fails</a:t>
            </a:r>
            <a:endParaRPr lang="en-GB" baseline="-250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54276" name="Group 137"/>
          <p:cNvGrpSpPr>
            <a:grpSpLocks/>
          </p:cNvGrpSpPr>
          <p:nvPr/>
        </p:nvGrpSpPr>
        <p:grpSpPr bwMode="auto">
          <a:xfrm>
            <a:off x="3738563" y="873125"/>
            <a:ext cx="4486275" cy="5364163"/>
            <a:chOff x="2355" y="550"/>
            <a:chExt cx="2826" cy="3379"/>
          </a:xfrm>
        </p:grpSpPr>
        <p:sp>
          <p:nvSpPr>
            <p:cNvPr id="54277" name="Oval 5"/>
            <p:cNvSpPr>
              <a:spLocks noChangeArrowheads="1"/>
            </p:cNvSpPr>
            <p:nvPr/>
          </p:nvSpPr>
          <p:spPr bwMode="auto">
            <a:xfrm>
              <a:off x="4977" y="2714"/>
              <a:ext cx="148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2920" y="2147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279" name="Rectangle 7"/>
            <p:cNvSpPr>
              <a:spLocks noChangeArrowheads="1"/>
            </p:cNvSpPr>
            <p:nvPr/>
          </p:nvSpPr>
          <p:spPr bwMode="auto">
            <a:xfrm>
              <a:off x="2970" y="2187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54280" name="Rectangle 8"/>
            <p:cNvSpPr>
              <a:spLocks noChangeArrowheads="1"/>
            </p:cNvSpPr>
            <p:nvPr/>
          </p:nvSpPr>
          <p:spPr bwMode="auto">
            <a:xfrm>
              <a:off x="3611" y="2160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281" name="Rectangle 9"/>
            <p:cNvSpPr>
              <a:spLocks noChangeArrowheads="1"/>
            </p:cNvSpPr>
            <p:nvPr/>
          </p:nvSpPr>
          <p:spPr bwMode="auto">
            <a:xfrm>
              <a:off x="3655" y="2267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4313" y="2160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4370" y="2281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5028" y="2174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285" name="Rectangle 13"/>
            <p:cNvSpPr>
              <a:spLocks noChangeArrowheads="1"/>
            </p:cNvSpPr>
            <p:nvPr/>
          </p:nvSpPr>
          <p:spPr bwMode="auto">
            <a:xfrm>
              <a:off x="5072" y="2294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2920" y="2895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287" name="Rectangle 15"/>
            <p:cNvSpPr>
              <a:spLocks noChangeArrowheads="1"/>
            </p:cNvSpPr>
            <p:nvPr/>
          </p:nvSpPr>
          <p:spPr bwMode="auto">
            <a:xfrm>
              <a:off x="2965" y="3015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54288" name="Rectangle 16"/>
            <p:cNvSpPr>
              <a:spLocks noChangeArrowheads="1"/>
            </p:cNvSpPr>
            <p:nvPr/>
          </p:nvSpPr>
          <p:spPr bwMode="auto">
            <a:xfrm>
              <a:off x="3611" y="2908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289" name="Rectangle 17"/>
            <p:cNvSpPr>
              <a:spLocks noChangeArrowheads="1"/>
            </p:cNvSpPr>
            <p:nvPr/>
          </p:nvSpPr>
          <p:spPr bwMode="auto">
            <a:xfrm>
              <a:off x="3655" y="3029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54290" name="Rectangle 18"/>
            <p:cNvSpPr>
              <a:spLocks noChangeArrowheads="1"/>
            </p:cNvSpPr>
            <p:nvPr/>
          </p:nvSpPr>
          <p:spPr bwMode="auto">
            <a:xfrm>
              <a:off x="4313" y="2922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291" name="Rectangle 19"/>
            <p:cNvSpPr>
              <a:spLocks noChangeArrowheads="1"/>
            </p:cNvSpPr>
            <p:nvPr/>
          </p:nvSpPr>
          <p:spPr bwMode="auto">
            <a:xfrm>
              <a:off x="4370" y="3029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54292" name="Rectangle 20"/>
            <p:cNvSpPr>
              <a:spLocks noChangeArrowheads="1"/>
            </p:cNvSpPr>
            <p:nvPr/>
          </p:nvSpPr>
          <p:spPr bwMode="auto">
            <a:xfrm>
              <a:off x="5028" y="2922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293" name="Rectangle 21"/>
            <p:cNvSpPr>
              <a:spLocks noChangeArrowheads="1"/>
            </p:cNvSpPr>
            <p:nvPr/>
          </p:nvSpPr>
          <p:spPr bwMode="auto">
            <a:xfrm>
              <a:off x="5072" y="3042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54294" name="Oval 22"/>
            <p:cNvSpPr>
              <a:spLocks noChangeArrowheads="1"/>
            </p:cNvSpPr>
            <p:nvPr/>
          </p:nvSpPr>
          <p:spPr bwMode="auto">
            <a:xfrm>
              <a:off x="4965" y="1151"/>
              <a:ext cx="160" cy="189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5" name="Rectangle 23"/>
            <p:cNvSpPr>
              <a:spLocks noChangeArrowheads="1"/>
            </p:cNvSpPr>
            <p:nvPr/>
          </p:nvSpPr>
          <p:spPr bwMode="auto">
            <a:xfrm>
              <a:off x="2962" y="3483"/>
              <a:ext cx="641" cy="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6" name="Rectangle 24"/>
            <p:cNvSpPr>
              <a:spLocks noChangeArrowheads="1"/>
            </p:cNvSpPr>
            <p:nvPr/>
          </p:nvSpPr>
          <p:spPr bwMode="auto">
            <a:xfrm>
              <a:off x="3643" y="3403"/>
              <a:ext cx="6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54297" name="Rectangle 25"/>
            <p:cNvSpPr>
              <a:spLocks noChangeArrowheads="1"/>
            </p:cNvSpPr>
            <p:nvPr/>
          </p:nvSpPr>
          <p:spPr bwMode="auto">
            <a:xfrm>
              <a:off x="3086" y="3283"/>
              <a:ext cx="478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coordinator</a:t>
              </a:r>
              <a:endParaRPr lang="en-US"/>
            </a:p>
          </p:txBody>
        </p:sp>
        <p:sp>
          <p:nvSpPr>
            <p:cNvPr id="54298" name="Rectangle 26"/>
            <p:cNvSpPr>
              <a:spLocks noChangeArrowheads="1"/>
            </p:cNvSpPr>
            <p:nvPr/>
          </p:nvSpPr>
          <p:spPr bwMode="auto">
            <a:xfrm>
              <a:off x="2365" y="3563"/>
              <a:ext cx="33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Stage 4</a:t>
              </a:r>
              <a:endParaRPr lang="en-US"/>
            </a:p>
          </p:txBody>
        </p:sp>
        <p:sp>
          <p:nvSpPr>
            <p:cNvPr id="54299" name="Rectangle 27"/>
            <p:cNvSpPr>
              <a:spLocks noChangeArrowheads="1"/>
            </p:cNvSpPr>
            <p:nvPr/>
          </p:nvSpPr>
          <p:spPr bwMode="auto">
            <a:xfrm>
              <a:off x="3677" y="2054"/>
              <a:ext cx="592" cy="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0" name="Rectangle 28"/>
            <p:cNvSpPr>
              <a:spLocks noChangeArrowheads="1"/>
            </p:cNvSpPr>
            <p:nvPr/>
          </p:nvSpPr>
          <p:spPr bwMode="auto">
            <a:xfrm>
              <a:off x="5035" y="1854"/>
              <a:ext cx="6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54301" name="Rectangle 29"/>
            <p:cNvSpPr>
              <a:spLocks noChangeArrowheads="1"/>
            </p:cNvSpPr>
            <p:nvPr/>
          </p:nvSpPr>
          <p:spPr bwMode="auto">
            <a:xfrm>
              <a:off x="4209" y="1680"/>
              <a:ext cx="32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election</a:t>
              </a:r>
              <a:endParaRPr lang="en-US"/>
            </a:p>
          </p:txBody>
        </p:sp>
        <p:sp>
          <p:nvSpPr>
            <p:cNvPr id="54302" name="Rectangle 30"/>
            <p:cNvSpPr>
              <a:spLocks noChangeArrowheads="1"/>
            </p:cNvSpPr>
            <p:nvPr/>
          </p:nvSpPr>
          <p:spPr bwMode="auto">
            <a:xfrm>
              <a:off x="3851" y="1894"/>
              <a:ext cx="32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election</a:t>
              </a:r>
              <a:endParaRPr lang="en-US"/>
            </a:p>
          </p:txBody>
        </p:sp>
        <p:sp>
          <p:nvSpPr>
            <p:cNvPr id="54303" name="Rectangle 31"/>
            <p:cNvSpPr>
              <a:spLocks noChangeArrowheads="1"/>
            </p:cNvSpPr>
            <p:nvPr/>
          </p:nvSpPr>
          <p:spPr bwMode="auto">
            <a:xfrm>
              <a:off x="2365" y="2014"/>
              <a:ext cx="33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Stage 2</a:t>
              </a:r>
              <a:endParaRPr lang="en-US"/>
            </a:p>
          </p:txBody>
        </p:sp>
        <p:sp>
          <p:nvSpPr>
            <p:cNvPr id="54304" name="Rectangle 32"/>
            <p:cNvSpPr>
              <a:spLocks noChangeArrowheads="1"/>
            </p:cNvSpPr>
            <p:nvPr/>
          </p:nvSpPr>
          <p:spPr bwMode="auto">
            <a:xfrm>
              <a:off x="2920" y="1319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305" name="Rectangle 33"/>
            <p:cNvSpPr>
              <a:spLocks noChangeArrowheads="1"/>
            </p:cNvSpPr>
            <p:nvPr/>
          </p:nvSpPr>
          <p:spPr bwMode="auto">
            <a:xfrm>
              <a:off x="2965" y="1439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54306" name="Rectangle 34"/>
            <p:cNvSpPr>
              <a:spLocks noChangeArrowheads="1"/>
            </p:cNvSpPr>
            <p:nvPr/>
          </p:nvSpPr>
          <p:spPr bwMode="auto">
            <a:xfrm>
              <a:off x="3611" y="1332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307" name="Rectangle 35"/>
            <p:cNvSpPr>
              <a:spLocks noChangeArrowheads="1"/>
            </p:cNvSpPr>
            <p:nvPr/>
          </p:nvSpPr>
          <p:spPr bwMode="auto">
            <a:xfrm>
              <a:off x="3655" y="1452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54308" name="Rectangle 36"/>
            <p:cNvSpPr>
              <a:spLocks noChangeArrowheads="1"/>
            </p:cNvSpPr>
            <p:nvPr/>
          </p:nvSpPr>
          <p:spPr bwMode="auto">
            <a:xfrm>
              <a:off x="4313" y="1346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309" name="Rectangle 37"/>
            <p:cNvSpPr>
              <a:spLocks noChangeArrowheads="1"/>
            </p:cNvSpPr>
            <p:nvPr/>
          </p:nvSpPr>
          <p:spPr bwMode="auto">
            <a:xfrm>
              <a:off x="4370" y="1452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54310" name="Rectangle 38"/>
            <p:cNvSpPr>
              <a:spLocks noChangeArrowheads="1"/>
            </p:cNvSpPr>
            <p:nvPr/>
          </p:nvSpPr>
          <p:spPr bwMode="auto">
            <a:xfrm>
              <a:off x="5028" y="1346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311" name="Rectangle 39"/>
            <p:cNvSpPr>
              <a:spLocks noChangeArrowheads="1"/>
            </p:cNvSpPr>
            <p:nvPr/>
          </p:nvSpPr>
          <p:spPr bwMode="auto">
            <a:xfrm>
              <a:off x="5072" y="1466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54312" name="Rectangle 40"/>
            <p:cNvSpPr>
              <a:spLocks noChangeArrowheads="1"/>
            </p:cNvSpPr>
            <p:nvPr/>
          </p:nvSpPr>
          <p:spPr bwMode="auto">
            <a:xfrm>
              <a:off x="5035" y="1039"/>
              <a:ext cx="6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54313" name="Rectangle 41"/>
            <p:cNvSpPr>
              <a:spLocks noChangeArrowheads="1"/>
            </p:cNvSpPr>
            <p:nvPr/>
          </p:nvSpPr>
          <p:spPr bwMode="auto">
            <a:xfrm>
              <a:off x="2950" y="1105"/>
              <a:ext cx="628" cy="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4" name="Rectangle 42"/>
            <p:cNvSpPr>
              <a:spLocks noChangeArrowheads="1"/>
            </p:cNvSpPr>
            <p:nvPr/>
          </p:nvSpPr>
          <p:spPr bwMode="auto">
            <a:xfrm>
              <a:off x="3518" y="865"/>
              <a:ext cx="32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election</a:t>
              </a:r>
              <a:endParaRPr lang="en-US"/>
            </a:p>
          </p:txBody>
        </p:sp>
        <p:sp>
          <p:nvSpPr>
            <p:cNvPr id="54315" name="Rectangle 43"/>
            <p:cNvSpPr>
              <a:spLocks noChangeArrowheads="1"/>
            </p:cNvSpPr>
            <p:nvPr/>
          </p:nvSpPr>
          <p:spPr bwMode="auto">
            <a:xfrm>
              <a:off x="3142" y="1293"/>
              <a:ext cx="30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answer</a:t>
              </a:r>
              <a:endParaRPr lang="en-US"/>
            </a:p>
          </p:txBody>
        </p:sp>
        <p:sp>
          <p:nvSpPr>
            <p:cNvPr id="54316" name="Rectangle 44"/>
            <p:cNvSpPr>
              <a:spLocks noChangeArrowheads="1"/>
            </p:cNvSpPr>
            <p:nvPr/>
          </p:nvSpPr>
          <p:spPr bwMode="auto">
            <a:xfrm>
              <a:off x="3511" y="1586"/>
              <a:ext cx="30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answer</a:t>
              </a:r>
              <a:endParaRPr lang="en-US"/>
            </a:p>
          </p:txBody>
        </p:sp>
        <p:sp>
          <p:nvSpPr>
            <p:cNvPr id="54317" name="Rectangle 45"/>
            <p:cNvSpPr>
              <a:spLocks noChangeArrowheads="1"/>
            </p:cNvSpPr>
            <p:nvPr/>
          </p:nvSpPr>
          <p:spPr bwMode="auto">
            <a:xfrm>
              <a:off x="3136" y="1092"/>
              <a:ext cx="32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election</a:t>
              </a:r>
              <a:endParaRPr lang="en-US"/>
            </a:p>
          </p:txBody>
        </p:sp>
        <p:sp>
          <p:nvSpPr>
            <p:cNvPr id="54318" name="Rectangle 46"/>
            <p:cNvSpPr>
              <a:spLocks noChangeArrowheads="1"/>
            </p:cNvSpPr>
            <p:nvPr/>
          </p:nvSpPr>
          <p:spPr bwMode="auto">
            <a:xfrm>
              <a:off x="2365" y="1199"/>
              <a:ext cx="33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Stage 1</a:t>
              </a:r>
              <a:endParaRPr lang="en-US"/>
            </a:p>
          </p:txBody>
        </p:sp>
        <p:sp>
          <p:nvSpPr>
            <p:cNvPr id="54319" name="Rectangle 47"/>
            <p:cNvSpPr>
              <a:spLocks noChangeArrowheads="1"/>
            </p:cNvSpPr>
            <p:nvPr/>
          </p:nvSpPr>
          <p:spPr bwMode="auto">
            <a:xfrm>
              <a:off x="2822" y="2575"/>
              <a:ext cx="31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timeout</a:t>
              </a:r>
              <a:endParaRPr lang="en-US"/>
            </a:p>
          </p:txBody>
        </p:sp>
        <p:sp>
          <p:nvSpPr>
            <p:cNvPr id="54320" name="Rectangle 48"/>
            <p:cNvSpPr>
              <a:spLocks noChangeArrowheads="1"/>
            </p:cNvSpPr>
            <p:nvPr/>
          </p:nvSpPr>
          <p:spPr bwMode="auto">
            <a:xfrm>
              <a:off x="2365" y="2748"/>
              <a:ext cx="33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Stage 3</a:t>
              </a:r>
              <a:endParaRPr lang="en-US"/>
            </a:p>
          </p:txBody>
        </p:sp>
        <p:sp>
          <p:nvSpPr>
            <p:cNvPr id="54321" name="Rectangle 49"/>
            <p:cNvSpPr>
              <a:spLocks noChangeArrowheads="1"/>
            </p:cNvSpPr>
            <p:nvPr/>
          </p:nvSpPr>
          <p:spPr bwMode="auto">
            <a:xfrm>
              <a:off x="2355" y="3203"/>
              <a:ext cx="574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Eventually.....</a:t>
              </a:r>
              <a:endParaRPr lang="en-US"/>
            </a:p>
          </p:txBody>
        </p:sp>
        <p:sp>
          <p:nvSpPr>
            <p:cNvPr id="54322" name="Oval 50"/>
            <p:cNvSpPr>
              <a:spLocks noChangeArrowheads="1"/>
            </p:cNvSpPr>
            <p:nvPr/>
          </p:nvSpPr>
          <p:spPr bwMode="auto">
            <a:xfrm>
              <a:off x="2857" y="1151"/>
              <a:ext cx="161" cy="189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3" name="Oval 51"/>
            <p:cNvSpPr>
              <a:spLocks noChangeArrowheads="1"/>
            </p:cNvSpPr>
            <p:nvPr/>
          </p:nvSpPr>
          <p:spPr bwMode="auto">
            <a:xfrm>
              <a:off x="3560" y="1151"/>
              <a:ext cx="160" cy="189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4" name="Oval 52"/>
            <p:cNvSpPr>
              <a:spLocks noChangeArrowheads="1"/>
            </p:cNvSpPr>
            <p:nvPr/>
          </p:nvSpPr>
          <p:spPr bwMode="auto">
            <a:xfrm>
              <a:off x="4262" y="1151"/>
              <a:ext cx="173" cy="189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5" name="Rectangle 53"/>
            <p:cNvSpPr>
              <a:spLocks noChangeArrowheads="1"/>
            </p:cNvSpPr>
            <p:nvPr/>
          </p:nvSpPr>
          <p:spPr bwMode="auto">
            <a:xfrm>
              <a:off x="2920" y="3696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326" name="Rectangle 54"/>
            <p:cNvSpPr>
              <a:spLocks noChangeArrowheads="1"/>
            </p:cNvSpPr>
            <p:nvPr/>
          </p:nvSpPr>
          <p:spPr bwMode="auto">
            <a:xfrm>
              <a:off x="2965" y="3817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54327" name="Rectangle 55"/>
            <p:cNvSpPr>
              <a:spLocks noChangeArrowheads="1"/>
            </p:cNvSpPr>
            <p:nvPr/>
          </p:nvSpPr>
          <p:spPr bwMode="auto">
            <a:xfrm>
              <a:off x="3611" y="3710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328" name="Rectangle 56"/>
            <p:cNvSpPr>
              <a:spLocks noChangeArrowheads="1"/>
            </p:cNvSpPr>
            <p:nvPr/>
          </p:nvSpPr>
          <p:spPr bwMode="auto">
            <a:xfrm>
              <a:off x="3655" y="3830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54329" name="Rectangle 57"/>
            <p:cNvSpPr>
              <a:spLocks noChangeArrowheads="1"/>
            </p:cNvSpPr>
            <p:nvPr/>
          </p:nvSpPr>
          <p:spPr bwMode="auto">
            <a:xfrm>
              <a:off x="4313" y="3723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330" name="Rectangle 58"/>
            <p:cNvSpPr>
              <a:spLocks noChangeArrowheads="1"/>
            </p:cNvSpPr>
            <p:nvPr/>
          </p:nvSpPr>
          <p:spPr bwMode="auto">
            <a:xfrm>
              <a:off x="4370" y="3830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54331" name="Rectangle 59"/>
            <p:cNvSpPr>
              <a:spLocks noChangeArrowheads="1"/>
            </p:cNvSpPr>
            <p:nvPr/>
          </p:nvSpPr>
          <p:spPr bwMode="auto">
            <a:xfrm>
              <a:off x="5028" y="3737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332" name="Rectangle 60"/>
            <p:cNvSpPr>
              <a:spLocks noChangeArrowheads="1"/>
            </p:cNvSpPr>
            <p:nvPr/>
          </p:nvSpPr>
          <p:spPr bwMode="auto">
            <a:xfrm>
              <a:off x="5072" y="3843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54333" name="Arc 61"/>
            <p:cNvSpPr>
              <a:spLocks/>
            </p:cNvSpPr>
            <p:nvPr/>
          </p:nvSpPr>
          <p:spPr bwMode="auto">
            <a:xfrm>
              <a:off x="3628" y="991"/>
              <a:ext cx="659" cy="148"/>
            </a:xfrm>
            <a:custGeom>
              <a:avLst/>
              <a:gdLst>
                <a:gd name="T0" fmla="*/ 0 w 21593"/>
                <a:gd name="T1" fmla="*/ 0 h 21600"/>
                <a:gd name="T2" fmla="*/ 1 w 21593"/>
                <a:gd name="T3" fmla="*/ 0 h 21600"/>
                <a:gd name="T4" fmla="*/ 0 w 215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3"/>
                <a:gd name="T10" fmla="*/ 0 h 21600"/>
                <a:gd name="T11" fmla="*/ 21593 w 215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3" h="21600" fill="none" extrusionOk="0">
                  <a:moveTo>
                    <a:pt x="0" y="-1"/>
                  </a:moveTo>
                  <a:cubicBezTo>
                    <a:pt x="11713" y="-1"/>
                    <a:pt x="21292" y="9336"/>
                    <a:pt x="21592" y="21046"/>
                  </a:cubicBezTo>
                </a:path>
                <a:path w="21593" h="21600" stroke="0" extrusionOk="0">
                  <a:moveTo>
                    <a:pt x="0" y="-1"/>
                  </a:moveTo>
                  <a:cubicBezTo>
                    <a:pt x="11713" y="-1"/>
                    <a:pt x="21292" y="9336"/>
                    <a:pt x="21592" y="2104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4" name="Arc 62"/>
            <p:cNvSpPr>
              <a:spLocks/>
            </p:cNvSpPr>
            <p:nvPr/>
          </p:nvSpPr>
          <p:spPr bwMode="auto">
            <a:xfrm>
              <a:off x="2994" y="991"/>
              <a:ext cx="659" cy="148"/>
            </a:xfrm>
            <a:custGeom>
              <a:avLst/>
              <a:gdLst>
                <a:gd name="T0" fmla="*/ 0 w 21593"/>
                <a:gd name="T1" fmla="*/ 0 h 21600"/>
                <a:gd name="T2" fmla="*/ 1 w 21593"/>
                <a:gd name="T3" fmla="*/ 0 h 21600"/>
                <a:gd name="T4" fmla="*/ 1 w 215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3"/>
                <a:gd name="T10" fmla="*/ 0 h 21600"/>
                <a:gd name="T11" fmla="*/ 21593 w 215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3" h="21600" fill="none" extrusionOk="0">
                  <a:moveTo>
                    <a:pt x="0" y="21047"/>
                  </a:moveTo>
                  <a:cubicBezTo>
                    <a:pt x="299" y="9343"/>
                    <a:pt x="9868" y="9"/>
                    <a:pt x="21576" y="0"/>
                  </a:cubicBezTo>
                </a:path>
                <a:path w="21593" h="21600" stroke="0" extrusionOk="0">
                  <a:moveTo>
                    <a:pt x="0" y="21047"/>
                  </a:moveTo>
                  <a:cubicBezTo>
                    <a:pt x="299" y="9343"/>
                    <a:pt x="9868" y="9"/>
                    <a:pt x="21576" y="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5" name="Arc 63"/>
            <p:cNvSpPr>
              <a:spLocks/>
            </p:cNvSpPr>
            <p:nvPr/>
          </p:nvSpPr>
          <p:spPr bwMode="auto">
            <a:xfrm>
              <a:off x="3270" y="1045"/>
              <a:ext cx="302" cy="81"/>
            </a:xfrm>
            <a:custGeom>
              <a:avLst/>
              <a:gdLst>
                <a:gd name="T0" fmla="*/ 0 w 21595"/>
                <a:gd name="T1" fmla="*/ 0 h 21600"/>
                <a:gd name="T2" fmla="*/ 0 w 21595"/>
                <a:gd name="T3" fmla="*/ 0 h 21600"/>
                <a:gd name="T4" fmla="*/ 0 w 2159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5"/>
                <a:gd name="T10" fmla="*/ 0 h 21600"/>
                <a:gd name="T11" fmla="*/ 21595 w 2159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5" h="21600" fill="none" extrusionOk="0">
                  <a:moveTo>
                    <a:pt x="0" y="-1"/>
                  </a:moveTo>
                  <a:cubicBezTo>
                    <a:pt x="11748" y="-1"/>
                    <a:pt x="21342" y="9389"/>
                    <a:pt x="21594" y="21135"/>
                  </a:cubicBezTo>
                </a:path>
                <a:path w="21595" h="21600" stroke="0" extrusionOk="0">
                  <a:moveTo>
                    <a:pt x="0" y="-1"/>
                  </a:moveTo>
                  <a:cubicBezTo>
                    <a:pt x="11748" y="-1"/>
                    <a:pt x="21342" y="9389"/>
                    <a:pt x="21594" y="2113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6" name="Arc 64"/>
            <p:cNvSpPr>
              <a:spLocks/>
            </p:cNvSpPr>
            <p:nvPr/>
          </p:nvSpPr>
          <p:spPr bwMode="auto">
            <a:xfrm>
              <a:off x="2993" y="1045"/>
              <a:ext cx="296" cy="81"/>
            </a:xfrm>
            <a:custGeom>
              <a:avLst/>
              <a:gdLst>
                <a:gd name="T0" fmla="*/ 0 w 21595"/>
                <a:gd name="T1" fmla="*/ 0 h 21600"/>
                <a:gd name="T2" fmla="*/ 0 w 21595"/>
                <a:gd name="T3" fmla="*/ 0 h 21600"/>
                <a:gd name="T4" fmla="*/ 0 w 2159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5"/>
                <a:gd name="T10" fmla="*/ 0 h 21600"/>
                <a:gd name="T11" fmla="*/ 21595 w 2159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5" h="21600" fill="none" extrusionOk="0">
                  <a:moveTo>
                    <a:pt x="-1" y="21146"/>
                  </a:moveTo>
                  <a:cubicBezTo>
                    <a:pt x="245" y="9441"/>
                    <a:pt x="9771" y="63"/>
                    <a:pt x="21479" y="0"/>
                  </a:cubicBezTo>
                </a:path>
                <a:path w="21595" h="21600" stroke="0" extrusionOk="0">
                  <a:moveTo>
                    <a:pt x="-1" y="21146"/>
                  </a:moveTo>
                  <a:cubicBezTo>
                    <a:pt x="245" y="9441"/>
                    <a:pt x="9771" y="63"/>
                    <a:pt x="21479" y="0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7" name="Arc 65"/>
            <p:cNvSpPr>
              <a:spLocks/>
            </p:cNvSpPr>
            <p:nvPr/>
          </p:nvSpPr>
          <p:spPr bwMode="auto">
            <a:xfrm>
              <a:off x="3287" y="1351"/>
              <a:ext cx="298" cy="82"/>
            </a:xfrm>
            <a:custGeom>
              <a:avLst/>
              <a:gdLst>
                <a:gd name="T0" fmla="*/ 0 w 21721"/>
                <a:gd name="T1" fmla="*/ 0 h 22058"/>
                <a:gd name="T2" fmla="*/ 0 w 21721"/>
                <a:gd name="T3" fmla="*/ 0 h 22058"/>
                <a:gd name="T4" fmla="*/ 0 w 21721"/>
                <a:gd name="T5" fmla="*/ 0 h 22058"/>
                <a:gd name="T6" fmla="*/ 0 60000 65536"/>
                <a:gd name="T7" fmla="*/ 0 60000 65536"/>
                <a:gd name="T8" fmla="*/ 0 60000 65536"/>
                <a:gd name="T9" fmla="*/ 0 w 21721"/>
                <a:gd name="T10" fmla="*/ 0 h 22058"/>
                <a:gd name="T11" fmla="*/ 21721 w 21721"/>
                <a:gd name="T12" fmla="*/ 22058 h 220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21" h="22058" fill="none" extrusionOk="0">
                  <a:moveTo>
                    <a:pt x="21716" y="-1"/>
                  </a:moveTo>
                  <a:cubicBezTo>
                    <a:pt x="21719" y="152"/>
                    <a:pt x="21721" y="305"/>
                    <a:pt x="21721" y="458"/>
                  </a:cubicBezTo>
                  <a:cubicBezTo>
                    <a:pt x="21721" y="12387"/>
                    <a:pt x="12050" y="22058"/>
                    <a:pt x="121" y="22058"/>
                  </a:cubicBezTo>
                  <a:cubicBezTo>
                    <a:pt x="80" y="22057"/>
                    <a:pt x="40" y="22057"/>
                    <a:pt x="0" y="22057"/>
                  </a:cubicBezTo>
                </a:path>
                <a:path w="21721" h="22058" stroke="0" extrusionOk="0">
                  <a:moveTo>
                    <a:pt x="21716" y="-1"/>
                  </a:moveTo>
                  <a:cubicBezTo>
                    <a:pt x="21719" y="152"/>
                    <a:pt x="21721" y="305"/>
                    <a:pt x="21721" y="458"/>
                  </a:cubicBezTo>
                  <a:cubicBezTo>
                    <a:pt x="21721" y="12387"/>
                    <a:pt x="12050" y="22058"/>
                    <a:pt x="121" y="22058"/>
                  </a:cubicBezTo>
                  <a:cubicBezTo>
                    <a:pt x="80" y="22057"/>
                    <a:pt x="40" y="22057"/>
                    <a:pt x="0" y="22057"/>
                  </a:cubicBezTo>
                  <a:lnTo>
                    <a:pt x="121" y="458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8" name="Arc 66"/>
            <p:cNvSpPr>
              <a:spLocks/>
            </p:cNvSpPr>
            <p:nvPr/>
          </p:nvSpPr>
          <p:spPr bwMode="auto">
            <a:xfrm>
              <a:off x="3017" y="1351"/>
              <a:ext cx="296" cy="82"/>
            </a:xfrm>
            <a:custGeom>
              <a:avLst/>
              <a:gdLst>
                <a:gd name="T0" fmla="*/ 0 w 21600"/>
                <a:gd name="T1" fmla="*/ 0 h 22053"/>
                <a:gd name="T2" fmla="*/ 0 w 21600"/>
                <a:gd name="T3" fmla="*/ 0 h 22053"/>
                <a:gd name="T4" fmla="*/ 0 w 21600"/>
                <a:gd name="T5" fmla="*/ 0 h 2205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053"/>
                <a:gd name="T11" fmla="*/ 21600 w 21600"/>
                <a:gd name="T12" fmla="*/ 22053 h 220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053" fill="none" extrusionOk="0">
                  <a:moveTo>
                    <a:pt x="21496" y="22052"/>
                  </a:moveTo>
                  <a:cubicBezTo>
                    <a:pt x="9607" y="21995"/>
                    <a:pt x="0" y="12341"/>
                    <a:pt x="0" y="453"/>
                  </a:cubicBezTo>
                  <a:cubicBezTo>
                    <a:pt x="0" y="301"/>
                    <a:pt x="1" y="150"/>
                    <a:pt x="4" y="-1"/>
                  </a:cubicBezTo>
                </a:path>
                <a:path w="21600" h="22053" stroke="0" extrusionOk="0">
                  <a:moveTo>
                    <a:pt x="21496" y="22052"/>
                  </a:moveTo>
                  <a:cubicBezTo>
                    <a:pt x="9607" y="21995"/>
                    <a:pt x="0" y="12341"/>
                    <a:pt x="0" y="453"/>
                  </a:cubicBezTo>
                  <a:cubicBezTo>
                    <a:pt x="0" y="301"/>
                    <a:pt x="1" y="150"/>
                    <a:pt x="4" y="-1"/>
                  </a:cubicBezTo>
                  <a:lnTo>
                    <a:pt x="21600" y="45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9" name="Freeform 67"/>
            <p:cNvSpPr>
              <a:spLocks/>
            </p:cNvSpPr>
            <p:nvPr/>
          </p:nvSpPr>
          <p:spPr bwMode="auto">
            <a:xfrm>
              <a:off x="3554" y="1105"/>
              <a:ext cx="24" cy="14"/>
            </a:xfrm>
            <a:custGeom>
              <a:avLst/>
              <a:gdLst>
                <a:gd name="T0" fmla="*/ 12 w 24"/>
                <a:gd name="T1" fmla="*/ 0 h 14"/>
                <a:gd name="T2" fmla="*/ 12 w 24"/>
                <a:gd name="T3" fmla="*/ 0 h 14"/>
                <a:gd name="T4" fmla="*/ 24 w 24"/>
                <a:gd name="T5" fmla="*/ 14 h 14"/>
                <a:gd name="T6" fmla="*/ 0 w 24"/>
                <a:gd name="T7" fmla="*/ 14 h 14"/>
                <a:gd name="T8" fmla="*/ 12 w 24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4"/>
                <a:gd name="T17" fmla="*/ 24 w 2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4">
                  <a:moveTo>
                    <a:pt x="12" y="0"/>
                  </a:moveTo>
                  <a:lnTo>
                    <a:pt x="12" y="0"/>
                  </a:lnTo>
                  <a:lnTo>
                    <a:pt x="24" y="14"/>
                  </a:lnTo>
                  <a:lnTo>
                    <a:pt x="0" y="14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0" name="Freeform 68"/>
            <p:cNvSpPr>
              <a:spLocks/>
            </p:cNvSpPr>
            <p:nvPr/>
          </p:nvSpPr>
          <p:spPr bwMode="auto">
            <a:xfrm>
              <a:off x="3554" y="1105"/>
              <a:ext cx="24" cy="14"/>
            </a:xfrm>
            <a:custGeom>
              <a:avLst/>
              <a:gdLst>
                <a:gd name="T0" fmla="*/ 12 w 24"/>
                <a:gd name="T1" fmla="*/ 0 h 14"/>
                <a:gd name="T2" fmla="*/ 12 w 24"/>
                <a:gd name="T3" fmla="*/ 0 h 14"/>
                <a:gd name="T4" fmla="*/ 24 w 24"/>
                <a:gd name="T5" fmla="*/ 14 h 14"/>
                <a:gd name="T6" fmla="*/ 0 w 24"/>
                <a:gd name="T7" fmla="*/ 14 h 14"/>
                <a:gd name="T8" fmla="*/ 12 w 24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4"/>
                <a:gd name="T17" fmla="*/ 24 w 2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4">
                  <a:moveTo>
                    <a:pt x="12" y="0"/>
                  </a:moveTo>
                  <a:lnTo>
                    <a:pt x="12" y="0"/>
                  </a:lnTo>
                  <a:lnTo>
                    <a:pt x="24" y="14"/>
                  </a:lnTo>
                  <a:lnTo>
                    <a:pt x="0" y="1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1" name="Line 69"/>
            <p:cNvSpPr>
              <a:spLocks noChangeShapeType="1"/>
            </p:cNvSpPr>
            <p:nvPr/>
          </p:nvSpPr>
          <p:spPr bwMode="auto">
            <a:xfrm>
              <a:off x="3554" y="1092"/>
              <a:ext cx="1" cy="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2" name="Freeform 70"/>
            <p:cNvSpPr>
              <a:spLocks/>
            </p:cNvSpPr>
            <p:nvPr/>
          </p:nvSpPr>
          <p:spPr bwMode="auto">
            <a:xfrm>
              <a:off x="4269" y="1105"/>
              <a:ext cx="24" cy="27"/>
            </a:xfrm>
            <a:custGeom>
              <a:avLst/>
              <a:gdLst>
                <a:gd name="T0" fmla="*/ 12 w 24"/>
                <a:gd name="T1" fmla="*/ 14 h 27"/>
                <a:gd name="T2" fmla="*/ 24 w 24"/>
                <a:gd name="T3" fmla="*/ 0 h 27"/>
                <a:gd name="T4" fmla="*/ 24 w 24"/>
                <a:gd name="T5" fmla="*/ 27 h 27"/>
                <a:gd name="T6" fmla="*/ 0 w 24"/>
                <a:gd name="T7" fmla="*/ 14 h 27"/>
                <a:gd name="T8" fmla="*/ 12 w 24"/>
                <a:gd name="T9" fmla="*/ 14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7"/>
                <a:gd name="T17" fmla="*/ 24 w 2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7">
                  <a:moveTo>
                    <a:pt x="12" y="14"/>
                  </a:moveTo>
                  <a:lnTo>
                    <a:pt x="24" y="0"/>
                  </a:lnTo>
                  <a:lnTo>
                    <a:pt x="24" y="27"/>
                  </a:lnTo>
                  <a:lnTo>
                    <a:pt x="0" y="14"/>
                  </a:lnTo>
                  <a:lnTo>
                    <a:pt x="12" y="14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3" name="Freeform 71"/>
            <p:cNvSpPr>
              <a:spLocks/>
            </p:cNvSpPr>
            <p:nvPr/>
          </p:nvSpPr>
          <p:spPr bwMode="auto">
            <a:xfrm>
              <a:off x="4269" y="1105"/>
              <a:ext cx="24" cy="27"/>
            </a:xfrm>
            <a:custGeom>
              <a:avLst/>
              <a:gdLst>
                <a:gd name="T0" fmla="*/ 12 w 24"/>
                <a:gd name="T1" fmla="*/ 14 h 27"/>
                <a:gd name="T2" fmla="*/ 24 w 24"/>
                <a:gd name="T3" fmla="*/ 0 h 27"/>
                <a:gd name="T4" fmla="*/ 24 w 24"/>
                <a:gd name="T5" fmla="*/ 27 h 27"/>
                <a:gd name="T6" fmla="*/ 0 w 24"/>
                <a:gd name="T7" fmla="*/ 14 h 27"/>
                <a:gd name="T8" fmla="*/ 12 w 24"/>
                <a:gd name="T9" fmla="*/ 14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7"/>
                <a:gd name="T17" fmla="*/ 24 w 2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7">
                  <a:moveTo>
                    <a:pt x="12" y="14"/>
                  </a:moveTo>
                  <a:lnTo>
                    <a:pt x="24" y="0"/>
                  </a:lnTo>
                  <a:lnTo>
                    <a:pt x="24" y="27"/>
                  </a:lnTo>
                  <a:lnTo>
                    <a:pt x="0" y="14"/>
                  </a:lnTo>
                  <a:lnTo>
                    <a:pt x="1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4" name="Line 72"/>
            <p:cNvSpPr>
              <a:spLocks noChangeShapeType="1"/>
            </p:cNvSpPr>
            <p:nvPr/>
          </p:nvSpPr>
          <p:spPr bwMode="auto">
            <a:xfrm>
              <a:off x="4269" y="1105"/>
              <a:ext cx="12" cy="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5" name="Arc 73"/>
            <p:cNvSpPr>
              <a:spLocks/>
            </p:cNvSpPr>
            <p:nvPr/>
          </p:nvSpPr>
          <p:spPr bwMode="auto">
            <a:xfrm>
              <a:off x="3643" y="1362"/>
              <a:ext cx="657" cy="192"/>
            </a:xfrm>
            <a:custGeom>
              <a:avLst/>
              <a:gdLst>
                <a:gd name="T0" fmla="*/ 1 w 21728"/>
                <a:gd name="T1" fmla="*/ 0 h 22033"/>
                <a:gd name="T2" fmla="*/ 0 w 21728"/>
                <a:gd name="T3" fmla="*/ 0 h 22033"/>
                <a:gd name="T4" fmla="*/ 0 w 21728"/>
                <a:gd name="T5" fmla="*/ 0 h 22033"/>
                <a:gd name="T6" fmla="*/ 0 60000 65536"/>
                <a:gd name="T7" fmla="*/ 0 60000 65536"/>
                <a:gd name="T8" fmla="*/ 0 60000 65536"/>
                <a:gd name="T9" fmla="*/ 0 w 21728"/>
                <a:gd name="T10" fmla="*/ 0 h 22033"/>
                <a:gd name="T11" fmla="*/ 21728 w 21728"/>
                <a:gd name="T12" fmla="*/ 22033 h 220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28" h="22033" fill="none" extrusionOk="0">
                  <a:moveTo>
                    <a:pt x="21723" y="0"/>
                  </a:moveTo>
                  <a:cubicBezTo>
                    <a:pt x="21726" y="144"/>
                    <a:pt x="21728" y="288"/>
                    <a:pt x="21728" y="433"/>
                  </a:cubicBezTo>
                  <a:cubicBezTo>
                    <a:pt x="21728" y="12362"/>
                    <a:pt x="12057" y="22033"/>
                    <a:pt x="128" y="22033"/>
                  </a:cubicBezTo>
                  <a:cubicBezTo>
                    <a:pt x="85" y="22032"/>
                    <a:pt x="42" y="22032"/>
                    <a:pt x="0" y="22032"/>
                  </a:cubicBezTo>
                </a:path>
                <a:path w="21728" h="22033" stroke="0" extrusionOk="0">
                  <a:moveTo>
                    <a:pt x="21723" y="0"/>
                  </a:moveTo>
                  <a:cubicBezTo>
                    <a:pt x="21726" y="144"/>
                    <a:pt x="21728" y="288"/>
                    <a:pt x="21728" y="433"/>
                  </a:cubicBezTo>
                  <a:cubicBezTo>
                    <a:pt x="21728" y="12362"/>
                    <a:pt x="12057" y="22033"/>
                    <a:pt x="128" y="22033"/>
                  </a:cubicBezTo>
                  <a:cubicBezTo>
                    <a:pt x="85" y="22032"/>
                    <a:pt x="42" y="22032"/>
                    <a:pt x="0" y="22032"/>
                  </a:cubicBezTo>
                  <a:lnTo>
                    <a:pt x="128" y="43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6" name="Arc 74"/>
            <p:cNvSpPr>
              <a:spLocks/>
            </p:cNvSpPr>
            <p:nvPr/>
          </p:nvSpPr>
          <p:spPr bwMode="auto">
            <a:xfrm>
              <a:off x="3030" y="1402"/>
              <a:ext cx="641" cy="152"/>
            </a:xfrm>
            <a:custGeom>
              <a:avLst/>
              <a:gdLst>
                <a:gd name="T0" fmla="*/ 1 w 21600"/>
                <a:gd name="T1" fmla="*/ 0 h 22134"/>
                <a:gd name="T2" fmla="*/ 0 w 21600"/>
                <a:gd name="T3" fmla="*/ 0 h 22134"/>
                <a:gd name="T4" fmla="*/ 1 w 21600"/>
                <a:gd name="T5" fmla="*/ 0 h 2213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134"/>
                <a:gd name="T11" fmla="*/ 21600 w 21600"/>
                <a:gd name="T12" fmla="*/ 22134 h 22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134" fill="none" extrusionOk="0">
                  <a:moveTo>
                    <a:pt x="21491" y="22133"/>
                  </a:moveTo>
                  <a:cubicBezTo>
                    <a:pt x="9604" y="22073"/>
                    <a:pt x="0" y="12420"/>
                    <a:pt x="0" y="534"/>
                  </a:cubicBezTo>
                  <a:cubicBezTo>
                    <a:pt x="0" y="355"/>
                    <a:pt x="2" y="177"/>
                    <a:pt x="6" y="-1"/>
                  </a:cubicBezTo>
                </a:path>
                <a:path w="21600" h="22134" stroke="0" extrusionOk="0">
                  <a:moveTo>
                    <a:pt x="21491" y="22133"/>
                  </a:moveTo>
                  <a:cubicBezTo>
                    <a:pt x="9604" y="22073"/>
                    <a:pt x="0" y="12420"/>
                    <a:pt x="0" y="534"/>
                  </a:cubicBezTo>
                  <a:cubicBezTo>
                    <a:pt x="0" y="355"/>
                    <a:pt x="2" y="177"/>
                    <a:pt x="6" y="-1"/>
                  </a:cubicBezTo>
                  <a:lnTo>
                    <a:pt x="21600" y="534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7" name="Freeform 75"/>
            <p:cNvSpPr>
              <a:spLocks/>
            </p:cNvSpPr>
            <p:nvPr/>
          </p:nvSpPr>
          <p:spPr bwMode="auto">
            <a:xfrm>
              <a:off x="2987" y="1346"/>
              <a:ext cx="24" cy="27"/>
            </a:xfrm>
            <a:custGeom>
              <a:avLst/>
              <a:gdLst>
                <a:gd name="T0" fmla="*/ 12 w 24"/>
                <a:gd name="T1" fmla="*/ 13 h 27"/>
                <a:gd name="T2" fmla="*/ 12 w 24"/>
                <a:gd name="T3" fmla="*/ 27 h 27"/>
                <a:gd name="T4" fmla="*/ 0 w 24"/>
                <a:gd name="T5" fmla="*/ 0 h 27"/>
                <a:gd name="T6" fmla="*/ 24 w 24"/>
                <a:gd name="T7" fmla="*/ 13 h 27"/>
                <a:gd name="T8" fmla="*/ 12 w 24"/>
                <a:gd name="T9" fmla="*/ 13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7"/>
                <a:gd name="T17" fmla="*/ 24 w 2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7">
                  <a:moveTo>
                    <a:pt x="12" y="13"/>
                  </a:moveTo>
                  <a:lnTo>
                    <a:pt x="12" y="27"/>
                  </a:lnTo>
                  <a:lnTo>
                    <a:pt x="0" y="0"/>
                  </a:lnTo>
                  <a:lnTo>
                    <a:pt x="24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8" name="Freeform 76"/>
            <p:cNvSpPr>
              <a:spLocks/>
            </p:cNvSpPr>
            <p:nvPr/>
          </p:nvSpPr>
          <p:spPr bwMode="auto">
            <a:xfrm>
              <a:off x="2987" y="1346"/>
              <a:ext cx="24" cy="27"/>
            </a:xfrm>
            <a:custGeom>
              <a:avLst/>
              <a:gdLst>
                <a:gd name="T0" fmla="*/ 12 w 24"/>
                <a:gd name="T1" fmla="*/ 13 h 27"/>
                <a:gd name="T2" fmla="*/ 12 w 24"/>
                <a:gd name="T3" fmla="*/ 27 h 27"/>
                <a:gd name="T4" fmla="*/ 0 w 24"/>
                <a:gd name="T5" fmla="*/ 0 h 27"/>
                <a:gd name="T6" fmla="*/ 24 w 24"/>
                <a:gd name="T7" fmla="*/ 13 h 27"/>
                <a:gd name="T8" fmla="*/ 12 w 24"/>
                <a:gd name="T9" fmla="*/ 13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7"/>
                <a:gd name="T17" fmla="*/ 24 w 2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7">
                  <a:moveTo>
                    <a:pt x="12" y="13"/>
                  </a:moveTo>
                  <a:lnTo>
                    <a:pt x="12" y="27"/>
                  </a:lnTo>
                  <a:lnTo>
                    <a:pt x="0" y="0"/>
                  </a:lnTo>
                  <a:lnTo>
                    <a:pt x="24" y="13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9" name="Line 77"/>
            <p:cNvSpPr>
              <a:spLocks noChangeShapeType="1"/>
            </p:cNvSpPr>
            <p:nvPr/>
          </p:nvSpPr>
          <p:spPr bwMode="auto">
            <a:xfrm>
              <a:off x="3011" y="1373"/>
              <a:ext cx="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0" name="Freeform 78"/>
            <p:cNvSpPr>
              <a:spLocks/>
            </p:cNvSpPr>
            <p:nvPr/>
          </p:nvSpPr>
          <p:spPr bwMode="auto">
            <a:xfrm>
              <a:off x="3024" y="1413"/>
              <a:ext cx="12" cy="26"/>
            </a:xfrm>
            <a:custGeom>
              <a:avLst/>
              <a:gdLst>
                <a:gd name="T0" fmla="*/ 12 w 12"/>
                <a:gd name="T1" fmla="*/ 13 h 26"/>
                <a:gd name="T2" fmla="*/ 0 w 12"/>
                <a:gd name="T3" fmla="*/ 26 h 26"/>
                <a:gd name="T4" fmla="*/ 0 w 12"/>
                <a:gd name="T5" fmla="*/ 0 h 26"/>
                <a:gd name="T6" fmla="*/ 12 w 12"/>
                <a:gd name="T7" fmla="*/ 13 h 26"/>
                <a:gd name="T8" fmla="*/ 12 w 12"/>
                <a:gd name="T9" fmla="*/ 13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26"/>
                <a:gd name="T17" fmla="*/ 12 w 12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26">
                  <a:moveTo>
                    <a:pt x="12" y="13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12" y="1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1" name="Freeform 79"/>
            <p:cNvSpPr>
              <a:spLocks/>
            </p:cNvSpPr>
            <p:nvPr/>
          </p:nvSpPr>
          <p:spPr bwMode="auto">
            <a:xfrm>
              <a:off x="3024" y="1413"/>
              <a:ext cx="12" cy="26"/>
            </a:xfrm>
            <a:custGeom>
              <a:avLst/>
              <a:gdLst>
                <a:gd name="T0" fmla="*/ 12 w 12"/>
                <a:gd name="T1" fmla="*/ 13 h 26"/>
                <a:gd name="T2" fmla="*/ 0 w 12"/>
                <a:gd name="T3" fmla="*/ 26 h 26"/>
                <a:gd name="T4" fmla="*/ 0 w 12"/>
                <a:gd name="T5" fmla="*/ 0 h 26"/>
                <a:gd name="T6" fmla="*/ 12 w 12"/>
                <a:gd name="T7" fmla="*/ 13 h 26"/>
                <a:gd name="T8" fmla="*/ 12 w 12"/>
                <a:gd name="T9" fmla="*/ 13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26"/>
                <a:gd name="T17" fmla="*/ 12 w 12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26">
                  <a:moveTo>
                    <a:pt x="12" y="13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2" name="Line 80"/>
            <p:cNvSpPr>
              <a:spLocks noChangeShapeType="1"/>
            </p:cNvSpPr>
            <p:nvPr/>
          </p:nvSpPr>
          <p:spPr bwMode="auto">
            <a:xfrm>
              <a:off x="3036" y="1439"/>
              <a:ext cx="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3" name="Line 81"/>
            <p:cNvSpPr>
              <a:spLocks noChangeShapeType="1"/>
            </p:cNvSpPr>
            <p:nvPr/>
          </p:nvSpPr>
          <p:spPr bwMode="auto">
            <a:xfrm flipV="1">
              <a:off x="4934" y="1145"/>
              <a:ext cx="234" cy="2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4" name="Line 82"/>
            <p:cNvSpPr>
              <a:spLocks noChangeShapeType="1"/>
            </p:cNvSpPr>
            <p:nvPr/>
          </p:nvSpPr>
          <p:spPr bwMode="auto">
            <a:xfrm>
              <a:off x="4934" y="1145"/>
              <a:ext cx="234" cy="2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5" name="Oval 83"/>
            <p:cNvSpPr>
              <a:spLocks noChangeArrowheads="1"/>
            </p:cNvSpPr>
            <p:nvPr/>
          </p:nvSpPr>
          <p:spPr bwMode="auto">
            <a:xfrm>
              <a:off x="4965" y="1966"/>
              <a:ext cx="160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6" name="Oval 84"/>
            <p:cNvSpPr>
              <a:spLocks noChangeArrowheads="1"/>
            </p:cNvSpPr>
            <p:nvPr/>
          </p:nvSpPr>
          <p:spPr bwMode="auto">
            <a:xfrm>
              <a:off x="2857" y="1966"/>
              <a:ext cx="161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7" name="Oval 85"/>
            <p:cNvSpPr>
              <a:spLocks noChangeArrowheads="1"/>
            </p:cNvSpPr>
            <p:nvPr/>
          </p:nvSpPr>
          <p:spPr bwMode="auto">
            <a:xfrm>
              <a:off x="3560" y="1966"/>
              <a:ext cx="160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8" name="Oval 86"/>
            <p:cNvSpPr>
              <a:spLocks noChangeArrowheads="1"/>
            </p:cNvSpPr>
            <p:nvPr/>
          </p:nvSpPr>
          <p:spPr bwMode="auto">
            <a:xfrm>
              <a:off x="4262" y="1966"/>
              <a:ext cx="173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9" name="Line 87"/>
            <p:cNvSpPr>
              <a:spLocks noChangeShapeType="1"/>
            </p:cNvSpPr>
            <p:nvPr/>
          </p:nvSpPr>
          <p:spPr bwMode="auto">
            <a:xfrm flipV="1">
              <a:off x="4934" y="1960"/>
              <a:ext cx="234" cy="2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0" name="Line 88"/>
            <p:cNvSpPr>
              <a:spLocks noChangeShapeType="1"/>
            </p:cNvSpPr>
            <p:nvPr/>
          </p:nvSpPr>
          <p:spPr bwMode="auto">
            <a:xfrm>
              <a:off x="4934" y="1960"/>
              <a:ext cx="234" cy="2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1" name="Oval 89"/>
            <p:cNvSpPr>
              <a:spLocks noChangeArrowheads="1"/>
            </p:cNvSpPr>
            <p:nvPr/>
          </p:nvSpPr>
          <p:spPr bwMode="auto">
            <a:xfrm>
              <a:off x="2851" y="2708"/>
              <a:ext cx="173" cy="187"/>
            </a:xfrm>
            <a:prstGeom prst="ellipse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2" name="Oval 90"/>
            <p:cNvSpPr>
              <a:spLocks noChangeArrowheads="1"/>
            </p:cNvSpPr>
            <p:nvPr/>
          </p:nvSpPr>
          <p:spPr bwMode="auto">
            <a:xfrm>
              <a:off x="2857" y="2714"/>
              <a:ext cx="161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3" name="Oval 91"/>
            <p:cNvSpPr>
              <a:spLocks noChangeArrowheads="1"/>
            </p:cNvSpPr>
            <p:nvPr/>
          </p:nvSpPr>
          <p:spPr bwMode="auto">
            <a:xfrm>
              <a:off x="3560" y="2714"/>
              <a:ext cx="173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4" name="Oval 92"/>
            <p:cNvSpPr>
              <a:spLocks noChangeArrowheads="1"/>
            </p:cNvSpPr>
            <p:nvPr/>
          </p:nvSpPr>
          <p:spPr bwMode="auto">
            <a:xfrm>
              <a:off x="4275" y="2714"/>
              <a:ext cx="160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5" name="Line 93"/>
            <p:cNvSpPr>
              <a:spLocks noChangeShapeType="1"/>
            </p:cNvSpPr>
            <p:nvPr/>
          </p:nvSpPr>
          <p:spPr bwMode="auto">
            <a:xfrm flipV="1">
              <a:off x="4934" y="2695"/>
              <a:ext cx="234" cy="2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6" name="Line 94"/>
            <p:cNvSpPr>
              <a:spLocks noChangeShapeType="1"/>
            </p:cNvSpPr>
            <p:nvPr/>
          </p:nvSpPr>
          <p:spPr bwMode="auto">
            <a:xfrm>
              <a:off x="4934" y="2695"/>
              <a:ext cx="234" cy="2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7" name="Oval 95"/>
            <p:cNvSpPr>
              <a:spLocks noChangeArrowheads="1"/>
            </p:cNvSpPr>
            <p:nvPr/>
          </p:nvSpPr>
          <p:spPr bwMode="auto">
            <a:xfrm>
              <a:off x="4977" y="3529"/>
              <a:ext cx="161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8" name="Oval 96"/>
            <p:cNvSpPr>
              <a:spLocks noChangeArrowheads="1"/>
            </p:cNvSpPr>
            <p:nvPr/>
          </p:nvSpPr>
          <p:spPr bwMode="auto">
            <a:xfrm>
              <a:off x="2857" y="3529"/>
              <a:ext cx="173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9" name="Oval 97"/>
            <p:cNvSpPr>
              <a:spLocks noChangeArrowheads="1"/>
            </p:cNvSpPr>
            <p:nvPr/>
          </p:nvSpPr>
          <p:spPr bwMode="auto">
            <a:xfrm>
              <a:off x="3572" y="3529"/>
              <a:ext cx="161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0" name="Oval 98"/>
            <p:cNvSpPr>
              <a:spLocks noChangeArrowheads="1"/>
            </p:cNvSpPr>
            <p:nvPr/>
          </p:nvSpPr>
          <p:spPr bwMode="auto">
            <a:xfrm>
              <a:off x="4275" y="3529"/>
              <a:ext cx="160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1" name="Line 99"/>
            <p:cNvSpPr>
              <a:spLocks noChangeShapeType="1"/>
            </p:cNvSpPr>
            <p:nvPr/>
          </p:nvSpPr>
          <p:spPr bwMode="auto">
            <a:xfrm flipV="1">
              <a:off x="4946" y="3510"/>
              <a:ext cx="235" cy="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2" name="Line 100"/>
            <p:cNvSpPr>
              <a:spLocks noChangeShapeType="1"/>
            </p:cNvSpPr>
            <p:nvPr/>
          </p:nvSpPr>
          <p:spPr bwMode="auto">
            <a:xfrm>
              <a:off x="4946" y="3510"/>
              <a:ext cx="235" cy="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3" name="Line 101"/>
            <p:cNvSpPr>
              <a:spLocks noChangeShapeType="1"/>
            </p:cNvSpPr>
            <p:nvPr/>
          </p:nvSpPr>
          <p:spPr bwMode="auto">
            <a:xfrm flipV="1">
              <a:off x="4232" y="2695"/>
              <a:ext cx="234" cy="2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4" name="Line 102"/>
            <p:cNvSpPr>
              <a:spLocks noChangeShapeType="1"/>
            </p:cNvSpPr>
            <p:nvPr/>
          </p:nvSpPr>
          <p:spPr bwMode="auto">
            <a:xfrm>
              <a:off x="4232" y="2695"/>
              <a:ext cx="234" cy="2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5" name="Line 103"/>
            <p:cNvSpPr>
              <a:spLocks noChangeShapeType="1"/>
            </p:cNvSpPr>
            <p:nvPr/>
          </p:nvSpPr>
          <p:spPr bwMode="auto">
            <a:xfrm flipV="1">
              <a:off x="4244" y="3510"/>
              <a:ext cx="234" cy="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6" name="Line 104"/>
            <p:cNvSpPr>
              <a:spLocks noChangeShapeType="1"/>
            </p:cNvSpPr>
            <p:nvPr/>
          </p:nvSpPr>
          <p:spPr bwMode="auto">
            <a:xfrm>
              <a:off x="4244" y="3510"/>
              <a:ext cx="234" cy="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7" name="Arc 105"/>
            <p:cNvSpPr>
              <a:spLocks/>
            </p:cNvSpPr>
            <p:nvPr/>
          </p:nvSpPr>
          <p:spPr bwMode="auto">
            <a:xfrm>
              <a:off x="3965" y="1859"/>
              <a:ext cx="298" cy="81"/>
            </a:xfrm>
            <a:custGeom>
              <a:avLst/>
              <a:gdLst>
                <a:gd name="T0" fmla="*/ 0 w 21713"/>
                <a:gd name="T1" fmla="*/ 0 h 21600"/>
                <a:gd name="T2" fmla="*/ 0 w 21713"/>
                <a:gd name="T3" fmla="*/ 0 h 21600"/>
                <a:gd name="T4" fmla="*/ 0 w 2171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13"/>
                <a:gd name="T10" fmla="*/ 0 h 21600"/>
                <a:gd name="T11" fmla="*/ 21713 w 2171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13" h="21600" fill="none" extrusionOk="0">
                  <a:moveTo>
                    <a:pt x="0" y="0"/>
                  </a:moveTo>
                  <a:cubicBezTo>
                    <a:pt x="39" y="0"/>
                    <a:pt x="78" y="-1"/>
                    <a:pt x="117" y="-1"/>
                  </a:cubicBezTo>
                  <a:cubicBezTo>
                    <a:pt x="11894" y="-1"/>
                    <a:pt x="21500" y="9434"/>
                    <a:pt x="21713" y="21209"/>
                  </a:cubicBezTo>
                </a:path>
                <a:path w="21713" h="21600" stroke="0" extrusionOk="0">
                  <a:moveTo>
                    <a:pt x="0" y="0"/>
                  </a:moveTo>
                  <a:cubicBezTo>
                    <a:pt x="39" y="0"/>
                    <a:pt x="78" y="-1"/>
                    <a:pt x="117" y="-1"/>
                  </a:cubicBezTo>
                  <a:cubicBezTo>
                    <a:pt x="11894" y="-1"/>
                    <a:pt x="21500" y="9434"/>
                    <a:pt x="21713" y="21209"/>
                  </a:cubicBezTo>
                  <a:lnTo>
                    <a:pt x="117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8" name="Arc 106"/>
            <p:cNvSpPr>
              <a:spLocks/>
            </p:cNvSpPr>
            <p:nvPr/>
          </p:nvSpPr>
          <p:spPr bwMode="auto">
            <a:xfrm>
              <a:off x="3695" y="1859"/>
              <a:ext cx="296" cy="81"/>
            </a:xfrm>
            <a:custGeom>
              <a:avLst/>
              <a:gdLst>
                <a:gd name="T0" fmla="*/ 0 w 21597"/>
                <a:gd name="T1" fmla="*/ 0 h 21600"/>
                <a:gd name="T2" fmla="*/ 0 w 21597"/>
                <a:gd name="T3" fmla="*/ 0 h 21600"/>
                <a:gd name="T4" fmla="*/ 0 w 2159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7"/>
                <a:gd name="T10" fmla="*/ 0 h 21600"/>
                <a:gd name="T11" fmla="*/ 21597 w 2159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7" h="21600" fill="none" extrusionOk="0">
                  <a:moveTo>
                    <a:pt x="0" y="21214"/>
                  </a:moveTo>
                  <a:cubicBezTo>
                    <a:pt x="210" y="9475"/>
                    <a:pt x="9757" y="54"/>
                    <a:pt x="21497" y="0"/>
                  </a:cubicBezTo>
                </a:path>
                <a:path w="21597" h="21600" stroke="0" extrusionOk="0">
                  <a:moveTo>
                    <a:pt x="0" y="21214"/>
                  </a:moveTo>
                  <a:cubicBezTo>
                    <a:pt x="210" y="9475"/>
                    <a:pt x="9757" y="54"/>
                    <a:pt x="21497" y="0"/>
                  </a:cubicBezTo>
                  <a:lnTo>
                    <a:pt x="21597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9" name="Freeform 107"/>
            <p:cNvSpPr>
              <a:spLocks/>
            </p:cNvSpPr>
            <p:nvPr/>
          </p:nvSpPr>
          <p:spPr bwMode="auto">
            <a:xfrm>
              <a:off x="4244" y="1907"/>
              <a:ext cx="25" cy="27"/>
            </a:xfrm>
            <a:custGeom>
              <a:avLst/>
              <a:gdLst>
                <a:gd name="T0" fmla="*/ 12 w 25"/>
                <a:gd name="T1" fmla="*/ 13 h 27"/>
                <a:gd name="T2" fmla="*/ 25 w 25"/>
                <a:gd name="T3" fmla="*/ 0 h 27"/>
                <a:gd name="T4" fmla="*/ 25 w 25"/>
                <a:gd name="T5" fmla="*/ 27 h 27"/>
                <a:gd name="T6" fmla="*/ 0 w 25"/>
                <a:gd name="T7" fmla="*/ 27 h 27"/>
                <a:gd name="T8" fmla="*/ 12 w 25"/>
                <a:gd name="T9" fmla="*/ 13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7"/>
                <a:gd name="T17" fmla="*/ 25 w 2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7">
                  <a:moveTo>
                    <a:pt x="12" y="13"/>
                  </a:moveTo>
                  <a:lnTo>
                    <a:pt x="25" y="0"/>
                  </a:lnTo>
                  <a:lnTo>
                    <a:pt x="25" y="27"/>
                  </a:lnTo>
                  <a:lnTo>
                    <a:pt x="0" y="27"/>
                  </a:lnTo>
                  <a:lnTo>
                    <a:pt x="12" y="1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0" name="Freeform 108"/>
            <p:cNvSpPr>
              <a:spLocks/>
            </p:cNvSpPr>
            <p:nvPr/>
          </p:nvSpPr>
          <p:spPr bwMode="auto">
            <a:xfrm>
              <a:off x="4244" y="1907"/>
              <a:ext cx="25" cy="27"/>
            </a:xfrm>
            <a:custGeom>
              <a:avLst/>
              <a:gdLst>
                <a:gd name="T0" fmla="*/ 12 w 25"/>
                <a:gd name="T1" fmla="*/ 13 h 27"/>
                <a:gd name="T2" fmla="*/ 25 w 25"/>
                <a:gd name="T3" fmla="*/ 0 h 27"/>
                <a:gd name="T4" fmla="*/ 25 w 25"/>
                <a:gd name="T5" fmla="*/ 27 h 27"/>
                <a:gd name="T6" fmla="*/ 0 w 25"/>
                <a:gd name="T7" fmla="*/ 27 h 27"/>
                <a:gd name="T8" fmla="*/ 12 w 25"/>
                <a:gd name="T9" fmla="*/ 13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7"/>
                <a:gd name="T17" fmla="*/ 25 w 2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7">
                  <a:moveTo>
                    <a:pt x="12" y="13"/>
                  </a:moveTo>
                  <a:lnTo>
                    <a:pt x="25" y="0"/>
                  </a:lnTo>
                  <a:lnTo>
                    <a:pt x="25" y="27"/>
                  </a:lnTo>
                  <a:lnTo>
                    <a:pt x="0" y="27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1" name="Line 109"/>
            <p:cNvSpPr>
              <a:spLocks noChangeShapeType="1"/>
            </p:cNvSpPr>
            <p:nvPr/>
          </p:nvSpPr>
          <p:spPr bwMode="auto">
            <a:xfrm>
              <a:off x="4244" y="1907"/>
              <a:ext cx="12" cy="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2" name="Arc 110"/>
            <p:cNvSpPr>
              <a:spLocks/>
            </p:cNvSpPr>
            <p:nvPr/>
          </p:nvSpPr>
          <p:spPr bwMode="auto">
            <a:xfrm>
              <a:off x="4318" y="1793"/>
              <a:ext cx="659" cy="148"/>
            </a:xfrm>
            <a:custGeom>
              <a:avLst/>
              <a:gdLst>
                <a:gd name="T0" fmla="*/ 0 w 21593"/>
                <a:gd name="T1" fmla="*/ 0 h 21600"/>
                <a:gd name="T2" fmla="*/ 1 w 21593"/>
                <a:gd name="T3" fmla="*/ 0 h 21600"/>
                <a:gd name="T4" fmla="*/ 0 w 215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3"/>
                <a:gd name="T10" fmla="*/ 0 h 21600"/>
                <a:gd name="T11" fmla="*/ 21593 w 215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3" h="21600" fill="none" extrusionOk="0">
                  <a:moveTo>
                    <a:pt x="0" y="-1"/>
                  </a:moveTo>
                  <a:cubicBezTo>
                    <a:pt x="11713" y="-1"/>
                    <a:pt x="21292" y="9336"/>
                    <a:pt x="21592" y="21046"/>
                  </a:cubicBezTo>
                </a:path>
                <a:path w="21593" h="21600" stroke="0" extrusionOk="0">
                  <a:moveTo>
                    <a:pt x="0" y="-1"/>
                  </a:moveTo>
                  <a:cubicBezTo>
                    <a:pt x="11713" y="-1"/>
                    <a:pt x="21292" y="9336"/>
                    <a:pt x="21592" y="2104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3" name="Arc 111"/>
            <p:cNvSpPr>
              <a:spLocks/>
            </p:cNvSpPr>
            <p:nvPr/>
          </p:nvSpPr>
          <p:spPr bwMode="auto">
            <a:xfrm>
              <a:off x="3696" y="1793"/>
              <a:ext cx="653" cy="148"/>
            </a:xfrm>
            <a:custGeom>
              <a:avLst/>
              <a:gdLst>
                <a:gd name="T0" fmla="*/ 0 w 21593"/>
                <a:gd name="T1" fmla="*/ 0 h 21600"/>
                <a:gd name="T2" fmla="*/ 1 w 21593"/>
                <a:gd name="T3" fmla="*/ 0 h 21600"/>
                <a:gd name="T4" fmla="*/ 1 w 215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3"/>
                <a:gd name="T10" fmla="*/ 0 h 21600"/>
                <a:gd name="T11" fmla="*/ 21593 w 215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3" h="21600" fill="none" extrusionOk="0">
                  <a:moveTo>
                    <a:pt x="-1" y="21053"/>
                  </a:moveTo>
                  <a:cubicBezTo>
                    <a:pt x="295" y="9380"/>
                    <a:pt x="9814" y="55"/>
                    <a:pt x="21491" y="0"/>
                  </a:cubicBezTo>
                </a:path>
                <a:path w="21593" h="21600" stroke="0" extrusionOk="0">
                  <a:moveTo>
                    <a:pt x="-1" y="21053"/>
                  </a:moveTo>
                  <a:cubicBezTo>
                    <a:pt x="295" y="9380"/>
                    <a:pt x="9814" y="55"/>
                    <a:pt x="21491" y="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4" name="Freeform 112"/>
            <p:cNvSpPr>
              <a:spLocks/>
            </p:cNvSpPr>
            <p:nvPr/>
          </p:nvSpPr>
          <p:spPr bwMode="auto">
            <a:xfrm>
              <a:off x="4959" y="1920"/>
              <a:ext cx="24" cy="14"/>
            </a:xfrm>
            <a:custGeom>
              <a:avLst/>
              <a:gdLst>
                <a:gd name="T0" fmla="*/ 12 w 24"/>
                <a:gd name="T1" fmla="*/ 0 h 14"/>
                <a:gd name="T2" fmla="*/ 24 w 24"/>
                <a:gd name="T3" fmla="*/ 0 h 14"/>
                <a:gd name="T4" fmla="*/ 24 w 24"/>
                <a:gd name="T5" fmla="*/ 14 h 14"/>
                <a:gd name="T6" fmla="*/ 0 w 24"/>
                <a:gd name="T7" fmla="*/ 14 h 14"/>
                <a:gd name="T8" fmla="*/ 12 w 24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4"/>
                <a:gd name="T17" fmla="*/ 24 w 2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4">
                  <a:moveTo>
                    <a:pt x="12" y="0"/>
                  </a:moveTo>
                  <a:lnTo>
                    <a:pt x="24" y="0"/>
                  </a:lnTo>
                  <a:lnTo>
                    <a:pt x="24" y="14"/>
                  </a:lnTo>
                  <a:lnTo>
                    <a:pt x="0" y="14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5" name="Freeform 113"/>
            <p:cNvSpPr>
              <a:spLocks/>
            </p:cNvSpPr>
            <p:nvPr/>
          </p:nvSpPr>
          <p:spPr bwMode="auto">
            <a:xfrm>
              <a:off x="4959" y="1920"/>
              <a:ext cx="24" cy="14"/>
            </a:xfrm>
            <a:custGeom>
              <a:avLst/>
              <a:gdLst>
                <a:gd name="T0" fmla="*/ 12 w 24"/>
                <a:gd name="T1" fmla="*/ 0 h 14"/>
                <a:gd name="T2" fmla="*/ 24 w 24"/>
                <a:gd name="T3" fmla="*/ 0 h 14"/>
                <a:gd name="T4" fmla="*/ 24 w 24"/>
                <a:gd name="T5" fmla="*/ 14 h 14"/>
                <a:gd name="T6" fmla="*/ 0 w 24"/>
                <a:gd name="T7" fmla="*/ 14 h 14"/>
                <a:gd name="T8" fmla="*/ 12 w 24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4"/>
                <a:gd name="T17" fmla="*/ 24 w 2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4">
                  <a:moveTo>
                    <a:pt x="12" y="0"/>
                  </a:moveTo>
                  <a:lnTo>
                    <a:pt x="24" y="0"/>
                  </a:lnTo>
                  <a:lnTo>
                    <a:pt x="24" y="14"/>
                  </a:lnTo>
                  <a:lnTo>
                    <a:pt x="0" y="1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6" name="Line 114"/>
            <p:cNvSpPr>
              <a:spLocks noChangeShapeType="1"/>
            </p:cNvSpPr>
            <p:nvPr/>
          </p:nvSpPr>
          <p:spPr bwMode="auto">
            <a:xfrm>
              <a:off x="4959" y="1907"/>
              <a:ext cx="12" cy="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7" name="Rectangle 115"/>
            <p:cNvSpPr>
              <a:spLocks noChangeArrowheads="1"/>
            </p:cNvSpPr>
            <p:nvPr/>
          </p:nvSpPr>
          <p:spPr bwMode="auto">
            <a:xfrm>
              <a:off x="4541" y="1894"/>
              <a:ext cx="32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election</a:t>
              </a:r>
              <a:endParaRPr lang="en-US"/>
            </a:p>
          </p:txBody>
        </p:sp>
        <p:sp>
          <p:nvSpPr>
            <p:cNvPr id="54388" name="Arc 116"/>
            <p:cNvSpPr>
              <a:spLocks/>
            </p:cNvSpPr>
            <p:nvPr/>
          </p:nvSpPr>
          <p:spPr bwMode="auto">
            <a:xfrm>
              <a:off x="4639" y="1859"/>
              <a:ext cx="278" cy="81"/>
            </a:xfrm>
            <a:custGeom>
              <a:avLst/>
              <a:gdLst>
                <a:gd name="T0" fmla="*/ 0 w 21614"/>
                <a:gd name="T1" fmla="*/ 0 h 21600"/>
                <a:gd name="T2" fmla="*/ 0 w 21614"/>
                <a:gd name="T3" fmla="*/ 0 h 21600"/>
                <a:gd name="T4" fmla="*/ 0 w 21614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4"/>
                <a:gd name="T10" fmla="*/ 0 h 21600"/>
                <a:gd name="T11" fmla="*/ 21614 w 2161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4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-1"/>
                  </a:cubicBezTo>
                  <a:cubicBezTo>
                    <a:pt x="11804" y="-1"/>
                    <a:pt x="21415" y="9450"/>
                    <a:pt x="21613" y="21236"/>
                  </a:cubicBezTo>
                </a:path>
                <a:path w="21614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-1"/>
                  </a:cubicBezTo>
                  <a:cubicBezTo>
                    <a:pt x="11804" y="-1"/>
                    <a:pt x="21415" y="9450"/>
                    <a:pt x="21613" y="21236"/>
                  </a:cubicBezTo>
                  <a:lnTo>
                    <a:pt x="17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9" name="Arc 117"/>
            <p:cNvSpPr>
              <a:spLocks/>
            </p:cNvSpPr>
            <p:nvPr/>
          </p:nvSpPr>
          <p:spPr bwMode="auto">
            <a:xfrm>
              <a:off x="4374" y="1859"/>
              <a:ext cx="283" cy="81"/>
            </a:xfrm>
            <a:custGeom>
              <a:avLst/>
              <a:gdLst>
                <a:gd name="T0" fmla="*/ 0 w 21597"/>
                <a:gd name="T1" fmla="*/ 0 h 21600"/>
                <a:gd name="T2" fmla="*/ 0 w 21597"/>
                <a:gd name="T3" fmla="*/ 0 h 21600"/>
                <a:gd name="T4" fmla="*/ 0 w 2159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7"/>
                <a:gd name="T10" fmla="*/ 0 h 21600"/>
                <a:gd name="T11" fmla="*/ 21597 w 2159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7" h="21600" fill="none" extrusionOk="0">
                  <a:moveTo>
                    <a:pt x="0" y="21230"/>
                  </a:moveTo>
                  <a:cubicBezTo>
                    <a:pt x="201" y="9485"/>
                    <a:pt x="9750" y="55"/>
                    <a:pt x="21496" y="0"/>
                  </a:cubicBezTo>
                </a:path>
                <a:path w="21597" h="21600" stroke="0" extrusionOk="0">
                  <a:moveTo>
                    <a:pt x="0" y="21230"/>
                  </a:moveTo>
                  <a:cubicBezTo>
                    <a:pt x="201" y="9485"/>
                    <a:pt x="9750" y="55"/>
                    <a:pt x="21496" y="0"/>
                  </a:cubicBezTo>
                  <a:lnTo>
                    <a:pt x="21597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0" name="Freeform 118"/>
            <p:cNvSpPr>
              <a:spLocks/>
            </p:cNvSpPr>
            <p:nvPr/>
          </p:nvSpPr>
          <p:spPr bwMode="auto">
            <a:xfrm>
              <a:off x="4910" y="1907"/>
              <a:ext cx="12" cy="27"/>
            </a:xfrm>
            <a:custGeom>
              <a:avLst/>
              <a:gdLst>
                <a:gd name="T0" fmla="*/ 0 w 12"/>
                <a:gd name="T1" fmla="*/ 13 h 27"/>
                <a:gd name="T2" fmla="*/ 12 w 12"/>
                <a:gd name="T3" fmla="*/ 0 h 27"/>
                <a:gd name="T4" fmla="*/ 12 w 12"/>
                <a:gd name="T5" fmla="*/ 27 h 27"/>
                <a:gd name="T6" fmla="*/ 0 w 12"/>
                <a:gd name="T7" fmla="*/ 27 h 27"/>
                <a:gd name="T8" fmla="*/ 0 w 12"/>
                <a:gd name="T9" fmla="*/ 13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27"/>
                <a:gd name="T17" fmla="*/ 12 w 12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27">
                  <a:moveTo>
                    <a:pt x="0" y="13"/>
                  </a:moveTo>
                  <a:lnTo>
                    <a:pt x="12" y="0"/>
                  </a:lnTo>
                  <a:lnTo>
                    <a:pt x="12" y="27"/>
                  </a:lnTo>
                  <a:lnTo>
                    <a:pt x="0" y="27"/>
                  </a:lnTo>
                  <a:lnTo>
                    <a:pt x="0" y="1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1" name="Freeform 119"/>
            <p:cNvSpPr>
              <a:spLocks/>
            </p:cNvSpPr>
            <p:nvPr/>
          </p:nvSpPr>
          <p:spPr bwMode="auto">
            <a:xfrm>
              <a:off x="4910" y="1907"/>
              <a:ext cx="12" cy="27"/>
            </a:xfrm>
            <a:custGeom>
              <a:avLst/>
              <a:gdLst>
                <a:gd name="T0" fmla="*/ 0 w 12"/>
                <a:gd name="T1" fmla="*/ 13 h 27"/>
                <a:gd name="T2" fmla="*/ 12 w 12"/>
                <a:gd name="T3" fmla="*/ 0 h 27"/>
                <a:gd name="T4" fmla="*/ 12 w 12"/>
                <a:gd name="T5" fmla="*/ 27 h 27"/>
                <a:gd name="T6" fmla="*/ 0 w 12"/>
                <a:gd name="T7" fmla="*/ 27 h 27"/>
                <a:gd name="T8" fmla="*/ 0 w 12"/>
                <a:gd name="T9" fmla="*/ 13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27"/>
                <a:gd name="T17" fmla="*/ 12 w 12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27">
                  <a:moveTo>
                    <a:pt x="0" y="13"/>
                  </a:moveTo>
                  <a:lnTo>
                    <a:pt x="12" y="0"/>
                  </a:lnTo>
                  <a:lnTo>
                    <a:pt x="12" y="27"/>
                  </a:lnTo>
                  <a:lnTo>
                    <a:pt x="0" y="27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2" name="Line 120"/>
            <p:cNvSpPr>
              <a:spLocks noChangeShapeType="1"/>
            </p:cNvSpPr>
            <p:nvPr/>
          </p:nvSpPr>
          <p:spPr bwMode="auto">
            <a:xfrm>
              <a:off x="4910" y="1907"/>
              <a:ext cx="1" cy="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3" name="Rectangle 121"/>
            <p:cNvSpPr>
              <a:spLocks noChangeArrowheads="1"/>
            </p:cNvSpPr>
            <p:nvPr/>
          </p:nvSpPr>
          <p:spPr bwMode="auto">
            <a:xfrm>
              <a:off x="3844" y="2107"/>
              <a:ext cx="30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answer</a:t>
              </a:r>
              <a:endParaRPr lang="en-US"/>
            </a:p>
          </p:txBody>
        </p:sp>
        <p:sp>
          <p:nvSpPr>
            <p:cNvPr id="54394" name="Arc 122"/>
            <p:cNvSpPr>
              <a:spLocks/>
            </p:cNvSpPr>
            <p:nvPr/>
          </p:nvSpPr>
          <p:spPr bwMode="auto">
            <a:xfrm>
              <a:off x="3978" y="2179"/>
              <a:ext cx="297" cy="82"/>
            </a:xfrm>
            <a:custGeom>
              <a:avLst/>
              <a:gdLst>
                <a:gd name="T0" fmla="*/ 0 w 21704"/>
                <a:gd name="T1" fmla="*/ 0 h 22058"/>
                <a:gd name="T2" fmla="*/ 0 w 21704"/>
                <a:gd name="T3" fmla="*/ 0 h 22058"/>
                <a:gd name="T4" fmla="*/ 0 w 21704"/>
                <a:gd name="T5" fmla="*/ 0 h 22058"/>
                <a:gd name="T6" fmla="*/ 0 60000 65536"/>
                <a:gd name="T7" fmla="*/ 0 60000 65536"/>
                <a:gd name="T8" fmla="*/ 0 60000 65536"/>
                <a:gd name="T9" fmla="*/ 0 w 21704"/>
                <a:gd name="T10" fmla="*/ 0 h 22058"/>
                <a:gd name="T11" fmla="*/ 21704 w 21704"/>
                <a:gd name="T12" fmla="*/ 22058 h 220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4" h="22058" fill="none" extrusionOk="0">
                  <a:moveTo>
                    <a:pt x="21699" y="-1"/>
                  </a:moveTo>
                  <a:cubicBezTo>
                    <a:pt x="21702" y="152"/>
                    <a:pt x="21704" y="305"/>
                    <a:pt x="21704" y="458"/>
                  </a:cubicBezTo>
                  <a:cubicBezTo>
                    <a:pt x="21704" y="12387"/>
                    <a:pt x="12033" y="22058"/>
                    <a:pt x="104" y="22058"/>
                  </a:cubicBezTo>
                  <a:cubicBezTo>
                    <a:pt x="69" y="22057"/>
                    <a:pt x="34" y="22057"/>
                    <a:pt x="0" y="22057"/>
                  </a:cubicBezTo>
                </a:path>
                <a:path w="21704" h="22058" stroke="0" extrusionOk="0">
                  <a:moveTo>
                    <a:pt x="21699" y="-1"/>
                  </a:moveTo>
                  <a:cubicBezTo>
                    <a:pt x="21702" y="152"/>
                    <a:pt x="21704" y="305"/>
                    <a:pt x="21704" y="458"/>
                  </a:cubicBezTo>
                  <a:cubicBezTo>
                    <a:pt x="21704" y="12387"/>
                    <a:pt x="12033" y="22058"/>
                    <a:pt x="104" y="22058"/>
                  </a:cubicBezTo>
                  <a:cubicBezTo>
                    <a:pt x="69" y="22057"/>
                    <a:pt x="34" y="22057"/>
                    <a:pt x="0" y="22057"/>
                  </a:cubicBezTo>
                  <a:lnTo>
                    <a:pt x="104" y="458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5" name="Arc 123"/>
            <p:cNvSpPr>
              <a:spLocks/>
            </p:cNvSpPr>
            <p:nvPr/>
          </p:nvSpPr>
          <p:spPr bwMode="auto">
            <a:xfrm>
              <a:off x="3708" y="2179"/>
              <a:ext cx="296" cy="82"/>
            </a:xfrm>
            <a:custGeom>
              <a:avLst/>
              <a:gdLst>
                <a:gd name="T0" fmla="*/ 0 w 21600"/>
                <a:gd name="T1" fmla="*/ 0 h 22053"/>
                <a:gd name="T2" fmla="*/ 0 w 21600"/>
                <a:gd name="T3" fmla="*/ 0 h 22053"/>
                <a:gd name="T4" fmla="*/ 0 w 21600"/>
                <a:gd name="T5" fmla="*/ 0 h 2205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053"/>
                <a:gd name="T11" fmla="*/ 21600 w 21600"/>
                <a:gd name="T12" fmla="*/ 22053 h 220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053" fill="none" extrusionOk="0">
                  <a:moveTo>
                    <a:pt x="21479" y="22052"/>
                  </a:moveTo>
                  <a:cubicBezTo>
                    <a:pt x="9597" y="21986"/>
                    <a:pt x="0" y="12335"/>
                    <a:pt x="0" y="453"/>
                  </a:cubicBezTo>
                  <a:cubicBezTo>
                    <a:pt x="0" y="301"/>
                    <a:pt x="1" y="150"/>
                    <a:pt x="4" y="-1"/>
                  </a:cubicBezTo>
                </a:path>
                <a:path w="21600" h="22053" stroke="0" extrusionOk="0">
                  <a:moveTo>
                    <a:pt x="21479" y="22052"/>
                  </a:moveTo>
                  <a:cubicBezTo>
                    <a:pt x="9597" y="21986"/>
                    <a:pt x="0" y="12335"/>
                    <a:pt x="0" y="453"/>
                  </a:cubicBezTo>
                  <a:cubicBezTo>
                    <a:pt x="0" y="301"/>
                    <a:pt x="1" y="150"/>
                    <a:pt x="4" y="-1"/>
                  </a:cubicBezTo>
                  <a:lnTo>
                    <a:pt x="21600" y="45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6" name="Freeform 124"/>
            <p:cNvSpPr>
              <a:spLocks/>
            </p:cNvSpPr>
            <p:nvPr/>
          </p:nvSpPr>
          <p:spPr bwMode="auto">
            <a:xfrm>
              <a:off x="3677" y="2174"/>
              <a:ext cx="25" cy="27"/>
            </a:xfrm>
            <a:custGeom>
              <a:avLst/>
              <a:gdLst>
                <a:gd name="T0" fmla="*/ 12 w 25"/>
                <a:gd name="T1" fmla="*/ 13 h 27"/>
                <a:gd name="T2" fmla="*/ 12 w 25"/>
                <a:gd name="T3" fmla="*/ 27 h 27"/>
                <a:gd name="T4" fmla="*/ 0 w 25"/>
                <a:gd name="T5" fmla="*/ 0 h 27"/>
                <a:gd name="T6" fmla="*/ 25 w 25"/>
                <a:gd name="T7" fmla="*/ 0 h 27"/>
                <a:gd name="T8" fmla="*/ 12 w 25"/>
                <a:gd name="T9" fmla="*/ 13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7"/>
                <a:gd name="T17" fmla="*/ 25 w 2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7">
                  <a:moveTo>
                    <a:pt x="12" y="13"/>
                  </a:moveTo>
                  <a:lnTo>
                    <a:pt x="12" y="27"/>
                  </a:lnTo>
                  <a:lnTo>
                    <a:pt x="0" y="0"/>
                  </a:lnTo>
                  <a:lnTo>
                    <a:pt x="25" y="0"/>
                  </a:lnTo>
                  <a:lnTo>
                    <a:pt x="12" y="1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7" name="Freeform 125"/>
            <p:cNvSpPr>
              <a:spLocks/>
            </p:cNvSpPr>
            <p:nvPr/>
          </p:nvSpPr>
          <p:spPr bwMode="auto">
            <a:xfrm>
              <a:off x="3677" y="2174"/>
              <a:ext cx="25" cy="27"/>
            </a:xfrm>
            <a:custGeom>
              <a:avLst/>
              <a:gdLst>
                <a:gd name="T0" fmla="*/ 12 w 25"/>
                <a:gd name="T1" fmla="*/ 13 h 27"/>
                <a:gd name="T2" fmla="*/ 12 w 25"/>
                <a:gd name="T3" fmla="*/ 27 h 27"/>
                <a:gd name="T4" fmla="*/ 0 w 25"/>
                <a:gd name="T5" fmla="*/ 0 h 27"/>
                <a:gd name="T6" fmla="*/ 25 w 25"/>
                <a:gd name="T7" fmla="*/ 0 h 27"/>
                <a:gd name="T8" fmla="*/ 12 w 25"/>
                <a:gd name="T9" fmla="*/ 13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7"/>
                <a:gd name="T17" fmla="*/ 25 w 2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7">
                  <a:moveTo>
                    <a:pt x="12" y="13"/>
                  </a:moveTo>
                  <a:lnTo>
                    <a:pt x="12" y="27"/>
                  </a:lnTo>
                  <a:lnTo>
                    <a:pt x="0" y="0"/>
                  </a:lnTo>
                  <a:lnTo>
                    <a:pt x="25" y="0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8" name="Line 126"/>
            <p:cNvSpPr>
              <a:spLocks noChangeShapeType="1"/>
            </p:cNvSpPr>
            <p:nvPr/>
          </p:nvSpPr>
          <p:spPr bwMode="auto">
            <a:xfrm flipV="1">
              <a:off x="3702" y="2187"/>
              <a:ext cx="1" cy="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9" name="Arc 127"/>
            <p:cNvSpPr>
              <a:spLocks/>
            </p:cNvSpPr>
            <p:nvPr/>
          </p:nvSpPr>
          <p:spPr bwMode="auto">
            <a:xfrm>
              <a:off x="2993" y="3422"/>
              <a:ext cx="302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21599"/>
                  </a:moveTo>
                  <a:cubicBezTo>
                    <a:pt x="-1" y="9670"/>
                    <a:pt x="9670" y="-1"/>
                    <a:pt x="21600" y="-1"/>
                  </a:cubicBezTo>
                </a:path>
                <a:path w="21600" h="21600" stroke="0" extrusionOk="0">
                  <a:moveTo>
                    <a:pt x="-1" y="21599"/>
                  </a:moveTo>
                  <a:cubicBezTo>
                    <a:pt x="-1" y="9670"/>
                    <a:pt x="9670" y="-1"/>
                    <a:pt x="21600" y="-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0" name="Arc 128"/>
            <p:cNvSpPr>
              <a:spLocks/>
            </p:cNvSpPr>
            <p:nvPr/>
          </p:nvSpPr>
          <p:spPr bwMode="auto">
            <a:xfrm>
              <a:off x="3275" y="3422"/>
              <a:ext cx="297" cy="88"/>
            </a:xfrm>
            <a:custGeom>
              <a:avLst/>
              <a:gdLst>
                <a:gd name="T0" fmla="*/ 0 w 21702"/>
                <a:gd name="T1" fmla="*/ 0 h 21600"/>
                <a:gd name="T2" fmla="*/ 0 w 21702"/>
                <a:gd name="T3" fmla="*/ 0 h 21600"/>
                <a:gd name="T4" fmla="*/ 0 w 2170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02"/>
                <a:gd name="T10" fmla="*/ 0 h 21600"/>
                <a:gd name="T11" fmla="*/ 21702 w 2170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2" h="21600" fill="none" extrusionOk="0">
                  <a:moveTo>
                    <a:pt x="0" y="0"/>
                  </a:moveTo>
                  <a:cubicBezTo>
                    <a:pt x="34" y="0"/>
                    <a:pt x="68" y="-1"/>
                    <a:pt x="102" y="-1"/>
                  </a:cubicBezTo>
                  <a:cubicBezTo>
                    <a:pt x="12031" y="-1"/>
                    <a:pt x="21702" y="9670"/>
                    <a:pt x="21702" y="21600"/>
                  </a:cubicBezTo>
                </a:path>
                <a:path w="21702" h="21600" stroke="0" extrusionOk="0">
                  <a:moveTo>
                    <a:pt x="0" y="0"/>
                  </a:moveTo>
                  <a:cubicBezTo>
                    <a:pt x="34" y="0"/>
                    <a:pt x="68" y="-1"/>
                    <a:pt x="102" y="-1"/>
                  </a:cubicBezTo>
                  <a:cubicBezTo>
                    <a:pt x="12031" y="-1"/>
                    <a:pt x="21702" y="9670"/>
                    <a:pt x="21702" y="21600"/>
                  </a:cubicBezTo>
                  <a:lnTo>
                    <a:pt x="102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1" name="Freeform 129"/>
            <p:cNvSpPr>
              <a:spLocks/>
            </p:cNvSpPr>
            <p:nvPr/>
          </p:nvSpPr>
          <p:spPr bwMode="auto">
            <a:xfrm>
              <a:off x="2987" y="3483"/>
              <a:ext cx="24" cy="27"/>
            </a:xfrm>
            <a:custGeom>
              <a:avLst/>
              <a:gdLst>
                <a:gd name="T0" fmla="*/ 12 w 24"/>
                <a:gd name="T1" fmla="*/ 0 h 27"/>
                <a:gd name="T2" fmla="*/ 24 w 24"/>
                <a:gd name="T3" fmla="*/ 13 h 27"/>
                <a:gd name="T4" fmla="*/ 0 w 24"/>
                <a:gd name="T5" fmla="*/ 27 h 27"/>
                <a:gd name="T6" fmla="*/ 12 w 24"/>
                <a:gd name="T7" fmla="*/ 0 h 27"/>
                <a:gd name="T8" fmla="*/ 12 w 24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7"/>
                <a:gd name="T17" fmla="*/ 24 w 2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7">
                  <a:moveTo>
                    <a:pt x="12" y="0"/>
                  </a:moveTo>
                  <a:lnTo>
                    <a:pt x="24" y="13"/>
                  </a:lnTo>
                  <a:lnTo>
                    <a:pt x="0" y="27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2" name="Freeform 130"/>
            <p:cNvSpPr>
              <a:spLocks/>
            </p:cNvSpPr>
            <p:nvPr/>
          </p:nvSpPr>
          <p:spPr bwMode="auto">
            <a:xfrm>
              <a:off x="2987" y="3483"/>
              <a:ext cx="24" cy="27"/>
            </a:xfrm>
            <a:custGeom>
              <a:avLst/>
              <a:gdLst>
                <a:gd name="T0" fmla="*/ 12 w 24"/>
                <a:gd name="T1" fmla="*/ 0 h 27"/>
                <a:gd name="T2" fmla="*/ 24 w 24"/>
                <a:gd name="T3" fmla="*/ 13 h 27"/>
                <a:gd name="T4" fmla="*/ 0 w 24"/>
                <a:gd name="T5" fmla="*/ 27 h 27"/>
                <a:gd name="T6" fmla="*/ 12 w 24"/>
                <a:gd name="T7" fmla="*/ 0 h 27"/>
                <a:gd name="T8" fmla="*/ 12 w 24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7"/>
                <a:gd name="T17" fmla="*/ 24 w 2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7">
                  <a:moveTo>
                    <a:pt x="12" y="0"/>
                  </a:moveTo>
                  <a:lnTo>
                    <a:pt x="24" y="13"/>
                  </a:lnTo>
                  <a:lnTo>
                    <a:pt x="0" y="2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3" name="Line 131"/>
            <p:cNvSpPr>
              <a:spLocks noChangeShapeType="1"/>
            </p:cNvSpPr>
            <p:nvPr/>
          </p:nvSpPr>
          <p:spPr bwMode="auto">
            <a:xfrm>
              <a:off x="3011" y="3483"/>
              <a:ext cx="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4" name="Arc 132"/>
            <p:cNvSpPr>
              <a:spLocks/>
            </p:cNvSpPr>
            <p:nvPr/>
          </p:nvSpPr>
          <p:spPr bwMode="auto">
            <a:xfrm>
              <a:off x="3970" y="676"/>
              <a:ext cx="943" cy="431"/>
            </a:xfrm>
            <a:custGeom>
              <a:avLst/>
              <a:gdLst>
                <a:gd name="T0" fmla="*/ 0 w 21593"/>
                <a:gd name="T1" fmla="*/ 0 h 21600"/>
                <a:gd name="T2" fmla="*/ 2 w 21593"/>
                <a:gd name="T3" fmla="*/ 0 h 21600"/>
                <a:gd name="T4" fmla="*/ 0 w 215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3"/>
                <a:gd name="T10" fmla="*/ 0 h 21600"/>
                <a:gd name="T11" fmla="*/ 21593 w 215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3" h="21600" fill="none" extrusionOk="0">
                  <a:moveTo>
                    <a:pt x="0" y="-1"/>
                  </a:moveTo>
                  <a:cubicBezTo>
                    <a:pt x="11713" y="-1"/>
                    <a:pt x="21292" y="9336"/>
                    <a:pt x="21592" y="21046"/>
                  </a:cubicBezTo>
                </a:path>
                <a:path w="21593" h="21600" stroke="0" extrusionOk="0">
                  <a:moveTo>
                    <a:pt x="0" y="-1"/>
                  </a:moveTo>
                  <a:cubicBezTo>
                    <a:pt x="11713" y="-1"/>
                    <a:pt x="21292" y="9336"/>
                    <a:pt x="21592" y="2104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5" name="Arc 133"/>
            <p:cNvSpPr>
              <a:spLocks/>
            </p:cNvSpPr>
            <p:nvPr/>
          </p:nvSpPr>
          <p:spPr bwMode="auto">
            <a:xfrm>
              <a:off x="2952" y="666"/>
              <a:ext cx="1034" cy="450"/>
            </a:xfrm>
            <a:custGeom>
              <a:avLst/>
              <a:gdLst>
                <a:gd name="T0" fmla="*/ 0 w 21593"/>
                <a:gd name="T1" fmla="*/ 0 h 21600"/>
                <a:gd name="T2" fmla="*/ 2 w 21593"/>
                <a:gd name="T3" fmla="*/ 0 h 21600"/>
                <a:gd name="T4" fmla="*/ 2 w 215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3"/>
                <a:gd name="T10" fmla="*/ 0 h 21600"/>
                <a:gd name="T11" fmla="*/ 21593 w 215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3" h="21600" fill="none" extrusionOk="0">
                  <a:moveTo>
                    <a:pt x="0" y="21047"/>
                  </a:moveTo>
                  <a:cubicBezTo>
                    <a:pt x="299" y="9343"/>
                    <a:pt x="9868" y="9"/>
                    <a:pt x="21576" y="0"/>
                  </a:cubicBezTo>
                </a:path>
                <a:path w="21593" h="21600" stroke="0" extrusionOk="0">
                  <a:moveTo>
                    <a:pt x="0" y="21047"/>
                  </a:moveTo>
                  <a:cubicBezTo>
                    <a:pt x="299" y="9343"/>
                    <a:pt x="9868" y="9"/>
                    <a:pt x="21576" y="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6" name="Rectangle 134"/>
            <p:cNvSpPr>
              <a:spLocks noChangeArrowheads="1"/>
            </p:cNvSpPr>
            <p:nvPr/>
          </p:nvSpPr>
          <p:spPr bwMode="auto">
            <a:xfrm>
              <a:off x="3870" y="550"/>
              <a:ext cx="32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election</a:t>
              </a:r>
              <a:endParaRPr lang="en-US"/>
            </a:p>
          </p:txBody>
        </p:sp>
        <p:sp>
          <p:nvSpPr>
            <p:cNvPr id="54407" name="Freeform 136"/>
            <p:cNvSpPr>
              <a:spLocks/>
            </p:cNvSpPr>
            <p:nvPr/>
          </p:nvSpPr>
          <p:spPr bwMode="auto">
            <a:xfrm>
              <a:off x="4914" y="1083"/>
              <a:ext cx="24" cy="27"/>
            </a:xfrm>
            <a:custGeom>
              <a:avLst/>
              <a:gdLst>
                <a:gd name="T0" fmla="*/ 12 w 24"/>
                <a:gd name="T1" fmla="*/ 14 h 27"/>
                <a:gd name="T2" fmla="*/ 24 w 24"/>
                <a:gd name="T3" fmla="*/ 0 h 27"/>
                <a:gd name="T4" fmla="*/ 24 w 24"/>
                <a:gd name="T5" fmla="*/ 27 h 27"/>
                <a:gd name="T6" fmla="*/ 0 w 24"/>
                <a:gd name="T7" fmla="*/ 14 h 27"/>
                <a:gd name="T8" fmla="*/ 12 w 24"/>
                <a:gd name="T9" fmla="*/ 14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7"/>
                <a:gd name="T17" fmla="*/ 24 w 2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7">
                  <a:moveTo>
                    <a:pt x="12" y="14"/>
                  </a:moveTo>
                  <a:lnTo>
                    <a:pt x="24" y="0"/>
                  </a:lnTo>
                  <a:lnTo>
                    <a:pt x="24" y="27"/>
                  </a:lnTo>
                  <a:lnTo>
                    <a:pt x="0" y="14"/>
                  </a:lnTo>
                  <a:lnTo>
                    <a:pt x="12" y="14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Election?</a:t>
            </a:r>
            <a:endParaRPr lang="en-US" dirty="0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Example 1: Your Bank maintains multiple servers in their cloud, but for each customer, one </a:t>
            </a:r>
            <a:r>
              <a:rPr lang="en-US" dirty="0" smtClean="0"/>
              <a:t>of </a:t>
            </a:r>
            <a:r>
              <a:rPr lang="en-US" dirty="0" smtClean="0"/>
              <a:t>the servers is responsible, i.e., is the </a:t>
            </a:r>
            <a:r>
              <a:rPr lang="en-US" dirty="0" smtClean="0">
                <a:solidFill>
                  <a:srgbClr val="FF0000"/>
                </a:solidFill>
              </a:rPr>
              <a:t>leader </a:t>
            </a:r>
          </a:p>
          <a:p>
            <a:pPr lvl="1"/>
            <a:r>
              <a:rPr lang="en-US" dirty="0" smtClean="0"/>
              <a:t>What if there are two leaders per customer?</a:t>
            </a:r>
          </a:p>
          <a:p>
            <a:pPr lvl="1"/>
            <a:r>
              <a:rPr lang="en-US" dirty="0" smtClean="0"/>
              <a:t>What if servers disagree about who the leader is?</a:t>
            </a:r>
          </a:p>
          <a:p>
            <a:pPr lvl="1"/>
            <a:r>
              <a:rPr lang="en-US" dirty="0" smtClean="0"/>
              <a:t>What if the leader crashes?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Bully Algorithm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case scenario: The process with the second highest id notices the failure of the coordinator and elects itself.</a:t>
            </a:r>
          </a:p>
          <a:p>
            <a:pPr lvl="1"/>
            <a:r>
              <a:rPr lang="en-US" dirty="0" smtClean="0"/>
              <a:t>N-2 </a:t>
            </a:r>
            <a:r>
              <a:rPr lang="en-US" u="sng" dirty="0" smtClean="0">
                <a:solidFill>
                  <a:srgbClr val="6BB76D"/>
                </a:solidFill>
              </a:rPr>
              <a:t>coordinator</a:t>
            </a:r>
            <a:r>
              <a:rPr lang="en-US" dirty="0" smtClean="0"/>
              <a:t> messages are sent.</a:t>
            </a:r>
          </a:p>
          <a:p>
            <a:pPr lvl="1"/>
            <a:r>
              <a:rPr lang="en-US" dirty="0" smtClean="0"/>
              <a:t>Turnaround time is one message transmission time.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Bully Algorithm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Worst case scenario: When the process with the lowest id in the system detects the failure.</a:t>
            </a:r>
          </a:p>
          <a:p>
            <a:pPr lvl="1"/>
            <a:r>
              <a:rPr lang="en-US" dirty="0" smtClean="0"/>
              <a:t>N-1 processes altogether begin elections, each sending messages to processes with higher ids.</a:t>
            </a:r>
          </a:p>
          <a:p>
            <a:pPr lvl="1"/>
            <a:r>
              <a:rPr lang="en-US" dirty="0" smtClean="0"/>
              <a:t>The message overhead is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Turnaround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messages arrive within </a:t>
            </a:r>
            <a:r>
              <a:rPr lang="en-US" dirty="0" smtClean="0"/>
              <a:t>T </a:t>
            </a:r>
            <a:r>
              <a:rPr lang="en-US" dirty="0"/>
              <a:t>units of </a:t>
            </a:r>
            <a:r>
              <a:rPr lang="en-US" dirty="0" smtClean="0"/>
              <a:t>time (synchronous)</a:t>
            </a:r>
          </a:p>
          <a:p>
            <a:r>
              <a:rPr lang="en-US" dirty="0" smtClean="0"/>
              <a:t>Turnaround time:</a:t>
            </a:r>
          </a:p>
          <a:p>
            <a:pPr lvl="1"/>
            <a:r>
              <a:rPr lang="en-US" u="sng" dirty="0" smtClean="0">
                <a:solidFill>
                  <a:srgbClr val="6BB76D"/>
                </a:solidFill>
              </a:rPr>
              <a:t>Election</a:t>
            </a:r>
            <a:r>
              <a:rPr lang="en-US" dirty="0" smtClean="0">
                <a:solidFill>
                  <a:srgbClr val="6BB76D"/>
                </a:solidFill>
              </a:rPr>
              <a:t> </a:t>
            </a:r>
            <a:r>
              <a:rPr lang="en-US" dirty="0" smtClean="0"/>
              <a:t>message from lowest process (T)</a:t>
            </a:r>
          </a:p>
          <a:p>
            <a:pPr lvl="1"/>
            <a:r>
              <a:rPr lang="en-US" dirty="0" smtClean="0"/>
              <a:t>Timeout at 2</a:t>
            </a:r>
            <a:r>
              <a:rPr lang="en-US" baseline="30000" dirty="0" smtClean="0"/>
              <a:t>nd</a:t>
            </a:r>
            <a:r>
              <a:rPr lang="en-US" dirty="0" smtClean="0"/>
              <a:t> highest process (X)</a:t>
            </a:r>
          </a:p>
          <a:p>
            <a:pPr lvl="1"/>
            <a:r>
              <a:rPr lang="en-US" u="sng" dirty="0" smtClean="0">
                <a:solidFill>
                  <a:srgbClr val="6BB76D"/>
                </a:solidFill>
              </a:rPr>
              <a:t>Coordinator</a:t>
            </a:r>
            <a:r>
              <a:rPr lang="en-US" dirty="0" smtClean="0"/>
              <a:t> message from 2</a:t>
            </a:r>
            <a:r>
              <a:rPr lang="en-US" baseline="30000" dirty="0" smtClean="0"/>
              <a:t>nd</a:t>
            </a:r>
            <a:r>
              <a:rPr lang="en-US" dirty="0" smtClean="0"/>
              <a:t> highest process (T)</a:t>
            </a:r>
          </a:p>
          <a:p>
            <a:r>
              <a:rPr lang="en-US" dirty="0" smtClean="0"/>
              <a:t>How long should the timeout be?</a:t>
            </a:r>
          </a:p>
          <a:p>
            <a:pPr lvl="1"/>
            <a:r>
              <a:rPr lang="en-US" dirty="0" smtClean="0"/>
              <a:t>X = 2T +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process</a:t>
            </a:r>
            <a:endParaRPr lang="en-US" baseline="-25000" dirty="0" smtClean="0"/>
          </a:p>
          <a:p>
            <a:pPr lvl="1"/>
            <a:r>
              <a:rPr lang="en-US" dirty="0" smtClean="0"/>
              <a:t>Total turnaround time: 4T + 3T</a:t>
            </a:r>
            <a:r>
              <a:rPr lang="en-US" baseline="-25000" dirty="0" smtClean="0"/>
              <a:t>process</a:t>
            </a:r>
            <a:endParaRPr lang="en-US" dirty="0" smtClean="0"/>
          </a:p>
          <a:p>
            <a:r>
              <a:rPr lang="en-US" dirty="0" smtClean="0"/>
              <a:t>How long should election restart timeout be?</a:t>
            </a:r>
          </a:p>
          <a:p>
            <a:pPr lvl="1"/>
            <a:r>
              <a:rPr lang="en-US" dirty="0" smtClean="0"/>
              <a:t>X + T +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process</a:t>
            </a:r>
            <a:r>
              <a:rPr lang="en-US" baseline="-25000" dirty="0" smtClean="0"/>
              <a:t> </a:t>
            </a:r>
            <a:r>
              <a:rPr lang="en-US" dirty="0" smtClean="0"/>
              <a:t>= 3T + 2T</a:t>
            </a:r>
            <a:r>
              <a:rPr lang="en-US" baseline="-25000" dirty="0" smtClean="0"/>
              <a:t>process</a:t>
            </a:r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82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Coordination in distributed systems requires a leader process</a:t>
            </a:r>
          </a:p>
          <a:p>
            <a:r>
              <a:rPr lang="en-US" dirty="0" smtClean="0"/>
              <a:t>Leader process might fail</a:t>
            </a:r>
          </a:p>
          <a:p>
            <a:r>
              <a:rPr lang="en-US" dirty="0" smtClean="0"/>
              <a:t>Need to (re-) elect leader process</a:t>
            </a:r>
          </a:p>
          <a:p>
            <a:r>
              <a:rPr lang="en-US" dirty="0" smtClean="0"/>
              <a:t>Three Algorithms</a:t>
            </a:r>
          </a:p>
          <a:p>
            <a:pPr lvl="1"/>
            <a:r>
              <a:rPr lang="en-US" dirty="0" smtClean="0"/>
              <a:t>Ring algorithm</a:t>
            </a:r>
          </a:p>
          <a:p>
            <a:pPr lvl="1"/>
            <a:r>
              <a:rPr lang="en-US" dirty="0" smtClean="0"/>
              <a:t>Modified Ring algorithm</a:t>
            </a:r>
          </a:p>
          <a:p>
            <a:pPr lvl="1"/>
            <a:r>
              <a:rPr lang="en-US" dirty="0" smtClean="0"/>
              <a:t>Bully Algorithm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Announcements</a:t>
            </a:r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Readings: </a:t>
            </a:r>
          </a:p>
          <a:p>
            <a:pPr lvl="1"/>
            <a:r>
              <a:rPr lang="en-US" dirty="0" smtClean="0"/>
              <a:t>For today</a:t>
            </a:r>
            <a:r>
              <a:rPr lang="fr-FR" altLang="ja-JP" dirty="0" smtClean="0"/>
              <a:t>'</a:t>
            </a:r>
            <a:r>
              <a:rPr lang="en-US" dirty="0" smtClean="0"/>
              <a:t>s lecture: Section </a:t>
            </a:r>
            <a:r>
              <a:rPr lang="en-US" dirty="0" smtClean="0"/>
              <a:t>12.3 / 15.3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Election?</a:t>
            </a:r>
            <a:endParaRPr lang="en-US" dirty="0"/>
          </a:p>
        </p:txBody>
      </p:sp>
      <p:sp>
        <p:nvSpPr>
          <p:cNvPr id="1945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2: sequencer for TO multicast, leader for mutual exclusion</a:t>
            </a:r>
          </a:p>
          <a:p>
            <a:r>
              <a:rPr lang="en-US" dirty="0" smtClean="0"/>
              <a:t>Example </a:t>
            </a:r>
            <a:r>
              <a:rPr lang="en-US" dirty="0" smtClean="0"/>
              <a:t>3: Group of cloud servers replicating a file need to elect one among them as the primary replica that will communicate with the client machines</a:t>
            </a:r>
          </a:p>
          <a:p>
            <a:r>
              <a:rPr lang="en-US" dirty="0" smtClean="0"/>
              <a:t>Example 4: Group of NTP servers: who is the root server?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Election?</a:t>
            </a:r>
            <a:endParaRPr lang="en-US" dirty="0"/>
          </a:p>
        </p:txBody>
      </p:sp>
      <p:sp>
        <p:nvSpPr>
          <p:cNvPr id="2150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 smtClean="0"/>
              <a:t>a group of processes, elect a </a:t>
            </a:r>
            <a:r>
              <a:rPr lang="en-US" dirty="0" smtClean="0">
                <a:solidFill>
                  <a:schemeClr val="accent2"/>
                </a:solidFill>
              </a:rPr>
              <a:t>Leader </a:t>
            </a:r>
            <a:r>
              <a:rPr lang="en-US" dirty="0" smtClean="0"/>
              <a:t>to undertake special tasks. </a:t>
            </a:r>
          </a:p>
          <a:p>
            <a:r>
              <a:rPr lang="en-US" dirty="0" smtClean="0"/>
              <a:t>What happens when a leader fails (crashes)</a:t>
            </a:r>
          </a:p>
          <a:p>
            <a:pPr lvl="1"/>
            <a:r>
              <a:rPr lang="en-US" dirty="0" smtClean="0"/>
              <a:t>Some process detects this (how?)</a:t>
            </a:r>
          </a:p>
          <a:p>
            <a:pPr lvl="1"/>
            <a:r>
              <a:rPr lang="en-US" dirty="0" smtClean="0"/>
              <a:t>Then what?</a:t>
            </a:r>
          </a:p>
          <a:p>
            <a:r>
              <a:rPr lang="en-US" dirty="0" smtClean="0"/>
              <a:t>Focus of this lecture: </a:t>
            </a:r>
            <a:r>
              <a:rPr lang="en-US" dirty="0" smtClean="0">
                <a:solidFill>
                  <a:schemeClr val="accent6"/>
                </a:solidFill>
              </a:rPr>
              <a:t>Election algorithm </a:t>
            </a:r>
          </a:p>
          <a:p>
            <a:pPr lvl="1"/>
            <a:r>
              <a:rPr lang="en-US" dirty="0" smtClean="0"/>
              <a:t>1. Elect one leader only among the non-faulty processes</a:t>
            </a:r>
          </a:p>
          <a:p>
            <a:pPr lvl="1"/>
            <a:r>
              <a:rPr lang="en-US" dirty="0" smtClean="0"/>
              <a:t>2. All non-faulty processes agree on who is the leader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Any process can </a:t>
            </a:r>
            <a:r>
              <a:rPr lang="en-US" dirty="0" smtClean="0">
                <a:solidFill>
                  <a:srgbClr val="0000FF"/>
                </a:solidFill>
              </a:rPr>
              <a:t>call</a:t>
            </a:r>
            <a:r>
              <a:rPr lang="en-US" dirty="0" smtClean="0"/>
              <a:t> for an </a:t>
            </a:r>
            <a:r>
              <a:rPr lang="en-US" dirty="0" smtClean="0">
                <a:solidFill>
                  <a:srgbClr val="0000FF"/>
                </a:solidFill>
              </a:rPr>
              <a:t>election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A process can call for </a:t>
            </a:r>
            <a:r>
              <a:rPr lang="en-US" dirty="0" smtClean="0">
                <a:solidFill>
                  <a:srgbClr val="0000FF"/>
                </a:solidFill>
              </a:rPr>
              <a:t>at most one </a:t>
            </a:r>
            <a:r>
              <a:rPr lang="en-US" dirty="0" smtClean="0"/>
              <a:t>election at a time.</a:t>
            </a:r>
          </a:p>
          <a:p>
            <a:r>
              <a:rPr lang="en-US" dirty="0" smtClean="0"/>
              <a:t> Multiple processes can call an election </a:t>
            </a:r>
            <a:r>
              <a:rPr lang="en-US" dirty="0" smtClean="0">
                <a:solidFill>
                  <a:srgbClr val="0000FF"/>
                </a:solidFill>
              </a:rPr>
              <a:t>simultaneously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All of them together must yield a </a:t>
            </a:r>
            <a:r>
              <a:rPr lang="en-US" i="1" dirty="0" smtClean="0">
                <a:solidFill>
                  <a:srgbClr val="0000FF"/>
                </a:solidFill>
              </a:rPr>
              <a:t>single leader </a:t>
            </a:r>
            <a:r>
              <a:rPr lang="en-US" i="1" dirty="0" smtClean="0"/>
              <a:t>only</a:t>
            </a:r>
          </a:p>
          <a:p>
            <a:pPr lvl="1"/>
            <a:r>
              <a:rPr lang="en-US" i="1" dirty="0" smtClean="0"/>
              <a:t>The result of an election should not depend on which process calls for it.</a:t>
            </a:r>
          </a:p>
          <a:p>
            <a:r>
              <a:rPr lang="en-US" dirty="0" smtClean="0"/>
              <a:t>Messages are </a:t>
            </a:r>
            <a:r>
              <a:rPr lang="en-US" dirty="0" smtClean="0">
                <a:solidFill>
                  <a:srgbClr val="0000FF"/>
                </a:solidFill>
              </a:rPr>
              <a:t>eventually</a:t>
            </a:r>
            <a:r>
              <a:rPr lang="en-US" dirty="0" smtClean="0"/>
              <a:t> delivered.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Specification</a:t>
            </a:r>
            <a:endParaRPr 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At the end of the election protocol, the non-faulty process with the </a:t>
            </a:r>
            <a:r>
              <a:rPr lang="en-US" dirty="0" smtClean="0">
                <a:solidFill>
                  <a:srgbClr val="0000FF"/>
                </a:solidFill>
              </a:rPr>
              <a:t>best (highest) </a:t>
            </a:r>
            <a:r>
              <a:rPr lang="en-US" dirty="0" smtClean="0"/>
              <a:t>election attribute value is elected. </a:t>
            </a:r>
          </a:p>
          <a:p>
            <a:pPr lvl="1"/>
            <a:r>
              <a:rPr lang="en-US" dirty="0" smtClean="0"/>
              <a:t>Attribute examples: </a:t>
            </a:r>
            <a:r>
              <a:rPr lang="en-US" dirty="0" smtClean="0"/>
              <a:t>CPU speed, load, disk space, ID</a:t>
            </a:r>
          </a:p>
          <a:p>
            <a:pPr lvl="1"/>
            <a:r>
              <a:rPr lang="en-US" dirty="0" smtClean="0"/>
              <a:t>Must be </a:t>
            </a:r>
            <a:r>
              <a:rPr lang="en-US" dirty="0" smtClean="0">
                <a:solidFill>
                  <a:srgbClr val="0000FF"/>
                </a:solidFill>
              </a:rPr>
              <a:t>unique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 A run (execution) of the election algorithm must always guarantee at the end: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Safety</a:t>
            </a:r>
            <a:r>
              <a:rPr lang="en-US" dirty="0" smtClean="0"/>
              <a:t>:  </a:t>
            </a:r>
            <a:r>
              <a:rPr lang="en-US" dirty="0" smtClean="0">
                <a:sym typeface="Symbol" charset="0"/>
              </a:rPr>
              <a:t> non-faulty p: (p</a:t>
            </a:r>
            <a:r>
              <a:rPr lang="fr-FR" altLang="ja-JP" dirty="0" smtClean="0">
                <a:sym typeface="Symbol" charset="0"/>
              </a:rPr>
              <a:t>'</a:t>
            </a:r>
            <a:r>
              <a:rPr lang="en-US" dirty="0" smtClean="0">
                <a:sym typeface="Symbol" charset="0"/>
              </a:rPr>
              <a:t>s elected = (q: a particular non-faulty process with the best attribute value) or )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008000"/>
                </a:solidFill>
              </a:rPr>
              <a:t>Liveness</a:t>
            </a:r>
            <a:r>
              <a:rPr lang="en-US" dirty="0" smtClean="0"/>
              <a:t>: </a:t>
            </a:r>
            <a:r>
              <a:rPr lang="en-US" dirty="0" smtClean="0">
                <a:sym typeface="Symbol" charset="0"/>
              </a:rPr>
              <a:t> election: (election terminates)</a:t>
            </a:r>
          </a:p>
          <a:p>
            <a:pPr lvl="1"/>
            <a:r>
              <a:rPr lang="en-US" dirty="0" smtClean="0">
                <a:sym typeface="Symbol" charset="0"/>
              </a:rPr>
              <a:t> &amp;  p: non-faulty process, p</a:t>
            </a:r>
            <a:r>
              <a:rPr lang="fr-FR" dirty="0" smtClean="0">
                <a:sym typeface="Symbol" charset="0"/>
              </a:rPr>
              <a:t>’s</a:t>
            </a:r>
            <a:r>
              <a:rPr lang="en-US" dirty="0" smtClean="0">
                <a:sym typeface="Symbol" charset="0"/>
              </a:rPr>
              <a:t> elected is not  </a:t>
            </a:r>
            <a:endParaRPr lang="en-US" dirty="0">
              <a:sym typeface="Symbo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1: Ring </a:t>
            </a:r>
            <a:r>
              <a:rPr lang="en-US" dirty="0" smtClean="0"/>
              <a:t>Election</a:t>
            </a:r>
            <a:br>
              <a:rPr lang="en-US" dirty="0" smtClean="0"/>
            </a:br>
            <a:r>
              <a:rPr lang="en-US" dirty="0" smtClean="0"/>
              <a:t>[Chang &amp; Roberts’79] </a:t>
            </a:r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 Processes are organized in a logical </a:t>
            </a:r>
            <a:r>
              <a:rPr lang="en-US" dirty="0" smtClean="0"/>
              <a:t>ring</a:t>
            </a:r>
            <a:endParaRPr lang="en-US" dirty="0" smtClean="0"/>
          </a:p>
          <a:p>
            <a:pPr lvl="1"/>
            <a:r>
              <a:rPr lang="en-US" dirty="0" smtClean="0"/>
              <a:t> p</a:t>
            </a:r>
            <a:r>
              <a:rPr lang="en-US" baseline="-25000" dirty="0" smtClean="0"/>
              <a:t>i</a:t>
            </a:r>
            <a:r>
              <a:rPr lang="en-US" dirty="0" smtClean="0"/>
              <a:t> has a communication channel to </a:t>
            </a:r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baseline="-25000" dirty="0" smtClean="0"/>
              <a:t>+</a:t>
            </a:r>
            <a:r>
              <a:rPr lang="en-US" baseline="-25000" dirty="0" smtClean="0"/>
              <a:t>1 </a:t>
            </a:r>
            <a:r>
              <a:rPr lang="en-US" baseline="-25000" dirty="0" smtClean="0"/>
              <a:t>mod 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All messages are sent clockwise around the 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start election</a:t>
            </a:r>
          </a:p>
          <a:p>
            <a:pPr lvl="1"/>
            <a:r>
              <a:rPr lang="en-US" dirty="0" smtClean="0"/>
              <a:t>Send “</a:t>
            </a:r>
            <a:r>
              <a:rPr lang="en-US" u="sng" dirty="0" smtClean="0">
                <a:solidFill>
                  <a:srgbClr val="6BB76D"/>
                </a:solidFill>
              </a:rPr>
              <a:t>election</a:t>
            </a:r>
            <a:r>
              <a:rPr lang="en-US" dirty="0" smtClean="0"/>
              <a:t>” message with my ID</a:t>
            </a:r>
          </a:p>
          <a:p>
            <a:r>
              <a:rPr lang="en-US" dirty="0" smtClean="0"/>
              <a:t>When receiving message (“</a:t>
            </a:r>
            <a:r>
              <a:rPr lang="en-US" u="sng" dirty="0" err="1" smtClean="0">
                <a:solidFill>
                  <a:schemeClr val="accent4"/>
                </a:solidFill>
              </a:rPr>
              <a:t>election</a:t>
            </a:r>
            <a:r>
              <a:rPr lang="en-US" dirty="0" err="1" smtClean="0"/>
              <a:t>”,id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id &gt; my ID: forward message</a:t>
            </a:r>
          </a:p>
          <a:p>
            <a:pPr lvl="2"/>
            <a:r>
              <a:rPr lang="en-US" dirty="0" smtClean="0"/>
              <a:t>Set state to “participating”</a:t>
            </a:r>
            <a:endParaRPr lang="en-US" dirty="0" smtClean="0"/>
          </a:p>
          <a:p>
            <a:pPr lvl="1"/>
            <a:r>
              <a:rPr lang="en-US" dirty="0" smtClean="0"/>
              <a:t>If id &lt; my ID: send (“</a:t>
            </a:r>
            <a:r>
              <a:rPr lang="en-US" u="sng" dirty="0" smtClean="0">
                <a:solidFill>
                  <a:schemeClr val="accent4"/>
                </a:solidFill>
              </a:rPr>
              <a:t>election</a:t>
            </a:r>
            <a:r>
              <a:rPr lang="en-US" dirty="0" smtClean="0"/>
              <a:t>”, my ID)</a:t>
            </a:r>
          </a:p>
          <a:p>
            <a:pPr lvl="2"/>
            <a:r>
              <a:rPr lang="en-US" dirty="0" smtClean="0"/>
              <a:t>Skip if already “</a:t>
            </a:r>
            <a:r>
              <a:rPr lang="en-US" dirty="0" smtClean="0">
                <a:solidFill>
                  <a:srgbClr val="6BB76D"/>
                </a:solidFill>
              </a:rPr>
              <a:t>participating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Set state to “</a:t>
            </a:r>
            <a:r>
              <a:rPr lang="en-US" dirty="0" smtClean="0">
                <a:solidFill>
                  <a:srgbClr val="6BB76D"/>
                </a:solidFill>
              </a:rPr>
              <a:t>participating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If id = my ID: I am elected (why?) send “</a:t>
            </a:r>
            <a:r>
              <a:rPr lang="en-US" u="sng" dirty="0" smtClean="0">
                <a:solidFill>
                  <a:schemeClr val="accent4"/>
                </a:solidFill>
              </a:rPr>
              <a:t>elected</a:t>
            </a:r>
            <a:r>
              <a:rPr lang="en-US" dirty="0" smtClean="0"/>
              <a:t>” message</a:t>
            </a:r>
          </a:p>
          <a:p>
            <a:pPr lvl="2"/>
            <a:r>
              <a:rPr lang="en-US" dirty="0" smtClean="0">
                <a:sym typeface="Wingdings" charset="0"/>
              </a:rPr>
              <a:t>“</a:t>
            </a:r>
            <a:r>
              <a:rPr lang="en-US" u="sng" dirty="0" smtClean="0">
                <a:solidFill>
                  <a:srgbClr val="6BB76D"/>
                </a:solidFill>
                <a:sym typeface="Wingdings" charset="0"/>
              </a:rPr>
              <a:t>elected</a:t>
            </a:r>
            <a:r>
              <a:rPr lang="en-US" dirty="0" smtClean="0">
                <a:sym typeface="Wingdings" charset="0"/>
              </a:rPr>
              <a:t>” message forwarded until it reaches leader</a:t>
            </a:r>
            <a:endParaRPr lang="en-US" dirty="0">
              <a:sym typeface="Wingding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Ring-Based Election: Example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Wingdings" charset="0"/>
              </a:rPr>
              <a:t>The worst-case scenario occurs when the counter-clockwise neighbor (@ the initiator) has the highest </a:t>
            </a:r>
            <a:r>
              <a:rPr lang="en-US" dirty="0" err="1" smtClean="0">
                <a:sym typeface="Wingdings" charset="0"/>
              </a:rPr>
              <a:t>attr</a:t>
            </a:r>
            <a:r>
              <a:rPr lang="en-US" dirty="0" smtClean="0">
                <a:sym typeface="Wingdings" charset="0"/>
              </a:rPr>
              <a:t>.</a:t>
            </a:r>
          </a:p>
          <a:p>
            <a:r>
              <a:rPr lang="en-GB" dirty="0" smtClean="0"/>
              <a:t>In the example: 	</a:t>
            </a:r>
          </a:p>
          <a:p>
            <a:pPr lvl="1"/>
            <a:r>
              <a:rPr lang="en-GB" dirty="0" smtClean="0"/>
              <a:t>The election was started by process 17.</a:t>
            </a:r>
          </a:p>
          <a:p>
            <a:pPr lvl="1"/>
            <a:r>
              <a:rPr lang="en-GB" dirty="0" smtClean="0"/>
              <a:t>The highest process identifier encountered so far is 24</a:t>
            </a:r>
          </a:p>
          <a:p>
            <a:pPr lvl="1"/>
            <a:r>
              <a:rPr lang="en-GB" dirty="0" smtClean="0"/>
              <a:t>(final leader will be 33)</a:t>
            </a:r>
            <a:br>
              <a:rPr lang="en-GB" dirty="0" smtClean="0"/>
            </a:br>
            <a:endParaRPr lang="en-GB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9699" name="Oval 27"/>
          <p:cNvSpPr>
            <a:spLocks noChangeArrowheads="1"/>
          </p:cNvSpPr>
          <p:nvPr/>
        </p:nvSpPr>
        <p:spPr bwMode="auto">
          <a:xfrm>
            <a:off x="4497388" y="3149600"/>
            <a:ext cx="400050" cy="411163"/>
          </a:xfrm>
          <a:prstGeom prst="ellipse">
            <a:avLst/>
          </a:prstGeom>
          <a:solidFill>
            <a:srgbClr val="FFDC99"/>
          </a:solidFill>
          <a:ln w="22225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9700" name="Group 41"/>
          <p:cNvGrpSpPr>
            <a:grpSpLocks/>
          </p:cNvGrpSpPr>
          <p:nvPr/>
        </p:nvGrpSpPr>
        <p:grpSpPr bwMode="auto">
          <a:xfrm>
            <a:off x="4641850" y="1392238"/>
            <a:ext cx="3810000" cy="3876675"/>
            <a:chOff x="2924" y="877"/>
            <a:chExt cx="2400" cy="2442"/>
          </a:xfrm>
        </p:grpSpPr>
        <p:sp>
          <p:nvSpPr>
            <p:cNvPr id="29702" name="Oval 6"/>
            <p:cNvSpPr>
              <a:spLocks noChangeArrowheads="1"/>
            </p:cNvSpPr>
            <p:nvPr/>
          </p:nvSpPr>
          <p:spPr bwMode="auto">
            <a:xfrm>
              <a:off x="2959" y="983"/>
              <a:ext cx="2057" cy="2306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3" name="Arc 7"/>
            <p:cNvSpPr>
              <a:spLocks/>
            </p:cNvSpPr>
            <p:nvPr/>
          </p:nvSpPr>
          <p:spPr bwMode="auto">
            <a:xfrm>
              <a:off x="4100" y="2250"/>
              <a:ext cx="895" cy="766"/>
            </a:xfrm>
            <a:custGeom>
              <a:avLst/>
              <a:gdLst>
                <a:gd name="T0" fmla="*/ 2 w 18554"/>
                <a:gd name="T1" fmla="*/ 1 h 15463"/>
                <a:gd name="T2" fmla="*/ 2 w 18554"/>
                <a:gd name="T3" fmla="*/ 2 h 15463"/>
                <a:gd name="T4" fmla="*/ 0 w 18554"/>
                <a:gd name="T5" fmla="*/ 0 h 15463"/>
                <a:gd name="T6" fmla="*/ 0 60000 65536"/>
                <a:gd name="T7" fmla="*/ 0 60000 65536"/>
                <a:gd name="T8" fmla="*/ 0 60000 65536"/>
                <a:gd name="T9" fmla="*/ 0 w 18554"/>
                <a:gd name="T10" fmla="*/ 0 h 15463"/>
                <a:gd name="T11" fmla="*/ 18554 w 18554"/>
                <a:gd name="T12" fmla="*/ 15463 h 154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54" h="15463" fill="none" extrusionOk="0">
                  <a:moveTo>
                    <a:pt x="18554" y="11059"/>
                  </a:moveTo>
                  <a:cubicBezTo>
                    <a:pt x="17592" y="12671"/>
                    <a:pt x="16425" y="14152"/>
                    <a:pt x="15081" y="15462"/>
                  </a:cubicBezTo>
                </a:path>
                <a:path w="18554" h="15463" stroke="0" extrusionOk="0">
                  <a:moveTo>
                    <a:pt x="18554" y="11059"/>
                  </a:moveTo>
                  <a:cubicBezTo>
                    <a:pt x="17592" y="12671"/>
                    <a:pt x="16425" y="14152"/>
                    <a:pt x="15081" y="15462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4" name="Oval 8"/>
            <p:cNvSpPr>
              <a:spLocks noChangeArrowheads="1"/>
            </p:cNvSpPr>
            <p:nvPr/>
          </p:nvSpPr>
          <p:spPr bwMode="auto">
            <a:xfrm>
              <a:off x="4862" y="2363"/>
              <a:ext cx="224" cy="259"/>
            </a:xfrm>
            <a:prstGeom prst="ellipse">
              <a:avLst/>
            </a:prstGeom>
            <a:solidFill>
              <a:srgbClr val="D9AA73"/>
            </a:solidFill>
            <a:ln w="22225">
              <a:solidFill>
                <a:srgbClr val="D9AA7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Oval 9"/>
            <p:cNvSpPr>
              <a:spLocks noChangeArrowheads="1"/>
            </p:cNvSpPr>
            <p:nvPr/>
          </p:nvSpPr>
          <p:spPr bwMode="auto">
            <a:xfrm>
              <a:off x="3057" y="1301"/>
              <a:ext cx="210" cy="229"/>
            </a:xfrm>
            <a:prstGeom prst="ellipse">
              <a:avLst/>
            </a:prstGeom>
            <a:solidFill>
              <a:srgbClr val="FFDC99"/>
            </a:solidFill>
            <a:ln w="222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Oval 10"/>
            <p:cNvSpPr>
              <a:spLocks noChangeArrowheads="1"/>
            </p:cNvSpPr>
            <p:nvPr/>
          </p:nvSpPr>
          <p:spPr bwMode="auto">
            <a:xfrm>
              <a:off x="4834" y="1620"/>
              <a:ext cx="238" cy="244"/>
            </a:xfrm>
            <a:prstGeom prst="ellipse">
              <a:avLst/>
            </a:prstGeom>
            <a:solidFill>
              <a:srgbClr val="D9AA73"/>
            </a:solidFill>
            <a:ln w="22225">
              <a:solidFill>
                <a:srgbClr val="D9AA7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Oval 11"/>
            <p:cNvSpPr>
              <a:spLocks noChangeArrowheads="1"/>
            </p:cNvSpPr>
            <p:nvPr/>
          </p:nvSpPr>
          <p:spPr bwMode="auto">
            <a:xfrm>
              <a:off x="3029" y="2666"/>
              <a:ext cx="252" cy="259"/>
            </a:xfrm>
            <a:prstGeom prst="ellipse">
              <a:avLst/>
            </a:prstGeom>
            <a:solidFill>
              <a:srgbClr val="FFDC99"/>
            </a:solidFill>
            <a:ln w="222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4925" y="2977"/>
              <a:ext cx="392" cy="1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4932" y="2984"/>
              <a:ext cx="392" cy="183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3428" y="3114"/>
              <a:ext cx="98" cy="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3435" y="3121"/>
              <a:ext cx="98" cy="46"/>
            </a:xfrm>
            <a:prstGeom prst="rect">
              <a:avLst/>
            </a:prstGeom>
            <a:noFill/>
            <a:ln w="222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3624" y="3190"/>
              <a:ext cx="84" cy="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3631" y="3197"/>
              <a:ext cx="84" cy="61"/>
            </a:xfrm>
            <a:prstGeom prst="rect">
              <a:avLst/>
            </a:prstGeom>
            <a:noFill/>
            <a:ln w="222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3848" y="3265"/>
              <a:ext cx="84" cy="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3855" y="3272"/>
              <a:ext cx="84" cy="32"/>
            </a:xfrm>
            <a:prstGeom prst="rect">
              <a:avLst/>
            </a:prstGeom>
            <a:noFill/>
            <a:ln w="222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4058" y="3265"/>
              <a:ext cx="83" cy="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4065" y="3272"/>
              <a:ext cx="83" cy="47"/>
            </a:xfrm>
            <a:prstGeom prst="rect">
              <a:avLst/>
            </a:prstGeom>
            <a:noFill/>
            <a:ln w="222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Freeform 22"/>
            <p:cNvSpPr>
              <a:spLocks/>
            </p:cNvSpPr>
            <p:nvPr/>
          </p:nvSpPr>
          <p:spPr bwMode="auto">
            <a:xfrm>
              <a:off x="4785" y="3008"/>
              <a:ext cx="42" cy="45"/>
            </a:xfrm>
            <a:custGeom>
              <a:avLst/>
              <a:gdLst>
                <a:gd name="T0" fmla="*/ 28 w 42"/>
                <a:gd name="T1" fmla="*/ 15 h 45"/>
                <a:gd name="T2" fmla="*/ 42 w 42"/>
                <a:gd name="T3" fmla="*/ 30 h 45"/>
                <a:gd name="T4" fmla="*/ 0 w 42"/>
                <a:gd name="T5" fmla="*/ 45 h 45"/>
                <a:gd name="T6" fmla="*/ 28 w 42"/>
                <a:gd name="T7" fmla="*/ 0 h 45"/>
                <a:gd name="T8" fmla="*/ 28 w 42"/>
                <a:gd name="T9" fmla="*/ 1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45"/>
                <a:gd name="T17" fmla="*/ 42 w 42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45">
                  <a:moveTo>
                    <a:pt x="28" y="15"/>
                  </a:moveTo>
                  <a:lnTo>
                    <a:pt x="42" y="30"/>
                  </a:lnTo>
                  <a:lnTo>
                    <a:pt x="0" y="45"/>
                  </a:lnTo>
                  <a:lnTo>
                    <a:pt x="28" y="0"/>
                  </a:lnTo>
                  <a:lnTo>
                    <a:pt x="28" y="15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Freeform 23"/>
            <p:cNvSpPr>
              <a:spLocks/>
            </p:cNvSpPr>
            <p:nvPr/>
          </p:nvSpPr>
          <p:spPr bwMode="auto">
            <a:xfrm>
              <a:off x="4785" y="3008"/>
              <a:ext cx="42" cy="45"/>
            </a:xfrm>
            <a:custGeom>
              <a:avLst/>
              <a:gdLst>
                <a:gd name="T0" fmla="*/ 28 w 42"/>
                <a:gd name="T1" fmla="*/ 15 h 45"/>
                <a:gd name="T2" fmla="*/ 42 w 42"/>
                <a:gd name="T3" fmla="*/ 30 h 45"/>
                <a:gd name="T4" fmla="*/ 0 w 42"/>
                <a:gd name="T5" fmla="*/ 45 h 45"/>
                <a:gd name="T6" fmla="*/ 28 w 42"/>
                <a:gd name="T7" fmla="*/ 0 h 45"/>
                <a:gd name="T8" fmla="*/ 28 w 42"/>
                <a:gd name="T9" fmla="*/ 1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45"/>
                <a:gd name="T17" fmla="*/ 42 w 42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45">
                  <a:moveTo>
                    <a:pt x="28" y="15"/>
                  </a:moveTo>
                  <a:lnTo>
                    <a:pt x="42" y="30"/>
                  </a:lnTo>
                  <a:lnTo>
                    <a:pt x="0" y="45"/>
                  </a:lnTo>
                  <a:lnTo>
                    <a:pt x="28" y="0"/>
                  </a:lnTo>
                  <a:lnTo>
                    <a:pt x="28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 flipH="1">
              <a:off x="4827" y="3008"/>
              <a:ext cx="14" cy="1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5065" y="3008"/>
              <a:ext cx="16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24</a:t>
              </a:r>
              <a:endParaRPr lang="en-US"/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3092" y="2750"/>
              <a:ext cx="16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15</a:t>
              </a:r>
              <a:endParaRPr lang="en-US"/>
            </a:p>
          </p:txBody>
        </p:sp>
        <p:sp>
          <p:nvSpPr>
            <p:cNvPr id="29723" name="Oval 28"/>
            <p:cNvSpPr>
              <a:spLocks noChangeArrowheads="1"/>
            </p:cNvSpPr>
            <p:nvPr/>
          </p:nvSpPr>
          <p:spPr bwMode="auto">
            <a:xfrm>
              <a:off x="4365" y="976"/>
              <a:ext cx="266" cy="303"/>
            </a:xfrm>
            <a:prstGeom prst="ellipse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Rectangle 29"/>
            <p:cNvSpPr>
              <a:spLocks noChangeArrowheads="1"/>
            </p:cNvSpPr>
            <p:nvPr/>
          </p:nvSpPr>
          <p:spPr bwMode="auto">
            <a:xfrm>
              <a:off x="2924" y="2053"/>
              <a:ext cx="11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latin typeface="Arial" charset="0"/>
                </a:rPr>
                <a:t>9</a:t>
              </a:r>
              <a:endParaRPr lang="en-US" dirty="0"/>
            </a:p>
          </p:txBody>
        </p:sp>
        <p:sp>
          <p:nvSpPr>
            <p:cNvPr id="29725" name="Oval 30"/>
            <p:cNvSpPr>
              <a:spLocks noChangeArrowheads="1"/>
            </p:cNvSpPr>
            <p:nvPr/>
          </p:nvSpPr>
          <p:spPr bwMode="auto">
            <a:xfrm>
              <a:off x="3043" y="1286"/>
              <a:ext cx="252" cy="259"/>
            </a:xfrm>
            <a:prstGeom prst="ellipse">
              <a:avLst/>
            </a:prstGeom>
            <a:solidFill>
              <a:srgbClr val="FFDC99"/>
            </a:solidFill>
            <a:ln w="222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6" name="Rectangle 31"/>
            <p:cNvSpPr>
              <a:spLocks noChangeArrowheads="1"/>
            </p:cNvSpPr>
            <p:nvPr/>
          </p:nvSpPr>
          <p:spPr bwMode="auto">
            <a:xfrm>
              <a:off x="3134" y="1355"/>
              <a:ext cx="11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29727" name="Oval 32"/>
            <p:cNvSpPr>
              <a:spLocks noChangeArrowheads="1"/>
            </p:cNvSpPr>
            <p:nvPr/>
          </p:nvSpPr>
          <p:spPr bwMode="auto">
            <a:xfrm>
              <a:off x="3645" y="877"/>
              <a:ext cx="252" cy="259"/>
            </a:xfrm>
            <a:prstGeom prst="ellipse">
              <a:avLst/>
            </a:prstGeom>
            <a:solidFill>
              <a:srgbClr val="FFDC99"/>
            </a:solidFill>
            <a:ln w="222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8" name="Rectangle 33"/>
            <p:cNvSpPr>
              <a:spLocks noChangeArrowheads="1"/>
            </p:cNvSpPr>
            <p:nvPr/>
          </p:nvSpPr>
          <p:spPr bwMode="auto">
            <a:xfrm>
              <a:off x="3725" y="946"/>
              <a:ext cx="13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33</a:t>
              </a:r>
              <a:endParaRPr lang="en-US"/>
            </a:p>
          </p:txBody>
        </p:sp>
        <p:sp>
          <p:nvSpPr>
            <p:cNvPr id="29729" name="Oval 34"/>
            <p:cNvSpPr>
              <a:spLocks noChangeArrowheads="1"/>
            </p:cNvSpPr>
            <p:nvPr/>
          </p:nvSpPr>
          <p:spPr bwMode="auto">
            <a:xfrm>
              <a:off x="4428" y="2984"/>
              <a:ext cx="252" cy="259"/>
            </a:xfrm>
            <a:prstGeom prst="ellipse">
              <a:avLst/>
            </a:prstGeom>
            <a:solidFill>
              <a:srgbClr val="FFDC99"/>
            </a:solidFill>
            <a:ln w="222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0" name="Rectangle 35"/>
            <p:cNvSpPr>
              <a:spLocks noChangeArrowheads="1"/>
            </p:cNvSpPr>
            <p:nvPr/>
          </p:nvSpPr>
          <p:spPr bwMode="auto">
            <a:xfrm>
              <a:off x="4491" y="3053"/>
              <a:ext cx="16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latin typeface="Arial" charset="0"/>
                </a:rPr>
                <a:t>28</a:t>
              </a:r>
              <a:endParaRPr lang="en-US" dirty="0"/>
            </a:p>
          </p:txBody>
        </p:sp>
        <p:sp>
          <p:nvSpPr>
            <p:cNvPr id="29731" name="Rectangle 36"/>
            <p:cNvSpPr>
              <a:spLocks noChangeArrowheads="1"/>
            </p:cNvSpPr>
            <p:nvPr/>
          </p:nvSpPr>
          <p:spPr bwMode="auto">
            <a:xfrm>
              <a:off x="4452" y="1083"/>
              <a:ext cx="13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17</a:t>
              </a:r>
              <a:endParaRPr lang="en-US"/>
            </a:p>
          </p:txBody>
        </p:sp>
        <p:sp>
          <p:nvSpPr>
            <p:cNvPr id="29732" name="Oval 37"/>
            <p:cNvSpPr>
              <a:spLocks noChangeArrowheads="1"/>
            </p:cNvSpPr>
            <p:nvPr/>
          </p:nvSpPr>
          <p:spPr bwMode="auto">
            <a:xfrm>
              <a:off x="4813" y="1613"/>
              <a:ext cx="280" cy="288"/>
            </a:xfrm>
            <a:prstGeom prst="ellipse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8"/>
            <p:cNvSpPr>
              <a:spLocks noChangeArrowheads="1"/>
            </p:cNvSpPr>
            <p:nvPr/>
          </p:nvSpPr>
          <p:spPr bwMode="auto">
            <a:xfrm>
              <a:off x="4897" y="1689"/>
              <a:ext cx="16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24</a:t>
              </a:r>
              <a:endParaRPr lang="en-US"/>
            </a:p>
          </p:txBody>
        </p:sp>
        <p:sp>
          <p:nvSpPr>
            <p:cNvPr id="29734" name="Oval 39"/>
            <p:cNvSpPr>
              <a:spLocks noChangeArrowheads="1"/>
            </p:cNvSpPr>
            <p:nvPr/>
          </p:nvSpPr>
          <p:spPr bwMode="auto">
            <a:xfrm>
              <a:off x="4827" y="2341"/>
              <a:ext cx="280" cy="303"/>
            </a:xfrm>
            <a:prstGeom prst="ellipse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5" name="Rectangle 40"/>
            <p:cNvSpPr>
              <a:spLocks noChangeArrowheads="1"/>
            </p:cNvSpPr>
            <p:nvPr/>
          </p:nvSpPr>
          <p:spPr bwMode="auto">
            <a:xfrm>
              <a:off x="4953" y="2432"/>
              <a:ext cx="11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Ring-Based Election: Analysis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Wingdings" charset="0"/>
              </a:rPr>
              <a:t>In a ring of N processes, in the worst case:</a:t>
            </a:r>
          </a:p>
          <a:p>
            <a:pPr lvl="1"/>
            <a:r>
              <a:rPr lang="en-US" dirty="0" smtClean="0">
                <a:sym typeface="Wingdings" charset="0"/>
              </a:rPr>
              <a:t>N-1 </a:t>
            </a:r>
            <a:r>
              <a:rPr lang="en-US" u="sng" dirty="0" smtClean="0">
                <a:solidFill>
                  <a:schemeClr val="accent4"/>
                </a:solidFill>
                <a:sym typeface="Wingdings" charset="0"/>
              </a:rPr>
              <a:t>election</a:t>
            </a:r>
            <a:r>
              <a:rPr lang="en-US" dirty="0" smtClean="0">
                <a:sym typeface="Wingdings" charset="0"/>
              </a:rPr>
              <a:t> messages to reach the new coordinator</a:t>
            </a:r>
          </a:p>
          <a:p>
            <a:pPr lvl="1"/>
            <a:r>
              <a:rPr lang="en-US" dirty="0" smtClean="0">
                <a:sym typeface="Wingdings" charset="0"/>
              </a:rPr>
              <a:t>Another N </a:t>
            </a:r>
            <a:r>
              <a:rPr lang="en-US" u="sng" dirty="0" smtClean="0">
                <a:solidFill>
                  <a:srgbClr val="6BB76D"/>
                </a:solidFill>
                <a:sym typeface="Wingdings" charset="0"/>
              </a:rPr>
              <a:t>election</a:t>
            </a:r>
            <a:r>
              <a:rPr lang="en-US" dirty="0" smtClean="0">
                <a:sym typeface="Wingdings" charset="0"/>
              </a:rPr>
              <a:t> messages before coordinator decides it’s elected</a:t>
            </a:r>
          </a:p>
          <a:p>
            <a:pPr lvl="1"/>
            <a:r>
              <a:rPr lang="en-US" dirty="0" smtClean="0">
                <a:sym typeface="Wingdings" charset="0"/>
              </a:rPr>
              <a:t>Another N </a:t>
            </a:r>
            <a:r>
              <a:rPr lang="en-US" u="sng" dirty="0" smtClean="0">
                <a:solidFill>
                  <a:srgbClr val="6BB76D"/>
                </a:solidFill>
                <a:sym typeface="Wingdings" charset="0"/>
              </a:rPr>
              <a:t>elected</a:t>
            </a:r>
            <a:r>
              <a:rPr lang="en-US" dirty="0" smtClean="0">
                <a:solidFill>
                  <a:srgbClr val="6BB76D"/>
                </a:solidFill>
                <a:sym typeface="Wingdings" charset="0"/>
              </a:rPr>
              <a:t> </a:t>
            </a:r>
            <a:r>
              <a:rPr lang="en-US" dirty="0" smtClean="0">
                <a:sym typeface="Wingdings" charset="0"/>
              </a:rPr>
              <a:t>messages to announce winner</a:t>
            </a:r>
          </a:p>
          <a:p>
            <a:r>
              <a:rPr lang="en-US" dirty="0" smtClean="0">
                <a:sym typeface="Wingdings" charset="0"/>
              </a:rPr>
              <a:t>Total Message Complexity = 3N-1</a:t>
            </a:r>
          </a:p>
          <a:p>
            <a:r>
              <a:rPr lang="en-US" dirty="0" smtClean="0">
                <a:sym typeface="Wingdings" charset="0"/>
              </a:rPr>
              <a:t>Turnaround time = 3N-1</a:t>
            </a:r>
          </a:p>
          <a:p>
            <a:pPr lvl="1"/>
            <a:endParaRPr lang="en-US" dirty="0" smtClean="0">
              <a:sym typeface="Wingdings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1747" name="Oval 27"/>
          <p:cNvSpPr>
            <a:spLocks noChangeArrowheads="1"/>
          </p:cNvSpPr>
          <p:nvPr/>
        </p:nvSpPr>
        <p:spPr bwMode="auto">
          <a:xfrm>
            <a:off x="4497388" y="3149600"/>
            <a:ext cx="400050" cy="411163"/>
          </a:xfrm>
          <a:prstGeom prst="ellipse">
            <a:avLst/>
          </a:prstGeom>
          <a:solidFill>
            <a:srgbClr val="FFDC99"/>
          </a:solidFill>
          <a:ln w="22225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748" name="Group 41"/>
          <p:cNvGrpSpPr>
            <a:grpSpLocks/>
          </p:cNvGrpSpPr>
          <p:nvPr/>
        </p:nvGrpSpPr>
        <p:grpSpPr bwMode="auto">
          <a:xfrm>
            <a:off x="4641850" y="1392238"/>
            <a:ext cx="3810000" cy="3876675"/>
            <a:chOff x="2924" y="877"/>
            <a:chExt cx="2400" cy="2442"/>
          </a:xfrm>
        </p:grpSpPr>
        <p:sp>
          <p:nvSpPr>
            <p:cNvPr id="31750" name="Oval 6"/>
            <p:cNvSpPr>
              <a:spLocks noChangeArrowheads="1"/>
            </p:cNvSpPr>
            <p:nvPr/>
          </p:nvSpPr>
          <p:spPr bwMode="auto">
            <a:xfrm>
              <a:off x="2959" y="983"/>
              <a:ext cx="2057" cy="2306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1" name="Arc 7"/>
            <p:cNvSpPr>
              <a:spLocks/>
            </p:cNvSpPr>
            <p:nvPr/>
          </p:nvSpPr>
          <p:spPr bwMode="auto">
            <a:xfrm>
              <a:off x="4100" y="2250"/>
              <a:ext cx="895" cy="766"/>
            </a:xfrm>
            <a:custGeom>
              <a:avLst/>
              <a:gdLst>
                <a:gd name="T0" fmla="*/ 2 w 18554"/>
                <a:gd name="T1" fmla="*/ 1 h 15463"/>
                <a:gd name="T2" fmla="*/ 2 w 18554"/>
                <a:gd name="T3" fmla="*/ 2 h 15463"/>
                <a:gd name="T4" fmla="*/ 0 w 18554"/>
                <a:gd name="T5" fmla="*/ 0 h 15463"/>
                <a:gd name="T6" fmla="*/ 0 60000 65536"/>
                <a:gd name="T7" fmla="*/ 0 60000 65536"/>
                <a:gd name="T8" fmla="*/ 0 60000 65536"/>
                <a:gd name="T9" fmla="*/ 0 w 18554"/>
                <a:gd name="T10" fmla="*/ 0 h 15463"/>
                <a:gd name="T11" fmla="*/ 18554 w 18554"/>
                <a:gd name="T12" fmla="*/ 15463 h 154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54" h="15463" fill="none" extrusionOk="0">
                  <a:moveTo>
                    <a:pt x="18554" y="11059"/>
                  </a:moveTo>
                  <a:cubicBezTo>
                    <a:pt x="17592" y="12671"/>
                    <a:pt x="16425" y="14152"/>
                    <a:pt x="15081" y="15462"/>
                  </a:cubicBezTo>
                </a:path>
                <a:path w="18554" h="15463" stroke="0" extrusionOk="0">
                  <a:moveTo>
                    <a:pt x="18554" y="11059"/>
                  </a:moveTo>
                  <a:cubicBezTo>
                    <a:pt x="17592" y="12671"/>
                    <a:pt x="16425" y="14152"/>
                    <a:pt x="15081" y="15462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Oval 8"/>
            <p:cNvSpPr>
              <a:spLocks noChangeArrowheads="1"/>
            </p:cNvSpPr>
            <p:nvPr/>
          </p:nvSpPr>
          <p:spPr bwMode="auto">
            <a:xfrm>
              <a:off x="4862" y="2363"/>
              <a:ext cx="224" cy="259"/>
            </a:xfrm>
            <a:prstGeom prst="ellipse">
              <a:avLst/>
            </a:prstGeom>
            <a:solidFill>
              <a:srgbClr val="D9AA73"/>
            </a:solidFill>
            <a:ln w="22225">
              <a:solidFill>
                <a:srgbClr val="D9AA7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Oval 9"/>
            <p:cNvSpPr>
              <a:spLocks noChangeArrowheads="1"/>
            </p:cNvSpPr>
            <p:nvPr/>
          </p:nvSpPr>
          <p:spPr bwMode="auto">
            <a:xfrm>
              <a:off x="3057" y="1301"/>
              <a:ext cx="210" cy="229"/>
            </a:xfrm>
            <a:prstGeom prst="ellipse">
              <a:avLst/>
            </a:prstGeom>
            <a:solidFill>
              <a:srgbClr val="FFDC99"/>
            </a:solidFill>
            <a:ln w="222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Oval 10"/>
            <p:cNvSpPr>
              <a:spLocks noChangeArrowheads="1"/>
            </p:cNvSpPr>
            <p:nvPr/>
          </p:nvSpPr>
          <p:spPr bwMode="auto">
            <a:xfrm>
              <a:off x="4834" y="1620"/>
              <a:ext cx="238" cy="244"/>
            </a:xfrm>
            <a:prstGeom prst="ellipse">
              <a:avLst/>
            </a:prstGeom>
            <a:solidFill>
              <a:srgbClr val="D9AA73"/>
            </a:solidFill>
            <a:ln w="22225">
              <a:solidFill>
                <a:srgbClr val="D9AA7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Oval 11"/>
            <p:cNvSpPr>
              <a:spLocks noChangeArrowheads="1"/>
            </p:cNvSpPr>
            <p:nvPr/>
          </p:nvSpPr>
          <p:spPr bwMode="auto">
            <a:xfrm>
              <a:off x="3029" y="2666"/>
              <a:ext cx="252" cy="259"/>
            </a:xfrm>
            <a:prstGeom prst="ellipse">
              <a:avLst/>
            </a:prstGeom>
            <a:solidFill>
              <a:srgbClr val="FFDC99"/>
            </a:solidFill>
            <a:ln w="222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Rectangle 12"/>
            <p:cNvSpPr>
              <a:spLocks noChangeArrowheads="1"/>
            </p:cNvSpPr>
            <p:nvPr/>
          </p:nvSpPr>
          <p:spPr bwMode="auto">
            <a:xfrm>
              <a:off x="4925" y="2977"/>
              <a:ext cx="392" cy="1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Rectangle 13"/>
            <p:cNvSpPr>
              <a:spLocks noChangeArrowheads="1"/>
            </p:cNvSpPr>
            <p:nvPr/>
          </p:nvSpPr>
          <p:spPr bwMode="auto">
            <a:xfrm>
              <a:off x="4932" y="2984"/>
              <a:ext cx="392" cy="183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Rectangle 14"/>
            <p:cNvSpPr>
              <a:spLocks noChangeArrowheads="1"/>
            </p:cNvSpPr>
            <p:nvPr/>
          </p:nvSpPr>
          <p:spPr bwMode="auto">
            <a:xfrm>
              <a:off x="3428" y="3114"/>
              <a:ext cx="98" cy="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Rectangle 15"/>
            <p:cNvSpPr>
              <a:spLocks noChangeArrowheads="1"/>
            </p:cNvSpPr>
            <p:nvPr/>
          </p:nvSpPr>
          <p:spPr bwMode="auto">
            <a:xfrm>
              <a:off x="3435" y="3121"/>
              <a:ext cx="98" cy="46"/>
            </a:xfrm>
            <a:prstGeom prst="rect">
              <a:avLst/>
            </a:prstGeom>
            <a:noFill/>
            <a:ln w="222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Rectangle 16"/>
            <p:cNvSpPr>
              <a:spLocks noChangeArrowheads="1"/>
            </p:cNvSpPr>
            <p:nvPr/>
          </p:nvSpPr>
          <p:spPr bwMode="auto">
            <a:xfrm>
              <a:off x="3624" y="3190"/>
              <a:ext cx="84" cy="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1" name="Rectangle 17"/>
            <p:cNvSpPr>
              <a:spLocks noChangeArrowheads="1"/>
            </p:cNvSpPr>
            <p:nvPr/>
          </p:nvSpPr>
          <p:spPr bwMode="auto">
            <a:xfrm>
              <a:off x="3631" y="3197"/>
              <a:ext cx="84" cy="61"/>
            </a:xfrm>
            <a:prstGeom prst="rect">
              <a:avLst/>
            </a:prstGeom>
            <a:noFill/>
            <a:ln w="222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Rectangle 18"/>
            <p:cNvSpPr>
              <a:spLocks noChangeArrowheads="1"/>
            </p:cNvSpPr>
            <p:nvPr/>
          </p:nvSpPr>
          <p:spPr bwMode="auto">
            <a:xfrm>
              <a:off x="3848" y="3265"/>
              <a:ext cx="84" cy="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Rectangle 19"/>
            <p:cNvSpPr>
              <a:spLocks noChangeArrowheads="1"/>
            </p:cNvSpPr>
            <p:nvPr/>
          </p:nvSpPr>
          <p:spPr bwMode="auto">
            <a:xfrm>
              <a:off x="3855" y="3272"/>
              <a:ext cx="84" cy="32"/>
            </a:xfrm>
            <a:prstGeom prst="rect">
              <a:avLst/>
            </a:prstGeom>
            <a:noFill/>
            <a:ln w="222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Rectangle 20"/>
            <p:cNvSpPr>
              <a:spLocks noChangeArrowheads="1"/>
            </p:cNvSpPr>
            <p:nvPr/>
          </p:nvSpPr>
          <p:spPr bwMode="auto">
            <a:xfrm>
              <a:off x="4058" y="3265"/>
              <a:ext cx="83" cy="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Rectangle 21"/>
            <p:cNvSpPr>
              <a:spLocks noChangeArrowheads="1"/>
            </p:cNvSpPr>
            <p:nvPr/>
          </p:nvSpPr>
          <p:spPr bwMode="auto">
            <a:xfrm>
              <a:off x="4065" y="3272"/>
              <a:ext cx="83" cy="47"/>
            </a:xfrm>
            <a:prstGeom prst="rect">
              <a:avLst/>
            </a:prstGeom>
            <a:noFill/>
            <a:ln w="222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Freeform 22"/>
            <p:cNvSpPr>
              <a:spLocks/>
            </p:cNvSpPr>
            <p:nvPr/>
          </p:nvSpPr>
          <p:spPr bwMode="auto">
            <a:xfrm>
              <a:off x="4785" y="3008"/>
              <a:ext cx="42" cy="45"/>
            </a:xfrm>
            <a:custGeom>
              <a:avLst/>
              <a:gdLst>
                <a:gd name="T0" fmla="*/ 28 w 42"/>
                <a:gd name="T1" fmla="*/ 15 h 45"/>
                <a:gd name="T2" fmla="*/ 42 w 42"/>
                <a:gd name="T3" fmla="*/ 30 h 45"/>
                <a:gd name="T4" fmla="*/ 0 w 42"/>
                <a:gd name="T5" fmla="*/ 45 h 45"/>
                <a:gd name="T6" fmla="*/ 28 w 42"/>
                <a:gd name="T7" fmla="*/ 0 h 45"/>
                <a:gd name="T8" fmla="*/ 28 w 42"/>
                <a:gd name="T9" fmla="*/ 1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45"/>
                <a:gd name="T17" fmla="*/ 42 w 42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45">
                  <a:moveTo>
                    <a:pt x="28" y="15"/>
                  </a:moveTo>
                  <a:lnTo>
                    <a:pt x="42" y="30"/>
                  </a:lnTo>
                  <a:lnTo>
                    <a:pt x="0" y="45"/>
                  </a:lnTo>
                  <a:lnTo>
                    <a:pt x="28" y="0"/>
                  </a:lnTo>
                  <a:lnTo>
                    <a:pt x="28" y="15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Freeform 23"/>
            <p:cNvSpPr>
              <a:spLocks/>
            </p:cNvSpPr>
            <p:nvPr/>
          </p:nvSpPr>
          <p:spPr bwMode="auto">
            <a:xfrm>
              <a:off x="4785" y="3008"/>
              <a:ext cx="42" cy="45"/>
            </a:xfrm>
            <a:custGeom>
              <a:avLst/>
              <a:gdLst>
                <a:gd name="T0" fmla="*/ 28 w 42"/>
                <a:gd name="T1" fmla="*/ 15 h 45"/>
                <a:gd name="T2" fmla="*/ 42 w 42"/>
                <a:gd name="T3" fmla="*/ 30 h 45"/>
                <a:gd name="T4" fmla="*/ 0 w 42"/>
                <a:gd name="T5" fmla="*/ 45 h 45"/>
                <a:gd name="T6" fmla="*/ 28 w 42"/>
                <a:gd name="T7" fmla="*/ 0 h 45"/>
                <a:gd name="T8" fmla="*/ 28 w 42"/>
                <a:gd name="T9" fmla="*/ 1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45"/>
                <a:gd name="T17" fmla="*/ 42 w 42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45">
                  <a:moveTo>
                    <a:pt x="28" y="15"/>
                  </a:moveTo>
                  <a:lnTo>
                    <a:pt x="42" y="30"/>
                  </a:lnTo>
                  <a:lnTo>
                    <a:pt x="0" y="45"/>
                  </a:lnTo>
                  <a:lnTo>
                    <a:pt x="28" y="0"/>
                  </a:lnTo>
                  <a:lnTo>
                    <a:pt x="28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24"/>
            <p:cNvSpPr>
              <a:spLocks noChangeShapeType="1"/>
            </p:cNvSpPr>
            <p:nvPr/>
          </p:nvSpPr>
          <p:spPr bwMode="auto">
            <a:xfrm flipH="1">
              <a:off x="4827" y="3008"/>
              <a:ext cx="14" cy="1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5065" y="3008"/>
              <a:ext cx="16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24</a:t>
              </a:r>
              <a:endParaRPr lang="en-US"/>
            </a:p>
          </p:txBody>
        </p:sp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3092" y="2750"/>
              <a:ext cx="16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15</a:t>
              </a:r>
              <a:endParaRPr lang="en-US"/>
            </a:p>
          </p:txBody>
        </p:sp>
        <p:sp>
          <p:nvSpPr>
            <p:cNvPr id="31771" name="Oval 28"/>
            <p:cNvSpPr>
              <a:spLocks noChangeArrowheads="1"/>
            </p:cNvSpPr>
            <p:nvPr/>
          </p:nvSpPr>
          <p:spPr bwMode="auto">
            <a:xfrm>
              <a:off x="4365" y="976"/>
              <a:ext cx="266" cy="303"/>
            </a:xfrm>
            <a:prstGeom prst="ellipse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2" name="Rectangle 29"/>
            <p:cNvSpPr>
              <a:spLocks noChangeArrowheads="1"/>
            </p:cNvSpPr>
            <p:nvPr/>
          </p:nvSpPr>
          <p:spPr bwMode="auto">
            <a:xfrm>
              <a:off x="2924" y="2053"/>
              <a:ext cx="11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9</a:t>
              </a:r>
              <a:endParaRPr lang="en-US"/>
            </a:p>
          </p:txBody>
        </p:sp>
        <p:sp>
          <p:nvSpPr>
            <p:cNvPr id="31773" name="Oval 30"/>
            <p:cNvSpPr>
              <a:spLocks noChangeArrowheads="1"/>
            </p:cNvSpPr>
            <p:nvPr/>
          </p:nvSpPr>
          <p:spPr bwMode="auto">
            <a:xfrm>
              <a:off x="3043" y="1286"/>
              <a:ext cx="252" cy="259"/>
            </a:xfrm>
            <a:prstGeom prst="ellipse">
              <a:avLst/>
            </a:prstGeom>
            <a:solidFill>
              <a:srgbClr val="FFDC99"/>
            </a:solidFill>
            <a:ln w="222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4" name="Rectangle 31"/>
            <p:cNvSpPr>
              <a:spLocks noChangeArrowheads="1"/>
            </p:cNvSpPr>
            <p:nvPr/>
          </p:nvSpPr>
          <p:spPr bwMode="auto">
            <a:xfrm>
              <a:off x="3134" y="1355"/>
              <a:ext cx="11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31775" name="Oval 32"/>
            <p:cNvSpPr>
              <a:spLocks noChangeArrowheads="1"/>
            </p:cNvSpPr>
            <p:nvPr/>
          </p:nvSpPr>
          <p:spPr bwMode="auto">
            <a:xfrm>
              <a:off x="3645" y="877"/>
              <a:ext cx="252" cy="259"/>
            </a:xfrm>
            <a:prstGeom prst="ellipse">
              <a:avLst/>
            </a:prstGeom>
            <a:solidFill>
              <a:srgbClr val="FFDC99"/>
            </a:solidFill>
            <a:ln w="222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6" name="Rectangle 33"/>
            <p:cNvSpPr>
              <a:spLocks noChangeArrowheads="1"/>
            </p:cNvSpPr>
            <p:nvPr/>
          </p:nvSpPr>
          <p:spPr bwMode="auto">
            <a:xfrm>
              <a:off x="3725" y="946"/>
              <a:ext cx="13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33</a:t>
              </a:r>
              <a:endParaRPr lang="en-US"/>
            </a:p>
          </p:txBody>
        </p:sp>
        <p:sp>
          <p:nvSpPr>
            <p:cNvPr id="31777" name="Oval 34"/>
            <p:cNvSpPr>
              <a:spLocks noChangeArrowheads="1"/>
            </p:cNvSpPr>
            <p:nvPr/>
          </p:nvSpPr>
          <p:spPr bwMode="auto">
            <a:xfrm>
              <a:off x="4428" y="2984"/>
              <a:ext cx="252" cy="259"/>
            </a:xfrm>
            <a:prstGeom prst="ellipse">
              <a:avLst/>
            </a:prstGeom>
            <a:solidFill>
              <a:srgbClr val="FFDC99"/>
            </a:solidFill>
            <a:ln w="222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8" name="Rectangle 35"/>
            <p:cNvSpPr>
              <a:spLocks noChangeArrowheads="1"/>
            </p:cNvSpPr>
            <p:nvPr/>
          </p:nvSpPr>
          <p:spPr bwMode="auto">
            <a:xfrm>
              <a:off x="4491" y="3053"/>
              <a:ext cx="16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28</a:t>
              </a:r>
              <a:endParaRPr lang="en-US"/>
            </a:p>
          </p:txBody>
        </p:sp>
        <p:sp>
          <p:nvSpPr>
            <p:cNvPr id="31779" name="Rectangle 36"/>
            <p:cNvSpPr>
              <a:spLocks noChangeArrowheads="1"/>
            </p:cNvSpPr>
            <p:nvPr/>
          </p:nvSpPr>
          <p:spPr bwMode="auto">
            <a:xfrm>
              <a:off x="4452" y="1083"/>
              <a:ext cx="13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17</a:t>
              </a:r>
              <a:endParaRPr lang="en-US"/>
            </a:p>
          </p:txBody>
        </p:sp>
        <p:sp>
          <p:nvSpPr>
            <p:cNvPr id="31780" name="Oval 37"/>
            <p:cNvSpPr>
              <a:spLocks noChangeArrowheads="1"/>
            </p:cNvSpPr>
            <p:nvPr/>
          </p:nvSpPr>
          <p:spPr bwMode="auto">
            <a:xfrm>
              <a:off x="4813" y="1613"/>
              <a:ext cx="280" cy="288"/>
            </a:xfrm>
            <a:prstGeom prst="ellipse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1" name="Rectangle 38"/>
            <p:cNvSpPr>
              <a:spLocks noChangeArrowheads="1"/>
            </p:cNvSpPr>
            <p:nvPr/>
          </p:nvSpPr>
          <p:spPr bwMode="auto">
            <a:xfrm>
              <a:off x="4897" y="1689"/>
              <a:ext cx="16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24</a:t>
              </a:r>
              <a:endParaRPr lang="en-US"/>
            </a:p>
          </p:txBody>
        </p:sp>
        <p:sp>
          <p:nvSpPr>
            <p:cNvPr id="31782" name="Oval 39"/>
            <p:cNvSpPr>
              <a:spLocks noChangeArrowheads="1"/>
            </p:cNvSpPr>
            <p:nvPr/>
          </p:nvSpPr>
          <p:spPr bwMode="auto">
            <a:xfrm>
              <a:off x="4827" y="2341"/>
              <a:ext cx="280" cy="303"/>
            </a:xfrm>
            <a:prstGeom prst="ellipse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3" name="Rectangle 40"/>
            <p:cNvSpPr>
              <a:spLocks noChangeArrowheads="1"/>
            </p:cNvSpPr>
            <p:nvPr/>
          </p:nvSpPr>
          <p:spPr bwMode="auto">
            <a:xfrm>
              <a:off x="4953" y="2432"/>
              <a:ext cx="11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99204204</TotalTime>
  <Pages>34</Pages>
  <Words>1853</Words>
  <Application>Microsoft Macintosh PowerPoint</Application>
  <PresentationFormat>On-screen Show (4:3)</PresentationFormat>
  <Paragraphs>466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Module</vt:lpstr>
      <vt:lpstr>Leader Election</vt:lpstr>
      <vt:lpstr>Why Election?</vt:lpstr>
      <vt:lpstr>Why Election?</vt:lpstr>
      <vt:lpstr>What is Election?</vt:lpstr>
      <vt:lpstr>Assumptions</vt:lpstr>
      <vt:lpstr>Problem Specification</vt:lpstr>
      <vt:lpstr>Algorithm 1: Ring Election [Chang &amp; Roberts’79] </vt:lpstr>
      <vt:lpstr>Ring-Based Election: Example</vt:lpstr>
      <vt:lpstr>Ring-Based Election: Analysis</vt:lpstr>
      <vt:lpstr>Correctness?</vt:lpstr>
      <vt:lpstr>Example: Ring Election </vt:lpstr>
      <vt:lpstr>Algorithm 2: Modified Ring Election </vt:lpstr>
      <vt:lpstr>Example: Ring Election </vt:lpstr>
      <vt:lpstr>Modified Ring Election</vt:lpstr>
      <vt:lpstr>What about that Impossibility?</vt:lpstr>
      <vt:lpstr>Algorithm 3: Bully Algorithm </vt:lpstr>
      <vt:lpstr>Algorithm 3: Bully Algorithm </vt:lpstr>
      <vt:lpstr>Example: Bully Election </vt:lpstr>
      <vt:lpstr>The Bully Algorithm</vt:lpstr>
      <vt:lpstr>Analysis of The Bully Algorithm</vt:lpstr>
      <vt:lpstr>Analysis of The Bully Algorithm</vt:lpstr>
      <vt:lpstr>Turnaround time</vt:lpstr>
      <vt:lpstr>Summary</vt:lpstr>
      <vt:lpstr>Readings and Announcements</vt:lpstr>
    </vt:vector>
  </TitlesOfParts>
  <Company>University of Illinois at Urbana-Champaign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subject>Distributed Systems</dc:subject>
  <dc:creator>Mehdi T. Harandi</dc:creator>
  <cp:keywords/>
  <dc:description/>
  <cp:lastModifiedBy>Nikita Borisov</cp:lastModifiedBy>
  <cp:revision>424</cp:revision>
  <cp:lastPrinted>1997-09-02T21:25:19Z</cp:lastPrinted>
  <dcterms:created xsi:type="dcterms:W3CDTF">2010-09-26T17:47:00Z</dcterms:created>
  <dcterms:modified xsi:type="dcterms:W3CDTF">2011-09-16T14:05:29Z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C:\WINNT40\Profiles\harandi.000\Personal</vt:lpwstr>
  </property>
</Properties>
</file>