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1"/>
  </p:notesMasterIdLst>
  <p:handoutMasterIdLst>
    <p:handoutMasterId r:id="rId32"/>
  </p:handoutMasterIdLst>
  <p:sldIdLst>
    <p:sldId id="403" r:id="rId3"/>
    <p:sldId id="397" r:id="rId4"/>
    <p:sldId id="398" r:id="rId5"/>
    <p:sldId id="399" r:id="rId6"/>
    <p:sldId id="400" r:id="rId7"/>
    <p:sldId id="401" r:id="rId8"/>
    <p:sldId id="363" r:id="rId9"/>
    <p:sldId id="366" r:id="rId10"/>
    <p:sldId id="367" r:id="rId11"/>
    <p:sldId id="368" r:id="rId12"/>
    <p:sldId id="369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80" r:id="rId22"/>
    <p:sldId id="381" r:id="rId23"/>
    <p:sldId id="382" r:id="rId24"/>
    <p:sldId id="383" r:id="rId25"/>
    <p:sldId id="396" r:id="rId26"/>
    <p:sldId id="384" r:id="rId27"/>
    <p:sldId id="388" r:id="rId28"/>
    <p:sldId id="392" r:id="rId29"/>
    <p:sldId id="404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33CC3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29ECD313-7181-8346-A593-6BE02B197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5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i="1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i="1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i="1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i="1"/>
            </a:lvl1pPr>
          </a:lstStyle>
          <a:p>
            <a:pPr>
              <a:defRPr/>
            </a:pPr>
            <a:fld id="{AB451FEE-9C93-CB48-BE20-AC666D51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8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8ED87D-FC0C-7E4D-8B69-2A6FDAFD8F71}" type="slidenum">
              <a:rPr lang="en-US" sz="1000">
                <a:solidFill>
                  <a:prstClr val="black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872C0D9-3A42-2A4A-827F-4565F12AA078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DB55825-5E4B-B240-882E-B77EEF3FE983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Todo:verify. Ok.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D6BEC36-5BC1-8048-BDE9-17999F29F3D1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F783E62-FE01-B745-8210-FA250F23F5AA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ACCBF45-D4CB-414A-8902-F6FCE0F169A8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64989A3-7C47-0A4D-AC84-092081398B67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1698EFD-490A-D04D-A2F8-19A036B5F91B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657562E-7EE4-354B-99DE-BDB2F50C8B37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BA63817-BACA-C242-A2A0-0A4CBE1C1034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EE92579-917B-D54A-915E-4F9EFC571A2A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F1949F-7863-F048-AD4F-D442DD4323F8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1A0CF89-90F9-8046-BD21-A969E02CDAB4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220B917-447B-1242-9237-96A534560ED6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93CCF7C-DBD9-494A-9883-94A9BED9CD84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192115-702A-4644-9F63-BEB5FCB46EB0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sha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– secure hash algorithm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Morris worm November 1988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program took advantage of a hole in the debug mode of the Unix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sendmail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program, which runs on a system and waits for other systems to connect to it and give it email, and a hole in the finger daemon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fingerd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which serves </a:t>
            </a:r>
            <a:r>
              <a:rPr lang="en-US">
                <a:latin typeface="Arial Unicode MS" charset="0"/>
                <a:ea typeface="ＭＳ Ｐゴシック" charset="0"/>
                <a:cs typeface="ＭＳ Ｐゴシック" charset="0"/>
              </a:rPr>
              <a:t>finger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requests. People at the University of California at Berkeley and MIT had copies of the program and were actively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disassembling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it (returning the program back into its source form) to try to figure out how it worked. 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Graduate student at Cornell CS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 years in jail 1990 – 1993 then joined MIT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Harvard PhD, 1999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000EAEF-470F-C240-8317-6CC39B2C3613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BA2779-1CDC-A445-93DE-4373A03A29C5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8CEBABB-AE0F-CC45-B373-39B75E4FFFBF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0C79939-CE92-FE48-A0D4-98F9B780F00C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AEC4438-A07F-7846-A06B-8EC43F2C62E5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C8C5E29-D79F-404D-8666-619F4CBCC6E7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17237-3845-A44A-84FE-8557BC2AA2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2CF93-452D-6B45-9CF0-D3E45DB2E7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75F4A-4500-6545-9D74-4F0F656236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B1D2-AF33-B148-BA7A-6FC8F31DA1FD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170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8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3D2A-5F06-5742-B2E1-6AA894701F6C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0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15C8-C5AC-C744-86CF-332C8C53892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24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885E-7148-7441-B501-A4986EB8F908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05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36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4C72-B118-704E-97D4-78D3F4878E0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89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DC5-88DF-6B4B-BCA3-0DC2BE5BC054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94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C83EB-0B01-C34C-A9F0-6E1629FA1D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19773E-CA48-0349-9BDF-FA1EE1CCD06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9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F88C-D268-7242-8B87-66C0536006B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05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FADD-A015-AC45-B940-09FFF263A7B5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92A9B-AD1C-8E40-9432-3E67A9AC51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03D2E-22E1-3647-8CEE-6A2BED9E53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BC271-5592-8643-A9E5-04DA5827E8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2B59A-3BC6-EE4F-BE88-3A783BA29D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C47D1-2BC8-0340-944E-E89219B847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6DEFB-CE07-E045-A370-AEBC3F138F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455FC3CE-6832-F645-8D3B-819B28D45E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6012B6C9-09AC-9C48-AE95-31595647D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>
              <a:lnSpc>
                <a:spcPct val="90000"/>
              </a:lnSpc>
            </a:pPr>
            <a:endParaRPr lang="en-US" sz="14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90000"/>
              </a:lnSpc>
            </a:pPr>
            <a:r>
              <a:rPr lang="en-US" smtClean="0">
                <a:solidFill>
                  <a:prstClr val="black">
                    <a:tint val="95000"/>
                  </a:prstClr>
                </a:solidFill>
                <a:latin typeface="Helvetica" charset="0"/>
              </a:rPr>
              <a:t>2011-09-20</a:t>
            </a:r>
            <a:endParaRPr lang="en-US" dirty="0">
              <a:solidFill>
                <a:prstClr val="black">
                  <a:tint val="95000"/>
                </a:prstClr>
              </a:solidFill>
              <a:latin typeface="Helvetic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90000"/>
              </a:lnSpc>
              <a:defRPr/>
            </a:pPr>
            <a:r>
              <a:rPr lang="en-US" smtClean="0">
                <a:solidFill>
                  <a:prstClr val="black">
                    <a:tint val="95000"/>
                  </a:prstClr>
                </a:solidFill>
                <a:latin typeface="Helvetica" charset="0"/>
              </a:rPr>
              <a:t>Nikita Borisov - UIUC</a:t>
            </a:r>
            <a:endParaRPr lang="en-US">
              <a:solidFill>
                <a:prstClr val="black">
                  <a:tint val="95000"/>
                </a:prstClr>
              </a:solidFill>
              <a:latin typeface="Helvetic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90000"/>
              </a:lnSpc>
            </a:pPr>
            <a:fld id="{012B97CC-7D7E-FD45-9FB3-E948DA105446}" type="slidenum">
              <a:rPr lang="en-US" smtClean="0">
                <a:solidFill>
                  <a:prstClr val="black">
                    <a:tint val="95000"/>
                  </a:prstClr>
                </a:solidFill>
                <a:latin typeface="Helvetica" charset="0"/>
              </a:rPr>
              <a:pPr>
                <a:lnSpc>
                  <a:spcPct val="90000"/>
                </a:lnSpc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Hash 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CS425 /CSE424/ECE428 – Distributed Systems – Fall 2011	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334000"/>
            <a:ext cx="433556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Material derived from slides by I. Gupta, M. </a:t>
            </a:r>
            <a:r>
              <a:rPr lang="en-US" sz="1400" dirty="0" err="1">
                <a:solidFill>
                  <a:srgbClr val="60B5CC"/>
                </a:solidFill>
                <a:latin typeface="Helvetica" charset="0"/>
              </a:rPr>
              <a:t>Harandi</a:t>
            </a: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, 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J. </a:t>
            </a:r>
            <a:r>
              <a:rPr lang="en-US" sz="1400" dirty="0" err="1">
                <a:solidFill>
                  <a:srgbClr val="60B5CC"/>
                </a:solidFill>
                <a:latin typeface="Helvetica" charset="0"/>
              </a:rPr>
              <a:t>Hou</a:t>
            </a: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, S. </a:t>
            </a:r>
            <a:r>
              <a:rPr lang="en-US" sz="1400" dirty="0" err="1">
                <a:solidFill>
                  <a:srgbClr val="60B5CC"/>
                </a:solidFill>
                <a:latin typeface="Helvetica" charset="0"/>
              </a:rPr>
              <a:t>Mitra</a:t>
            </a: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, K. </a:t>
            </a:r>
            <a:r>
              <a:rPr lang="en-US" sz="1400" dirty="0" err="1">
                <a:solidFill>
                  <a:srgbClr val="60B5CC"/>
                </a:solidFill>
                <a:latin typeface="Helvetica" charset="0"/>
              </a:rPr>
              <a:t>Nahrstedt</a:t>
            </a:r>
            <a:r>
              <a:rPr lang="en-US" sz="1400" dirty="0">
                <a:solidFill>
                  <a:srgbClr val="60B5CC"/>
                </a:solidFill>
                <a:latin typeface="Helvetica" charset="0"/>
              </a:rPr>
              <a:t>, N. </a:t>
            </a:r>
            <a:r>
              <a:rPr lang="en-US" sz="1400" dirty="0" err="1">
                <a:solidFill>
                  <a:srgbClr val="60B5CC"/>
                </a:solidFill>
                <a:latin typeface="Helvetica" charset="0"/>
              </a:rPr>
              <a:t>Vaidya</a:t>
            </a:r>
            <a:endParaRPr lang="en-US" sz="1400" dirty="0">
              <a:solidFill>
                <a:srgbClr val="60B5CC"/>
              </a:solidFill>
              <a:latin typeface="Helvetica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2011-09-20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Nikita Borisov - UIUC</a:t>
            </a: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D33C-9A4E-B66B-49515E34B6A2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Peer pointers (1):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successors</a:t>
            </a:r>
          </a:p>
        </p:txBody>
      </p:sp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5F5BFB-2E33-A449-BF6B-5B06CB08330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616450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2209800" y="4114800"/>
            <a:ext cx="304800" cy="1219200"/>
          </a:xfrm>
          <a:custGeom>
            <a:avLst/>
            <a:gdLst>
              <a:gd name="T0" fmla="*/ 2147483647 w 312"/>
              <a:gd name="T1" fmla="*/ 2147483647 h 1200"/>
              <a:gd name="T2" fmla="*/ 2147483647 w 312"/>
              <a:gd name="T3" fmla="*/ 2147483647 h 1200"/>
              <a:gd name="T4" fmla="*/ 2147483647 w 312"/>
              <a:gd name="T5" fmla="*/ 0 h 1200"/>
              <a:gd name="T6" fmla="*/ 0 60000 65536"/>
              <a:gd name="T7" fmla="*/ 0 60000 65536"/>
              <a:gd name="T8" fmla="*/ 0 60000 65536"/>
              <a:gd name="T9" fmla="*/ 0 w 312"/>
              <a:gd name="T10" fmla="*/ 0 h 1200"/>
              <a:gd name="T11" fmla="*/ 312 w 31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1200">
                <a:moveTo>
                  <a:pt x="312" y="1200"/>
                </a:moveTo>
                <a:cubicBezTo>
                  <a:pt x="180" y="1012"/>
                  <a:pt x="48" y="824"/>
                  <a:pt x="24" y="624"/>
                </a:cubicBezTo>
                <a:cubicBezTo>
                  <a:pt x="0" y="424"/>
                  <a:pt x="84" y="212"/>
                  <a:pt x="16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6553200" y="2971800"/>
            <a:ext cx="457200" cy="1066800"/>
          </a:xfrm>
          <a:custGeom>
            <a:avLst/>
            <a:gdLst>
              <a:gd name="T0" fmla="*/ 0 w 432"/>
              <a:gd name="T1" fmla="*/ 0 h 768"/>
              <a:gd name="T2" fmla="*/ 2147483647 w 432"/>
              <a:gd name="T3" fmla="*/ 2147483647 h 768"/>
              <a:gd name="T4" fmla="*/ 2147483647 w 432"/>
              <a:gd name="T5" fmla="*/ 2147483647 h 768"/>
              <a:gd name="T6" fmla="*/ 0 60000 65536"/>
              <a:gd name="T7" fmla="*/ 0 60000 65536"/>
              <a:gd name="T8" fmla="*/ 0 60000 65536"/>
              <a:gd name="T9" fmla="*/ 0 w 432"/>
              <a:gd name="T10" fmla="*/ 0 h 768"/>
              <a:gd name="T11" fmla="*/ 432 w 43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68">
                <a:moveTo>
                  <a:pt x="0" y="0"/>
                </a:moveTo>
                <a:cubicBezTo>
                  <a:pt x="108" y="104"/>
                  <a:pt x="216" y="208"/>
                  <a:pt x="288" y="336"/>
                </a:cubicBezTo>
                <a:cubicBezTo>
                  <a:pt x="360" y="464"/>
                  <a:pt x="396" y="616"/>
                  <a:pt x="432" y="76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2819400" y="1828800"/>
            <a:ext cx="3352800" cy="609600"/>
          </a:xfrm>
          <a:custGeom>
            <a:avLst/>
            <a:gdLst>
              <a:gd name="T0" fmla="*/ 0 w 2112"/>
              <a:gd name="T1" fmla="*/ 2147483647 h 384"/>
              <a:gd name="T2" fmla="*/ 2147483647 w 2112"/>
              <a:gd name="T3" fmla="*/ 0 h 384"/>
              <a:gd name="T4" fmla="*/ 2147483647 w 2112"/>
              <a:gd name="T5" fmla="*/ 2147483647 h 384"/>
              <a:gd name="T6" fmla="*/ 0 60000 65536"/>
              <a:gd name="T7" fmla="*/ 0 60000 65536"/>
              <a:gd name="T8" fmla="*/ 0 60000 65536"/>
              <a:gd name="T9" fmla="*/ 0 w 2112"/>
              <a:gd name="T10" fmla="*/ 0 h 384"/>
              <a:gd name="T11" fmla="*/ 2112 w 21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84">
                <a:moveTo>
                  <a:pt x="0" y="384"/>
                </a:moveTo>
                <a:cubicBezTo>
                  <a:pt x="328" y="192"/>
                  <a:pt x="656" y="0"/>
                  <a:pt x="1008" y="0"/>
                </a:cubicBezTo>
                <a:cubicBezTo>
                  <a:pt x="1360" y="0"/>
                  <a:pt x="1736" y="192"/>
                  <a:pt x="2112" y="3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2590800" y="2971800"/>
            <a:ext cx="152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6324600" y="4572000"/>
            <a:ext cx="457200" cy="762000"/>
          </a:xfrm>
          <a:custGeom>
            <a:avLst/>
            <a:gdLst>
              <a:gd name="T0" fmla="*/ 2147483647 w 624"/>
              <a:gd name="T1" fmla="*/ 0 h 1056"/>
              <a:gd name="T2" fmla="*/ 2147483647 w 624"/>
              <a:gd name="T3" fmla="*/ 2147483647 h 1056"/>
              <a:gd name="T4" fmla="*/ 0 w 624"/>
              <a:gd name="T5" fmla="*/ 2147483647 h 1056"/>
              <a:gd name="T6" fmla="*/ 0 60000 65536"/>
              <a:gd name="T7" fmla="*/ 0 60000 65536"/>
              <a:gd name="T8" fmla="*/ 0 60000 65536"/>
              <a:gd name="T9" fmla="*/ 0 w 624"/>
              <a:gd name="T10" fmla="*/ 0 h 1056"/>
              <a:gd name="T11" fmla="*/ 624 w 62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56">
                <a:moveTo>
                  <a:pt x="624" y="0"/>
                </a:moveTo>
                <a:cubicBezTo>
                  <a:pt x="580" y="200"/>
                  <a:pt x="536" y="400"/>
                  <a:pt x="432" y="576"/>
                </a:cubicBezTo>
                <a:cubicBezTo>
                  <a:pt x="328" y="752"/>
                  <a:pt x="164" y="904"/>
                  <a:pt x="0" y="105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3505200" y="5867400"/>
            <a:ext cx="2286000" cy="482600"/>
          </a:xfrm>
          <a:custGeom>
            <a:avLst/>
            <a:gdLst>
              <a:gd name="T0" fmla="*/ 2147483647 w 1440"/>
              <a:gd name="T1" fmla="*/ 0 h 304"/>
              <a:gd name="T2" fmla="*/ 2147483647 w 1440"/>
              <a:gd name="T3" fmla="*/ 2147483647 h 304"/>
              <a:gd name="T4" fmla="*/ 0 w 1440"/>
              <a:gd name="T5" fmla="*/ 2147483647 h 304"/>
              <a:gd name="T6" fmla="*/ 0 60000 65536"/>
              <a:gd name="T7" fmla="*/ 0 60000 65536"/>
              <a:gd name="T8" fmla="*/ 0 60000 65536"/>
              <a:gd name="T9" fmla="*/ 0 w 1440"/>
              <a:gd name="T10" fmla="*/ 0 h 304"/>
              <a:gd name="T11" fmla="*/ 1440 w 144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04">
                <a:moveTo>
                  <a:pt x="1440" y="0"/>
                </a:moveTo>
                <a:cubicBezTo>
                  <a:pt x="1224" y="136"/>
                  <a:pt x="1008" y="272"/>
                  <a:pt x="768" y="288"/>
                </a:cubicBezTo>
                <a:cubicBezTo>
                  <a:pt x="528" y="304"/>
                  <a:pt x="264" y="200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638800" y="6172200"/>
            <a:ext cx="3101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(similarly predecessors)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Peer pointers (2):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finger tables</a:t>
            </a:r>
          </a:p>
        </p:txBody>
      </p:sp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0149F52-30D5-E34F-A9EB-819ED3DD453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90800" y="51943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0</a:t>
            </a:r>
            <a:endParaRPr lang="en-US" sz="1400" b="1">
              <a:latin typeface="Helvetica" charset="0"/>
            </a:endParaRPr>
          </a:p>
        </p:txBody>
      </p:sp>
      <p:sp>
        <p:nvSpPr>
          <p:cNvPr id="25606" name="Freeform 6"/>
          <p:cNvSpPr>
            <a:spLocks/>
          </p:cNvSpPr>
          <p:nvPr/>
        </p:nvSpPr>
        <p:spPr bwMode="auto">
          <a:xfrm>
            <a:off x="3200400" y="5068888"/>
            <a:ext cx="177800" cy="355600"/>
          </a:xfrm>
          <a:custGeom>
            <a:avLst/>
            <a:gdLst>
              <a:gd name="T0" fmla="*/ 2147483647 w 112"/>
              <a:gd name="T1" fmla="*/ 2147483647 h 224"/>
              <a:gd name="T2" fmla="*/ 2147483647 w 112"/>
              <a:gd name="T3" fmla="*/ 2147483647 h 224"/>
              <a:gd name="T4" fmla="*/ 0 w 112"/>
              <a:gd name="T5" fmla="*/ 2147483647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3124200" y="4889500"/>
            <a:ext cx="419100" cy="458788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0 w 264"/>
              <a:gd name="T5" fmla="*/ 2147483647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2971800" y="4584700"/>
            <a:ext cx="812800" cy="763588"/>
          </a:xfrm>
          <a:custGeom>
            <a:avLst/>
            <a:gdLst>
              <a:gd name="T0" fmla="*/ 2147483647 w 464"/>
              <a:gd name="T1" fmla="*/ 2147483647 h 392"/>
              <a:gd name="T2" fmla="*/ 2147483647 w 464"/>
              <a:gd name="T3" fmla="*/ 2147483647 h 392"/>
              <a:gd name="T4" fmla="*/ 0 w 464"/>
              <a:gd name="T5" fmla="*/ 2147483647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2895600" y="4205288"/>
            <a:ext cx="1447800" cy="1143000"/>
          </a:xfrm>
          <a:custGeom>
            <a:avLst/>
            <a:gdLst>
              <a:gd name="T0" fmla="*/ 2147483647 w 912"/>
              <a:gd name="T1" fmla="*/ 2147483647 h 720"/>
              <a:gd name="T2" fmla="*/ 2147483647 w 912"/>
              <a:gd name="T3" fmla="*/ 2147483647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3352800" y="3062288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2147483647 w 776"/>
              <a:gd name="T3" fmla="*/ 2147483647 h 1440"/>
              <a:gd name="T4" fmla="*/ 2147483647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3352800" y="3138488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441575" y="50419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1</a:t>
            </a:r>
            <a:endParaRPr lang="en-US" sz="1400" b="1">
              <a:latin typeface="Helvetica" charset="0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362200" y="48133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2</a:t>
            </a:r>
            <a:endParaRPr lang="en-US" sz="1400" b="1">
              <a:latin typeface="Helvetica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209800" y="45847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3</a:t>
            </a:r>
            <a:endParaRPr lang="en-US" sz="1400" b="1">
              <a:latin typeface="Helvetica" charset="0"/>
            </a:endParaRP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136775" y="40513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4</a:t>
            </a:r>
            <a:endParaRPr lang="en-US" sz="1400" b="1">
              <a:latin typeface="Helvetica" charset="0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670175" y="29083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5</a:t>
            </a:r>
            <a:endParaRPr lang="en-US" sz="1400" b="1">
              <a:latin typeface="Helvetica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867400" y="29083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>
                <a:latin typeface="Helvetica" charset="0"/>
                <a:cs typeface="Times New Roman" charset="0"/>
              </a:rPr>
              <a:t>80 + 2</a:t>
            </a:r>
            <a:r>
              <a:rPr lang="en-US" sz="1600" b="1" baseline="20000">
                <a:latin typeface="Helvetica" charset="0"/>
                <a:cs typeface="Times New Roman" charset="0"/>
              </a:rPr>
              <a:t>6</a:t>
            </a:r>
            <a:endParaRPr lang="en-US" sz="1400" b="1">
              <a:latin typeface="Helvetica" charset="0"/>
            </a:endParaRP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616450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086600" y="18288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81000" y="6162675"/>
            <a:ext cx="8047038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i</a:t>
            </a:r>
            <a:r>
              <a:rPr lang="en-US"/>
              <a:t>th entry at peer with id </a:t>
            </a:r>
            <a:r>
              <a:rPr lang="en-US" i="1"/>
              <a:t>n </a:t>
            </a:r>
            <a:r>
              <a:rPr lang="en-US"/>
              <a:t>is first peer with id &gt;=                          </a:t>
            </a:r>
          </a:p>
        </p:txBody>
      </p:sp>
      <p:graphicFrame>
        <p:nvGraphicFramePr>
          <p:cNvPr id="25624" name="Object 2"/>
          <p:cNvGraphicFramePr>
            <a:graphicFrameLocks noChangeAspect="1"/>
          </p:cNvGraphicFramePr>
          <p:nvPr/>
        </p:nvGraphicFramePr>
        <p:xfrm>
          <a:off x="6526213" y="6189663"/>
          <a:ext cx="19177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4" imgW="927100" imgH="190500" progId="Equation.3">
                  <p:embed/>
                </p:oleObj>
              </mc:Choice>
              <mc:Fallback>
                <p:oleObj name="Equation" r:id="rId4" imgW="9271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6189663"/>
                        <a:ext cx="19177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28600" y="3124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381000" y="2590800"/>
            <a:ext cx="1016000" cy="3041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i   ft[i]</a:t>
            </a:r>
          </a:p>
          <a:p>
            <a:pPr eaLnBrk="1" hangingPunct="1"/>
            <a:r>
              <a:rPr lang="en-US"/>
              <a:t>0  96</a:t>
            </a:r>
          </a:p>
          <a:p>
            <a:pPr eaLnBrk="1" hangingPunct="1"/>
            <a:r>
              <a:rPr lang="en-US"/>
              <a:t>1  96</a:t>
            </a:r>
          </a:p>
          <a:p>
            <a:pPr eaLnBrk="1" hangingPunct="1"/>
            <a:r>
              <a:rPr lang="en-US"/>
              <a:t>2  96</a:t>
            </a:r>
          </a:p>
          <a:p>
            <a:pPr eaLnBrk="1" hangingPunct="1"/>
            <a:r>
              <a:rPr lang="en-US"/>
              <a:t>3  96</a:t>
            </a:r>
          </a:p>
          <a:p>
            <a:pPr eaLnBrk="1" hangingPunct="1"/>
            <a:r>
              <a:rPr lang="en-US"/>
              <a:t>4  96</a:t>
            </a:r>
          </a:p>
          <a:p>
            <a:pPr eaLnBrk="1" hangingPunct="1"/>
            <a:r>
              <a:rPr lang="en-US"/>
              <a:t>5  112</a:t>
            </a:r>
          </a:p>
          <a:p>
            <a:pPr eaLnBrk="1" hangingPunct="1"/>
            <a:r>
              <a:rPr lang="en-US"/>
              <a:t>6  16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 flipV="1">
            <a:off x="1295400" y="4419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-92075" y="2022475"/>
            <a:ext cx="264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Finger Table at N80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Mapping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2743200" cy="46238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Key = hash(</a:t>
            </a:r>
            <a:r>
              <a:rPr lang="en-US" dirty="0" err="1" smtClean="0">
                <a:latin typeface="Times New Roman" charset="0"/>
                <a:ea typeface="ＭＳ Ｐゴシック" charset="0"/>
                <a:sym typeface="Wingdings" charset="0"/>
              </a:rPr>
              <a:t>ident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m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 bit string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Value </a:t>
            </a: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is stored at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first peer with id greater than its key (mod 2</a:t>
            </a:r>
            <a:r>
              <a:rPr lang="en-US" baseline="30000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ea typeface="ＭＳ Ｐゴシック" charset="0"/>
                <a:sym typeface="Wingdings" charset="0"/>
              </a:rPr>
              <a:t>)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F40E139-EA13-9940-A259-CA23216D592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156211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49823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723073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667761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75623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486400" y="6027003"/>
            <a:ext cx="27795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Helvetica" charset="0"/>
              </a:rPr>
              <a:t>Value with </a:t>
            </a:r>
            <a:r>
              <a:rPr lang="en-US" dirty="0">
                <a:latin typeface="Helvetica" charset="0"/>
              </a:rPr>
              <a:t>key </a:t>
            </a:r>
            <a:r>
              <a:rPr lang="en-US" dirty="0">
                <a:solidFill>
                  <a:srgbClr val="00BE00"/>
                </a:solidFill>
                <a:latin typeface="Helvetica" charset="0"/>
              </a:rPr>
              <a:t>K42 </a:t>
            </a:r>
          </a:p>
          <a:p>
            <a:r>
              <a:rPr lang="en-US" dirty="0">
                <a:latin typeface="Helvetica" charset="0"/>
              </a:rPr>
              <a:t>stored here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621223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240223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02623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</a:t>
            </a:r>
          </a:p>
        </p:txBody>
      </p:sp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FCC1ED-56B6-D84B-99C0-1BF0EEE2ED5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5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213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Who has </a:t>
            </a:r>
            <a:r>
              <a:rPr lang="en-US" sz="1400" dirty="0" err="1"/>
              <a:t>cnn.com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r>
              <a:rPr lang="en-US" dirty="0"/>
              <a:t>?</a:t>
            </a:r>
          </a:p>
          <a:p>
            <a:pPr algn="ctr" eaLnBrk="1" hangingPunct="1"/>
            <a:r>
              <a:rPr lang="en-US" dirty="0"/>
              <a:t>(hashes to K42)</a:t>
            </a: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0" y="39624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</a:t>
            </a:r>
          </a:p>
        </p:txBody>
      </p:sp>
      <p:sp>
        <p:nvSpPr>
          <p:cNvPr id="337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F600D1B-D725-5040-93E5-D8F3EDB7217B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803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04800" y="1295400"/>
            <a:ext cx="86931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 node </a:t>
            </a:r>
            <a:r>
              <a:rPr lang="en-US" i="1" dirty="0"/>
              <a:t>n</a:t>
            </a:r>
            <a:r>
              <a:rPr lang="en-US" dirty="0"/>
              <a:t>, send query for key </a:t>
            </a:r>
            <a:r>
              <a:rPr lang="en-US" i="1" dirty="0"/>
              <a:t>k</a:t>
            </a:r>
            <a:r>
              <a:rPr lang="en-US" dirty="0"/>
              <a:t> to largest successor/finger entry </a:t>
            </a:r>
            <a:r>
              <a:rPr lang="en-US" i="1" dirty="0"/>
              <a:t>&lt;= k</a:t>
            </a:r>
          </a:p>
          <a:p>
            <a:pPr eaLnBrk="1" hangingPunct="1"/>
            <a:r>
              <a:rPr lang="en-US" dirty="0"/>
              <a:t>	if none exist, send query to </a:t>
            </a:r>
            <a:r>
              <a:rPr lang="en-US" i="1" dirty="0"/>
              <a:t>successor(n) 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</a:t>
            </a:r>
          </a:p>
        </p:txBody>
      </p:sp>
      <p:sp>
        <p:nvSpPr>
          <p:cNvPr id="35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05CB25-2551-1347-BBF7-99C1E1338348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69925" y="23622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1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04800" y="1377950"/>
            <a:ext cx="86931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 node </a:t>
            </a:r>
            <a:r>
              <a:rPr lang="en-US" i="1" dirty="0"/>
              <a:t>n</a:t>
            </a:r>
            <a:r>
              <a:rPr lang="en-US" dirty="0"/>
              <a:t>, send query for key </a:t>
            </a:r>
            <a:r>
              <a:rPr lang="en-US" i="1" dirty="0"/>
              <a:t>k</a:t>
            </a:r>
            <a:r>
              <a:rPr lang="en-US" dirty="0"/>
              <a:t> to largest successor/finger entry </a:t>
            </a:r>
            <a:r>
              <a:rPr lang="en-US" i="1" dirty="0"/>
              <a:t>&lt;= k</a:t>
            </a:r>
          </a:p>
          <a:p>
            <a:pPr eaLnBrk="1" hangingPunct="1"/>
            <a:r>
              <a:rPr lang="en-US" dirty="0"/>
              <a:t>	if none exist, send query to </a:t>
            </a:r>
            <a:r>
              <a:rPr lang="en-US" i="1" dirty="0"/>
              <a:t>successor(n)</a:t>
            </a:r>
            <a:r>
              <a:rPr lang="en-US" dirty="0"/>
              <a:t> 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5676900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172200" y="3048000"/>
            <a:ext cx="297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All </a:t>
            </a:r>
            <a:r>
              <a:rPr lang="ja-JP" altLang="en-US"/>
              <a:t>“</a:t>
            </a:r>
            <a:r>
              <a:rPr lang="en-US" altLang="ja-JP"/>
              <a:t>arrows</a:t>
            </a:r>
            <a:r>
              <a:rPr lang="ja-JP" altLang="en-US"/>
              <a:t>”</a:t>
            </a:r>
            <a:r>
              <a:rPr lang="en-US" altLang="ja-JP"/>
              <a:t> are RPCs</a:t>
            </a:r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909C0F5-D59E-3B45-B2DF-A77B5CC65DE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95400"/>
            <a:ext cx="8382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Search takes </a:t>
            </a:r>
            <a:r>
              <a:rPr lang="en-US" sz="2800" i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O(log(N))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time</a:t>
            </a:r>
            <a:endParaRPr lang="en-US" sz="2800" i="1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Times New Roman" charset="0"/>
                <a:ea typeface="ＭＳ Ｐゴシック" charset="0"/>
              </a:rPr>
              <a:t>Proof  </a:t>
            </a:r>
          </a:p>
          <a:p>
            <a:pPr lvl="1" eaLnBrk="1" hangingPunct="1"/>
            <a:r>
              <a:rPr lang="en-US" sz="2400" dirty="0">
                <a:latin typeface="Times New Roman" charset="0"/>
                <a:ea typeface="ＭＳ Ｐゴシック" charset="0"/>
              </a:rPr>
              <a:t>(intuition): </a:t>
            </a:r>
            <a:r>
              <a:rPr lang="en-US" sz="2400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at each step, distance between query and peer-with-file reduces by a factor of at least 2</a:t>
            </a:r>
            <a:r>
              <a:rPr lang="en-US" sz="2400" dirty="0">
                <a:latin typeface="Times New Roman" charset="0"/>
                <a:ea typeface="ＭＳ Ｐゴシック" charset="0"/>
              </a:rPr>
              <a:t> (why?)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Takes at most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m </a:t>
            </a:r>
            <a:r>
              <a:rPr lang="en-US" sz="2400" dirty="0">
                <a:latin typeface="Times New Roman" charset="0"/>
                <a:ea typeface="ＭＳ Ｐゴシック" charset="0"/>
              </a:rPr>
              <a:t>steps:     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 is </a:t>
            </a:r>
            <a:r>
              <a:rPr lang="en-US" sz="2400" dirty="0">
                <a:latin typeface="Times New Roman" charset="0"/>
                <a:ea typeface="ＭＳ Ｐゴシック" charset="0"/>
              </a:rPr>
              <a:t>at most a constant multiplicative factor above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N, </a:t>
            </a:r>
            <a:r>
              <a:rPr lang="en-US" sz="2400" dirty="0">
                <a:latin typeface="Times New Roman" charset="0"/>
                <a:ea typeface="ＭＳ Ｐゴシック" charset="0"/>
              </a:rPr>
              <a:t>lookup is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O(log(N))</a:t>
            </a:r>
            <a:r>
              <a:rPr lang="en-US" sz="2400" dirty="0">
                <a:latin typeface="Times New Roman" charset="0"/>
                <a:ea typeface="ＭＳ Ｐゴシック" charset="0"/>
              </a:rPr>
              <a:t> </a:t>
            </a:r>
            <a:endParaRPr lang="en-US" sz="2400" i="1" dirty="0"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Times New Roman" charset="0"/>
                <a:ea typeface="ＭＳ Ｐゴシック" charset="0"/>
              </a:rPr>
              <a:t>(intuition): after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log(N)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forwardings</a:t>
            </a:r>
            <a:r>
              <a:rPr lang="en-US" sz="2400" dirty="0">
                <a:latin typeface="Times New Roman" charset="0"/>
                <a:ea typeface="ＭＳ Ｐゴシック" charset="0"/>
              </a:rPr>
              <a:t>, distance to key is at most               (why?)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Number of node identifiers in a range of 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is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O(log(N))</a:t>
            </a:r>
            <a:r>
              <a:rPr lang="en-US" sz="2400" dirty="0">
                <a:latin typeface="Times New Roman" charset="0"/>
                <a:ea typeface="ＭＳ Ｐゴシック" charset="0"/>
              </a:rPr>
              <a:t> with high probability (why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?)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	So using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successor</a:t>
            </a:r>
            <a:r>
              <a:rPr lang="en-US" sz="2400" dirty="0">
                <a:latin typeface="Times New Roman" charset="0"/>
                <a:ea typeface="ＭＳ Ｐゴシック" charset="0"/>
              </a:rPr>
              <a:t>s in that range will be ok</a:t>
            </a:r>
            <a:endParaRPr lang="en-US" sz="2400" i="1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6019800" y="4637088"/>
          <a:ext cx="97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4" imgW="431613" imgH="203112" progId="Equation.3">
                  <p:embed/>
                </p:oleObj>
              </mc:Choice>
              <mc:Fallback>
                <p:oleObj name="Equation" r:id="rId4" imgW="431613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37088"/>
                        <a:ext cx="971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39758"/>
              </p:ext>
            </p:extLst>
          </p:nvPr>
        </p:nvGraphicFramePr>
        <p:xfrm>
          <a:off x="1524000" y="4267200"/>
          <a:ext cx="97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6" imgW="431613" imgH="203112" progId="Equation.3">
                  <p:embed/>
                </p:oleObj>
              </mc:Choice>
              <mc:Fallback>
                <p:oleObj name="Equation" r:id="rId6" imgW="4316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971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51593"/>
              </p:ext>
            </p:extLst>
          </p:nvPr>
        </p:nvGraphicFramePr>
        <p:xfrm>
          <a:off x="3581400" y="30480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7" imgW="203112" imgH="190417" progId="Equation.3">
                  <p:embed/>
                </p:oleObj>
              </mc:Choice>
              <mc:Fallback>
                <p:oleObj name="Equation" r:id="rId7" imgW="203112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791200" y="304800"/>
            <a:ext cx="1522413" cy="1509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6530975" y="206375"/>
            <a:ext cx="708025" cy="708025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 rot="-904951">
            <a:off x="6751638" y="204788"/>
            <a:ext cx="101600" cy="1457325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500813" y="-100013"/>
            <a:ext cx="7762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Here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620000" y="9144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Next hop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781800" y="1676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Key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7391400" y="990600"/>
            <a:ext cx="152400" cy="609600"/>
          </a:xfrm>
          <a:prstGeom prst="rightBrace">
            <a:avLst>
              <a:gd name="adj1" fmla="val 33333"/>
              <a:gd name="adj2" fmla="val 3923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 (contd.)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O(log(N))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search time holds for file insertions too (in general for </a:t>
            </a:r>
            <a:r>
              <a:rPr lang="en-US" sz="2800" i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routing</a:t>
            </a:r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 to any key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ja-JP" altLang="en-US" sz="2400"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2400">
                <a:latin typeface="Times New Roman" charset="0"/>
                <a:ea typeface="ＭＳ Ｐゴシック" charset="0"/>
              </a:rPr>
              <a:t>Routing</a:t>
            </a:r>
            <a:r>
              <a:rPr lang="ja-JP" altLang="en-US" sz="2400">
                <a:latin typeface="Times New Roman" charset="0"/>
                <a:ea typeface="ＭＳ Ｐゴシック" charset="0"/>
              </a:rPr>
              <a:t>”</a:t>
            </a:r>
            <a:r>
              <a:rPr lang="en-US" altLang="ja-JP" sz="2400">
                <a:latin typeface="Times New Roman" charset="0"/>
                <a:ea typeface="ＭＳ Ｐゴシック" charset="0"/>
              </a:rPr>
              <a:t> can thus be used as a </a:t>
            </a:r>
            <a:r>
              <a:rPr lang="en-US" altLang="ja-JP" sz="24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building block</a:t>
            </a:r>
            <a:r>
              <a:rPr lang="en-US" altLang="ja-JP" sz="2400">
                <a:latin typeface="Times New Roman" charset="0"/>
                <a:ea typeface="ＭＳ Ｐゴシック" charset="0"/>
              </a:rPr>
              <a:t> for</a:t>
            </a:r>
          </a:p>
          <a:p>
            <a:pPr lvl="2" eaLnBrk="1" hangingPunct="1"/>
            <a:r>
              <a:rPr lang="en-US" sz="2000">
                <a:latin typeface="Times New Roman" charset="0"/>
                <a:ea typeface="ＭＳ Ｐゴシック" charset="0"/>
              </a:rPr>
              <a:t>All operations: insert, lookup, delete</a:t>
            </a:r>
          </a:p>
          <a:p>
            <a:pPr eaLnBrk="1" hangingPunct="1"/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O(log(N)) 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time true only if finger and successor entries correct</a:t>
            </a:r>
          </a:p>
          <a:p>
            <a:pPr eaLnBrk="1" hangingPunct="1"/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When might these entries be wrong?</a:t>
            </a:r>
          </a:p>
          <a:p>
            <a:pPr lvl="1" eaLnBrk="1" hangingPunct="1"/>
            <a:r>
              <a:rPr lang="en-US" sz="2400">
                <a:latin typeface="Times New Roman" charset="0"/>
                <a:ea typeface="ＭＳ Ｐゴシック" charset="0"/>
              </a:rPr>
              <a:t>When you have failures</a:t>
            </a:r>
          </a:p>
          <a:p>
            <a:pPr lvl="1" eaLnBrk="1" hangingPunct="1"/>
            <a:endParaRPr lang="en-US" sz="2400" i="1">
              <a:latin typeface="Times New Roman" charset="0"/>
              <a:ea typeface="ＭＳ Ｐゴシック" charset="0"/>
            </a:endParaRPr>
          </a:p>
        </p:txBody>
      </p:sp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B2A819-4317-CA43-BF56-46A24C0E2C2A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under peer failures</a:t>
            </a:r>
          </a:p>
        </p:txBody>
      </p:sp>
      <p:sp>
        <p:nvSpPr>
          <p:cNvPr id="419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EAF29BC-0AF4-954E-97FB-A56AD002F372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95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5676900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400800" y="3657600"/>
            <a:ext cx="7889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591175" y="3567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641975" y="438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508625" y="1260475"/>
            <a:ext cx="3378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Lookup fails </a:t>
            </a:r>
          </a:p>
          <a:p>
            <a:pPr algn="ctr" eaLnBrk="1" hangingPunct="1"/>
            <a:r>
              <a:rPr lang="en-US"/>
              <a:t>(N16 does not know N45)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under peer failures</a:t>
            </a:r>
          </a:p>
        </p:txBody>
      </p:sp>
      <p:sp>
        <p:nvSpPr>
          <p:cNvPr id="440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C0212A9-59F6-AE4C-87DF-5F3C557099B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43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/>
          <p:cNvSpPr>
            <a:spLocks/>
          </p:cNvSpPr>
          <p:nvPr/>
        </p:nvSpPr>
        <p:spPr bwMode="auto">
          <a:xfrm>
            <a:off x="5791200" y="3124200"/>
            <a:ext cx="76200" cy="22860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400800" y="3657600"/>
            <a:ext cx="7889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86000" y="1377950"/>
            <a:ext cx="6553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One solution: maintain </a:t>
            </a:r>
            <a:r>
              <a:rPr lang="en-US" i="1" dirty="0"/>
              <a:t>r</a:t>
            </a:r>
            <a:r>
              <a:rPr lang="en-US" dirty="0"/>
              <a:t> multiple </a:t>
            </a:r>
            <a:r>
              <a:rPr lang="en-US" i="1" dirty="0"/>
              <a:t>successor</a:t>
            </a:r>
            <a:r>
              <a:rPr lang="en-US" dirty="0"/>
              <a:t> entries</a:t>
            </a:r>
          </a:p>
          <a:p>
            <a:pPr eaLnBrk="1" hangingPunct="1"/>
            <a:r>
              <a:rPr lang="en-US" dirty="0"/>
              <a:t>	In case of failure, use successor entries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r>
              <a:rPr lang="en-US" dirty="0" smtClean="0"/>
              <a:t>Ring</a:t>
            </a:r>
          </a:p>
          <a:p>
            <a:r>
              <a:rPr lang="en-US" dirty="0" smtClean="0"/>
              <a:t>Clique</a:t>
            </a:r>
          </a:p>
          <a:p>
            <a:r>
              <a:rPr lang="en-US" dirty="0" smtClean="0"/>
              <a:t>How well do these work with 1M+ nodes?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C83EB-0B01-C34C-A9F0-6E1629FA1DF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under peer failures (2)</a:t>
            </a:r>
          </a:p>
        </p:txBody>
      </p:sp>
      <p:sp>
        <p:nvSpPr>
          <p:cNvPr id="460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16824E5-D899-4749-B4FA-3DD0541253F9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091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15"/>
          <p:cNvSpPr>
            <a:spLocks/>
          </p:cNvSpPr>
          <p:nvPr/>
        </p:nvSpPr>
        <p:spPr bwMode="auto">
          <a:xfrm>
            <a:off x="5676900" y="4267200"/>
            <a:ext cx="647700" cy="1066800"/>
          </a:xfrm>
          <a:custGeom>
            <a:avLst/>
            <a:gdLst>
              <a:gd name="T0" fmla="*/ 2147483647 w 456"/>
              <a:gd name="T1" fmla="*/ 2147483647 h 584"/>
              <a:gd name="T2" fmla="*/ 2147483647 w 456"/>
              <a:gd name="T3" fmla="*/ 2147483647 h 584"/>
              <a:gd name="T4" fmla="*/ 2147483647 w 456"/>
              <a:gd name="T5" fmla="*/ 2147483647 h 584"/>
              <a:gd name="T6" fmla="*/ 2147483647 w 456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84"/>
              <a:gd name="T14" fmla="*/ 456 w 456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84">
                <a:moveTo>
                  <a:pt x="456" y="8"/>
                </a:moveTo>
                <a:cubicBezTo>
                  <a:pt x="372" y="4"/>
                  <a:pt x="288" y="0"/>
                  <a:pt x="216" y="56"/>
                </a:cubicBezTo>
                <a:cubicBezTo>
                  <a:pt x="144" y="112"/>
                  <a:pt x="48" y="256"/>
                  <a:pt x="24" y="344"/>
                </a:cubicBezTo>
                <a:cubicBezTo>
                  <a:pt x="0" y="432"/>
                  <a:pt x="36" y="508"/>
                  <a:pt x="72" y="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791200" y="5029200"/>
            <a:ext cx="7889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641975" y="438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272213" y="1260475"/>
            <a:ext cx="18526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Lookup fails </a:t>
            </a:r>
          </a:p>
          <a:p>
            <a:pPr algn="ctr" eaLnBrk="1" hangingPunct="1"/>
            <a:r>
              <a:rPr lang="en-US"/>
              <a:t>(N45 is dead)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C7861F-0624-CE42-8FE6-263DE4175D42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under peer failures (2)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230938" y="6035675"/>
            <a:ext cx="2913062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</a:rPr>
              <a:t>File </a:t>
            </a:r>
            <a:r>
              <a:rPr lang="en-US" sz="1400"/>
              <a:t>cnn.com/index.html</a:t>
            </a:r>
            <a:r>
              <a:rPr lang="en-US">
                <a:latin typeface="Helvetica" charset="0"/>
              </a:rPr>
              <a:t> with </a:t>
            </a:r>
          </a:p>
          <a:p>
            <a:r>
              <a:rPr lang="en-US">
                <a:latin typeface="Helvetica" charset="0"/>
              </a:rPr>
              <a:t>key </a:t>
            </a:r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stored here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5532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8139" name="Picture 11" descr="BD0666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184775"/>
            <a:ext cx="19288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0" y="4038600"/>
            <a:ext cx="2819400" cy="1143000"/>
          </a:xfrm>
          <a:prstGeom prst="cloudCallout">
            <a:avLst>
              <a:gd name="adj1" fmla="val 38005"/>
              <a:gd name="adj2" fmla="val 68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352800" y="3048000"/>
            <a:ext cx="2438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1200" y="5029200"/>
            <a:ext cx="7889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209800" y="1066800"/>
            <a:ext cx="6553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One solution: replicate file/key at </a:t>
            </a:r>
            <a:r>
              <a:rPr lang="en-US" i="1"/>
              <a:t>r</a:t>
            </a:r>
            <a:r>
              <a:rPr lang="en-US"/>
              <a:t> successors and predecessors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5689600" y="3124200"/>
            <a:ext cx="635000" cy="1143000"/>
          </a:xfrm>
          <a:custGeom>
            <a:avLst/>
            <a:gdLst>
              <a:gd name="T0" fmla="*/ 2147483647 w 448"/>
              <a:gd name="T1" fmla="*/ 0 h 720"/>
              <a:gd name="T2" fmla="*/ 2147483647 w 448"/>
              <a:gd name="T3" fmla="*/ 2147483647 h 720"/>
              <a:gd name="T4" fmla="*/ 2147483647 w 448"/>
              <a:gd name="T5" fmla="*/ 2147483647 h 720"/>
              <a:gd name="T6" fmla="*/ 2147483647 w 448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720"/>
              <a:gd name="T14" fmla="*/ 448 w 4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720">
                <a:moveTo>
                  <a:pt x="64" y="0"/>
                </a:moveTo>
                <a:cubicBezTo>
                  <a:pt x="32" y="72"/>
                  <a:pt x="0" y="144"/>
                  <a:pt x="16" y="240"/>
                </a:cubicBezTo>
                <a:cubicBezTo>
                  <a:pt x="32" y="336"/>
                  <a:pt x="88" y="496"/>
                  <a:pt x="160" y="576"/>
                </a:cubicBezTo>
                <a:cubicBezTo>
                  <a:pt x="232" y="656"/>
                  <a:pt x="400" y="696"/>
                  <a:pt x="448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7008813" y="4800600"/>
            <a:ext cx="213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replicated</a:t>
            </a: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71628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886200" y="6248400"/>
            <a:ext cx="213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E00"/>
                </a:solidFill>
                <a:latin typeface="Helvetica" charset="0"/>
              </a:rPr>
              <a:t>K42 </a:t>
            </a:r>
            <a:r>
              <a:rPr lang="en-US">
                <a:latin typeface="Helvetica" charset="0"/>
              </a:rPr>
              <a:t>replicated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3352800" y="594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47625" y="4114800"/>
            <a:ext cx="2892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Who has </a:t>
            </a:r>
            <a:r>
              <a:rPr lang="en-US" sz="1400"/>
              <a:t>cnn.com/index.html</a:t>
            </a:r>
            <a:r>
              <a:rPr lang="en-US"/>
              <a:t>?</a:t>
            </a:r>
          </a:p>
          <a:p>
            <a:pPr algn="ctr" eaLnBrk="1" hangingPunct="1"/>
            <a:r>
              <a:rPr lang="en-US"/>
              <a:t>(hashes to K42)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Need to deal with dynamic changes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ü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Peers fail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New peers join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Peers leave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Times New Roman" charset="0"/>
                <a:ea typeface="ＭＳ Ｐゴシック" charset="0"/>
              </a:rPr>
              <a:t>P2P systems have a high rate of </a:t>
            </a:r>
            <a:r>
              <a:rPr lang="en-US" sz="2000" i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churn </a:t>
            </a:r>
            <a:r>
              <a:rPr lang="en-US" sz="2000">
                <a:latin typeface="Times New Roman" charset="0"/>
                <a:ea typeface="ＭＳ Ｐゴシック" charset="0"/>
              </a:rPr>
              <a:t>(node join, leave and failure)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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Need to update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successor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 and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finger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s, and copy keys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5A6A6F7-CE66-6748-8294-F6007638C123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8237663-D3A4-734C-A885-173A1FB1B70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New peers joining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2897188" y="28971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590800" y="57927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64050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69925" y="23145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408738" y="44069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816600" y="57689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362200" y="28194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981200" y="3949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943600" y="2806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858000" y="52451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1219200" y="838200"/>
            <a:ext cx="7250113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Introducer directs N40 to N45 (and N32)</a:t>
            </a:r>
          </a:p>
          <a:p>
            <a:pPr eaLnBrk="1" hangingPunct="1"/>
            <a:r>
              <a:rPr lang="en-US"/>
              <a:t>N32 updates successor to N40</a:t>
            </a:r>
          </a:p>
          <a:p>
            <a:pPr eaLnBrk="1" hangingPunct="1"/>
            <a:r>
              <a:rPr lang="en-US"/>
              <a:t>N40 initializes successor to N45, and inits fingers from it</a:t>
            </a:r>
          </a:p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F5A428F-8D4B-B841-B0ED-91645101351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New peers joining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2897188" y="28971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590800" y="57927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464050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69925" y="23145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408738" y="44069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816600" y="57689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362200" y="28194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981200" y="3949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943600" y="2806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858000" y="52451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219200" y="838200"/>
            <a:ext cx="77485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Introducer directs N40 to N45 (and N32)</a:t>
            </a:r>
          </a:p>
          <a:p>
            <a:pPr eaLnBrk="1" hangingPunct="1"/>
            <a:r>
              <a:rPr lang="en-US"/>
              <a:t>N32 updates successor to N40</a:t>
            </a:r>
          </a:p>
          <a:p>
            <a:pPr eaLnBrk="1" hangingPunct="1"/>
            <a:r>
              <a:rPr lang="en-US"/>
              <a:t>N40 initializes successor to N45, and inits fingers from it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</a:rPr>
              <a:t>N40 periodically talks to its neighbors to update finger table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7315200" y="2555875"/>
            <a:ext cx="2028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Stabilization </a:t>
            </a:r>
          </a:p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b="1" i="1"/>
              <a:t>(to allow for</a:t>
            </a:r>
            <a:br>
              <a:rPr lang="en-US" b="1" i="1"/>
            </a:br>
            <a:r>
              <a:rPr lang="en-US" b="1" i="1"/>
              <a:t>“continuous”</a:t>
            </a:r>
          </a:p>
          <a:p>
            <a:pPr eaLnBrk="1" hangingPunct="1"/>
            <a:r>
              <a:rPr lang="en-US" b="1" i="1"/>
              <a:t>churn,</a:t>
            </a:r>
            <a:br>
              <a:rPr lang="en-US" b="1" i="1"/>
            </a:br>
            <a:r>
              <a:rPr lang="en-US" b="1" i="1"/>
              <a:t>multiple</a:t>
            </a:r>
            <a:br>
              <a:rPr lang="en-US" b="1" i="1"/>
            </a:br>
            <a:r>
              <a:rPr lang="en-US" b="1" i="1"/>
              <a:t>changes)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8382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D91EA6-DB4F-314D-90EA-3BA22298572E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New peers joining (2)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897188" y="28971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590800" y="57927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464050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69925" y="23145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408738" y="44069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816600" y="57689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362200" y="28194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981200" y="3949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943600" y="28067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858000" y="52451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Helvetica" charset="0"/>
              </a:rPr>
              <a:t>N40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676400" y="1295400"/>
            <a:ext cx="61833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N40 may need to copy some files/keys from N45</a:t>
            </a:r>
          </a:p>
          <a:p>
            <a:pPr algn="ctr" eaLnBrk="1" hangingPunct="1"/>
            <a:r>
              <a:rPr lang="en-US"/>
              <a:t>(files with fileid between 32 and 40)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070725" y="6096000"/>
            <a:ext cx="13112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33CC33"/>
                </a:solidFill>
              </a:rPr>
              <a:t>K34,K38</a:t>
            </a:r>
          </a:p>
        </p:txBody>
      </p:sp>
      <p:sp>
        <p:nvSpPr>
          <p:cNvPr id="56335" name="Freeform 15"/>
          <p:cNvSpPr>
            <a:spLocks/>
          </p:cNvSpPr>
          <p:nvPr/>
        </p:nvSpPr>
        <p:spPr bwMode="auto">
          <a:xfrm>
            <a:off x="6553200" y="5715000"/>
            <a:ext cx="558800" cy="533400"/>
          </a:xfrm>
          <a:custGeom>
            <a:avLst/>
            <a:gdLst>
              <a:gd name="T0" fmla="*/ 0 w 352"/>
              <a:gd name="T1" fmla="*/ 2147483647 h 336"/>
              <a:gd name="T2" fmla="*/ 2147483647 w 352"/>
              <a:gd name="T3" fmla="*/ 2147483647 h 336"/>
              <a:gd name="T4" fmla="*/ 2147483647 w 352"/>
              <a:gd name="T5" fmla="*/ 2147483647 h 336"/>
              <a:gd name="T6" fmla="*/ 2147483647 w 35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336"/>
              <a:gd name="T14" fmla="*/ 352 w 35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336">
                <a:moveTo>
                  <a:pt x="0" y="336"/>
                </a:moveTo>
                <a:cubicBezTo>
                  <a:pt x="92" y="328"/>
                  <a:pt x="184" y="320"/>
                  <a:pt x="240" y="288"/>
                </a:cubicBezTo>
                <a:cubicBezTo>
                  <a:pt x="296" y="256"/>
                  <a:pt x="320" y="192"/>
                  <a:pt x="336" y="144"/>
                </a:cubicBezTo>
                <a:cubicBezTo>
                  <a:pt x="352" y="96"/>
                  <a:pt x="344" y="48"/>
                  <a:pt x="336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Lookups</a:t>
            </a:r>
          </a:p>
        </p:txBody>
      </p:sp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F54590E-FDB7-914E-A7AF-FB5B3F653A2E}" type="slidenum">
              <a:rPr lang="en-US" sz="1400"/>
              <a:pPr eaLnBrk="1" hangingPunct="1"/>
              <a:t>26</a:t>
            </a:fld>
            <a:endParaRPr lang="en-US" sz="1400"/>
          </a:p>
        </p:txBody>
      </p:sp>
      <p:pic>
        <p:nvPicPr>
          <p:cNvPr id="58371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9497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 rot="-5400000">
            <a:off x="464344" y="3574256"/>
            <a:ext cx="358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latin typeface="Tahoma" charset="0"/>
              </a:rPr>
              <a:t>Average Messages per Lookup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810000" y="6096000"/>
            <a:ext cx="214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latin typeface="Tahoma" charset="0"/>
              </a:rPr>
              <a:t>Number of Nodes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477000" y="5638800"/>
            <a:ext cx="245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log N, as expected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5486400" y="3810000"/>
            <a:ext cx="2133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 rot="-1959911">
            <a:off x="3352800" y="3200400"/>
            <a:ext cx="2895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Chord Protocol: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latin typeface="Times New Roman" charset="0"/>
                <a:ea typeface="ＭＳ Ｐゴシック" charset="0"/>
              </a:rPr>
              <a:t>O</a:t>
            </a:r>
            <a:r>
              <a:rPr lang="en-US" i="1" dirty="0">
                <a:latin typeface="Times New Roman" charset="0"/>
                <a:ea typeface="ＭＳ Ｐゴシック" charset="0"/>
              </a:rPr>
              <a:t>(log(N)) </a:t>
            </a:r>
            <a:r>
              <a:rPr lang="en-US" dirty="0">
                <a:latin typeface="Times New Roman" charset="0"/>
                <a:ea typeface="ＭＳ Ｐゴシック" charset="0"/>
              </a:rPr>
              <a:t>memory and lookup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costs</a:t>
            </a: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Hashing to distribute filenames uniformly across key/address space</a:t>
            </a: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Allows dynamic addition/deletion of nodes</a:t>
            </a:r>
          </a:p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 eaLnBrk="1" hangingPunct="1"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lvl="1" eaLnBrk="1" hangingPunct="1">
              <a:defRPr/>
            </a:pPr>
            <a:endParaRPr lang="en-US" i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FF475B-3079-B24B-8CE0-32658E2227C2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DHT designs</a:t>
            </a:r>
          </a:p>
          <a:p>
            <a:pPr lvl="1"/>
            <a:r>
              <a:rPr lang="en-US" dirty="0" smtClean="0"/>
              <a:t>Chord, Pastry, Tapestry, </a:t>
            </a:r>
            <a:r>
              <a:rPr lang="en-US" dirty="0" err="1" smtClean="0"/>
              <a:t>Koorde</a:t>
            </a:r>
            <a:r>
              <a:rPr lang="en-US" dirty="0" smtClean="0"/>
              <a:t>, CAN, Viceroy, </a:t>
            </a:r>
            <a:r>
              <a:rPr lang="en-US" dirty="0" err="1" smtClean="0"/>
              <a:t>Kelips</a:t>
            </a:r>
            <a:r>
              <a:rPr lang="en-US" dirty="0" smtClean="0"/>
              <a:t>, </a:t>
            </a:r>
            <a:r>
              <a:rPr lang="en-US" dirty="0" err="1" smtClean="0"/>
              <a:t>Kademlia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Slow adoption in real world</a:t>
            </a:r>
          </a:p>
          <a:p>
            <a:pPr lvl="1"/>
            <a:r>
              <a:rPr lang="en-US" dirty="0" smtClean="0"/>
              <a:t>Most real-world P2P systems unstructured</a:t>
            </a:r>
          </a:p>
          <a:p>
            <a:pPr lvl="2"/>
            <a:r>
              <a:rPr lang="en-US" dirty="0" smtClean="0"/>
              <a:t>No guarantees</a:t>
            </a:r>
          </a:p>
          <a:p>
            <a:pPr lvl="2"/>
            <a:r>
              <a:rPr lang="en-US" dirty="0" smtClean="0"/>
              <a:t>Controlled flooding for routing</a:t>
            </a:r>
          </a:p>
          <a:p>
            <a:pPr lvl="1"/>
            <a:r>
              <a:rPr lang="en-US" dirty="0" err="1" smtClean="0"/>
              <a:t>Kademlia</a:t>
            </a:r>
            <a:r>
              <a:rPr lang="en-US" dirty="0" smtClean="0"/>
              <a:t> slowly made inroads, now used in many file sharing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C83EB-0B01-C34C-A9F0-6E1629FA1DF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</a:p>
          <a:p>
            <a:r>
              <a:rPr lang="en-US" dirty="0" smtClean="0"/>
              <a:t>Leader a bottleneck</a:t>
            </a:r>
          </a:p>
          <a:p>
            <a:pPr lvl="1"/>
            <a:r>
              <a:rPr lang="en-US" dirty="0" smtClean="0"/>
              <a:t>O(N) load on leader</a:t>
            </a:r>
          </a:p>
          <a:p>
            <a:r>
              <a:rPr lang="en-US" dirty="0" smtClean="0"/>
              <a:t>Leader election expensive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03D2E-22E1-3647-8CEE-6A2BED9E53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48200" y="3733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3276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5600" y="46482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2819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514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4800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0" y="3657600"/>
            <a:ext cx="381000" cy="3810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0" idx="6"/>
            <a:endCxn id="13" idx="2"/>
          </p:cNvCxnSpPr>
          <p:nvPr/>
        </p:nvCxnSpPr>
        <p:spPr>
          <a:xfrm>
            <a:off x="6934200" y="30099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>
          <a:xfrm>
            <a:off x="5943600" y="34671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</p:cNvCxnSpPr>
          <p:nvPr/>
        </p:nvCxnSpPr>
        <p:spPr>
          <a:xfrm>
            <a:off x="5410200" y="2705100"/>
            <a:ext cx="28956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>
          <a:xfrm flipV="1">
            <a:off x="5029200" y="38481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3" idx="2"/>
          </p:cNvCxnSpPr>
          <p:nvPr/>
        </p:nvCxnSpPr>
        <p:spPr>
          <a:xfrm flipV="1">
            <a:off x="7086600" y="38481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3" idx="2"/>
          </p:cNvCxnSpPr>
          <p:nvPr/>
        </p:nvCxnSpPr>
        <p:spPr>
          <a:xfrm flipV="1">
            <a:off x="5638800" y="3848100"/>
            <a:ext cx="2743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</a:p>
          <a:p>
            <a:r>
              <a:rPr lang="en-US" dirty="0" smtClean="0"/>
              <a:t>Fragile</a:t>
            </a:r>
          </a:p>
          <a:p>
            <a:pPr lvl="1"/>
            <a:r>
              <a:rPr lang="en-US" dirty="0" smtClean="0"/>
              <a:t>O(1) failures tolerated</a:t>
            </a:r>
          </a:p>
          <a:p>
            <a:r>
              <a:rPr lang="en-US" dirty="0" smtClean="0"/>
              <a:t>Slow communication</a:t>
            </a:r>
          </a:p>
          <a:p>
            <a:pPr lvl="1"/>
            <a:r>
              <a:rPr lang="en-US" dirty="0" smtClean="0"/>
              <a:t>O(N)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03D2E-22E1-3647-8CEE-6A2BED9E53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2286000"/>
            <a:ext cx="3352800" cy="33528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667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3600" y="2209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10400" y="2209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2819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77200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15200" y="5181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600" y="3581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3000" y="4495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5257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</a:p>
          <a:p>
            <a:r>
              <a:rPr lang="en-US" dirty="0" smtClean="0"/>
              <a:t>High overhead</a:t>
            </a:r>
          </a:p>
          <a:p>
            <a:pPr lvl="1"/>
            <a:r>
              <a:rPr lang="en-US" dirty="0" smtClean="0"/>
              <a:t>O(N) state at each node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messages for failure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03D2E-22E1-3647-8CEE-6A2BED9E53D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2667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10400" y="2209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77200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5181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3581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5257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 flipV="1">
            <a:off x="5562600" y="2400300"/>
            <a:ext cx="1447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>
          <a:xfrm>
            <a:off x="5562600" y="2857500"/>
            <a:ext cx="25146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0" idx="2"/>
          </p:cNvCxnSpPr>
          <p:nvPr/>
        </p:nvCxnSpPr>
        <p:spPr>
          <a:xfrm>
            <a:off x="5181600" y="3771900"/>
            <a:ext cx="2895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12" idx="0"/>
          </p:cNvCxnSpPr>
          <p:nvPr/>
        </p:nvCxnSpPr>
        <p:spPr>
          <a:xfrm flipH="1">
            <a:off x="4991100" y="3048000"/>
            <a:ext cx="3810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11" idx="1"/>
          </p:cNvCxnSpPr>
          <p:nvPr/>
        </p:nvCxnSpPr>
        <p:spPr>
          <a:xfrm>
            <a:off x="5506804" y="2992204"/>
            <a:ext cx="1864192" cy="2245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14" idx="0"/>
          </p:cNvCxnSpPr>
          <p:nvPr/>
        </p:nvCxnSpPr>
        <p:spPr>
          <a:xfrm>
            <a:off x="5372100" y="3048000"/>
            <a:ext cx="45720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5"/>
            <a:endCxn id="10" idx="1"/>
          </p:cNvCxnSpPr>
          <p:nvPr/>
        </p:nvCxnSpPr>
        <p:spPr>
          <a:xfrm>
            <a:off x="7335604" y="2535004"/>
            <a:ext cx="797392" cy="17117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11" idx="0"/>
          </p:cNvCxnSpPr>
          <p:nvPr/>
        </p:nvCxnSpPr>
        <p:spPr>
          <a:xfrm>
            <a:off x="7200900" y="2590800"/>
            <a:ext cx="304800" cy="259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4" idx="7"/>
          </p:cNvCxnSpPr>
          <p:nvPr/>
        </p:nvCxnSpPr>
        <p:spPr>
          <a:xfrm flipH="1">
            <a:off x="5964004" y="2590800"/>
            <a:ext cx="1236896" cy="27227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2" idx="7"/>
          </p:cNvCxnSpPr>
          <p:nvPr/>
        </p:nvCxnSpPr>
        <p:spPr>
          <a:xfrm flipH="1">
            <a:off x="5125804" y="2535004"/>
            <a:ext cx="1940392" cy="1102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7"/>
          </p:cNvCxnSpPr>
          <p:nvPr/>
        </p:nvCxnSpPr>
        <p:spPr>
          <a:xfrm flipH="1">
            <a:off x="7640404" y="4516204"/>
            <a:ext cx="492592" cy="721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4" idx="6"/>
          </p:cNvCxnSpPr>
          <p:nvPr/>
        </p:nvCxnSpPr>
        <p:spPr>
          <a:xfrm flipH="1">
            <a:off x="6019800" y="4381500"/>
            <a:ext cx="2057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14" idx="6"/>
          </p:cNvCxnSpPr>
          <p:nvPr/>
        </p:nvCxnSpPr>
        <p:spPr>
          <a:xfrm flipH="1">
            <a:off x="6019800" y="5372100"/>
            <a:ext cx="1295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1"/>
            <a:endCxn id="12" idx="4"/>
          </p:cNvCxnSpPr>
          <p:nvPr/>
        </p:nvCxnSpPr>
        <p:spPr>
          <a:xfrm flipH="1" flipV="1">
            <a:off x="4991100" y="3962400"/>
            <a:ext cx="2379896" cy="1274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  <a:endCxn id="12" idx="4"/>
          </p:cNvCxnSpPr>
          <p:nvPr/>
        </p:nvCxnSpPr>
        <p:spPr>
          <a:xfrm flipH="1" flipV="1">
            <a:off x="4991100" y="3962400"/>
            <a:ext cx="703496" cy="1351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Hash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Middle point between ring and clique</a:t>
            </a:r>
          </a:p>
          <a:p>
            <a:r>
              <a:rPr lang="en-US" dirty="0" smtClean="0"/>
              <a:t>Scalable </a:t>
            </a:r>
            <a:r>
              <a:rPr lang="en-US" i="1" dirty="0" smtClean="0"/>
              <a:t>and </a:t>
            </a:r>
            <a:r>
              <a:rPr lang="en-US" dirty="0" smtClean="0"/>
              <a:t>fault-tolerant</a:t>
            </a:r>
          </a:p>
          <a:p>
            <a:pPr lvl="1"/>
            <a:r>
              <a:rPr lang="en-US" dirty="0" smtClean="0"/>
              <a:t>Maintain O(log N) state</a:t>
            </a:r>
          </a:p>
          <a:p>
            <a:pPr lvl="1"/>
            <a:r>
              <a:rPr lang="en-US" dirty="0" smtClean="0"/>
              <a:t>Routing complexity O(log N)</a:t>
            </a:r>
          </a:p>
          <a:p>
            <a:pPr lvl="1"/>
            <a:r>
              <a:rPr lang="en-US" dirty="0" smtClean="0"/>
              <a:t>Tolerate O(N) failures</a:t>
            </a:r>
          </a:p>
          <a:p>
            <a:r>
              <a:rPr lang="en-US" dirty="0" smtClean="0"/>
              <a:t>Other possibilities:</a:t>
            </a:r>
          </a:p>
          <a:p>
            <a:pPr lvl="1"/>
            <a:r>
              <a:rPr lang="en-US" dirty="0" smtClean="0"/>
              <a:t>State: O(1), routing: O(log N)</a:t>
            </a:r>
          </a:p>
          <a:p>
            <a:pPr lvl="1"/>
            <a:r>
              <a:rPr lang="en-US" dirty="0" smtClean="0"/>
              <a:t>State: O(log N), routing: O(log N / log log N)</a:t>
            </a:r>
          </a:p>
          <a:p>
            <a:pPr lvl="1"/>
            <a:r>
              <a:rPr lang="en-US" dirty="0"/>
              <a:t>State: O(</a:t>
            </a:r>
            <a:r>
              <a:rPr lang="en-US" dirty="0" smtClean="0"/>
              <a:t>√N), routing: O(1)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03D2E-22E1-3647-8CEE-6A2BED9E53D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 hash table allows you to insert, lookup and delete objects with keys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distributed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hash table allows you to do the same in a distributed setting (objects=files)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DHT also sometimes called a </a:t>
            </a:r>
            <a:r>
              <a:rPr lang="en-US" sz="2400" dirty="0">
                <a:solidFill>
                  <a:srgbClr val="FF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key-value store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when used within a cloud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Performance Concerns: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Fault-tolerance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imes New Roman" charset="0"/>
                <a:ea typeface="ＭＳ Ｐゴシック" charset="0"/>
              </a:rPr>
              <a:t>Efficiency of lookups and inserts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025B14F-8B2D-E143-A715-DD53B72A8E1B}" type="slidenum">
              <a:rPr lang="en-US" sz="1400"/>
              <a:pPr eaLnBrk="1" hangingPunct="1"/>
              <a:t>7</a:t>
            </a:fld>
            <a:endParaRPr lang="en-US" sz="1400"/>
          </a:p>
        </p:txBody>
      </p:sp>
      <p:pic>
        <p:nvPicPr>
          <p:cNvPr id="17413" name="Picture 9" descr="MPj042441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9525"/>
            <a:ext cx="10620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MCj0434727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Distributed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Hash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Chord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Intelligent choice of neighbors to reduce latency and message cost of routing (lookups/inserts)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Uses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Consistent Hashing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on node</a:t>
            </a:r>
            <a:r>
              <a:rPr lang="ja-JP" alt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Times New Roman" charset="0"/>
                <a:ea typeface="ＭＳ Ｐゴシック" charset="0"/>
                <a:cs typeface="ＭＳ Ｐゴシック" charset="0"/>
              </a:rPr>
              <a:t>s (peer</a:t>
            </a:r>
            <a:r>
              <a:rPr lang="ja-JP" alt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Times New Roman" charset="0"/>
                <a:ea typeface="ＭＳ Ｐゴシック" charset="0"/>
                <a:cs typeface="ＭＳ Ｐゴシック" charset="0"/>
              </a:rPr>
              <a:t>s)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(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ip_address,port</a:t>
            </a:r>
            <a:r>
              <a:rPr lang="en-US" sz="2400" dirty="0">
                <a:latin typeface="Times New Roman" charset="0"/>
                <a:ea typeface="ＭＳ Ｐゴシック" charset="0"/>
              </a:rPr>
              <a:t>) </a:t>
            </a:r>
            <a:r>
              <a:rPr lang="en-US" sz="2400" dirty="0">
                <a:latin typeface="Times New Roman" charset="0"/>
                <a:ea typeface="ＭＳ Ｐゴシック" charset="0"/>
                <a:sym typeface="Wingdings" charset="0"/>
              </a:rPr>
              <a:t>hashed id (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m </a:t>
            </a:r>
            <a:r>
              <a:rPr lang="en-US" sz="2400" dirty="0">
                <a:latin typeface="Times New Roman" charset="0"/>
                <a:ea typeface="ＭＳ Ｐゴシック" charset="0"/>
              </a:rPr>
              <a:t>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Called peer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id </a:t>
            </a:r>
            <a:r>
              <a:rPr lang="en-US" sz="2400" dirty="0">
                <a:latin typeface="Times New Roman" charset="0"/>
                <a:ea typeface="ＭＳ Ｐゴシック" charset="0"/>
              </a:rPr>
              <a:t>(number between 0 and           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Not unique but id conflicts very unlikely</a:t>
            </a:r>
            <a:endParaRPr lang="en-US" sz="2400" i="1" dirty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</a:rPr>
              <a:t>Can then map peers to one of       logical points on a circle</a:t>
            </a:r>
          </a:p>
        </p:txBody>
      </p:sp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866E852-5405-7449-840C-6C664269D647}" type="slidenum">
              <a:rPr lang="en-US" sz="1400"/>
              <a:pPr eaLnBrk="1" hangingPunct="1"/>
              <a:t>8</a:t>
            </a:fld>
            <a:endParaRPr lang="en-US" sz="140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2614"/>
              </p:ext>
            </p:extLst>
          </p:nvPr>
        </p:nvGraphicFramePr>
        <p:xfrm>
          <a:off x="5029200" y="48768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203112" imgH="190417" progId="Equation.3">
                  <p:embed/>
                </p:oleObj>
              </mc:Choice>
              <mc:Fallback>
                <p:oleObj name="Equation" r:id="rId4" imgW="203112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22962"/>
              </p:ext>
            </p:extLst>
          </p:nvPr>
        </p:nvGraphicFramePr>
        <p:xfrm>
          <a:off x="6096000" y="3962400"/>
          <a:ext cx="885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393529" imgH="190417" progId="Equation.3">
                  <p:embed/>
                </p:oleObj>
              </mc:Choice>
              <mc:Fallback>
                <p:oleObj name="Equation" r:id="rId6" imgW="393529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8858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Ring of peers</a:t>
            </a:r>
          </a:p>
        </p:txBody>
      </p:sp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180EE66-7302-FA44-9B9F-C2565459E823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897188" y="25288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90800" y="54244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362200" y="2451100"/>
            <a:ext cx="9271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N112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81200" y="3581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N96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943600" y="2438400"/>
            <a:ext cx="7572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N16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616450" y="2471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640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69925" y="19462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Say </a:t>
            </a:r>
            <a:r>
              <a:rPr lang="en-US" i="1"/>
              <a:t>m=7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408738" y="40386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816600" y="54006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Helvetica" charset="0"/>
              </a:rPr>
              <a:t>N45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79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6172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276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505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2819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69925" y="2479675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6 nodes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2011-09-20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4043</TotalTime>
  <Words>1631</Words>
  <Application>Microsoft Macintosh PowerPoint</Application>
  <PresentationFormat>On-screen Show (4:3)</PresentationFormat>
  <Paragraphs>432</Paragraphs>
  <Slides>28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Module</vt:lpstr>
      <vt:lpstr>1_Module</vt:lpstr>
      <vt:lpstr>Equation</vt:lpstr>
      <vt:lpstr>Distributed Hash Tables</vt:lpstr>
      <vt:lpstr>Distributed System Organization</vt:lpstr>
      <vt:lpstr>Centralized</vt:lpstr>
      <vt:lpstr>Ring</vt:lpstr>
      <vt:lpstr>Clique</vt:lpstr>
      <vt:lpstr>Distributed Hash Tables</vt:lpstr>
      <vt:lpstr>Distributed Hash Table</vt:lpstr>
      <vt:lpstr>Chord</vt:lpstr>
      <vt:lpstr>Ring of peers</vt:lpstr>
      <vt:lpstr>Peer pointers (1): successors</vt:lpstr>
      <vt:lpstr>Peer pointers (2): finger tables</vt:lpstr>
      <vt:lpstr>Mapping Values</vt:lpstr>
      <vt:lpstr>Search</vt:lpstr>
      <vt:lpstr>Search</vt:lpstr>
      <vt:lpstr>Search</vt:lpstr>
      <vt:lpstr>Analysis</vt:lpstr>
      <vt:lpstr>Analysis (contd.)</vt:lpstr>
      <vt:lpstr>Search under peer failures</vt:lpstr>
      <vt:lpstr>Search under peer failures</vt:lpstr>
      <vt:lpstr>Search under peer failures (2)</vt:lpstr>
      <vt:lpstr>Search under peer failures (2)</vt:lpstr>
      <vt:lpstr>Need to deal with dynamic changes</vt:lpstr>
      <vt:lpstr>New peers joining</vt:lpstr>
      <vt:lpstr>New peers joining</vt:lpstr>
      <vt:lpstr>New peers joining (2)</vt:lpstr>
      <vt:lpstr>Lookups</vt:lpstr>
      <vt:lpstr>Chord Protocol: Summary</vt:lpstr>
      <vt:lpstr>DHT 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Nikita Borisov</cp:lastModifiedBy>
  <cp:revision>1077</cp:revision>
  <dcterms:created xsi:type="dcterms:W3CDTF">1601-01-01T00:00:00Z</dcterms:created>
  <dcterms:modified xsi:type="dcterms:W3CDTF">2011-09-22T20:44:08Z</dcterms:modified>
</cp:coreProperties>
</file>