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9" r:id="rId1"/>
  </p:sldMasterIdLst>
  <p:notesMasterIdLst>
    <p:notesMasterId r:id="rId25"/>
  </p:notesMasterIdLst>
  <p:handoutMasterIdLst>
    <p:handoutMasterId r:id="rId26"/>
  </p:handoutMasterIdLst>
  <p:sldIdLst>
    <p:sldId id="369" r:id="rId2"/>
    <p:sldId id="346" r:id="rId3"/>
    <p:sldId id="34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60" r:id="rId15"/>
    <p:sldId id="371" r:id="rId16"/>
    <p:sldId id="358" r:id="rId17"/>
    <p:sldId id="368" r:id="rId18"/>
    <p:sldId id="361" r:id="rId19"/>
    <p:sldId id="362" r:id="rId20"/>
    <p:sldId id="363" r:id="rId21"/>
    <p:sldId id="364" r:id="rId22"/>
    <p:sldId id="365" r:id="rId23"/>
    <p:sldId id="367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72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fld id="{B39BA597-7F13-EB4C-9F2A-E14F321BF2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       2002 M. T. Harandi and J. Hou</a:t>
            </a:r>
          </a:p>
        </p:txBody>
      </p:sp>
      <p:pic>
        <p:nvPicPr>
          <p:cNvPr id="512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42" tIns="44840" rIns="91342" bIns="44840">
            <a:spAutoFit/>
          </a:bodyPr>
          <a:lstStyle/>
          <a:p>
            <a:pPr defTabSz="912813">
              <a:defRPr/>
            </a:pPr>
            <a:r>
              <a:rPr lang="en-US" sz="1500" b="1" i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2603051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FEF53212-555B-D14D-A72B-EBE58DD3E5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  <a:defRPr/>
            </a:pPr>
            <a:r>
              <a:rPr lang="en-US" sz="17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Teaching Tips: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32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8ED87D-FC0C-7E4D-8B69-2A6FDAFD8F71}" type="slidenum">
              <a:rPr lang="en-US" sz="1000">
                <a:solidFill>
                  <a:prstClr val="black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8F7D34C-3378-6F4E-97B2-1F749B37592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698F0D-25C9-814F-8116-B256D388EF3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9F35274-94DF-654A-B0E2-49D15358B1B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55F1B62-826D-BC41-878D-C2D46FAA859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0C36AE4-5EDA-B64A-BB64-5B8BE8F69FF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C3AFC94-AB8A-CE47-9896-6D1A68E422A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0B2A749-27CB-C847-94D3-66F48F19369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036A8C-5CA9-7D40-8D39-5EA4CC979D9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74C816-E2B8-8846-B74A-5A383236D15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141E2F9-882F-ED4E-95BE-A3499ABB171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54E000-CA5A-B640-A022-F4F03D9FC07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55F8ED-E93C-CB49-B2FF-227CDE07FF3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5774CA1-278E-DA4F-A64E-9518FBF6B010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E856E8D-E0DD-8643-A05B-AC819808C46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1A4AC3A-E7DD-C54F-9766-8D973904266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8CC9042-43DB-4B43-97CD-AD45A89A439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4CEA5D-C101-674E-8AFD-C9248749F5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12EEBA4-0D33-0049-8A3C-3F6E6CB984A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E3B5287-8902-1843-8E5C-A9E28ECDA29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DAC622-A9E5-CA41-9FAB-9F41B59D548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B1D2-AF33-B148-BA7A-6FC8F31DA1FD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F88C-D268-7242-8B87-66C0536006B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FADD-A015-AC45-B940-09FFF263A7B5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D2A-5F06-5742-B2E1-6AA894701F6C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23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2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15C8-C5AC-C744-86CF-332C8C53892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885E-7148-7441-B501-A4986EB8F908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4C72-B118-704E-97D4-78D3F4878E0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DC5-88DF-6B4B-BCA3-0DC2BE5BC054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19773E-CA48-0349-9BDF-FA1EE1CCD06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972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4000" cy="10668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2011-09-22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8D5497-B8DB-7A44-B582-8B1AF77EB1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Remote Procedure Calls &amp; Distributed Objects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CS425 /CSE424/ECE428 – Distributed Systems – Fall 2011	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D33C-9A4E-B66B-49515E34B6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5334000"/>
            <a:ext cx="433556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0B5CC"/>
                </a:solidFill>
              </a:rPr>
              <a:t>Material derived from slides by I. Gupta, M. </a:t>
            </a:r>
            <a:r>
              <a:rPr lang="en-US" dirty="0" err="1">
                <a:solidFill>
                  <a:srgbClr val="60B5CC"/>
                </a:solidFill>
              </a:rPr>
              <a:t>Harandi</a:t>
            </a:r>
            <a:r>
              <a:rPr lang="en-US" dirty="0">
                <a:solidFill>
                  <a:srgbClr val="60B5CC"/>
                </a:solidFill>
              </a:rPr>
              <a:t>, </a:t>
            </a:r>
          </a:p>
          <a:p>
            <a:r>
              <a:rPr lang="en-US" dirty="0">
                <a:solidFill>
                  <a:srgbClr val="60B5CC"/>
                </a:solidFill>
              </a:rPr>
              <a:t>J. </a:t>
            </a:r>
            <a:r>
              <a:rPr lang="en-US" dirty="0" err="1">
                <a:solidFill>
                  <a:srgbClr val="60B5CC"/>
                </a:solidFill>
              </a:rPr>
              <a:t>Hou</a:t>
            </a:r>
            <a:r>
              <a:rPr lang="en-US" dirty="0">
                <a:solidFill>
                  <a:srgbClr val="60B5CC"/>
                </a:solidFill>
              </a:rPr>
              <a:t>, S. </a:t>
            </a:r>
            <a:r>
              <a:rPr lang="en-US" dirty="0" err="1">
                <a:solidFill>
                  <a:srgbClr val="60B5CC"/>
                </a:solidFill>
              </a:rPr>
              <a:t>Mitra</a:t>
            </a:r>
            <a:r>
              <a:rPr lang="en-US" dirty="0">
                <a:solidFill>
                  <a:srgbClr val="60B5CC"/>
                </a:solidFill>
              </a:rPr>
              <a:t>, K. </a:t>
            </a:r>
            <a:r>
              <a:rPr lang="en-US" dirty="0" err="1">
                <a:solidFill>
                  <a:srgbClr val="60B5CC"/>
                </a:solidFill>
              </a:rPr>
              <a:t>Nahrstedt</a:t>
            </a:r>
            <a:r>
              <a:rPr lang="en-US" dirty="0">
                <a:solidFill>
                  <a:srgbClr val="60B5CC"/>
                </a:solidFill>
              </a:rPr>
              <a:t>, N. </a:t>
            </a:r>
            <a:r>
              <a:rPr lang="en-US" dirty="0" err="1">
                <a:solidFill>
                  <a:srgbClr val="60B5CC"/>
                </a:solidFill>
              </a:rPr>
              <a:t>Vaidya</a:t>
            </a:r>
            <a:endParaRPr lang="en-US" dirty="0">
              <a:solidFill>
                <a:srgbClr val="60B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71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Invocation Semantics</a:t>
            </a:r>
            <a:endParaRPr lang="en-GB" dirty="0"/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603250" y="2884488"/>
            <a:ext cx="7937500" cy="3209925"/>
            <a:chOff x="375" y="1097"/>
            <a:chExt cx="5416" cy="2022"/>
          </a:xfrm>
        </p:grpSpPr>
        <p:sp>
          <p:nvSpPr>
            <p:cNvPr id="27668" name="Line 4"/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"/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Rectangle 6"/>
            <p:cNvSpPr>
              <a:spLocks noChangeArrowheads="1"/>
            </p:cNvSpPr>
            <p:nvPr/>
          </p:nvSpPr>
          <p:spPr bwMode="auto">
            <a:xfrm>
              <a:off x="1756" y="1231"/>
              <a:ext cx="17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Fault tolerance measures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1" name="Rectangle 7"/>
            <p:cNvSpPr>
              <a:spLocks noChangeArrowheads="1"/>
            </p:cNvSpPr>
            <p:nvPr/>
          </p:nvSpPr>
          <p:spPr bwMode="auto">
            <a:xfrm>
              <a:off x="4830" y="1168"/>
              <a:ext cx="7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Invocation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2" name="Rectangle 8"/>
            <p:cNvSpPr>
              <a:spLocks noChangeArrowheads="1"/>
            </p:cNvSpPr>
            <p:nvPr/>
          </p:nvSpPr>
          <p:spPr bwMode="auto">
            <a:xfrm>
              <a:off x="4830" y="1325"/>
              <a:ext cx="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semantics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3" name="Rectangle 9"/>
            <p:cNvSpPr>
              <a:spLocks noChangeArrowheads="1"/>
            </p:cNvSpPr>
            <p:nvPr/>
          </p:nvSpPr>
          <p:spPr bwMode="auto">
            <a:xfrm>
              <a:off x="661" y="1768"/>
              <a:ext cx="1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Retransmit request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4" name="Rectangle 10"/>
            <p:cNvSpPr>
              <a:spLocks noChangeArrowheads="1"/>
            </p:cNvSpPr>
            <p:nvPr/>
          </p:nvSpPr>
          <p:spPr bwMode="auto">
            <a:xfrm>
              <a:off x="981" y="1926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5" name="Rectangle 11"/>
            <p:cNvSpPr>
              <a:spLocks noChangeArrowheads="1"/>
            </p:cNvSpPr>
            <p:nvPr/>
          </p:nvSpPr>
          <p:spPr bwMode="auto">
            <a:xfrm>
              <a:off x="2146" y="1768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Duplicate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6" name="Rectangle 12"/>
            <p:cNvSpPr>
              <a:spLocks noChangeArrowheads="1"/>
            </p:cNvSpPr>
            <p:nvPr/>
          </p:nvSpPr>
          <p:spPr bwMode="auto">
            <a:xfrm>
              <a:off x="2201" y="1926"/>
              <a:ext cx="5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filtering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7" name="Rectangle 13"/>
            <p:cNvSpPr>
              <a:spLocks noChangeArrowheads="1"/>
            </p:cNvSpPr>
            <p:nvPr/>
          </p:nvSpPr>
          <p:spPr bwMode="auto">
            <a:xfrm>
              <a:off x="3219" y="1768"/>
              <a:ext cx="15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Re-execute procedure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3297" y="1926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or retransmit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651" y="2210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16"/>
            <p:cNvSpPr>
              <a:spLocks noChangeArrowheads="1"/>
            </p:cNvSpPr>
            <p:nvPr/>
          </p:nvSpPr>
          <p:spPr bwMode="auto">
            <a:xfrm>
              <a:off x="651" y="2526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17"/>
            <p:cNvSpPr>
              <a:spLocks noChangeArrowheads="1"/>
            </p:cNvSpPr>
            <p:nvPr/>
          </p:nvSpPr>
          <p:spPr bwMode="auto">
            <a:xfrm>
              <a:off x="651" y="2857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18"/>
            <p:cNvSpPr>
              <a:spLocks noChangeArrowheads="1"/>
            </p:cNvSpPr>
            <p:nvPr/>
          </p:nvSpPr>
          <p:spPr bwMode="auto">
            <a:xfrm>
              <a:off x="2051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2051" y="2526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Rectangle 20"/>
            <p:cNvSpPr>
              <a:spLocks noChangeArrowheads="1"/>
            </p:cNvSpPr>
            <p:nvPr/>
          </p:nvSpPr>
          <p:spPr bwMode="auto">
            <a:xfrm>
              <a:off x="2051" y="2857"/>
              <a:ext cx="2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5" name="Rectangle 21"/>
            <p:cNvSpPr>
              <a:spLocks noChangeArrowheads="1"/>
            </p:cNvSpPr>
            <p:nvPr/>
          </p:nvSpPr>
          <p:spPr bwMode="auto">
            <a:xfrm>
              <a:off x="3230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6" name="Rectangle 22"/>
            <p:cNvSpPr>
              <a:spLocks noChangeArrowheads="1"/>
            </p:cNvSpPr>
            <p:nvPr/>
          </p:nvSpPr>
          <p:spPr bwMode="auto">
            <a:xfrm>
              <a:off x="3230" y="2526"/>
              <a:ext cx="1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Re-execute procedure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7" name="Rectangle 23"/>
            <p:cNvSpPr>
              <a:spLocks noChangeArrowheads="1"/>
            </p:cNvSpPr>
            <p:nvPr/>
          </p:nvSpPr>
          <p:spPr bwMode="auto">
            <a:xfrm>
              <a:off x="3230" y="2857"/>
              <a:ext cx="14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Retransmit old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8" name="Rectangle 24"/>
            <p:cNvSpPr>
              <a:spLocks noChangeArrowheads="1"/>
            </p:cNvSpPr>
            <p:nvPr/>
          </p:nvSpPr>
          <p:spPr bwMode="auto">
            <a:xfrm>
              <a:off x="4841" y="2857"/>
              <a:ext cx="9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At-most-once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9" name="Rectangle 25"/>
            <p:cNvSpPr>
              <a:spLocks noChangeArrowheads="1"/>
            </p:cNvSpPr>
            <p:nvPr/>
          </p:nvSpPr>
          <p:spPr bwMode="auto">
            <a:xfrm>
              <a:off x="4830" y="2526"/>
              <a:ext cx="9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At-least-once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0" name="Rectangle 26"/>
            <p:cNvSpPr>
              <a:spLocks noChangeArrowheads="1"/>
            </p:cNvSpPr>
            <p:nvPr/>
          </p:nvSpPr>
          <p:spPr bwMode="auto">
            <a:xfrm>
              <a:off x="4999" y="221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Maybe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1" name="Line 27"/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28"/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AutoShape 29"/>
          <p:cNvSpPr>
            <a:spLocks noChangeArrowheads="1"/>
          </p:cNvSpPr>
          <p:nvPr/>
        </p:nvSpPr>
        <p:spPr bwMode="auto">
          <a:xfrm>
            <a:off x="901700" y="1155700"/>
            <a:ext cx="1993900" cy="1739900"/>
          </a:xfrm>
          <a:prstGeom prst="wedgeRoundRectCallout">
            <a:avLst>
              <a:gd name="adj1" fmla="val -11227"/>
              <a:gd name="adj2" fmla="val 101824"/>
              <a:gd name="adj3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7653" name="Text Box 30"/>
          <p:cNvSpPr txBox="1">
            <a:spLocks noChangeArrowheads="1"/>
          </p:cNvSpPr>
          <p:nvPr/>
        </p:nvSpPr>
        <p:spPr bwMode="auto">
          <a:xfrm>
            <a:off x="911225" y="1465263"/>
            <a:ext cx="19192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Whether or not to</a:t>
            </a:r>
          </a:p>
          <a:p>
            <a:r>
              <a:rPr lang="en-US"/>
              <a:t>retransmit the request</a:t>
            </a:r>
          </a:p>
          <a:p>
            <a:r>
              <a:rPr lang="en-US"/>
              <a:t>message until either</a:t>
            </a:r>
          </a:p>
          <a:p>
            <a:r>
              <a:rPr lang="en-US"/>
              <a:t>a reply is received or</a:t>
            </a:r>
          </a:p>
          <a:p>
            <a:r>
              <a:rPr lang="en-US"/>
              <a:t>the server is assumed</a:t>
            </a:r>
          </a:p>
          <a:p>
            <a:r>
              <a:rPr lang="en-US"/>
              <a:t>to be failed</a:t>
            </a:r>
          </a:p>
        </p:txBody>
      </p:sp>
      <p:sp>
        <p:nvSpPr>
          <p:cNvPr id="27654" name="AutoShape 31"/>
          <p:cNvSpPr>
            <a:spLocks noChangeArrowheads="1"/>
          </p:cNvSpPr>
          <p:nvPr/>
        </p:nvSpPr>
        <p:spPr bwMode="auto">
          <a:xfrm>
            <a:off x="3575050" y="1295400"/>
            <a:ext cx="1993900" cy="1625600"/>
          </a:xfrm>
          <a:prstGeom prst="wedgeRoundRectCallout">
            <a:avLst>
              <a:gd name="adj1" fmla="val -37657"/>
              <a:gd name="adj2" fmla="val 112500"/>
              <a:gd name="adj3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7655" name="Text Box 32"/>
          <p:cNvSpPr txBox="1">
            <a:spLocks noChangeArrowheads="1"/>
          </p:cNvSpPr>
          <p:nvPr/>
        </p:nvSpPr>
        <p:spPr bwMode="auto">
          <a:xfrm>
            <a:off x="3598863" y="1643063"/>
            <a:ext cx="19446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when retransmissions</a:t>
            </a:r>
          </a:p>
          <a:p>
            <a:r>
              <a:rPr lang="en-US"/>
              <a:t>are used, whether to</a:t>
            </a:r>
          </a:p>
          <a:p>
            <a:r>
              <a:rPr lang="en-US"/>
              <a:t>filter out duplicate </a:t>
            </a:r>
          </a:p>
          <a:p>
            <a:r>
              <a:rPr lang="en-US"/>
              <a:t>requests at the server.</a:t>
            </a:r>
          </a:p>
        </p:txBody>
      </p:sp>
      <p:sp>
        <p:nvSpPr>
          <p:cNvPr id="27656" name="AutoShape 33"/>
          <p:cNvSpPr>
            <a:spLocks noChangeArrowheads="1"/>
          </p:cNvSpPr>
          <p:nvPr/>
        </p:nvSpPr>
        <p:spPr bwMode="auto">
          <a:xfrm>
            <a:off x="5975350" y="1092200"/>
            <a:ext cx="1993900" cy="1625600"/>
          </a:xfrm>
          <a:prstGeom prst="wedgeRoundRectCallout">
            <a:avLst>
              <a:gd name="adj1" fmla="val -47852"/>
              <a:gd name="adj2" fmla="val 117968"/>
              <a:gd name="adj3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7657" name="Text Box 34"/>
          <p:cNvSpPr txBox="1">
            <a:spLocks noChangeArrowheads="1"/>
          </p:cNvSpPr>
          <p:nvPr/>
        </p:nvSpPr>
        <p:spPr bwMode="auto">
          <a:xfrm>
            <a:off x="6067425" y="1173163"/>
            <a:ext cx="183197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whether to keep a</a:t>
            </a:r>
          </a:p>
          <a:p>
            <a:r>
              <a:rPr lang="en-US"/>
              <a:t>history of result</a:t>
            </a:r>
          </a:p>
          <a:p>
            <a:r>
              <a:rPr lang="en-US"/>
              <a:t>messages to enable</a:t>
            </a:r>
          </a:p>
          <a:p>
            <a:r>
              <a:rPr lang="en-US"/>
              <a:t>lost results to be</a:t>
            </a:r>
          </a:p>
          <a:p>
            <a:r>
              <a:rPr lang="en-US"/>
              <a:t>retransmitted without</a:t>
            </a:r>
          </a:p>
          <a:p>
            <a:r>
              <a:rPr lang="en-US"/>
              <a:t>re-executing the </a:t>
            </a:r>
          </a:p>
          <a:p>
            <a:r>
              <a:rPr lang="en-US"/>
              <a:t>operations</a:t>
            </a:r>
          </a:p>
        </p:txBody>
      </p:sp>
      <p:sp>
        <p:nvSpPr>
          <p:cNvPr id="27658" name="Text Box 35"/>
          <p:cNvSpPr txBox="1">
            <a:spLocks noChangeArrowheads="1"/>
          </p:cNvSpPr>
          <p:nvPr/>
        </p:nvSpPr>
        <p:spPr bwMode="auto">
          <a:xfrm>
            <a:off x="0" y="5540375"/>
            <a:ext cx="981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Java RMI,</a:t>
            </a:r>
          </a:p>
          <a:p>
            <a:r>
              <a:rPr lang="en-US"/>
              <a:t>CORBA</a:t>
            </a:r>
          </a:p>
        </p:txBody>
      </p:sp>
      <p:sp>
        <p:nvSpPr>
          <p:cNvPr id="27659" name="Text Box 36"/>
          <p:cNvSpPr txBox="1">
            <a:spLocks noChangeArrowheads="1"/>
          </p:cNvSpPr>
          <p:nvPr/>
        </p:nvSpPr>
        <p:spPr bwMode="auto">
          <a:xfrm>
            <a:off x="0" y="4640263"/>
            <a:ext cx="8175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CORBA</a:t>
            </a:r>
          </a:p>
        </p:txBody>
      </p:sp>
      <p:sp>
        <p:nvSpPr>
          <p:cNvPr id="27660" name="Text Box 37"/>
          <p:cNvSpPr txBox="1">
            <a:spLocks noChangeArrowheads="1"/>
          </p:cNvSpPr>
          <p:nvPr/>
        </p:nvSpPr>
        <p:spPr bwMode="auto">
          <a:xfrm>
            <a:off x="0" y="5197475"/>
            <a:ext cx="9255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Sun RPC</a:t>
            </a:r>
          </a:p>
        </p:txBody>
      </p:sp>
      <p:sp>
        <p:nvSpPr>
          <p:cNvPr id="27661" name="Line 38"/>
          <p:cNvSpPr>
            <a:spLocks noChangeShapeType="1"/>
          </p:cNvSpPr>
          <p:nvPr/>
        </p:nvSpPr>
        <p:spPr bwMode="auto">
          <a:xfrm>
            <a:off x="647700" y="48006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9"/>
          <p:cNvSpPr>
            <a:spLocks noChangeShapeType="1"/>
          </p:cNvSpPr>
          <p:nvPr/>
        </p:nvSpPr>
        <p:spPr bwMode="auto">
          <a:xfrm>
            <a:off x="762000" y="54229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40"/>
          <p:cNvSpPr>
            <a:spLocks noChangeShapeType="1"/>
          </p:cNvSpPr>
          <p:nvPr/>
        </p:nvSpPr>
        <p:spPr bwMode="auto">
          <a:xfrm>
            <a:off x="787400" y="58547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42"/>
          <p:cNvSpPr txBox="1">
            <a:spLocks noChangeArrowheads="1"/>
          </p:cNvSpPr>
          <p:nvPr/>
        </p:nvSpPr>
        <p:spPr bwMode="auto">
          <a:xfrm>
            <a:off x="4302125" y="4983163"/>
            <a:ext cx="25463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(ok for </a:t>
            </a:r>
            <a:r>
              <a:rPr lang="en-US" i="1" u="sng"/>
              <a:t>idempotent</a:t>
            </a:r>
            <a:r>
              <a:rPr lang="en-US" i="1"/>
              <a:t> </a:t>
            </a:r>
            <a:r>
              <a:rPr lang="en-US"/>
              <a:t>operations)</a:t>
            </a:r>
          </a:p>
        </p:txBody>
      </p:sp>
      <p:sp>
        <p:nvSpPr>
          <p:cNvPr id="27666" name="Line 43"/>
          <p:cNvSpPr>
            <a:spLocks noChangeShapeType="1"/>
          </p:cNvSpPr>
          <p:nvPr/>
        </p:nvSpPr>
        <p:spPr bwMode="auto">
          <a:xfrm>
            <a:off x="4483100" y="5245100"/>
            <a:ext cx="22860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44"/>
          <p:cNvSpPr txBox="1">
            <a:spLocks noChangeArrowheads="1"/>
          </p:cNvSpPr>
          <p:nvPr/>
        </p:nvSpPr>
        <p:spPr bwMode="auto">
          <a:xfrm>
            <a:off x="4059238" y="6040438"/>
            <a:ext cx="5092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Idempotent=same result if applied repeatedly, w/o side effects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Proxy and Skeleton in Remote Method Invocation</a:t>
            </a:r>
            <a:endParaRPr lang="en-GB" dirty="0"/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828675" y="2165350"/>
            <a:ext cx="7464425" cy="3090863"/>
            <a:chOff x="565" y="1364"/>
            <a:chExt cx="5094" cy="1947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2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3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4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5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6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1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2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7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8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9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0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1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6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for 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lang="fr-FR" sz="1600" dirty="0" smtClean="0">
                  <a:solidFill>
                    <a:srgbClr val="000000"/>
                  </a:solidFill>
                  <a:latin typeface="Arial" charset="0"/>
                </a:rPr>
                <a:t>'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s </a:t>
              </a: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class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7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9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40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41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42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43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" name="Text Box 59"/>
          <p:cNvSpPr txBox="1">
            <a:spLocks noChangeArrowheads="1"/>
          </p:cNvSpPr>
          <p:nvPr/>
        </p:nvSpPr>
        <p:spPr bwMode="auto">
          <a:xfrm>
            <a:off x="2257425" y="1655763"/>
            <a:ext cx="10922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P1</a:t>
            </a:r>
          </a:p>
        </p:txBody>
      </p:sp>
      <p:sp>
        <p:nvSpPr>
          <p:cNvPr id="29701" name="Line 60"/>
          <p:cNvSpPr>
            <a:spLocks noChangeShapeType="1"/>
          </p:cNvSpPr>
          <p:nvPr/>
        </p:nvSpPr>
        <p:spPr bwMode="auto">
          <a:xfrm flipH="1">
            <a:off x="2540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61"/>
          <p:cNvSpPr txBox="1">
            <a:spLocks noChangeArrowheads="1"/>
          </p:cNvSpPr>
          <p:nvPr/>
        </p:nvSpPr>
        <p:spPr bwMode="auto">
          <a:xfrm>
            <a:off x="6537325" y="1592263"/>
            <a:ext cx="10922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P2</a:t>
            </a:r>
          </a:p>
        </p:txBody>
      </p:sp>
      <p:sp>
        <p:nvSpPr>
          <p:cNvPr id="29703" name="Line 62"/>
          <p:cNvSpPr>
            <a:spLocks noChangeShapeType="1"/>
          </p:cNvSpPr>
          <p:nvPr/>
        </p:nvSpPr>
        <p:spPr bwMode="auto">
          <a:xfrm flipH="1">
            <a:off x="6819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63"/>
          <p:cNvSpPr>
            <a:spLocks noChangeArrowheads="1"/>
          </p:cNvSpPr>
          <p:nvPr/>
        </p:nvSpPr>
        <p:spPr bwMode="auto">
          <a:xfrm>
            <a:off x="1611313" y="2352675"/>
            <a:ext cx="5486400" cy="294481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64"/>
          <p:cNvSpPr txBox="1">
            <a:spLocks noChangeArrowheads="1"/>
          </p:cNvSpPr>
          <p:nvPr/>
        </p:nvSpPr>
        <p:spPr bwMode="auto">
          <a:xfrm>
            <a:off x="3187700" y="5795963"/>
            <a:ext cx="13938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MIDDLEWARE</a:t>
            </a:r>
          </a:p>
        </p:txBody>
      </p:sp>
      <p:sp>
        <p:nvSpPr>
          <p:cNvPr id="29706" name="Line 65"/>
          <p:cNvSpPr>
            <a:spLocks noChangeShapeType="1"/>
          </p:cNvSpPr>
          <p:nvPr/>
        </p:nvSpPr>
        <p:spPr bwMode="auto">
          <a:xfrm>
            <a:off x="4078288" y="5311775"/>
            <a:ext cx="0" cy="3635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Proxy and Skeleton in Remote Method </a:t>
            </a:r>
            <a:br>
              <a:rPr lang="en-GB" smtClean="0"/>
            </a:br>
            <a:r>
              <a:rPr lang="en-GB" smtClean="0"/>
              <a:t>Invocation</a:t>
            </a:r>
            <a:endParaRPr lang="en-GB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828675" y="2165350"/>
            <a:ext cx="7464425" cy="3090863"/>
            <a:chOff x="565" y="1364"/>
            <a:chExt cx="5094" cy="1947"/>
          </a:xfrm>
        </p:grpSpPr>
        <p:sp>
          <p:nvSpPr>
            <p:cNvPr id="31752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57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58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59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60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61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67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72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73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74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75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76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1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for 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lang="fr-FR" sz="1600" dirty="0" smtClean="0">
                  <a:solidFill>
                    <a:srgbClr val="000000"/>
                  </a:solidFill>
                  <a:latin typeface="Arial" charset="0"/>
                </a:rPr>
                <a:t>'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s </a:t>
              </a: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class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2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4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5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6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7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788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8" name="Text Box 59"/>
          <p:cNvSpPr txBox="1">
            <a:spLocks noChangeArrowheads="1"/>
          </p:cNvSpPr>
          <p:nvPr/>
        </p:nvSpPr>
        <p:spPr bwMode="auto">
          <a:xfrm>
            <a:off x="2257425" y="1655763"/>
            <a:ext cx="1790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P1 (</a:t>
            </a:r>
            <a:r>
              <a:rPr lang="ja-JP" altLang="en-US"/>
              <a:t>“</a:t>
            </a:r>
            <a:r>
              <a:rPr lang="en-US"/>
              <a:t>client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1749" name="Line 60"/>
          <p:cNvSpPr>
            <a:spLocks noChangeShapeType="1"/>
          </p:cNvSpPr>
          <p:nvPr/>
        </p:nvSpPr>
        <p:spPr bwMode="auto">
          <a:xfrm flipH="1">
            <a:off x="2540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61"/>
          <p:cNvSpPr txBox="1">
            <a:spLocks noChangeArrowheads="1"/>
          </p:cNvSpPr>
          <p:nvPr/>
        </p:nvSpPr>
        <p:spPr bwMode="auto">
          <a:xfrm>
            <a:off x="6537325" y="1592263"/>
            <a:ext cx="1866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P2 (</a:t>
            </a:r>
            <a:r>
              <a:rPr lang="ja-JP" altLang="en-US"/>
              <a:t>“</a:t>
            </a:r>
            <a:r>
              <a:rPr lang="en-US"/>
              <a:t>server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1751" name="Line 62"/>
          <p:cNvSpPr>
            <a:spLocks noChangeShapeType="1"/>
          </p:cNvSpPr>
          <p:nvPr/>
        </p:nvSpPr>
        <p:spPr bwMode="auto">
          <a:xfrm flipH="1">
            <a:off x="6819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 responsible for making RMI transparent to clients by behaving like a local object to the invoker.</a:t>
            </a:r>
          </a:p>
          <a:p>
            <a:pPr lvl="1"/>
            <a:r>
              <a:rPr lang="en-US" dirty="0" smtClean="0"/>
              <a:t>The proxy implements (Java term, not literally) the methods in the interface of the remote object that it represents. But,…</a:t>
            </a:r>
          </a:p>
          <a:p>
            <a:r>
              <a:rPr lang="en-US" dirty="0" smtClean="0"/>
              <a:t>Instead of executing an invocation, the proxy forwards it to a remote object</a:t>
            </a:r>
          </a:p>
          <a:p>
            <a:pPr lvl="1"/>
            <a:r>
              <a:rPr lang="en-US" dirty="0" smtClean="0">
                <a:solidFill>
                  <a:srgbClr val="6BB76D"/>
                </a:solidFill>
              </a:rPr>
              <a:t>Marshals</a:t>
            </a:r>
            <a:r>
              <a:rPr lang="en-US" dirty="0" smtClean="0"/>
              <a:t> a request message</a:t>
            </a:r>
          </a:p>
          <a:p>
            <a:pPr lvl="2"/>
            <a:r>
              <a:rPr lang="en-US" dirty="0" smtClean="0"/>
              <a:t>Target object reference</a:t>
            </a:r>
          </a:p>
          <a:p>
            <a:pPr lvl="2"/>
            <a:r>
              <a:rPr lang="en-US" dirty="0" smtClean="0"/>
              <a:t>Method ID</a:t>
            </a:r>
          </a:p>
          <a:p>
            <a:pPr lvl="2"/>
            <a:r>
              <a:rPr lang="en-US" dirty="0" smtClean="0"/>
              <a:t>Argument values</a:t>
            </a:r>
          </a:p>
          <a:p>
            <a:pPr lvl="1"/>
            <a:r>
              <a:rPr lang="en-US" dirty="0" smtClean="0"/>
              <a:t>Sends request message</a:t>
            </a:r>
          </a:p>
          <a:p>
            <a:pPr lvl="1"/>
            <a:r>
              <a:rPr lang="en-US" dirty="0" err="1" smtClean="0">
                <a:solidFill>
                  <a:srgbClr val="6BB76D"/>
                </a:solidFill>
              </a:rPr>
              <a:t>Unmarshals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reply and returns to invoker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Marshalling &amp; Unmarshalling  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data representation: an agreed, platform-independent, standard for the representation of data structures and primitive values.</a:t>
            </a:r>
          </a:p>
          <a:p>
            <a:pPr lvl="1"/>
            <a:r>
              <a:rPr lang="en-US" dirty="0" smtClean="0"/>
              <a:t>CORBA Common Data Representation (CDR)</a:t>
            </a:r>
          </a:p>
          <a:p>
            <a:pPr lvl="1"/>
            <a:r>
              <a:rPr lang="en-US" dirty="0" smtClean="0"/>
              <a:t>Sun’s XDR</a:t>
            </a:r>
          </a:p>
          <a:p>
            <a:pPr lvl="1"/>
            <a:r>
              <a:rPr lang="en-US" dirty="0" smtClean="0"/>
              <a:t>Google Protocol Buffers</a:t>
            </a:r>
          </a:p>
          <a:p>
            <a:r>
              <a:rPr lang="en-US" dirty="0" err="1" smtClean="0">
                <a:solidFill>
                  <a:srgbClr val="6BB76D"/>
                </a:solidFill>
              </a:rPr>
              <a:t>Marshalling</a:t>
            </a:r>
            <a:r>
              <a:rPr lang="en-US" dirty="0" smtClean="0"/>
              <a:t>: the act of taking a collection of data items (platform dependent) and assembling them into the external data representation (platform independent).</a:t>
            </a:r>
          </a:p>
          <a:p>
            <a:pPr lvl="1"/>
            <a:endParaRPr lang="en-US" dirty="0" smtClean="0">
              <a:sym typeface="Symbol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6BB76D"/>
                </a:solidFill>
              </a:rPr>
              <a:t>Unmarshalling</a:t>
            </a:r>
            <a:r>
              <a:rPr lang="en-US" dirty="0" smtClean="0"/>
              <a:t>: the process of disassembling data that is in external data representation form, into a locally interpretable form.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Google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message Test1 {</a:t>
            </a:r>
          </a:p>
          <a:p>
            <a:pPr marL="118872" indent="0">
              <a:buNone/>
            </a:pPr>
            <a:r>
              <a:rPr lang="en-US" dirty="0"/>
              <a:t>  required int32 a = 1;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/>
              <a:t>message Test2 {</a:t>
            </a:r>
          </a:p>
          <a:p>
            <a:pPr marL="118872" indent="0">
              <a:buNone/>
            </a:pPr>
            <a:r>
              <a:rPr lang="en-US" dirty="0"/>
              <a:t>  required string b = 2;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08 96 </a:t>
            </a:r>
            <a:r>
              <a:rPr lang="en-US" dirty="0" smtClean="0"/>
              <a:t>01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12 07 </a:t>
            </a:r>
            <a:r>
              <a:rPr lang="en-US" dirty="0">
                <a:solidFill>
                  <a:srgbClr val="FF0000"/>
                </a:solidFill>
              </a:rPr>
              <a:t>74 65 73 74 69 6e </a:t>
            </a:r>
            <a:r>
              <a:rPr lang="en-US" dirty="0" smtClean="0">
                <a:solidFill>
                  <a:srgbClr val="FF0000"/>
                </a:solidFill>
              </a:rPr>
              <a:t>67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    e    s   t  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    n  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15C8-C5AC-C744-86CF-332C8C53892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Reference Module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responsible for translating between local and remote object references and for creating remote object references.</a:t>
            </a:r>
          </a:p>
          <a:p>
            <a:r>
              <a:rPr lang="en-US" dirty="0" smtClean="0"/>
              <a:t>Has a remote object table</a:t>
            </a:r>
          </a:p>
          <a:p>
            <a:pPr lvl="1"/>
            <a:r>
              <a:rPr lang="en-US" dirty="0" smtClean="0"/>
              <a:t>An entry for each remote object held by any process. E.g., B at P2.</a:t>
            </a:r>
          </a:p>
          <a:p>
            <a:pPr lvl="1"/>
            <a:r>
              <a:rPr lang="en-US" dirty="0" smtClean="0"/>
              <a:t>An entry for each local proxy. E.g., proxy-B at P1.</a:t>
            </a:r>
          </a:p>
          <a:p>
            <a:r>
              <a:rPr lang="en-US" dirty="0" smtClean="0"/>
              <a:t>When a new remote object is seen by the remote reference module, it creates a remote object reference and adds it to the table.</a:t>
            </a:r>
          </a:p>
          <a:p>
            <a:r>
              <a:rPr lang="en-US" dirty="0" smtClean="0"/>
              <a:t>When a remote object reference arrives in a request or reply message, the remote reference module is asked for the corresponding local object reference, which may refer to either a proxy or to a remote object.</a:t>
            </a:r>
          </a:p>
          <a:p>
            <a:r>
              <a:rPr lang="en-US" dirty="0" smtClean="0"/>
              <a:t>In case the remote object reference is not in the table, the RMI software creates a new proxy and asks the remote reference module to add it to the table.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Proxy and Skeleton in Remote Method </a:t>
            </a:r>
            <a:br>
              <a:rPr lang="en-GB" smtClean="0"/>
            </a:br>
            <a:r>
              <a:rPr lang="en-GB" smtClean="0"/>
              <a:t>Invocation</a:t>
            </a:r>
            <a:endParaRPr lang="en-GB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828675" y="2165350"/>
            <a:ext cx="7464425" cy="3090863"/>
            <a:chOff x="565" y="1364"/>
            <a:chExt cx="5094" cy="1947"/>
          </a:xfrm>
        </p:grpSpPr>
        <p:sp>
          <p:nvSpPr>
            <p:cNvPr id="39944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3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7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8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9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4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5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6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7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8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3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for 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lang="fr-FR" sz="1600" dirty="0" smtClean="0">
                  <a:solidFill>
                    <a:srgbClr val="000000"/>
                  </a:solidFill>
                  <a:latin typeface="Arial" charset="0"/>
                </a:rPr>
                <a:t>'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s </a:t>
              </a: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class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4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6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7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8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9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80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0" name="Text Box 59"/>
          <p:cNvSpPr txBox="1">
            <a:spLocks noChangeArrowheads="1"/>
          </p:cNvSpPr>
          <p:nvPr/>
        </p:nvSpPr>
        <p:spPr bwMode="auto">
          <a:xfrm>
            <a:off x="2257425" y="1655763"/>
            <a:ext cx="1790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P1 (</a:t>
            </a:r>
            <a:r>
              <a:rPr lang="ja-JP" altLang="en-US"/>
              <a:t>“</a:t>
            </a:r>
            <a:r>
              <a:rPr lang="en-US"/>
              <a:t>client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1" name="Line 60"/>
          <p:cNvSpPr>
            <a:spLocks noChangeShapeType="1"/>
          </p:cNvSpPr>
          <p:nvPr/>
        </p:nvSpPr>
        <p:spPr bwMode="auto">
          <a:xfrm flipH="1">
            <a:off x="2540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1"/>
          <p:cNvSpPr txBox="1">
            <a:spLocks noChangeArrowheads="1"/>
          </p:cNvSpPr>
          <p:nvPr/>
        </p:nvSpPr>
        <p:spPr bwMode="auto">
          <a:xfrm>
            <a:off x="6537325" y="1592263"/>
            <a:ext cx="1866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P2 (</a:t>
            </a:r>
            <a:r>
              <a:rPr lang="ja-JP" altLang="en-US"/>
              <a:t>“</a:t>
            </a:r>
            <a:r>
              <a:rPr lang="en-US"/>
              <a:t>server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3" name="Line 62"/>
          <p:cNvSpPr>
            <a:spLocks noChangeShapeType="1"/>
          </p:cNvSpPr>
          <p:nvPr/>
        </p:nvSpPr>
        <p:spPr bwMode="auto">
          <a:xfrm flipH="1">
            <a:off x="6819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97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Server Side? </a:t>
            </a:r>
            <a:br>
              <a:rPr lang="en-US" dirty="0" smtClean="0"/>
            </a:br>
            <a:r>
              <a:rPr lang="en-US" dirty="0" smtClean="0"/>
              <a:t>Dispatcher and Skeleton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Each process has one dispatcher, and a skeleton for each local object (actually, for the class).</a:t>
            </a:r>
          </a:p>
          <a:p>
            <a:r>
              <a:rPr lang="en-US" smtClean="0"/>
              <a:t>The dispatcher receives all request messages from the communication module. </a:t>
            </a:r>
          </a:p>
          <a:p>
            <a:pPr lvl="1"/>
            <a:r>
              <a:rPr lang="en-US" smtClean="0"/>
              <a:t>For the request message, it uses the method id to select the appropriate method in the appropriate skeleton, passing on the request message.</a:t>
            </a:r>
          </a:p>
          <a:p>
            <a:r>
              <a:rPr lang="en-US" smtClean="0"/>
              <a:t>Skeleton </a:t>
            </a:r>
            <a:r>
              <a:rPr lang="ja-JP" altLang="en-US" smtClean="0"/>
              <a:t>“</a:t>
            </a:r>
            <a:r>
              <a:rPr lang="en-US" smtClean="0"/>
              <a:t>implements</a:t>
            </a:r>
            <a:r>
              <a:rPr lang="ja-JP" altLang="en-US" smtClean="0"/>
              <a:t>”</a:t>
            </a:r>
            <a:r>
              <a:rPr lang="en-US" smtClean="0"/>
              <a:t> the methods in the remote interface.</a:t>
            </a:r>
          </a:p>
          <a:p>
            <a:pPr lvl="1"/>
            <a:r>
              <a:rPr lang="en-US" smtClean="0"/>
              <a:t>A skeleton method un-marshals the arguments in the request message and invokes the corresponding method in the remote object (the actual object).</a:t>
            </a:r>
          </a:p>
          <a:p>
            <a:pPr lvl="1"/>
            <a:r>
              <a:rPr lang="en-US" smtClean="0"/>
              <a:t>It waits for the invocation to complete and marshals the result, together with any exceptions, into a reply message.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27100" y="3746500"/>
            <a:ext cx="4457700" cy="22479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39800" y="1054100"/>
            <a:ext cx="4356100" cy="2209800"/>
          </a:xfrm>
          <a:prstGeom prst="rect">
            <a:avLst/>
          </a:prstGeom>
          <a:gradFill rotWithShape="0">
            <a:gsLst>
              <a:gs pos="0">
                <a:srgbClr val="67F7F0"/>
              </a:gs>
              <a:gs pos="50000">
                <a:srgbClr val="FFFFFF"/>
              </a:gs>
              <a:gs pos="100000">
                <a:srgbClr val="67F7F0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Summary of Remote Method Invocation (RMI)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1181100" y="1536700"/>
            <a:ext cx="927100" cy="11303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Object A</a:t>
            </a:r>
          </a:p>
          <a:p>
            <a:pPr algn="ctr"/>
            <a:endParaRPr lang="en-US" sz="1600" b="1">
              <a:solidFill>
                <a:schemeClr val="hlink"/>
              </a:solidFill>
            </a:endParaRPr>
          </a:p>
          <a:p>
            <a:pPr algn="ctr"/>
            <a:endParaRPr lang="en-US" sz="1600" b="1">
              <a:solidFill>
                <a:schemeClr val="hlink"/>
              </a:solidFill>
            </a:endParaRP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4178300" y="4851400"/>
            <a:ext cx="977900" cy="10414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Object 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B</a:t>
            </a:r>
          </a:p>
          <a:p>
            <a:pPr algn="ctr"/>
            <a:endParaRPr lang="en-US" sz="1600" b="1">
              <a:solidFill>
                <a:schemeClr val="hlink"/>
              </a:solidFill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425700" y="2451100"/>
            <a:ext cx="11176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359025" y="2479675"/>
            <a:ext cx="12430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Comm. Module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501900" y="3911600"/>
            <a:ext cx="11176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447925" y="3914775"/>
            <a:ext cx="12430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Comm. Module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501900" y="5003800"/>
            <a:ext cx="1155700" cy="8509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460625" y="5083175"/>
            <a:ext cx="12430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Skeleton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for </a:t>
            </a:r>
            <a:r>
              <a:rPr lang="en-US" sz="1600" b="1" dirty="0" smtClean="0">
                <a:solidFill>
                  <a:schemeClr val="tx1"/>
                </a:solidFill>
              </a:rPr>
              <a:t>B</a:t>
            </a:r>
            <a:r>
              <a:rPr lang="fr-FR" altLang="ja-JP" sz="1600" b="1" dirty="0" smtClean="0">
                <a:solidFill>
                  <a:schemeClr val="tx1"/>
                </a:solidFill>
              </a:rPr>
              <a:t>'</a:t>
            </a:r>
            <a:r>
              <a:rPr lang="en-US" sz="1600" b="1" dirty="0" smtClean="0">
                <a:solidFill>
                  <a:schemeClr val="tx1"/>
                </a:solidFill>
              </a:rPr>
              <a:t>s </a:t>
            </a:r>
            <a:r>
              <a:rPr lang="en-US" sz="1600" b="1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50900" y="3683000"/>
            <a:ext cx="1130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Server Process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876300" y="1028700"/>
            <a:ext cx="1130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 Process</a:t>
            </a:r>
          </a:p>
        </p:txBody>
      </p:sp>
      <p:sp>
        <p:nvSpPr>
          <p:cNvPr id="44048" name="AutoShape 16" descr="Dashed upward diagonal"/>
          <p:cNvSpPr>
            <a:spLocks noChangeArrowheads="1"/>
          </p:cNvSpPr>
          <p:nvPr/>
        </p:nvSpPr>
        <p:spPr bwMode="auto">
          <a:xfrm>
            <a:off x="2476500" y="1130300"/>
            <a:ext cx="927100" cy="914400"/>
          </a:xfrm>
          <a:prstGeom prst="roundRect">
            <a:avLst>
              <a:gd name="adj" fmla="val 16667"/>
            </a:avLst>
          </a:prstGeom>
          <a:pattFill prst="dashUpDiag">
            <a:fgClr>
              <a:srgbClr val="FEFF72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Proxy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Object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B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3657600" y="1714500"/>
            <a:ext cx="1536700" cy="8509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937000" y="1765300"/>
            <a:ext cx="12573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Remote Reference Module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1181100" y="2108200"/>
            <a:ext cx="927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2489200" y="1816100"/>
            <a:ext cx="927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4203700" y="5499100"/>
            <a:ext cx="927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flipV="1">
            <a:off x="2832100" y="2997200"/>
            <a:ext cx="0" cy="927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3213100" y="2997200"/>
            <a:ext cx="0" cy="927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056" name="AutoShape 24"/>
          <p:cNvCxnSpPr>
            <a:cxnSpLocks noChangeShapeType="1"/>
          </p:cNvCxnSpPr>
          <p:nvPr/>
        </p:nvCxnSpPr>
        <p:spPr bwMode="auto">
          <a:xfrm rot="5400000" flipH="1">
            <a:off x="3759200" y="1022350"/>
            <a:ext cx="387350" cy="10985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8" idx="3"/>
            <a:endCxn id="44049" idx="1"/>
          </p:cNvCxnSpPr>
          <p:nvPr/>
        </p:nvCxnSpPr>
        <p:spPr bwMode="auto">
          <a:xfrm>
            <a:off x="3403600" y="1587500"/>
            <a:ext cx="479425" cy="2508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6"/>
          <p:cNvCxnSpPr>
            <a:cxnSpLocks noChangeShapeType="1"/>
          </p:cNvCxnSpPr>
          <p:nvPr/>
        </p:nvCxnSpPr>
        <p:spPr bwMode="auto">
          <a:xfrm rot="16200000" flipH="1">
            <a:off x="2909094" y="2202656"/>
            <a:ext cx="374650" cy="79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7"/>
          <p:cNvCxnSpPr>
            <a:cxnSpLocks noChangeShapeType="1"/>
            <a:stCxn id="44041" idx="0"/>
          </p:cNvCxnSpPr>
          <p:nvPr/>
        </p:nvCxnSpPr>
        <p:spPr bwMode="auto">
          <a:xfrm rot="5400000" flipH="1">
            <a:off x="2660650" y="2159000"/>
            <a:ext cx="447675" cy="1936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3657600" y="5207000"/>
            <a:ext cx="520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H="1">
            <a:off x="3670300" y="5613400"/>
            <a:ext cx="508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3048000" y="4470400"/>
            <a:ext cx="0" cy="520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1041400" y="4610100"/>
            <a:ext cx="1295400" cy="584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076325" y="4752975"/>
            <a:ext cx="1243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1600200" y="4152900"/>
            <a:ext cx="889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1612900" y="4152900"/>
            <a:ext cx="0" cy="44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5" name="Text Box 35"/>
          <p:cNvSpPr txBox="1">
            <a:spLocks noChangeArrowheads="1"/>
          </p:cNvSpPr>
          <p:nvPr/>
        </p:nvSpPr>
        <p:spPr bwMode="auto">
          <a:xfrm>
            <a:off x="5727700" y="1066800"/>
            <a:ext cx="2616200" cy="22209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Proxy</a:t>
            </a:r>
            <a:r>
              <a:rPr lang="en-US" sz="18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object is a hollow container of Method names.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Remote Reference Module</a:t>
            </a:r>
            <a:r>
              <a:rPr lang="en-US" sz="18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translates between local and remote object references.</a:t>
            </a:r>
          </a:p>
        </p:txBody>
      </p:sp>
      <p:cxnSp>
        <p:nvCxnSpPr>
          <p:cNvPr id="44068" name="AutoShape 36"/>
          <p:cNvCxnSpPr>
            <a:cxnSpLocks noChangeShapeType="1"/>
            <a:stCxn id="44038" idx="3"/>
            <a:endCxn id="44048" idx="1"/>
          </p:cNvCxnSpPr>
          <p:nvPr/>
        </p:nvCxnSpPr>
        <p:spPr bwMode="auto">
          <a:xfrm flipV="1">
            <a:off x="2108200" y="1587500"/>
            <a:ext cx="368300" cy="5143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625600" y="5549900"/>
            <a:ext cx="850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1612900" y="5207000"/>
            <a:ext cx="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5778500" y="3695700"/>
            <a:ext cx="2425700" cy="22209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Dispatcher</a:t>
            </a:r>
            <a:r>
              <a:rPr lang="en-US" sz="18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sends the request to </a:t>
            </a:r>
            <a:r>
              <a:rPr lang="en-US" sz="180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Skeleton</a:t>
            </a:r>
            <a:r>
              <a:rPr lang="en-US" sz="18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Object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Skeleton</a:t>
            </a:r>
            <a:r>
              <a:rPr lang="en-US" sz="18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unmarshals parameters, sends it to the object, &amp; marshals the results for return</a:t>
            </a:r>
          </a:p>
        </p:txBody>
      </p:sp>
      <p:sp>
        <p:nvSpPr>
          <p:cNvPr id="44072" name="Oval 40"/>
          <p:cNvSpPr>
            <a:spLocks noChangeArrowheads="1"/>
          </p:cNvSpPr>
          <p:nvPr/>
        </p:nvSpPr>
        <p:spPr bwMode="auto">
          <a:xfrm>
            <a:off x="3810000" y="3848100"/>
            <a:ext cx="1536700" cy="8509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4089400" y="3873500"/>
            <a:ext cx="12573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Remote Reference Module</a:t>
            </a:r>
          </a:p>
        </p:txBody>
      </p:sp>
      <p:cxnSp>
        <p:nvCxnSpPr>
          <p:cNvPr id="44074" name="AutoShape 42"/>
          <p:cNvCxnSpPr>
            <a:cxnSpLocks noChangeShapeType="1"/>
            <a:endCxn id="44072" idx="2"/>
          </p:cNvCxnSpPr>
          <p:nvPr/>
        </p:nvCxnSpPr>
        <p:spPr bwMode="auto">
          <a:xfrm>
            <a:off x="3556000" y="3911600"/>
            <a:ext cx="254000" cy="3619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5" name="AutoShape 43"/>
          <p:cNvCxnSpPr>
            <a:cxnSpLocks noChangeShapeType="1"/>
            <a:stCxn id="44072" idx="3"/>
          </p:cNvCxnSpPr>
          <p:nvPr/>
        </p:nvCxnSpPr>
        <p:spPr bwMode="auto">
          <a:xfrm rot="16200000" flipV="1">
            <a:off x="3759200" y="4298950"/>
            <a:ext cx="168275" cy="384175"/>
          </a:xfrm>
          <a:prstGeom prst="curvedConnector4">
            <a:avLst>
              <a:gd name="adj1" fmla="val -209435"/>
              <a:gd name="adj2" fmla="val 79338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6" name="Freeform 44"/>
          <p:cNvSpPr>
            <a:spLocks/>
          </p:cNvSpPr>
          <p:nvPr/>
        </p:nvSpPr>
        <p:spPr bwMode="auto">
          <a:xfrm>
            <a:off x="1030288" y="973138"/>
            <a:ext cx="4368800" cy="4978400"/>
          </a:xfrm>
          <a:custGeom>
            <a:avLst/>
            <a:gdLst>
              <a:gd name="T0" fmla="*/ 2147483647 w 2752"/>
              <a:gd name="T1" fmla="*/ 2147483647 h 3136"/>
              <a:gd name="T2" fmla="*/ 2147483647 w 2752"/>
              <a:gd name="T3" fmla="*/ 2147483647 h 3136"/>
              <a:gd name="T4" fmla="*/ 2147483647 w 2752"/>
              <a:gd name="T5" fmla="*/ 2147483647 h 3136"/>
              <a:gd name="T6" fmla="*/ 0 w 2752"/>
              <a:gd name="T7" fmla="*/ 2147483647 h 3136"/>
              <a:gd name="T8" fmla="*/ 2147483647 w 2752"/>
              <a:gd name="T9" fmla="*/ 2147483647 h 3136"/>
              <a:gd name="T10" fmla="*/ 2147483647 w 2752"/>
              <a:gd name="T11" fmla="*/ 2147483647 h 3136"/>
              <a:gd name="T12" fmla="*/ 2147483647 w 2752"/>
              <a:gd name="T13" fmla="*/ 2147483647 h 3136"/>
              <a:gd name="T14" fmla="*/ 2147483647 w 2752"/>
              <a:gd name="T15" fmla="*/ 2147483647 h 3136"/>
              <a:gd name="T16" fmla="*/ 2147483647 w 2752"/>
              <a:gd name="T17" fmla="*/ 0 h 3136"/>
              <a:gd name="T18" fmla="*/ 2147483647 w 2752"/>
              <a:gd name="T19" fmla="*/ 2147483647 h 3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52"/>
              <a:gd name="T31" fmla="*/ 0 h 3136"/>
              <a:gd name="T32" fmla="*/ 2752 w 2752"/>
              <a:gd name="T33" fmla="*/ 3136 h 31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52" h="3136">
                <a:moveTo>
                  <a:pt x="814" y="27"/>
                </a:moveTo>
                <a:lnTo>
                  <a:pt x="786" y="1280"/>
                </a:lnTo>
                <a:lnTo>
                  <a:pt x="18" y="2203"/>
                </a:lnTo>
                <a:lnTo>
                  <a:pt x="0" y="3136"/>
                </a:lnTo>
                <a:lnTo>
                  <a:pt x="1829" y="3117"/>
                </a:lnTo>
                <a:lnTo>
                  <a:pt x="1801" y="2560"/>
                </a:lnTo>
                <a:lnTo>
                  <a:pt x="1975" y="2404"/>
                </a:lnTo>
                <a:lnTo>
                  <a:pt x="2734" y="2377"/>
                </a:lnTo>
                <a:lnTo>
                  <a:pt x="2752" y="0"/>
                </a:lnTo>
                <a:lnTo>
                  <a:pt x="814" y="27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808038" y="6100763"/>
            <a:ext cx="13938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MIDDLEWARE</a:t>
            </a:r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 flipH="1">
            <a:off x="2192338" y="5935663"/>
            <a:ext cx="1131887" cy="2762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in Chord</a:t>
            </a:r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N80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0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22098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Say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m=7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N32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N45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472238" y="5375275"/>
            <a:ext cx="291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File bad.mp3 with 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key </a:t>
            </a:r>
            <a:r>
              <a:rPr lang="en-US" sz="2400">
                <a:solidFill>
                  <a:srgbClr val="00BE00"/>
                </a:solidFill>
              </a:rPr>
              <a:t>K42 </a:t>
            </a:r>
            <a:r>
              <a:rPr lang="en-US" sz="2400">
                <a:solidFill>
                  <a:schemeClr val="tx1"/>
                </a:solidFill>
              </a:rPr>
              <a:t>stored here</a:t>
            </a:r>
          </a:p>
        </p:txBody>
      </p:sp>
      <p:pic>
        <p:nvPicPr>
          <p:cNvPr id="9226" name="Picture 10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33400" y="1377950"/>
            <a:ext cx="84867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At node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 send query for key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to largest successor/finger entry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&lt; k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	if none exist, return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successor(n)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requestor</a:t>
            </a:r>
            <a:endParaRPr lang="en-US" sz="2400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5676900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97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All </a:t>
            </a:r>
            <a:r>
              <a:rPr lang="ja-JP" altLang="en-US" sz="2400">
                <a:solidFill>
                  <a:schemeClr val="tx1"/>
                </a:solidFill>
                <a:latin typeface="Times New Roman" charset="0"/>
              </a:rPr>
              <a:t>“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arrows</a:t>
            </a:r>
            <a:r>
              <a:rPr lang="ja-JP" altLang="en-US" sz="2400">
                <a:solidFill>
                  <a:schemeClr val="tx1"/>
                </a:solidFill>
                <a:latin typeface="Times New Roman" charset="0"/>
              </a:rPr>
              <a:t>”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are RPCs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N112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N96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/>
              <a:t>N16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28600" y="4114800"/>
            <a:ext cx="2527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Who has bad.mp3?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(hashes to K42)</a:t>
            </a: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6248400" y="2273300"/>
            <a:ext cx="3429000" cy="191770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 flipV="1">
            <a:off x="7226300" y="901700"/>
            <a:ext cx="342900" cy="15875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737225" y="430213"/>
            <a:ext cx="2414588" cy="3667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hlink"/>
                </a:solidFill>
              </a:rPr>
              <a:t>What are </a:t>
            </a:r>
            <a:r>
              <a:rPr lang="ja-JP" altLang="en-US" sz="2000" b="1">
                <a:solidFill>
                  <a:schemeClr val="hlink"/>
                </a:solidFill>
              </a:rPr>
              <a:t>“</a:t>
            </a:r>
            <a:r>
              <a:rPr lang="en-US" sz="2000" b="1" i="1">
                <a:solidFill>
                  <a:schemeClr val="hlink"/>
                </a:solidFill>
              </a:rPr>
              <a:t>RPCs</a:t>
            </a:r>
            <a:r>
              <a:rPr lang="ja-JP" altLang="en-US" sz="2000" b="1">
                <a:solidFill>
                  <a:schemeClr val="hlink"/>
                </a:solidFill>
              </a:rPr>
              <a:t>”</a:t>
            </a:r>
            <a:r>
              <a:rPr lang="en-US" sz="2000" b="1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Generation of Proxies, Dispatchers and </a:t>
            </a:r>
            <a:br>
              <a:rPr lang="en-US" smtClean="0"/>
            </a:br>
            <a:r>
              <a:rPr lang="en-US" smtClean="0"/>
              <a:t>Skeletons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Programmer only writes object implementations and interfaces</a:t>
            </a:r>
          </a:p>
          <a:p>
            <a:r>
              <a:rPr lang="en-US" smtClean="0"/>
              <a:t>Proxies Dispatchers and Skeletons generated automatically from the specified interfaces</a:t>
            </a:r>
          </a:p>
          <a:p>
            <a:r>
              <a:rPr lang="en-US" smtClean="0"/>
              <a:t>In CORBA, programmer specifies interfaces of remote objects in CORBA IDL; then, the interface compiler automatically generates code for proxies, dispatchers and skeletons.</a:t>
            </a:r>
          </a:p>
          <a:p>
            <a:r>
              <a:rPr lang="en-US" smtClean="0"/>
              <a:t>In Java RMI</a:t>
            </a:r>
          </a:p>
          <a:p>
            <a:pPr lvl="1"/>
            <a:r>
              <a:rPr lang="en-US" smtClean="0"/>
              <a:t>The programmer defines the set of methods offered by a remote object as a Java interface implemented in the remote object.</a:t>
            </a:r>
          </a:p>
          <a:p>
            <a:pPr lvl="1"/>
            <a:r>
              <a:rPr lang="en-US" smtClean="0"/>
              <a:t>The Java RMI compiler generates the proxy, dispatcher and skeleton classes from the class of the remote object.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Binder and Activator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6BB76D"/>
                </a:solidFill>
              </a:rPr>
              <a:t>Binder</a:t>
            </a:r>
            <a:r>
              <a:rPr lang="en-US" dirty="0" smtClean="0"/>
              <a:t>: A separate service that maintains a table containing mappings from textual names to remote object references. (sort of like DNS, but for the specific middleware)</a:t>
            </a:r>
          </a:p>
          <a:p>
            <a:pPr lvl="1"/>
            <a:r>
              <a:rPr lang="en-US" dirty="0" smtClean="0"/>
              <a:t>Used by servers to register their remote objects by name. Used by clients to look them up. E.g., Java RMI Registry, CORBA Naming Svc.</a:t>
            </a:r>
          </a:p>
          <a:p>
            <a:r>
              <a:rPr lang="en-US" dirty="0" smtClean="0"/>
              <a:t>Activation of remote objects</a:t>
            </a:r>
          </a:p>
          <a:p>
            <a:pPr lvl="1"/>
            <a:r>
              <a:rPr lang="en-US" dirty="0" smtClean="0"/>
              <a:t>A remote object is active when it is available for invocation within a running process.</a:t>
            </a:r>
          </a:p>
          <a:p>
            <a:pPr lvl="1"/>
            <a:r>
              <a:rPr lang="en-US" dirty="0" smtClean="0"/>
              <a:t>A passive object consists of (</a:t>
            </a:r>
            <a:r>
              <a:rPr lang="en-US" dirty="0" err="1" smtClean="0"/>
              <a:t>i</a:t>
            </a:r>
            <a:r>
              <a:rPr lang="en-US" dirty="0" smtClean="0"/>
              <a:t>) implementation of its methods; and (ii) its state in the </a:t>
            </a:r>
            <a:r>
              <a:rPr lang="en-US" dirty="0" err="1" smtClean="0"/>
              <a:t>marshalled</a:t>
            </a:r>
            <a:r>
              <a:rPr lang="en-US" dirty="0" smtClean="0"/>
              <a:t> form (a form in which it is shippable).</a:t>
            </a:r>
          </a:p>
          <a:p>
            <a:pPr lvl="1"/>
            <a:r>
              <a:rPr lang="en-US" dirty="0" smtClean="0"/>
              <a:t>Activation creates a new instance of the class of a passive object and initializes its instance variables. It is called on-demand.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6BB76D"/>
                </a:solidFill>
              </a:rPr>
              <a:t>activator</a:t>
            </a:r>
            <a:r>
              <a:rPr lang="en-US" dirty="0" smtClean="0"/>
              <a:t> is responsible for</a:t>
            </a:r>
          </a:p>
          <a:p>
            <a:pPr lvl="2"/>
            <a:r>
              <a:rPr lang="en-US" dirty="0" smtClean="0"/>
              <a:t>Registering passive objects at the binder</a:t>
            </a:r>
          </a:p>
          <a:p>
            <a:pPr lvl="2"/>
            <a:r>
              <a:rPr lang="en-US" dirty="0" smtClean="0"/>
              <a:t>Starting named server processes and activating remote objects in them.</a:t>
            </a:r>
          </a:p>
          <a:p>
            <a:pPr lvl="2"/>
            <a:r>
              <a:rPr lang="en-US" dirty="0" smtClean="0"/>
              <a:t>Keeping track of the locations of the servers for remote objects it has already activated</a:t>
            </a:r>
          </a:p>
          <a:p>
            <a:pPr lvl="1"/>
            <a:r>
              <a:rPr lang="en-US" dirty="0" smtClean="0"/>
              <a:t>E.g., Activator=</a:t>
            </a:r>
            <a:r>
              <a:rPr lang="en-US" dirty="0" err="1" smtClean="0"/>
              <a:t>Inetd</a:t>
            </a:r>
            <a:r>
              <a:rPr lang="en-US" dirty="0" smtClean="0"/>
              <a:t>, Passive Object/service=FTP (invoked on demand)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Etc.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Persistent Object </a:t>
            </a:r>
            <a:r>
              <a:rPr lang="en-US" dirty="0" smtClean="0"/>
              <a:t>= an object that survives between simultaneous invocation of a process. E.g., Persistent Java, </a:t>
            </a:r>
            <a:r>
              <a:rPr lang="en-US" dirty="0" err="1" smtClean="0"/>
              <a:t>PerDIS</a:t>
            </a:r>
            <a:r>
              <a:rPr lang="en-US" dirty="0" smtClean="0"/>
              <a:t>, </a:t>
            </a:r>
            <a:r>
              <a:rPr lang="en-US" dirty="0" err="1" smtClean="0"/>
              <a:t>Khazana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objects migrate, may not be a good idea to have remote object reference=(</a:t>
            </a:r>
            <a:r>
              <a:rPr lang="en-US" dirty="0" err="1" smtClean="0"/>
              <a:t>IP,port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Location service</a:t>
            </a:r>
            <a:r>
              <a:rPr lang="en-US" dirty="0" smtClean="0"/>
              <a:t>= maps a remote object reference to its likely current location </a:t>
            </a:r>
          </a:p>
          <a:p>
            <a:pPr lvl="1"/>
            <a:r>
              <a:rPr lang="en-US" dirty="0" smtClean="0"/>
              <a:t>Allows the object to migrate from host to host, without changing remote object reference</a:t>
            </a:r>
          </a:p>
          <a:p>
            <a:pPr lvl="1"/>
            <a:r>
              <a:rPr lang="en-US" dirty="0" smtClean="0"/>
              <a:t>Example: Akamai is a location service for web objects. It </a:t>
            </a:r>
            <a:r>
              <a:rPr lang="ja-JP" altLang="en-US" dirty="0" smtClean="0"/>
              <a:t>“</a:t>
            </a:r>
            <a:r>
              <a:rPr lang="en-US" dirty="0" smtClean="0"/>
              <a:t>migrates</a:t>
            </a:r>
            <a:r>
              <a:rPr lang="ja-JP" altLang="en-US" dirty="0" smtClean="0"/>
              <a:t>”</a:t>
            </a:r>
            <a:r>
              <a:rPr lang="en-US" dirty="0" smtClean="0"/>
              <a:t> web objects using the DNS location service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objects vs. Remote objects</a:t>
            </a:r>
          </a:p>
          <a:p>
            <a:r>
              <a:rPr lang="en-US" dirty="0" smtClean="0"/>
              <a:t>RPCs and RMIs</a:t>
            </a:r>
          </a:p>
          <a:p>
            <a:r>
              <a:rPr lang="en-US" dirty="0" smtClean="0"/>
              <a:t>RMI: invocation, proxies, skeletons, dispatchers</a:t>
            </a:r>
          </a:p>
          <a:p>
            <a:r>
              <a:rPr lang="en-US" dirty="0" smtClean="0"/>
              <a:t>Binder, Activator, Persistent Object, Location Service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Database Example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Bank Database: Think of two simultaneous deposits of $10,000 into your bank account, each from one ATM. </a:t>
            </a:r>
          </a:p>
          <a:p>
            <a:pPr lvl="1"/>
            <a:r>
              <a:rPr lang="en-US" smtClean="0"/>
              <a:t>Both ATMs read initial amount of $1000 concurrently from the bank server</a:t>
            </a:r>
          </a:p>
          <a:p>
            <a:pPr lvl="1"/>
            <a:r>
              <a:rPr lang="en-US" smtClean="0"/>
              <a:t>Both ATMs add $10,000 to this amount (locally at the ATM)</a:t>
            </a:r>
          </a:p>
          <a:p>
            <a:pPr lvl="1"/>
            <a:r>
              <a:rPr lang="en-US" smtClean="0"/>
              <a:t>Both write the final amount to the server</a:t>
            </a:r>
          </a:p>
          <a:p>
            <a:pPr lvl="1"/>
            <a:r>
              <a:rPr lang="en-US" smtClean="0"/>
              <a:t>What</a:t>
            </a:r>
            <a:r>
              <a:rPr lang="fr-FR" altLang="ja-JP" smtClean="0"/>
              <a:t>'</a:t>
            </a:r>
            <a:r>
              <a:rPr lang="en-US" smtClean="0"/>
              <a:t>s wrong?</a:t>
            </a:r>
          </a:p>
          <a:p>
            <a:pPr lvl="1"/>
            <a:endParaRPr lang="en-US" smtClean="0"/>
          </a:p>
          <a:p>
            <a:r>
              <a:rPr lang="en-US" smtClean="0"/>
              <a:t>The ATMs need mutually exclusive access to your  account entry at the server</a:t>
            </a:r>
          </a:p>
          <a:p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70225" y="1052513"/>
            <a:ext cx="5316538" cy="650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chemeClr val="hlink"/>
                </a:solidFill>
              </a:rPr>
              <a:t>How are </a:t>
            </a:r>
            <a:r>
              <a:rPr lang="ja-JP" altLang="en-US" sz="2000" b="1" dirty="0">
                <a:solidFill>
                  <a:schemeClr val="hlink"/>
                </a:solidFill>
              </a:rPr>
              <a:t>“</a:t>
            </a:r>
            <a:r>
              <a:rPr lang="en-US" sz="2000" b="1" i="1" dirty="0">
                <a:solidFill>
                  <a:schemeClr val="hlink"/>
                </a:solidFill>
              </a:rPr>
              <a:t>transactions</a:t>
            </a:r>
            <a:r>
              <a:rPr lang="ja-JP" altLang="en-US" sz="2000" b="1" dirty="0">
                <a:solidFill>
                  <a:schemeClr val="hlink"/>
                </a:solidFill>
              </a:rPr>
              <a:t>”</a:t>
            </a:r>
            <a:r>
              <a:rPr lang="en-US" sz="2000" b="1" dirty="0">
                <a:solidFill>
                  <a:schemeClr val="hlink"/>
                </a:solidFill>
              </a:rPr>
              <a:t> executed between</a:t>
            </a:r>
          </a:p>
          <a:p>
            <a:r>
              <a:rPr lang="en-US" sz="2000" b="1" dirty="0">
                <a:solidFill>
                  <a:schemeClr val="hlink"/>
                </a:solidFill>
              </a:rPr>
              <a:t>a client ATM and a bank server?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Middleware Layers</a:t>
            </a:r>
            <a:endParaRPr lang="en-GB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33413" y="1997075"/>
            <a:ext cx="8558212" cy="3497263"/>
            <a:chOff x="313" y="965"/>
            <a:chExt cx="5842" cy="2203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4297" y="1380"/>
              <a:ext cx="235" cy="1117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331" y="983"/>
              <a:ext cx="4146" cy="18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313" y="965"/>
              <a:ext cx="4182" cy="189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331" y="1794"/>
              <a:ext cx="4146" cy="66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313" y="1776"/>
              <a:ext cx="4182" cy="70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2019" y="1100"/>
              <a:ext cx="84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Applications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4711" y="1785"/>
              <a:ext cx="7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Middleware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4892" y="1947"/>
              <a:ext cx="1263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layers=</a:t>
              </a:r>
            </a:p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Provide </a:t>
              </a:r>
            </a:p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support to the </a:t>
              </a:r>
            </a:p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application\</a:t>
              </a:r>
            </a:p>
            <a:p>
              <a:pPr>
                <a:lnSpc>
                  <a:spcPct val="100000"/>
                </a:lnSpc>
              </a:pPr>
              <a:endParaRPr lang="en-GB" sz="1800" i="1">
                <a:solidFill>
                  <a:srgbClr val="000000"/>
                </a:solidFill>
                <a:latin typeface="Arial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Run at all servers</a:t>
              </a:r>
            </a:p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@user level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1666" y="1929"/>
              <a:ext cx="16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 Request reply protocol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1519" y="2236"/>
              <a:ext cx="19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External data representation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1841" y="2578"/>
              <a:ext cx="1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Operating System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331" y="1380"/>
              <a:ext cx="4146" cy="41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313" y="1362"/>
              <a:ext cx="4182" cy="450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1731" y="1515"/>
              <a:ext cx="21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RPCs and RMIs, e.g., CORBA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3273425" y="5656263"/>
            <a:ext cx="47799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RMI=Remote Method Invocation</a:t>
            </a:r>
          </a:p>
          <a:p>
            <a:r>
              <a:rPr lang="en-US"/>
              <a:t>CORBA=Common Object Request Brokerage Architecture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Objects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Within one process</a:t>
            </a:r>
            <a:r>
              <a:rPr lang="fr-FR" altLang="ja-JP" dirty="0" smtClean="0"/>
              <a:t>’s</a:t>
            </a:r>
            <a:r>
              <a:rPr lang="en-US" dirty="0" smtClean="0"/>
              <a:t> address space</a:t>
            </a:r>
          </a:p>
          <a:p>
            <a:r>
              <a:rPr lang="en-US" dirty="0" smtClean="0">
                <a:solidFill>
                  <a:srgbClr val="6BB76D"/>
                </a:solidFill>
              </a:rPr>
              <a:t>Object</a:t>
            </a:r>
          </a:p>
          <a:p>
            <a:pPr lvl="1"/>
            <a:r>
              <a:rPr lang="en-US" dirty="0" smtClean="0"/>
              <a:t>consists of a set of data and a set of methods.</a:t>
            </a:r>
          </a:p>
          <a:p>
            <a:pPr lvl="1"/>
            <a:r>
              <a:rPr lang="en-US" dirty="0" smtClean="0"/>
              <a:t>E.g., C++/Java object</a:t>
            </a:r>
          </a:p>
          <a:p>
            <a:r>
              <a:rPr lang="en-US" dirty="0" smtClean="0">
                <a:solidFill>
                  <a:srgbClr val="6BB76D"/>
                </a:solidFill>
              </a:rPr>
              <a:t>Object reference</a:t>
            </a:r>
          </a:p>
          <a:p>
            <a:pPr lvl="1"/>
            <a:r>
              <a:rPr lang="en-US" dirty="0" smtClean="0"/>
              <a:t>an identifier via which objects can be accessed.</a:t>
            </a:r>
          </a:p>
          <a:p>
            <a:pPr lvl="1"/>
            <a:r>
              <a:rPr lang="en-US" dirty="0" smtClean="0"/>
              <a:t>i.e., a pointer (C++)</a:t>
            </a:r>
          </a:p>
          <a:p>
            <a:r>
              <a:rPr lang="en-US" dirty="0" smtClean="0">
                <a:solidFill>
                  <a:srgbClr val="6BB76D"/>
                </a:solidFill>
              </a:rPr>
              <a:t>Interface</a:t>
            </a:r>
          </a:p>
          <a:p>
            <a:pPr lvl="1"/>
            <a:r>
              <a:rPr lang="en-US" dirty="0" smtClean="0"/>
              <a:t>Signatures of methods</a:t>
            </a:r>
          </a:p>
          <a:p>
            <a:pPr lvl="2"/>
            <a:r>
              <a:rPr lang="en-US" dirty="0" smtClean="0"/>
              <a:t>Types of arguments, return values, exceptions</a:t>
            </a:r>
          </a:p>
          <a:p>
            <a:pPr lvl="1"/>
            <a:r>
              <a:rPr lang="en-US" dirty="0" smtClean="0"/>
              <a:t>No implementation</a:t>
            </a:r>
          </a:p>
          <a:p>
            <a:pPr lvl="1"/>
            <a:r>
              <a:rPr lang="en-US" dirty="0" smtClean="0"/>
              <a:t>E.g., hash table:</a:t>
            </a:r>
          </a:p>
          <a:p>
            <a:pPr lvl="2"/>
            <a:r>
              <a:rPr lang="en-US" dirty="0" smtClean="0"/>
              <a:t>insert(key, value)</a:t>
            </a:r>
          </a:p>
          <a:p>
            <a:pPr lvl="2"/>
            <a:r>
              <a:rPr lang="en-US" dirty="0" smtClean="0"/>
              <a:t>value = get(key)</a:t>
            </a:r>
          </a:p>
          <a:p>
            <a:pPr lvl="2"/>
            <a:r>
              <a:rPr lang="en-US" dirty="0" smtClean="0"/>
              <a:t>remove(key)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Objects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May cross multiple process</a:t>
            </a:r>
            <a:r>
              <a:rPr lang="fr-FR" altLang="ja-JP" dirty="0" smtClean="0"/>
              <a:t>’s</a:t>
            </a:r>
            <a:r>
              <a:rPr lang="en-US" dirty="0" smtClean="0"/>
              <a:t> address spaces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Remote method invocation</a:t>
            </a:r>
          </a:p>
          <a:p>
            <a:pPr lvl="1"/>
            <a:r>
              <a:rPr lang="en-US" dirty="0" smtClean="0"/>
              <a:t>method invocations between objects in different processes (processes may be on the same or different host).</a:t>
            </a:r>
          </a:p>
          <a:p>
            <a:pPr lvl="1"/>
            <a:r>
              <a:rPr lang="en-US" i="1" dirty="0" smtClean="0">
                <a:solidFill>
                  <a:schemeClr val="accent4"/>
                </a:solidFill>
              </a:rPr>
              <a:t>Remote Procedure Call (RPC)</a:t>
            </a:r>
            <a:r>
              <a:rPr lang="en-US" i="1" dirty="0" smtClean="0"/>
              <a:t>: procedure call between functions on different processes in non-object-based system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Remote objects</a:t>
            </a:r>
          </a:p>
          <a:p>
            <a:pPr lvl="1"/>
            <a:r>
              <a:rPr lang="en-US" dirty="0" smtClean="0"/>
              <a:t>objects that can receive remote invocations.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Remote object reference</a:t>
            </a:r>
          </a:p>
          <a:p>
            <a:pPr lvl="1"/>
            <a:r>
              <a:rPr lang="en-US" dirty="0" smtClean="0"/>
              <a:t>an identifier that can be used globally throughout a distributed system to refer to a particular unique remote object.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Remote interface</a:t>
            </a:r>
          </a:p>
          <a:p>
            <a:pPr lvl="1"/>
            <a:r>
              <a:rPr lang="en-US" dirty="0" smtClean="0"/>
              <a:t>Every remote object has a remote interface that specifies which of its methods can be invoked remotely. E.g., CORBA interface definition language (IDL).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 Remote Object and Its Remote Interface</a:t>
            </a:r>
            <a:endParaRPr lang="en-GB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561975" y="1920875"/>
            <a:ext cx="7827963" cy="2700338"/>
            <a:chOff x="395" y="1010"/>
            <a:chExt cx="5341" cy="1701"/>
          </a:xfrm>
        </p:grpSpPr>
        <p:sp>
          <p:nvSpPr>
            <p:cNvPr id="21509" name="AutoShape 4"/>
            <p:cNvSpPr>
              <a:spLocks noChangeArrowheads="1"/>
            </p:cNvSpPr>
            <p:nvPr/>
          </p:nvSpPr>
          <p:spPr bwMode="auto">
            <a:xfrm>
              <a:off x="5153" y="1498"/>
              <a:ext cx="284" cy="426"/>
            </a:xfrm>
            <a:prstGeom prst="roundRect">
              <a:avLst>
                <a:gd name="adj" fmla="val 23417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AutoShape 5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5153" y="1498"/>
              <a:ext cx="284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5153" y="1498"/>
              <a:ext cx="300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AutoShape 8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5153" y="1703"/>
              <a:ext cx="2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710" y="1608"/>
              <a:ext cx="268" cy="426"/>
            </a:xfrm>
            <a:prstGeom prst="roundRect">
              <a:avLst>
                <a:gd name="adj" fmla="val 24815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AutoShape 11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710" y="1608"/>
              <a:ext cx="268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710" y="1608"/>
              <a:ext cx="284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AutoShape 14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4194" y="1955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4194" y="2081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4209" y="2207"/>
              <a:ext cx="25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3310" y="1293"/>
              <a:ext cx="887" cy="1119"/>
            </a:xfrm>
            <a:prstGeom prst="roundRect">
              <a:avLst>
                <a:gd name="adj" fmla="val 768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AutoShape 19"/>
            <p:cNvSpPr>
              <a:spLocks noChangeArrowheads="1"/>
            </p:cNvSpPr>
            <p:nvPr/>
          </p:nvSpPr>
          <p:spPr bwMode="auto">
            <a:xfrm>
              <a:off x="3310" y="1293"/>
              <a:ext cx="882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310" y="1861"/>
              <a:ext cx="866" cy="1"/>
            </a:xfrm>
            <a:prstGeom prst="line">
              <a:avLst/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3294" y="1278"/>
              <a:ext cx="882" cy="5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Rectangle 22"/>
            <p:cNvSpPr>
              <a:spLocks noChangeArrowheads="1"/>
            </p:cNvSpPr>
            <p:nvPr/>
          </p:nvSpPr>
          <p:spPr bwMode="auto">
            <a:xfrm>
              <a:off x="3294" y="1278"/>
              <a:ext cx="898" cy="583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AutoShape 23"/>
            <p:cNvSpPr>
              <a:spLocks noChangeArrowheads="1"/>
            </p:cNvSpPr>
            <p:nvPr/>
          </p:nvSpPr>
          <p:spPr bwMode="auto">
            <a:xfrm>
              <a:off x="3310" y="1293"/>
              <a:ext cx="903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 flipV="1">
              <a:off x="3310" y="1851"/>
              <a:ext cx="888" cy="1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Rectangle 25"/>
            <p:cNvSpPr>
              <a:spLocks noChangeArrowheads="1"/>
            </p:cNvSpPr>
            <p:nvPr/>
          </p:nvSpPr>
          <p:spPr bwMode="auto">
            <a:xfrm>
              <a:off x="1685" y="1805"/>
              <a:ext cx="4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1743" y="1632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2" name="Oval 27"/>
            <p:cNvSpPr>
              <a:spLocks noChangeArrowheads="1"/>
            </p:cNvSpPr>
            <p:nvPr/>
          </p:nvSpPr>
          <p:spPr bwMode="auto">
            <a:xfrm>
              <a:off x="2680" y="1010"/>
              <a:ext cx="3056" cy="1701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8"/>
            <p:cNvSpPr>
              <a:spLocks noChangeShapeType="1"/>
            </p:cNvSpPr>
            <p:nvPr/>
          </p:nvSpPr>
          <p:spPr bwMode="auto">
            <a:xfrm>
              <a:off x="2632" y="1939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>
              <a:off x="2632" y="2113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2412" y="1915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2412" y="2073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m2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2412" y="223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8" name="Rectangle 33"/>
            <p:cNvSpPr>
              <a:spLocks noChangeArrowheads="1"/>
            </p:cNvSpPr>
            <p:nvPr/>
          </p:nvSpPr>
          <p:spPr bwMode="auto">
            <a:xfrm>
              <a:off x="4507" y="188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4507" y="201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m5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4507" y="215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m6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41" name="Rectangle 36"/>
            <p:cNvSpPr>
              <a:spLocks noChangeArrowheads="1"/>
            </p:cNvSpPr>
            <p:nvPr/>
          </p:nvSpPr>
          <p:spPr bwMode="auto">
            <a:xfrm>
              <a:off x="3562" y="1553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42" name="Rectangle 37"/>
            <p:cNvSpPr>
              <a:spLocks noChangeArrowheads="1"/>
            </p:cNvSpPr>
            <p:nvPr/>
          </p:nvSpPr>
          <p:spPr bwMode="auto">
            <a:xfrm>
              <a:off x="3329" y="1947"/>
              <a:ext cx="8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implementation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43" name="Line 38"/>
            <p:cNvSpPr>
              <a:spLocks noChangeShapeType="1"/>
            </p:cNvSpPr>
            <p:nvPr/>
          </p:nvSpPr>
          <p:spPr bwMode="auto">
            <a:xfrm>
              <a:off x="710" y="1813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Oval 39"/>
            <p:cNvSpPr>
              <a:spLocks noChangeArrowheads="1"/>
            </p:cNvSpPr>
            <p:nvPr/>
          </p:nvSpPr>
          <p:spPr bwMode="auto">
            <a:xfrm>
              <a:off x="395" y="1451"/>
              <a:ext cx="930" cy="709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40"/>
            <p:cNvSpPr>
              <a:spLocks/>
            </p:cNvSpPr>
            <p:nvPr/>
          </p:nvSpPr>
          <p:spPr bwMode="auto">
            <a:xfrm>
              <a:off x="1971" y="2081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32 h 63"/>
                <a:gd name="T6" fmla="*/ 15 w 94"/>
                <a:gd name="T7" fmla="*/ 63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32"/>
                  </a:lnTo>
                  <a:lnTo>
                    <a:pt x="15" y="6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41"/>
            <p:cNvSpPr>
              <a:spLocks/>
            </p:cNvSpPr>
            <p:nvPr/>
          </p:nvSpPr>
          <p:spPr bwMode="auto">
            <a:xfrm>
              <a:off x="883" y="1876"/>
              <a:ext cx="1088" cy="237"/>
            </a:xfrm>
            <a:custGeom>
              <a:avLst/>
              <a:gdLst>
                <a:gd name="T0" fmla="*/ 1088 w 1088"/>
                <a:gd name="T1" fmla="*/ 237 h 237"/>
                <a:gd name="T2" fmla="*/ 662 w 1088"/>
                <a:gd name="T3" fmla="*/ 221 h 237"/>
                <a:gd name="T4" fmla="*/ 316 w 1088"/>
                <a:gd name="T5" fmla="*/ 158 h 237"/>
                <a:gd name="T6" fmla="*/ 95 w 1088"/>
                <a:gd name="T7" fmla="*/ 95 h 237"/>
                <a:gd name="T8" fmla="*/ 32 w 1088"/>
                <a:gd name="T9" fmla="*/ 48 h 237"/>
                <a:gd name="T10" fmla="*/ 0 w 1088"/>
                <a:gd name="T11" fmla="*/ 0 h 2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8"/>
                <a:gd name="T19" fmla="*/ 0 h 237"/>
                <a:gd name="T20" fmla="*/ 1088 w 1088"/>
                <a:gd name="T21" fmla="*/ 237 h 2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8" h="237">
                  <a:moveTo>
                    <a:pt x="1088" y="237"/>
                  </a:moveTo>
                  <a:lnTo>
                    <a:pt x="662" y="221"/>
                  </a:lnTo>
                  <a:lnTo>
                    <a:pt x="316" y="158"/>
                  </a:lnTo>
                  <a:lnTo>
                    <a:pt x="95" y="95"/>
                  </a:lnTo>
                  <a:lnTo>
                    <a:pt x="32" y="48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42"/>
            <p:cNvSpPr>
              <a:spLocks/>
            </p:cNvSpPr>
            <p:nvPr/>
          </p:nvSpPr>
          <p:spPr bwMode="auto">
            <a:xfrm>
              <a:off x="4681" y="2034"/>
              <a:ext cx="110" cy="47"/>
            </a:xfrm>
            <a:custGeom>
              <a:avLst/>
              <a:gdLst>
                <a:gd name="T0" fmla="*/ 110 w 110"/>
                <a:gd name="T1" fmla="*/ 16 h 47"/>
                <a:gd name="T2" fmla="*/ 94 w 110"/>
                <a:gd name="T3" fmla="*/ 47 h 47"/>
                <a:gd name="T4" fmla="*/ 0 w 110"/>
                <a:gd name="T5" fmla="*/ 31 h 47"/>
                <a:gd name="T6" fmla="*/ 94 w 110"/>
                <a:gd name="T7" fmla="*/ 0 h 47"/>
                <a:gd name="T8" fmla="*/ 110 w 110"/>
                <a:gd name="T9" fmla="*/ 1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47"/>
                <a:gd name="T17" fmla="*/ 110 w 110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47">
                  <a:moveTo>
                    <a:pt x="110" y="16"/>
                  </a:moveTo>
                  <a:lnTo>
                    <a:pt x="94" y="47"/>
                  </a:lnTo>
                  <a:lnTo>
                    <a:pt x="0" y="31"/>
                  </a:lnTo>
                  <a:lnTo>
                    <a:pt x="94" y="0"/>
                  </a:lnTo>
                  <a:lnTo>
                    <a:pt x="11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43"/>
            <p:cNvSpPr>
              <a:spLocks/>
            </p:cNvSpPr>
            <p:nvPr/>
          </p:nvSpPr>
          <p:spPr bwMode="auto">
            <a:xfrm>
              <a:off x="4775" y="1782"/>
              <a:ext cx="520" cy="268"/>
            </a:xfrm>
            <a:custGeom>
              <a:avLst/>
              <a:gdLst>
                <a:gd name="T0" fmla="*/ 520 w 520"/>
                <a:gd name="T1" fmla="*/ 0 h 268"/>
                <a:gd name="T2" fmla="*/ 489 w 520"/>
                <a:gd name="T3" fmla="*/ 94 h 268"/>
                <a:gd name="T4" fmla="*/ 378 w 520"/>
                <a:gd name="T5" fmla="*/ 189 h 268"/>
                <a:gd name="T6" fmla="*/ 205 w 520"/>
                <a:gd name="T7" fmla="*/ 252 h 268"/>
                <a:gd name="T8" fmla="*/ 0 w 520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0"/>
                <a:gd name="T16" fmla="*/ 0 h 268"/>
                <a:gd name="T17" fmla="*/ 520 w 520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0" h="268">
                  <a:moveTo>
                    <a:pt x="520" y="0"/>
                  </a:moveTo>
                  <a:lnTo>
                    <a:pt x="489" y="94"/>
                  </a:lnTo>
                  <a:lnTo>
                    <a:pt x="378" y="189"/>
                  </a:lnTo>
                  <a:lnTo>
                    <a:pt x="205" y="252"/>
                  </a:lnTo>
                  <a:lnTo>
                    <a:pt x="0" y="268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Rectangle 44"/>
            <p:cNvSpPr>
              <a:spLocks noChangeArrowheads="1"/>
            </p:cNvSpPr>
            <p:nvPr/>
          </p:nvSpPr>
          <p:spPr bwMode="auto">
            <a:xfrm>
              <a:off x="3445" y="1132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50" name="Rectangle 45"/>
            <p:cNvSpPr>
              <a:spLocks noChangeArrowheads="1"/>
            </p:cNvSpPr>
            <p:nvPr/>
          </p:nvSpPr>
          <p:spPr bwMode="auto">
            <a:xfrm>
              <a:off x="3848" y="1132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51" name="Line 46"/>
            <p:cNvSpPr>
              <a:spLocks noChangeShapeType="1"/>
            </p:cNvSpPr>
            <p:nvPr/>
          </p:nvSpPr>
          <p:spPr bwMode="auto">
            <a:xfrm>
              <a:off x="2617" y="2286"/>
              <a:ext cx="6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Rectangle 47"/>
            <p:cNvSpPr>
              <a:spLocks noChangeArrowheads="1"/>
            </p:cNvSpPr>
            <p:nvPr/>
          </p:nvSpPr>
          <p:spPr bwMode="auto">
            <a:xfrm>
              <a:off x="2173" y="1915"/>
              <a:ext cx="12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4800">
                  <a:solidFill>
                    <a:srgbClr val="000000"/>
                  </a:solidFill>
                  <a:latin typeface="Arial" charset="0"/>
                </a:rPr>
                <a:t>{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553" name="Rectangle 48"/>
            <p:cNvSpPr>
              <a:spLocks noChangeArrowheads="1"/>
            </p:cNvSpPr>
            <p:nvPr/>
          </p:nvSpPr>
          <p:spPr bwMode="auto">
            <a:xfrm>
              <a:off x="3414" y="218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of methods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21508" name="Text Box 49"/>
          <p:cNvSpPr txBox="1">
            <a:spLocks noChangeArrowheads="1"/>
          </p:cNvSpPr>
          <p:nvPr/>
        </p:nvSpPr>
        <p:spPr bwMode="auto">
          <a:xfrm>
            <a:off x="1406525" y="4975225"/>
            <a:ext cx="7594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hlink"/>
                </a:solidFill>
              </a:rPr>
              <a:t>Example Remote Object reference=(IP,port,objectnumber,signature,time)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Remote and Local Method Invocations</a:t>
            </a:r>
            <a:endParaRPr lang="en-GB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517525" y="2487613"/>
            <a:ext cx="8094663" cy="1884362"/>
            <a:chOff x="353" y="1567"/>
            <a:chExt cx="5524" cy="1187"/>
          </a:xfrm>
        </p:grpSpPr>
        <p:sp>
          <p:nvSpPr>
            <p:cNvPr id="23567" name="AutoShape 4"/>
            <p:cNvSpPr>
              <a:spLocks noChangeArrowheads="1"/>
            </p:cNvSpPr>
            <p:nvPr/>
          </p:nvSpPr>
          <p:spPr bwMode="auto">
            <a:xfrm>
              <a:off x="3661" y="1725"/>
              <a:ext cx="143" cy="206"/>
            </a:xfrm>
            <a:prstGeom prst="roundRect">
              <a:avLst>
                <a:gd name="adj" fmla="val 46852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AutoShape 5"/>
            <p:cNvSpPr>
              <a:spLocks noChangeArrowheads="1"/>
            </p:cNvSpPr>
            <p:nvPr/>
          </p:nvSpPr>
          <p:spPr bwMode="auto">
            <a:xfrm>
              <a:off x="3661" y="1725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677" y="1725"/>
              <a:ext cx="127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77" y="1725"/>
              <a:ext cx="142" cy="127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AutoShape 8"/>
            <p:cNvSpPr>
              <a:spLocks noChangeArrowheads="1"/>
            </p:cNvSpPr>
            <p:nvPr/>
          </p:nvSpPr>
          <p:spPr bwMode="auto">
            <a:xfrm>
              <a:off x="3661" y="1725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9"/>
            <p:cNvSpPr>
              <a:spLocks noChangeShapeType="1"/>
            </p:cNvSpPr>
            <p:nvPr/>
          </p:nvSpPr>
          <p:spPr bwMode="auto">
            <a:xfrm>
              <a:off x="3661" y="1836"/>
              <a:ext cx="1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2680" y="1567"/>
              <a:ext cx="3197" cy="118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Oval 11"/>
            <p:cNvSpPr>
              <a:spLocks noChangeArrowheads="1"/>
            </p:cNvSpPr>
            <p:nvPr/>
          </p:nvSpPr>
          <p:spPr bwMode="auto">
            <a:xfrm>
              <a:off x="2775" y="1630"/>
              <a:ext cx="1868" cy="1061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353" y="1567"/>
              <a:ext cx="1345" cy="118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Oval 13"/>
            <p:cNvSpPr>
              <a:spLocks noChangeArrowheads="1"/>
            </p:cNvSpPr>
            <p:nvPr/>
          </p:nvSpPr>
          <p:spPr bwMode="auto">
            <a:xfrm>
              <a:off x="511" y="1773"/>
              <a:ext cx="1077" cy="791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1911" y="1938"/>
              <a:ext cx="5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3118" y="1938"/>
              <a:ext cx="5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79" name="Rectangle 16"/>
            <p:cNvSpPr>
              <a:spLocks noChangeArrowheads="1"/>
            </p:cNvSpPr>
            <p:nvPr/>
          </p:nvSpPr>
          <p:spPr bwMode="auto">
            <a:xfrm>
              <a:off x="1960" y="1780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0" name="Oval 17"/>
            <p:cNvSpPr>
              <a:spLocks noChangeArrowheads="1"/>
            </p:cNvSpPr>
            <p:nvPr/>
          </p:nvSpPr>
          <p:spPr bwMode="auto">
            <a:xfrm>
              <a:off x="4722" y="1773"/>
              <a:ext cx="1060" cy="791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Rectangle 18"/>
            <p:cNvSpPr>
              <a:spLocks noChangeArrowheads="1"/>
            </p:cNvSpPr>
            <p:nvPr/>
          </p:nvSpPr>
          <p:spPr bwMode="auto">
            <a:xfrm>
              <a:off x="4768" y="2128"/>
              <a:ext cx="5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2" name="Rectangle 19"/>
            <p:cNvSpPr>
              <a:spLocks noChangeArrowheads="1"/>
            </p:cNvSpPr>
            <p:nvPr/>
          </p:nvSpPr>
          <p:spPr bwMode="auto">
            <a:xfrm>
              <a:off x="4809" y="201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3" name="Rectangle 20"/>
            <p:cNvSpPr>
              <a:spLocks noChangeArrowheads="1"/>
            </p:cNvSpPr>
            <p:nvPr/>
          </p:nvSpPr>
          <p:spPr bwMode="auto">
            <a:xfrm>
              <a:off x="3151" y="1726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4" name="Rectangle 21"/>
            <p:cNvSpPr>
              <a:spLocks noChangeArrowheads="1"/>
            </p:cNvSpPr>
            <p:nvPr/>
          </p:nvSpPr>
          <p:spPr bwMode="auto">
            <a:xfrm>
              <a:off x="3913" y="1900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5" name="Rectangle 22"/>
            <p:cNvSpPr>
              <a:spLocks noChangeArrowheads="1"/>
            </p:cNvSpPr>
            <p:nvPr/>
          </p:nvSpPr>
          <p:spPr bwMode="auto">
            <a:xfrm>
              <a:off x="3447" y="2270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6" name="Rectangle 23"/>
            <p:cNvSpPr>
              <a:spLocks noChangeArrowheads="1"/>
            </p:cNvSpPr>
            <p:nvPr/>
          </p:nvSpPr>
          <p:spPr bwMode="auto">
            <a:xfrm>
              <a:off x="3687" y="2081"/>
              <a:ext cx="5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7" name="Rectangle 24"/>
            <p:cNvSpPr>
              <a:spLocks noChangeArrowheads="1"/>
            </p:cNvSpPr>
            <p:nvPr/>
          </p:nvSpPr>
          <p:spPr bwMode="auto">
            <a:xfrm>
              <a:off x="3253" y="2445"/>
              <a:ext cx="5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8" name="Rectangle 25"/>
            <p:cNvSpPr>
              <a:spLocks noChangeArrowheads="1"/>
            </p:cNvSpPr>
            <p:nvPr/>
          </p:nvSpPr>
          <p:spPr bwMode="auto">
            <a:xfrm>
              <a:off x="1030" y="227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89" name="Rectangle 26"/>
            <p:cNvSpPr>
              <a:spLocks noChangeArrowheads="1"/>
            </p:cNvSpPr>
            <p:nvPr/>
          </p:nvSpPr>
          <p:spPr bwMode="auto">
            <a:xfrm>
              <a:off x="2875" y="220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90" name="Rectangle 27"/>
            <p:cNvSpPr>
              <a:spLocks noChangeArrowheads="1"/>
            </p:cNvSpPr>
            <p:nvPr/>
          </p:nvSpPr>
          <p:spPr bwMode="auto">
            <a:xfrm>
              <a:off x="3895" y="173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91" name="Rectangle 28"/>
            <p:cNvSpPr>
              <a:spLocks noChangeArrowheads="1"/>
            </p:cNvSpPr>
            <p:nvPr/>
          </p:nvSpPr>
          <p:spPr bwMode="auto">
            <a:xfrm>
              <a:off x="4161" y="2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92" name="Rectangle 29"/>
            <p:cNvSpPr>
              <a:spLocks noChangeArrowheads="1"/>
            </p:cNvSpPr>
            <p:nvPr/>
          </p:nvSpPr>
          <p:spPr bwMode="auto">
            <a:xfrm>
              <a:off x="4282" y="185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93" name="Rectangle 30"/>
            <p:cNvSpPr>
              <a:spLocks noChangeArrowheads="1"/>
            </p:cNvSpPr>
            <p:nvPr/>
          </p:nvSpPr>
          <p:spPr bwMode="auto">
            <a:xfrm>
              <a:off x="5621" y="214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594" name="AutoShape 31"/>
            <p:cNvSpPr>
              <a:spLocks noChangeArrowheads="1"/>
            </p:cNvSpPr>
            <p:nvPr/>
          </p:nvSpPr>
          <p:spPr bwMode="auto">
            <a:xfrm>
              <a:off x="939" y="1994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AutoShape 32"/>
            <p:cNvSpPr>
              <a:spLocks noChangeArrowheads="1"/>
            </p:cNvSpPr>
            <p:nvPr/>
          </p:nvSpPr>
          <p:spPr bwMode="auto">
            <a:xfrm>
              <a:off x="939" y="1994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Rectangle 33"/>
            <p:cNvSpPr>
              <a:spLocks noChangeArrowheads="1"/>
            </p:cNvSpPr>
            <p:nvPr/>
          </p:nvSpPr>
          <p:spPr bwMode="auto">
            <a:xfrm>
              <a:off x="939" y="1994"/>
              <a:ext cx="142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Rectangle 34"/>
            <p:cNvSpPr>
              <a:spLocks noChangeArrowheads="1"/>
            </p:cNvSpPr>
            <p:nvPr/>
          </p:nvSpPr>
          <p:spPr bwMode="auto">
            <a:xfrm>
              <a:off x="939" y="1994"/>
              <a:ext cx="158" cy="127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AutoShape 35"/>
            <p:cNvSpPr>
              <a:spLocks noChangeArrowheads="1"/>
            </p:cNvSpPr>
            <p:nvPr/>
          </p:nvSpPr>
          <p:spPr bwMode="auto">
            <a:xfrm>
              <a:off x="939" y="1994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36"/>
            <p:cNvSpPr>
              <a:spLocks noChangeShapeType="1"/>
            </p:cNvSpPr>
            <p:nvPr/>
          </p:nvSpPr>
          <p:spPr bwMode="auto">
            <a:xfrm>
              <a:off x="939" y="2105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37"/>
            <p:cNvSpPr>
              <a:spLocks/>
            </p:cNvSpPr>
            <p:nvPr/>
          </p:nvSpPr>
          <p:spPr bwMode="auto">
            <a:xfrm>
              <a:off x="2743" y="2058"/>
              <a:ext cx="95" cy="63"/>
            </a:xfrm>
            <a:custGeom>
              <a:avLst/>
              <a:gdLst>
                <a:gd name="T0" fmla="*/ 0 w 95"/>
                <a:gd name="T1" fmla="*/ 31 h 63"/>
                <a:gd name="T2" fmla="*/ 16 w 95"/>
                <a:gd name="T3" fmla="*/ 0 h 63"/>
                <a:gd name="T4" fmla="*/ 95 w 95"/>
                <a:gd name="T5" fmla="*/ 31 h 63"/>
                <a:gd name="T6" fmla="*/ 16 w 95"/>
                <a:gd name="T7" fmla="*/ 63 h 63"/>
                <a:gd name="T8" fmla="*/ 0 w 95"/>
                <a:gd name="T9" fmla="*/ 3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3"/>
                <a:gd name="T17" fmla="*/ 95 w 9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3">
                  <a:moveTo>
                    <a:pt x="0" y="31"/>
                  </a:moveTo>
                  <a:lnTo>
                    <a:pt x="16" y="0"/>
                  </a:lnTo>
                  <a:lnTo>
                    <a:pt x="95" y="31"/>
                  </a:lnTo>
                  <a:lnTo>
                    <a:pt x="16" y="6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Freeform 38"/>
            <p:cNvSpPr>
              <a:spLocks/>
            </p:cNvSpPr>
            <p:nvPr/>
          </p:nvSpPr>
          <p:spPr bwMode="auto">
            <a:xfrm>
              <a:off x="1018" y="2089"/>
              <a:ext cx="1741" cy="64"/>
            </a:xfrm>
            <a:custGeom>
              <a:avLst/>
              <a:gdLst>
                <a:gd name="T0" fmla="*/ 0 w 1741"/>
                <a:gd name="T1" fmla="*/ 64 h 64"/>
                <a:gd name="T2" fmla="*/ 506 w 1741"/>
                <a:gd name="T3" fmla="*/ 16 h 64"/>
                <a:gd name="T4" fmla="*/ 1741 w 1741"/>
                <a:gd name="T5" fmla="*/ 0 h 64"/>
                <a:gd name="T6" fmla="*/ 0 60000 65536"/>
                <a:gd name="T7" fmla="*/ 0 60000 65536"/>
                <a:gd name="T8" fmla="*/ 0 60000 65536"/>
                <a:gd name="T9" fmla="*/ 0 w 1741"/>
                <a:gd name="T10" fmla="*/ 0 h 64"/>
                <a:gd name="T11" fmla="*/ 1741 w 1741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1" h="64">
                  <a:moveTo>
                    <a:pt x="0" y="64"/>
                  </a:moveTo>
                  <a:lnTo>
                    <a:pt x="506" y="16"/>
                  </a:lnTo>
                  <a:lnTo>
                    <a:pt x="1741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AutoShape 39"/>
            <p:cNvSpPr>
              <a:spLocks noChangeArrowheads="1"/>
            </p:cNvSpPr>
            <p:nvPr/>
          </p:nvSpPr>
          <p:spPr bwMode="auto">
            <a:xfrm>
              <a:off x="2870" y="1979"/>
              <a:ext cx="126" cy="205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AutoShape 40"/>
            <p:cNvSpPr>
              <a:spLocks noChangeArrowheads="1"/>
            </p:cNvSpPr>
            <p:nvPr/>
          </p:nvSpPr>
          <p:spPr bwMode="auto">
            <a:xfrm>
              <a:off x="2870" y="1979"/>
              <a:ext cx="142" cy="221"/>
            </a:xfrm>
            <a:prstGeom prst="roundRect">
              <a:avLst>
                <a:gd name="adj" fmla="val 47185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Rectangle 41"/>
            <p:cNvSpPr>
              <a:spLocks noChangeArrowheads="1"/>
            </p:cNvSpPr>
            <p:nvPr/>
          </p:nvSpPr>
          <p:spPr bwMode="auto">
            <a:xfrm>
              <a:off x="2870" y="1979"/>
              <a:ext cx="126" cy="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Rectangle 42"/>
            <p:cNvSpPr>
              <a:spLocks noChangeArrowheads="1"/>
            </p:cNvSpPr>
            <p:nvPr/>
          </p:nvSpPr>
          <p:spPr bwMode="auto">
            <a:xfrm>
              <a:off x="2870" y="1979"/>
              <a:ext cx="142" cy="110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AutoShape 43"/>
            <p:cNvSpPr>
              <a:spLocks noChangeArrowheads="1"/>
            </p:cNvSpPr>
            <p:nvPr/>
          </p:nvSpPr>
          <p:spPr bwMode="auto">
            <a:xfrm>
              <a:off x="2870" y="1979"/>
              <a:ext cx="142" cy="221"/>
            </a:xfrm>
            <a:prstGeom prst="roundRect">
              <a:avLst>
                <a:gd name="adj" fmla="val 47185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Line 44"/>
            <p:cNvSpPr>
              <a:spLocks noChangeShapeType="1"/>
            </p:cNvSpPr>
            <p:nvPr/>
          </p:nvSpPr>
          <p:spPr bwMode="auto">
            <a:xfrm>
              <a:off x="2870" y="2074"/>
              <a:ext cx="1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45"/>
            <p:cNvSpPr>
              <a:spLocks/>
            </p:cNvSpPr>
            <p:nvPr/>
          </p:nvSpPr>
          <p:spPr bwMode="auto">
            <a:xfrm>
              <a:off x="3582" y="1804"/>
              <a:ext cx="95" cy="48"/>
            </a:xfrm>
            <a:custGeom>
              <a:avLst/>
              <a:gdLst>
                <a:gd name="T0" fmla="*/ 0 w 95"/>
                <a:gd name="T1" fmla="*/ 32 h 48"/>
                <a:gd name="T2" fmla="*/ 16 w 95"/>
                <a:gd name="T3" fmla="*/ 0 h 48"/>
                <a:gd name="T4" fmla="*/ 95 w 95"/>
                <a:gd name="T5" fmla="*/ 32 h 48"/>
                <a:gd name="T6" fmla="*/ 16 w 95"/>
                <a:gd name="T7" fmla="*/ 48 h 48"/>
                <a:gd name="T8" fmla="*/ 0 w 95"/>
                <a:gd name="T9" fmla="*/ 32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0" y="32"/>
                  </a:moveTo>
                  <a:lnTo>
                    <a:pt x="16" y="0"/>
                  </a:lnTo>
                  <a:lnTo>
                    <a:pt x="95" y="32"/>
                  </a:lnTo>
                  <a:lnTo>
                    <a:pt x="16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46"/>
            <p:cNvSpPr>
              <a:spLocks/>
            </p:cNvSpPr>
            <p:nvPr/>
          </p:nvSpPr>
          <p:spPr bwMode="auto">
            <a:xfrm>
              <a:off x="2981" y="1836"/>
              <a:ext cx="601" cy="269"/>
            </a:xfrm>
            <a:custGeom>
              <a:avLst/>
              <a:gdLst>
                <a:gd name="T0" fmla="*/ 0 w 601"/>
                <a:gd name="T1" fmla="*/ 269 h 269"/>
                <a:gd name="T2" fmla="*/ 47 w 601"/>
                <a:gd name="T3" fmla="*/ 174 h 269"/>
                <a:gd name="T4" fmla="*/ 174 w 601"/>
                <a:gd name="T5" fmla="*/ 79 h 269"/>
                <a:gd name="T6" fmla="*/ 364 w 601"/>
                <a:gd name="T7" fmla="*/ 32 h 269"/>
                <a:gd name="T8" fmla="*/ 601 w 601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1"/>
                <a:gd name="T16" fmla="*/ 0 h 269"/>
                <a:gd name="T17" fmla="*/ 601 w 601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1" h="269">
                  <a:moveTo>
                    <a:pt x="0" y="269"/>
                  </a:moveTo>
                  <a:lnTo>
                    <a:pt x="47" y="174"/>
                  </a:lnTo>
                  <a:lnTo>
                    <a:pt x="174" y="79"/>
                  </a:lnTo>
                  <a:lnTo>
                    <a:pt x="364" y="32"/>
                  </a:lnTo>
                  <a:lnTo>
                    <a:pt x="601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AutoShape 47"/>
            <p:cNvSpPr>
              <a:spLocks noChangeArrowheads="1"/>
            </p:cNvSpPr>
            <p:nvPr/>
          </p:nvSpPr>
          <p:spPr bwMode="auto">
            <a:xfrm>
              <a:off x="3693" y="1741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AutoShape 48"/>
            <p:cNvSpPr>
              <a:spLocks noChangeArrowheads="1"/>
            </p:cNvSpPr>
            <p:nvPr/>
          </p:nvSpPr>
          <p:spPr bwMode="auto">
            <a:xfrm>
              <a:off x="3693" y="1741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Rectangle 49"/>
            <p:cNvSpPr>
              <a:spLocks noChangeArrowheads="1"/>
            </p:cNvSpPr>
            <p:nvPr/>
          </p:nvSpPr>
          <p:spPr bwMode="auto">
            <a:xfrm>
              <a:off x="3709" y="1741"/>
              <a:ext cx="126" cy="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Rectangle 50"/>
            <p:cNvSpPr>
              <a:spLocks noChangeArrowheads="1"/>
            </p:cNvSpPr>
            <p:nvPr/>
          </p:nvSpPr>
          <p:spPr bwMode="auto">
            <a:xfrm>
              <a:off x="3709" y="1741"/>
              <a:ext cx="142" cy="11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AutoShape 51"/>
            <p:cNvSpPr>
              <a:spLocks noChangeArrowheads="1"/>
            </p:cNvSpPr>
            <p:nvPr/>
          </p:nvSpPr>
          <p:spPr bwMode="auto">
            <a:xfrm>
              <a:off x="3693" y="1741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52"/>
            <p:cNvSpPr>
              <a:spLocks noChangeShapeType="1"/>
            </p:cNvSpPr>
            <p:nvPr/>
          </p:nvSpPr>
          <p:spPr bwMode="auto">
            <a:xfrm>
              <a:off x="3693" y="1836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Freeform 53"/>
            <p:cNvSpPr>
              <a:spLocks/>
            </p:cNvSpPr>
            <p:nvPr/>
          </p:nvSpPr>
          <p:spPr bwMode="auto">
            <a:xfrm>
              <a:off x="4263" y="2074"/>
              <a:ext cx="95" cy="47"/>
            </a:xfrm>
            <a:custGeom>
              <a:avLst/>
              <a:gdLst>
                <a:gd name="T0" fmla="*/ 0 w 95"/>
                <a:gd name="T1" fmla="*/ 15 h 47"/>
                <a:gd name="T2" fmla="*/ 15 w 95"/>
                <a:gd name="T3" fmla="*/ 0 h 47"/>
                <a:gd name="T4" fmla="*/ 95 w 95"/>
                <a:gd name="T5" fmla="*/ 15 h 47"/>
                <a:gd name="T6" fmla="*/ 15 w 95"/>
                <a:gd name="T7" fmla="*/ 47 h 47"/>
                <a:gd name="T8" fmla="*/ 0 w 95"/>
                <a:gd name="T9" fmla="*/ 1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7"/>
                <a:gd name="T17" fmla="*/ 95 w 95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7">
                  <a:moveTo>
                    <a:pt x="0" y="15"/>
                  </a:moveTo>
                  <a:lnTo>
                    <a:pt x="15" y="0"/>
                  </a:lnTo>
                  <a:lnTo>
                    <a:pt x="95" y="15"/>
                  </a:lnTo>
                  <a:lnTo>
                    <a:pt x="15" y="4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54"/>
            <p:cNvSpPr>
              <a:spLocks/>
            </p:cNvSpPr>
            <p:nvPr/>
          </p:nvSpPr>
          <p:spPr bwMode="auto">
            <a:xfrm>
              <a:off x="3724" y="1868"/>
              <a:ext cx="539" cy="221"/>
            </a:xfrm>
            <a:custGeom>
              <a:avLst/>
              <a:gdLst>
                <a:gd name="T0" fmla="*/ 539 w 539"/>
                <a:gd name="T1" fmla="*/ 221 h 221"/>
                <a:gd name="T2" fmla="*/ 333 w 539"/>
                <a:gd name="T3" fmla="*/ 206 h 221"/>
                <a:gd name="T4" fmla="*/ 159 w 539"/>
                <a:gd name="T5" fmla="*/ 158 h 221"/>
                <a:gd name="T6" fmla="*/ 48 w 539"/>
                <a:gd name="T7" fmla="*/ 79 h 221"/>
                <a:gd name="T8" fmla="*/ 0 w 539"/>
                <a:gd name="T9" fmla="*/ 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221"/>
                <a:gd name="T17" fmla="*/ 539 w 539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221">
                  <a:moveTo>
                    <a:pt x="539" y="221"/>
                  </a:moveTo>
                  <a:lnTo>
                    <a:pt x="333" y="206"/>
                  </a:lnTo>
                  <a:lnTo>
                    <a:pt x="159" y="158"/>
                  </a:lnTo>
                  <a:lnTo>
                    <a:pt x="48" y="79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AutoShape 55"/>
            <p:cNvSpPr>
              <a:spLocks noChangeArrowheads="1"/>
            </p:cNvSpPr>
            <p:nvPr/>
          </p:nvSpPr>
          <p:spPr bwMode="auto">
            <a:xfrm>
              <a:off x="4358" y="2010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AutoShape 56"/>
            <p:cNvSpPr>
              <a:spLocks noChangeArrowheads="1"/>
            </p:cNvSpPr>
            <p:nvPr/>
          </p:nvSpPr>
          <p:spPr bwMode="auto">
            <a:xfrm>
              <a:off x="4358" y="2010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Rectangle 57"/>
            <p:cNvSpPr>
              <a:spLocks noChangeArrowheads="1"/>
            </p:cNvSpPr>
            <p:nvPr/>
          </p:nvSpPr>
          <p:spPr bwMode="auto">
            <a:xfrm>
              <a:off x="4358" y="2010"/>
              <a:ext cx="142" cy="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Rectangle 58"/>
            <p:cNvSpPr>
              <a:spLocks noChangeArrowheads="1"/>
            </p:cNvSpPr>
            <p:nvPr/>
          </p:nvSpPr>
          <p:spPr bwMode="auto">
            <a:xfrm>
              <a:off x="4358" y="2010"/>
              <a:ext cx="158" cy="11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AutoShape 59"/>
            <p:cNvSpPr>
              <a:spLocks noChangeArrowheads="1"/>
            </p:cNvSpPr>
            <p:nvPr/>
          </p:nvSpPr>
          <p:spPr bwMode="auto">
            <a:xfrm>
              <a:off x="4358" y="2010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Line 60"/>
            <p:cNvSpPr>
              <a:spLocks noChangeShapeType="1"/>
            </p:cNvSpPr>
            <p:nvPr/>
          </p:nvSpPr>
          <p:spPr bwMode="auto">
            <a:xfrm>
              <a:off x="4358" y="2105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61"/>
            <p:cNvSpPr>
              <a:spLocks/>
            </p:cNvSpPr>
            <p:nvPr/>
          </p:nvSpPr>
          <p:spPr bwMode="auto">
            <a:xfrm>
              <a:off x="5276" y="2311"/>
              <a:ext cx="95" cy="47"/>
            </a:xfrm>
            <a:custGeom>
              <a:avLst/>
              <a:gdLst>
                <a:gd name="T0" fmla="*/ 0 w 95"/>
                <a:gd name="T1" fmla="*/ 32 h 47"/>
                <a:gd name="T2" fmla="*/ 16 w 95"/>
                <a:gd name="T3" fmla="*/ 0 h 47"/>
                <a:gd name="T4" fmla="*/ 95 w 95"/>
                <a:gd name="T5" fmla="*/ 32 h 47"/>
                <a:gd name="T6" fmla="*/ 16 w 95"/>
                <a:gd name="T7" fmla="*/ 47 h 47"/>
                <a:gd name="T8" fmla="*/ 0 w 95"/>
                <a:gd name="T9" fmla="*/ 32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7"/>
                <a:gd name="T17" fmla="*/ 95 w 95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7">
                  <a:moveTo>
                    <a:pt x="0" y="32"/>
                  </a:moveTo>
                  <a:lnTo>
                    <a:pt x="16" y="0"/>
                  </a:lnTo>
                  <a:lnTo>
                    <a:pt x="95" y="32"/>
                  </a:lnTo>
                  <a:lnTo>
                    <a:pt x="16" y="4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Freeform 62"/>
            <p:cNvSpPr>
              <a:spLocks/>
            </p:cNvSpPr>
            <p:nvPr/>
          </p:nvSpPr>
          <p:spPr bwMode="auto">
            <a:xfrm>
              <a:off x="4484" y="2153"/>
              <a:ext cx="792" cy="190"/>
            </a:xfrm>
            <a:custGeom>
              <a:avLst/>
              <a:gdLst>
                <a:gd name="T0" fmla="*/ 792 w 792"/>
                <a:gd name="T1" fmla="*/ 190 h 190"/>
                <a:gd name="T2" fmla="*/ 222 w 792"/>
                <a:gd name="T3" fmla="*/ 126 h 190"/>
                <a:gd name="T4" fmla="*/ 64 w 792"/>
                <a:gd name="T5" fmla="*/ 63 h 190"/>
                <a:gd name="T6" fmla="*/ 0 w 792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190"/>
                <a:gd name="T14" fmla="*/ 792 w 792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190">
                  <a:moveTo>
                    <a:pt x="792" y="190"/>
                  </a:moveTo>
                  <a:lnTo>
                    <a:pt x="222" y="126"/>
                  </a:lnTo>
                  <a:lnTo>
                    <a:pt x="64" y="63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AutoShape 63"/>
            <p:cNvSpPr>
              <a:spLocks noChangeArrowheads="1"/>
            </p:cNvSpPr>
            <p:nvPr/>
          </p:nvSpPr>
          <p:spPr bwMode="auto">
            <a:xfrm>
              <a:off x="3930" y="2343"/>
              <a:ext cx="143" cy="205"/>
            </a:xfrm>
            <a:prstGeom prst="roundRect">
              <a:avLst>
                <a:gd name="adj" fmla="val 46852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AutoShape 64"/>
            <p:cNvSpPr>
              <a:spLocks noChangeArrowheads="1"/>
            </p:cNvSpPr>
            <p:nvPr/>
          </p:nvSpPr>
          <p:spPr bwMode="auto">
            <a:xfrm>
              <a:off x="3930" y="2343"/>
              <a:ext cx="159" cy="221"/>
            </a:xfrm>
            <a:prstGeom prst="roundRect">
              <a:avLst>
                <a:gd name="adj" fmla="val 42139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Rectangle 65"/>
            <p:cNvSpPr>
              <a:spLocks noChangeArrowheads="1"/>
            </p:cNvSpPr>
            <p:nvPr/>
          </p:nvSpPr>
          <p:spPr bwMode="auto">
            <a:xfrm>
              <a:off x="3946" y="2343"/>
              <a:ext cx="12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Rectangle 66"/>
            <p:cNvSpPr>
              <a:spLocks noChangeArrowheads="1"/>
            </p:cNvSpPr>
            <p:nvPr/>
          </p:nvSpPr>
          <p:spPr bwMode="auto">
            <a:xfrm>
              <a:off x="3946" y="2343"/>
              <a:ext cx="143" cy="12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AutoShape 67"/>
            <p:cNvSpPr>
              <a:spLocks noChangeArrowheads="1"/>
            </p:cNvSpPr>
            <p:nvPr/>
          </p:nvSpPr>
          <p:spPr bwMode="auto">
            <a:xfrm>
              <a:off x="3930" y="2343"/>
              <a:ext cx="159" cy="221"/>
            </a:xfrm>
            <a:prstGeom prst="roundRect">
              <a:avLst>
                <a:gd name="adj" fmla="val 4213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68"/>
            <p:cNvSpPr>
              <a:spLocks noChangeShapeType="1"/>
            </p:cNvSpPr>
            <p:nvPr/>
          </p:nvSpPr>
          <p:spPr bwMode="auto">
            <a:xfrm>
              <a:off x="3930" y="2453"/>
              <a:ext cx="1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Freeform 69"/>
            <p:cNvSpPr>
              <a:spLocks/>
            </p:cNvSpPr>
            <p:nvPr/>
          </p:nvSpPr>
          <p:spPr bwMode="auto">
            <a:xfrm>
              <a:off x="2981" y="2153"/>
              <a:ext cx="47" cy="47"/>
            </a:xfrm>
            <a:custGeom>
              <a:avLst/>
              <a:gdLst>
                <a:gd name="T0" fmla="*/ 15 w 47"/>
                <a:gd name="T1" fmla="*/ 31 h 47"/>
                <a:gd name="T2" fmla="*/ 0 w 47"/>
                <a:gd name="T3" fmla="*/ 47 h 47"/>
                <a:gd name="T4" fmla="*/ 15 w 47"/>
                <a:gd name="T5" fmla="*/ 0 h 47"/>
                <a:gd name="T6" fmla="*/ 47 w 47"/>
                <a:gd name="T7" fmla="*/ 31 h 47"/>
                <a:gd name="T8" fmla="*/ 15 w 47"/>
                <a:gd name="T9" fmla="*/ 3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7"/>
                <a:gd name="T17" fmla="*/ 47 w 47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7">
                  <a:moveTo>
                    <a:pt x="15" y="31"/>
                  </a:moveTo>
                  <a:lnTo>
                    <a:pt x="0" y="47"/>
                  </a:lnTo>
                  <a:lnTo>
                    <a:pt x="15" y="0"/>
                  </a:lnTo>
                  <a:lnTo>
                    <a:pt x="47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Freeform 70"/>
            <p:cNvSpPr>
              <a:spLocks/>
            </p:cNvSpPr>
            <p:nvPr/>
          </p:nvSpPr>
          <p:spPr bwMode="auto">
            <a:xfrm>
              <a:off x="3012" y="2200"/>
              <a:ext cx="950" cy="269"/>
            </a:xfrm>
            <a:custGeom>
              <a:avLst/>
              <a:gdLst>
                <a:gd name="T0" fmla="*/ 950 w 950"/>
                <a:gd name="T1" fmla="*/ 269 h 269"/>
                <a:gd name="T2" fmla="*/ 602 w 950"/>
                <a:gd name="T3" fmla="*/ 253 h 269"/>
                <a:gd name="T4" fmla="*/ 301 w 950"/>
                <a:gd name="T5" fmla="*/ 190 h 269"/>
                <a:gd name="T6" fmla="*/ 95 w 950"/>
                <a:gd name="T7" fmla="*/ 111 h 269"/>
                <a:gd name="T8" fmla="*/ 32 w 950"/>
                <a:gd name="T9" fmla="*/ 63 h 269"/>
                <a:gd name="T10" fmla="*/ 0 w 950"/>
                <a:gd name="T11" fmla="*/ 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0"/>
                <a:gd name="T19" fmla="*/ 0 h 269"/>
                <a:gd name="T20" fmla="*/ 950 w 950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0" h="269">
                  <a:moveTo>
                    <a:pt x="950" y="269"/>
                  </a:moveTo>
                  <a:lnTo>
                    <a:pt x="602" y="253"/>
                  </a:lnTo>
                  <a:lnTo>
                    <a:pt x="301" y="190"/>
                  </a:lnTo>
                  <a:lnTo>
                    <a:pt x="95" y="111"/>
                  </a:lnTo>
                  <a:lnTo>
                    <a:pt x="32" y="63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AutoShape 71"/>
            <p:cNvSpPr>
              <a:spLocks noChangeArrowheads="1"/>
            </p:cNvSpPr>
            <p:nvPr/>
          </p:nvSpPr>
          <p:spPr bwMode="auto">
            <a:xfrm>
              <a:off x="5402" y="2232"/>
              <a:ext cx="127" cy="206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AutoShape 72"/>
            <p:cNvSpPr>
              <a:spLocks noChangeArrowheads="1"/>
            </p:cNvSpPr>
            <p:nvPr/>
          </p:nvSpPr>
          <p:spPr bwMode="auto">
            <a:xfrm>
              <a:off x="5402" y="2232"/>
              <a:ext cx="143" cy="221"/>
            </a:xfrm>
            <a:prstGeom prst="roundRect">
              <a:avLst>
                <a:gd name="adj" fmla="val 46852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Rectangle 73"/>
            <p:cNvSpPr>
              <a:spLocks noChangeArrowheads="1"/>
            </p:cNvSpPr>
            <p:nvPr/>
          </p:nvSpPr>
          <p:spPr bwMode="auto">
            <a:xfrm>
              <a:off x="5402" y="2232"/>
              <a:ext cx="127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Rectangle 74"/>
            <p:cNvSpPr>
              <a:spLocks noChangeArrowheads="1"/>
            </p:cNvSpPr>
            <p:nvPr/>
          </p:nvSpPr>
          <p:spPr bwMode="auto">
            <a:xfrm>
              <a:off x="5402" y="2232"/>
              <a:ext cx="143" cy="12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AutoShape 75"/>
            <p:cNvSpPr>
              <a:spLocks noChangeArrowheads="1"/>
            </p:cNvSpPr>
            <p:nvPr/>
          </p:nvSpPr>
          <p:spPr bwMode="auto">
            <a:xfrm>
              <a:off x="5402" y="2232"/>
              <a:ext cx="143" cy="221"/>
            </a:xfrm>
            <a:prstGeom prst="roundRect">
              <a:avLst>
                <a:gd name="adj" fmla="val 46852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9" name="Line 76"/>
            <p:cNvSpPr>
              <a:spLocks noChangeShapeType="1"/>
            </p:cNvSpPr>
            <p:nvPr/>
          </p:nvSpPr>
          <p:spPr bwMode="auto">
            <a:xfrm>
              <a:off x="5402" y="2343"/>
              <a:ext cx="1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Text Box 77"/>
          <p:cNvSpPr txBox="1">
            <a:spLocks noChangeArrowheads="1"/>
          </p:cNvSpPr>
          <p:nvPr/>
        </p:nvSpPr>
        <p:spPr bwMode="auto">
          <a:xfrm>
            <a:off x="1004888" y="4946650"/>
            <a:ext cx="751998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hlink"/>
                </a:solidFill>
              </a:rPr>
              <a:t>Local invocation=between objects on same process.</a:t>
            </a:r>
          </a:p>
          <a:p>
            <a:r>
              <a:rPr lang="en-US" sz="1800">
                <a:solidFill>
                  <a:schemeClr val="hlink"/>
                </a:solidFill>
              </a:rPr>
              <a:t>	Has </a:t>
            </a:r>
            <a:r>
              <a:rPr lang="en-US" sz="1800" i="1" u="sng">
                <a:solidFill>
                  <a:schemeClr val="hlink"/>
                </a:solidFill>
              </a:rPr>
              <a:t>exactly once</a:t>
            </a:r>
            <a:r>
              <a:rPr lang="en-US" sz="1800" i="1">
                <a:solidFill>
                  <a:schemeClr val="hlink"/>
                </a:solidFill>
              </a:rPr>
              <a:t> </a:t>
            </a:r>
            <a:r>
              <a:rPr lang="en-US" sz="1800">
                <a:solidFill>
                  <a:schemeClr val="hlink"/>
                </a:solidFill>
              </a:rPr>
              <a:t>semantics</a:t>
            </a:r>
          </a:p>
          <a:p>
            <a:r>
              <a:rPr lang="en-US" sz="1800">
                <a:solidFill>
                  <a:schemeClr val="hlink"/>
                </a:solidFill>
              </a:rPr>
              <a:t>Remote invocation=between objects on different processes.</a:t>
            </a:r>
          </a:p>
          <a:p>
            <a:r>
              <a:rPr lang="en-US" sz="1800">
                <a:solidFill>
                  <a:schemeClr val="hlink"/>
                </a:solidFill>
              </a:rPr>
              <a:t>	Ideally also want </a:t>
            </a:r>
            <a:r>
              <a:rPr lang="en-US" sz="1800" i="1">
                <a:solidFill>
                  <a:schemeClr val="hlink"/>
                </a:solidFill>
              </a:rPr>
              <a:t>exactly once </a:t>
            </a:r>
            <a:r>
              <a:rPr lang="en-US" sz="1800">
                <a:solidFill>
                  <a:schemeClr val="hlink"/>
                </a:solidFill>
              </a:rPr>
              <a:t>semantics for remote invocations</a:t>
            </a:r>
          </a:p>
          <a:p>
            <a:r>
              <a:rPr lang="en-US" sz="1800">
                <a:solidFill>
                  <a:schemeClr val="hlink"/>
                </a:solidFill>
              </a:rPr>
              <a:t>	But difficult (why?)</a:t>
            </a:r>
          </a:p>
        </p:txBody>
      </p:sp>
      <p:sp>
        <p:nvSpPr>
          <p:cNvPr id="23557" name="Text Box 78"/>
          <p:cNvSpPr txBox="1">
            <a:spLocks noChangeArrowheads="1"/>
          </p:cNvSpPr>
          <p:nvPr/>
        </p:nvSpPr>
        <p:spPr bwMode="auto">
          <a:xfrm>
            <a:off x="1736725" y="2062163"/>
            <a:ext cx="82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</a:t>
            </a:r>
          </a:p>
        </p:txBody>
      </p:sp>
      <p:sp>
        <p:nvSpPr>
          <p:cNvPr id="23558" name="Text Box 79"/>
          <p:cNvSpPr txBox="1">
            <a:spLocks noChangeArrowheads="1"/>
          </p:cNvSpPr>
          <p:nvPr/>
        </p:nvSpPr>
        <p:spPr bwMode="auto">
          <a:xfrm>
            <a:off x="5495925" y="1973263"/>
            <a:ext cx="6969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Object</a:t>
            </a:r>
          </a:p>
        </p:txBody>
      </p:sp>
      <p:sp>
        <p:nvSpPr>
          <p:cNvPr id="23559" name="Line 80"/>
          <p:cNvSpPr>
            <a:spLocks noChangeShapeType="1"/>
          </p:cNvSpPr>
          <p:nvPr/>
        </p:nvSpPr>
        <p:spPr bwMode="auto">
          <a:xfrm flipH="1">
            <a:off x="2019300" y="24511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1"/>
          <p:cNvSpPr>
            <a:spLocks noChangeShapeType="1"/>
          </p:cNvSpPr>
          <p:nvPr/>
        </p:nvSpPr>
        <p:spPr bwMode="auto">
          <a:xfrm flipH="1">
            <a:off x="5588000" y="2311400"/>
            <a:ext cx="3175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2"/>
          <p:cNvSpPr txBox="1">
            <a:spLocks noChangeArrowheads="1"/>
          </p:cNvSpPr>
          <p:nvPr/>
        </p:nvSpPr>
        <p:spPr bwMode="auto">
          <a:xfrm>
            <a:off x="7794625" y="1935163"/>
            <a:ext cx="82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</a:t>
            </a:r>
          </a:p>
        </p:txBody>
      </p:sp>
      <p:sp>
        <p:nvSpPr>
          <p:cNvPr id="23562" name="Line 83"/>
          <p:cNvSpPr>
            <a:spLocks noChangeShapeType="1"/>
          </p:cNvSpPr>
          <p:nvPr/>
        </p:nvSpPr>
        <p:spPr bwMode="auto">
          <a:xfrm flipH="1">
            <a:off x="8051800" y="2324100"/>
            <a:ext cx="1778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84"/>
          <p:cNvSpPr txBox="1">
            <a:spLocks noChangeArrowheads="1"/>
          </p:cNvSpPr>
          <p:nvPr/>
        </p:nvSpPr>
        <p:spPr bwMode="auto">
          <a:xfrm>
            <a:off x="4048125" y="2074863"/>
            <a:ext cx="82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</a:t>
            </a:r>
          </a:p>
        </p:txBody>
      </p:sp>
      <p:sp>
        <p:nvSpPr>
          <p:cNvPr id="23564" name="Line 85"/>
          <p:cNvSpPr>
            <a:spLocks noChangeShapeType="1"/>
          </p:cNvSpPr>
          <p:nvPr/>
        </p:nvSpPr>
        <p:spPr bwMode="auto">
          <a:xfrm flipH="1">
            <a:off x="4330700" y="24638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86"/>
          <p:cNvSpPr txBox="1">
            <a:spLocks noChangeArrowheads="1"/>
          </p:cNvSpPr>
          <p:nvPr/>
        </p:nvSpPr>
        <p:spPr bwMode="auto">
          <a:xfrm>
            <a:off x="511175" y="2489200"/>
            <a:ext cx="749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/>
              <a:t>Host A</a:t>
            </a:r>
          </a:p>
        </p:txBody>
      </p:sp>
      <p:sp>
        <p:nvSpPr>
          <p:cNvPr id="23566" name="Text Box 87"/>
          <p:cNvSpPr txBox="1">
            <a:spLocks noChangeArrowheads="1"/>
          </p:cNvSpPr>
          <p:nvPr/>
        </p:nvSpPr>
        <p:spPr bwMode="auto">
          <a:xfrm>
            <a:off x="7832725" y="4049713"/>
            <a:ext cx="7556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/>
              <a:t>Host 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 Modes of RMI/RPC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787525"/>
            <a:ext cx="8229600" cy="4625975"/>
          </a:xfrm>
        </p:spPr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752600" y="1651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87600" y="12954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876300" y="12827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87600" y="23495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939800" y="26162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295400" y="24511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276600" y="17145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correct function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752600" y="358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Execute,</a:t>
            </a:r>
          </a:p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387600" y="322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76300" y="321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387600" y="427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155700" y="3035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146300" y="41021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1727200" y="5232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4876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850900" y="4864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130300" y="4686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2133600" y="56769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321300" y="1625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7100" y="12446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902200" y="10922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6007100" y="9906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5448300" y="3022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6083300" y="26670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4572000" y="26543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6083300" y="37211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5168900" y="3987800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991100" y="38227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5029200" y="36830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33" name="AutoShape 33"/>
          <p:cNvSpPr>
            <a:spLocks noChangeArrowheads="1"/>
          </p:cNvSpPr>
          <p:nvPr/>
        </p:nvSpPr>
        <p:spPr bwMode="auto">
          <a:xfrm>
            <a:off x="5626100" y="485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6261100" y="449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4749800" y="448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261100" y="554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4813300" y="58166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68900" y="56515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4457700" y="55372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3276600" y="3581400"/>
            <a:ext cx="1028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reply 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305300" y="914400"/>
            <a:ext cx="0" cy="527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3124200" y="5270500"/>
            <a:ext cx="115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execution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150100" y="16637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lost request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7061200" y="2946400"/>
            <a:ext cx="10287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Channel fails during reply 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7188200" y="4673600"/>
            <a:ext cx="1117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 machine fails before receiving reply 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2368550" y="6413500"/>
            <a:ext cx="3651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(and if request is received more than once?)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2011-09-22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99203309</TotalTime>
  <Pages>34</Pages>
  <Words>2086</Words>
  <Application>Microsoft Macintosh PowerPoint</Application>
  <PresentationFormat>On-screen Show (4:3)</PresentationFormat>
  <Paragraphs>445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Remote Procedure Calls &amp; Distributed Objects</vt:lpstr>
      <vt:lpstr>Search in Chord</vt:lpstr>
      <vt:lpstr>Bank Database Example</vt:lpstr>
      <vt:lpstr>Middleware Layers</vt:lpstr>
      <vt:lpstr>Local Objects</vt:lpstr>
      <vt:lpstr>Remote Objects</vt:lpstr>
      <vt:lpstr>A Remote Object and Its Remote Interface</vt:lpstr>
      <vt:lpstr>Remote and Local Method Invocations</vt:lpstr>
      <vt:lpstr>Failure Modes of RMI/RPC</vt:lpstr>
      <vt:lpstr>Invocation Semantics</vt:lpstr>
      <vt:lpstr>Proxy and Skeleton in Remote Method Invocation</vt:lpstr>
      <vt:lpstr>Proxy and Skeleton in Remote Method  Invocation</vt:lpstr>
      <vt:lpstr>Proxy</vt:lpstr>
      <vt:lpstr>Marshalling &amp; Unmarshalling  </vt:lpstr>
      <vt:lpstr>Example: Google Protocol Buffers</vt:lpstr>
      <vt:lpstr>Remote Reference Module</vt:lpstr>
      <vt:lpstr>Proxy and Skeleton in Remote Method  Invocation</vt:lpstr>
      <vt:lpstr>What about Server Side?  Dispatcher and Skeleton</vt:lpstr>
      <vt:lpstr>Summary of Remote Method Invocation (RMI) </vt:lpstr>
      <vt:lpstr>Generation of Proxies, Dispatchers and  Skeletons</vt:lpstr>
      <vt:lpstr>Binder and Activator</vt:lpstr>
      <vt:lpstr>Etc.</vt:lpstr>
      <vt:lpstr>Summary 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433</cp:revision>
  <cp:lastPrinted>2011-09-22T20:33:38Z</cp:lastPrinted>
  <dcterms:created xsi:type="dcterms:W3CDTF">2010-10-10T20:01:00Z</dcterms:created>
  <dcterms:modified xsi:type="dcterms:W3CDTF">2011-09-22T20:43:34Z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