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29"/>
  </p:notesMasterIdLst>
  <p:handoutMasterIdLst>
    <p:handoutMasterId r:id="rId30"/>
  </p:handoutMasterIdLst>
  <p:sldIdLst>
    <p:sldId id="368" r:id="rId2"/>
    <p:sldId id="357" r:id="rId3"/>
    <p:sldId id="358" r:id="rId4"/>
    <p:sldId id="359" r:id="rId5"/>
    <p:sldId id="361" r:id="rId6"/>
    <p:sldId id="362" r:id="rId7"/>
    <p:sldId id="360" r:id="rId8"/>
    <p:sldId id="363" r:id="rId9"/>
    <p:sldId id="364" r:id="rId10"/>
    <p:sldId id="365" r:id="rId11"/>
    <p:sldId id="366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accent2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C073FA"/>
    <a:srgbClr val="8CFC6C"/>
    <a:srgbClr val="038A69"/>
    <a:srgbClr val="037C03"/>
    <a:srgbClr val="FF7A31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04" y="-1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72"/>
    </p:cViewPr>
  </p:sorterViewPr>
  <p:notesViewPr>
    <p:cSldViewPr>
      <p:cViewPr varScale="1">
        <p:scale>
          <a:sx n="89" d="100"/>
          <a:sy n="89" d="100"/>
        </p:scale>
        <p:origin x="-1704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defRPr sz="1000" i="1">
                <a:solidFill>
                  <a:srgbClr val="000000"/>
                </a:solidFill>
                <a:latin typeface="Helvetica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000" i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3601D02-C1D9-C449-8724-EA2E767A6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159000" y="9140825"/>
            <a:ext cx="311467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01" tIns="18268" rIns="46501" bIns="18268">
            <a:spAutoFit/>
          </a:bodyPr>
          <a:lstStyle/>
          <a:p>
            <a:pPr marL="338138" indent="-338138" defTabSz="912813">
              <a:lnSpc>
                <a:spcPct val="115000"/>
              </a:lnSpc>
              <a:spcAft>
                <a:spcPct val="57000"/>
              </a:spcAft>
              <a:tabLst>
                <a:tab pos="450850" algn="l"/>
              </a:tabLst>
            </a:pPr>
            <a:r>
              <a:rPr lang="en-US" sz="1200" b="1">
                <a:solidFill>
                  <a:srgbClr val="000000"/>
                </a:solidFill>
              </a:rPr>
              <a:t>       2002 M. T. Harandi and J. Hou</a:t>
            </a:r>
          </a:p>
        </p:txBody>
      </p:sp>
      <p:pic>
        <p:nvPicPr>
          <p:cNvPr id="5127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9101138"/>
            <a:ext cx="2206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1588" y="6350"/>
            <a:ext cx="1765301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42" tIns="44840" rIns="91342" bIns="44840">
            <a:spAutoFit/>
          </a:bodyPr>
          <a:lstStyle/>
          <a:p>
            <a:pPr defTabSz="912813"/>
            <a:r>
              <a:rPr lang="en-US" sz="1500" b="1" i="1">
                <a:solidFill>
                  <a:schemeClr val="tx1"/>
                </a:solidFill>
                <a:latin typeface="Arial" charset="0"/>
              </a:rPr>
              <a:t>Student Notes Pages</a:t>
            </a:r>
          </a:p>
        </p:txBody>
      </p:sp>
    </p:spTree>
    <p:extLst>
      <p:ext uri="{BB962C8B-B14F-4D97-AF65-F5344CB8AC3E}">
        <p14:creationId xmlns:p14="http://schemas.microsoft.com/office/powerpoint/2010/main" val="1256930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79488">
              <a:lnSpc>
                <a:spcPct val="100000"/>
              </a:lnSpc>
              <a:defRPr sz="1000" i="1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79488">
              <a:lnSpc>
                <a:spcPct val="100000"/>
              </a:lnSpc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47DD414-0B68-6641-A1F3-080C024D2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6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76213" y="142875"/>
            <a:ext cx="3725862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17513" y="341313"/>
            <a:ext cx="3917950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4156075" y="77788"/>
            <a:ext cx="30511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85" tIns="48163" rIns="97985" bIns="48163">
            <a:spAutoFit/>
          </a:bodyPr>
          <a:lstStyle/>
          <a:p>
            <a:pPr defTabSz="979488">
              <a:spcBef>
                <a:spcPct val="50000"/>
              </a:spcBef>
            </a:pPr>
            <a:r>
              <a:rPr lang="en-US" sz="1700" b="1">
                <a:solidFill>
                  <a:srgbClr val="000000"/>
                </a:solidFill>
              </a:rPr>
              <a:t>Teaching Tips: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106863" y="22225"/>
            <a:ext cx="3124200" cy="313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2388" y="3217863"/>
            <a:ext cx="7178675" cy="5867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6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5A586E-6FAF-134C-A92B-DF8AA8E4DF7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>
            <p:ph type="sldImg"/>
          </p:nvPr>
        </p:nvSpPr>
        <p:spPr>
          <a:xfrm>
            <a:off x="185738" y="146050"/>
            <a:ext cx="3709987" cy="2782888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0C7F65-0BA2-DC47-9804-6C5416065DA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555A3E1-E4D6-3447-95D1-3013C9B2235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6ABF61E-2EFC-9F4A-9E99-C996323BFB8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14784B5-E374-AC4B-9D85-9E7746AC8EE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D8CD386-C5A8-A245-B8FC-575F18BC6B7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E0E6914-9703-1C45-879F-56F6B2378B59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D99040B-C203-2B4E-9D0B-5279C53ED66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B67680-7C8D-044B-9993-0A9993EC248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2F1A7C0-DFB3-7949-9052-4A1224187DC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00A5078-EB37-3344-A0E3-0C347FA76D1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82823A-34E3-684D-87F3-3F325969F3D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100D3E6-A2C8-0544-89DB-27FB13B8ACB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3FE11B9-5FF6-B340-BCAB-7E722E9A9355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54E9CB3-275E-D34A-94CA-CA56A5D2EDDF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25CCA5E-C369-8E40-ACA3-E02DBBF2DF33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39A0812-CA3C-1A4D-9098-7B58C2EF621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6C16D13-79E9-BF49-A2E6-FD629C0538A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C330FF7-315C-D44B-A8B1-7DEE12D995EB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98C1661-79CF-1C4A-B49D-DCD4298DA63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CE7E286-A5C3-AD44-BE58-6367FDFF6A6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AC62D-95F9-814A-917C-B6662EB186BC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A5137B4-C1C6-8A44-9264-A0D0B383A3B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4DCC5E4-0A91-AB40-B879-19ACB511A2F0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C82D08C-1A11-9448-840D-FE5E93F613C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3FF4449-9F88-5841-971B-56EF9C159750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794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A1E30D8-98A1-8F4F-8D9F-315AB7ACCFA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76338" y="755650"/>
            <a:ext cx="71612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5672138" cy="5222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ECE26-E50D-7C4A-97E5-80D576113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41148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 2002, M. T. Harandi and J. Hou (modified: I. Gupta)</a:t>
            </a:r>
            <a:endParaRPr 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060FAB-F299-6A40-B360-E4F895844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3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41148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 2002, M. T. Harandi and J. Hou (modified: I. Gupta)</a:t>
            </a:r>
            <a:endParaRPr lang="en-US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9DC29F-ED34-A042-A285-7689236A8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AA294EE-4A6E-3A4A-AF95-21FD996CD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5672138" cy="522288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rgbClr val="790015">
                <a:alpha val="74998"/>
              </a:srgbClr>
            </a:outerShdw>
          </a:effectLst>
        </p:spPr>
        <p:txBody>
          <a:bodyPr vert="horz" wrap="none" lIns="41275" tIns="17462" rIns="41275" bIns="174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txStyles>
    <p:titleStyle>
      <a:lvl1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+mj-ea"/>
          <a:cs typeface="+mj-cs"/>
        </a:defRPr>
      </a:lvl1pPr>
      <a:lvl2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6pPr>
      <a:lvl7pPr marL="9144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7pPr>
      <a:lvl8pPr marL="13716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8pPr>
      <a:lvl9pPr marL="1828800" algn="l" defTabSz="804863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000000"/>
          </a:solidFill>
          <a:latin typeface="Helv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Arial" pitchFamily="-107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Arial" pitchFamily="-107" charset="0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Arial" pitchFamily="-107" charset="0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Arial" pitchFamily="-107" charset="0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Arial" pitchFamily="-107" charset="0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04788"/>
            <a:ext cx="6324600" cy="2990850"/>
          </a:xfrm>
          <a:effectLst>
            <a:outerShdw blurRad="63500" dist="107763" dir="2700000" algn="ctr" rotWithShape="0">
              <a:srgbClr val="790015"/>
            </a:outerShdw>
          </a:effectLst>
        </p:spPr>
        <p:txBody>
          <a:bodyPr wrap="square" anchor="ctr"/>
          <a:lstStyle/>
          <a:p>
            <a:pPr algn="ctr">
              <a:defRPr/>
            </a:pPr>
            <a:r>
              <a:rPr lang="en-US" i="0" dirty="0">
                <a:solidFill>
                  <a:srgbClr val="006600"/>
                </a:solidFill>
                <a:latin typeface="+mj-lt"/>
              </a:rPr>
              <a:t/>
            </a:r>
            <a:br>
              <a:rPr lang="en-US" i="0" dirty="0">
                <a:solidFill>
                  <a:srgbClr val="006600"/>
                </a:solidFill>
                <a:latin typeface="+mj-lt"/>
              </a:rPr>
            </a:br>
            <a:r>
              <a:rPr lang="en-US" i="0" dirty="0">
                <a:solidFill>
                  <a:srgbClr val="006600"/>
                </a:solidFill>
                <a:latin typeface="+mj-lt"/>
              </a:rPr>
              <a:t>Distributed Systems</a:t>
            </a:r>
            <a:br>
              <a:rPr lang="en-US" i="0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/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>CS 425 / CSE 424 / ECE 428</a:t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r>
              <a:rPr lang="en-US" dirty="0">
                <a:solidFill>
                  <a:srgbClr val="006600"/>
                </a:solidFill>
                <a:latin typeface="+mj-lt"/>
              </a:rPr>
              <a:t/>
            </a:r>
            <a:br>
              <a:rPr lang="en-US" dirty="0">
                <a:solidFill>
                  <a:srgbClr val="006600"/>
                </a:solidFill>
                <a:latin typeface="+mj-lt"/>
              </a:rPr>
            </a:br>
            <a:endParaRPr lang="en-US" i="0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1371600" y="3810000"/>
            <a:ext cx="6400800" cy="2057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algn="ctr">
              <a:spcBef>
                <a:spcPct val="30000"/>
              </a:spcBef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Transactions &amp; Concurrency Control</a:t>
            </a:r>
          </a:p>
          <a:p>
            <a:pPr algn="ctr">
              <a:spcBef>
                <a:spcPct val="30000"/>
              </a:spcBef>
              <a:buSzPct val="100000"/>
            </a:pPr>
            <a:endParaRPr lang="en-US" dirty="0">
              <a:latin typeface="Arial" charset="0"/>
            </a:endParaRPr>
          </a:p>
          <a:p>
            <a:pPr algn="ctr">
              <a:spcBef>
                <a:spcPct val="30000"/>
              </a:spcBef>
              <a:buSzPct val="100000"/>
            </a:pPr>
            <a:endParaRPr lang="en-US" b="1" dirty="0">
              <a:solidFill>
                <a:schemeClr val="tx1"/>
              </a:solidFill>
            </a:endParaRPr>
          </a:p>
          <a:p>
            <a:pPr algn="ctr">
              <a:spcBef>
                <a:spcPct val="30000"/>
              </a:spcBef>
              <a:buSzPct val="100000"/>
            </a:pPr>
            <a:endParaRPr lang="en-US" sz="2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685800" y="6324600"/>
            <a:ext cx="411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  <a:latin typeface="Arial" charset="0"/>
                <a:sym typeface="Symbol" charset="0"/>
              </a:rPr>
              <a:t> 2010, I</a:t>
            </a:r>
            <a:r>
              <a:rPr lang="en-US" b="1">
                <a:solidFill>
                  <a:schemeClr val="tx1"/>
                </a:solidFill>
                <a:sym typeface="Symbol" charset="0"/>
              </a:rPr>
              <a:t>. Gupta, K. Nahrtstedt,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olidFill>
                  <a:schemeClr val="tx1"/>
                </a:solidFill>
                <a:sym typeface="Symbol" charset="0"/>
              </a:rPr>
              <a:t>S. Mitra,</a:t>
            </a:r>
            <a:r>
              <a:rPr lang="en-US">
                <a:sym typeface="Symbol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Arial" charset="0"/>
                <a:sym typeface="Symbol" charset="0"/>
              </a:rPr>
              <a:t>N. Vaidya, M. T. Harandi, J. Hou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 txBox="1">
            <a:spLocks noChangeArrowheads="1"/>
          </p:cNvSpPr>
          <p:nvPr/>
        </p:nvSpPr>
        <p:spPr bwMode="auto">
          <a:xfrm>
            <a:off x="406400" y="838200"/>
            <a:ext cx="8001000" cy="5486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63500" indent="-635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177800" indent="2794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2000" b="1">
                <a:solidFill>
                  <a:schemeClr val="tx1"/>
                </a:solidFill>
              </a:rPr>
              <a:t>An interleaving of the operations of 2 or more transactions is said to be </a:t>
            </a:r>
            <a:r>
              <a:rPr lang="en-US" sz="2000" b="1"/>
              <a:t>serially equivalent </a:t>
            </a:r>
            <a:r>
              <a:rPr lang="en-US" sz="2000" b="1">
                <a:solidFill>
                  <a:schemeClr val="tx1"/>
                </a:solidFill>
              </a:rPr>
              <a:t>if the combined effect is the same as if these transactions had been performed sequentially (in some order).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400" b="1">
                <a:solidFill>
                  <a:schemeClr val="tx1"/>
                </a:solidFill>
              </a:rPr>
              <a:t>   </a:t>
            </a:r>
            <a:r>
              <a:rPr lang="en-US" sz="2400" b="1" u="sng">
                <a:solidFill>
                  <a:schemeClr val="bg2"/>
                </a:solidFill>
              </a:rPr>
              <a:t>Transaction T1  </a:t>
            </a:r>
            <a:r>
              <a:rPr lang="en-US" sz="2400" b="1" u="sng">
                <a:solidFill>
                  <a:schemeClr val="hlink"/>
                </a:solidFill>
              </a:rPr>
              <a:t>	             Transaction T2 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 b="1">
                <a:solidFill>
                  <a:schemeClr val="bg2"/>
                </a:solidFill>
              </a:rPr>
              <a:t>balance = b.getBalance()</a:t>
            </a:r>
            <a:r>
              <a:rPr lang="en-US" sz="2000" b="1">
                <a:solidFill>
                  <a:schemeClr val="hlink"/>
                </a:solidFill>
              </a:rPr>
              <a:t>	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 b="1">
                <a:solidFill>
                  <a:schemeClr val="bg2"/>
                </a:solidFill>
              </a:rPr>
              <a:t>b.setBalance = (balance*1.1)</a:t>
            </a:r>
            <a:endParaRPr lang="en-US" sz="1600" b="1">
              <a:solidFill>
                <a:schemeClr val="hlink"/>
              </a:solidFill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</a:rPr>
              <a:t>			       	   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</a:rPr>
              <a:t>                                                           balance = b.getBalance()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 b="1">
                <a:solidFill>
                  <a:schemeClr val="bg2"/>
                </a:solidFill>
              </a:rPr>
              <a:t>				       	   </a:t>
            </a:r>
            <a:r>
              <a:rPr lang="en-US" sz="1600" b="1">
                <a:solidFill>
                  <a:schemeClr val="hlink"/>
                </a:solidFill>
              </a:rPr>
              <a:t>b.setBalance(balance*1.1)</a:t>
            </a:r>
            <a:endParaRPr lang="en-US" sz="1600" b="1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 b="1">
                <a:solidFill>
                  <a:schemeClr val="bg2"/>
                </a:solidFill>
              </a:rPr>
              <a:t>a.withdraw(balance* 0.1)</a:t>
            </a:r>
          </a:p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</a:rPr>
              <a:t>				        	   c.withdraw(balance*0.1)</a:t>
            </a: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 b="1">
                <a:solidFill>
                  <a:schemeClr val="tx1"/>
                </a:solidFill>
              </a:rPr>
              <a:t>	 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1600" b="1">
              <a:solidFill>
                <a:schemeClr val="hlink"/>
              </a:solidFill>
            </a:endParaRPr>
          </a:p>
        </p:txBody>
      </p:sp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4229100" y="31877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>
          <a:xfrm>
            <a:off x="188913" y="182563"/>
            <a:ext cx="8575675" cy="52705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Concurrency Control: </a:t>
            </a:r>
            <a:r>
              <a:rPr lang="ja-JP" alt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Serial Equivalence</a:t>
            </a:r>
            <a:r>
              <a:rPr lang="ja-JP" alt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114800" y="23495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5524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6921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695700" y="23622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181600" y="2349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6578600" y="2349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7747000" y="54483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278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378700" y="5461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3797300" y="5130800"/>
            <a:ext cx="50800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7734300" y="47244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242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7391400" y="473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5615" name="Line 16"/>
          <p:cNvSpPr>
            <a:spLocks noChangeShapeType="1"/>
          </p:cNvSpPr>
          <p:nvPr/>
        </p:nvSpPr>
        <p:spPr bwMode="auto">
          <a:xfrm>
            <a:off x="736600" y="60579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3784600" y="4025900"/>
            <a:ext cx="50800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4127500" y="40132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220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4152900" y="5118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5619" name="Text Box 20"/>
          <p:cNvSpPr txBox="1">
            <a:spLocks noChangeArrowheads="1"/>
          </p:cNvSpPr>
          <p:nvPr/>
        </p:nvSpPr>
        <p:spPr bwMode="auto">
          <a:xfrm>
            <a:off x="6003925" y="3495675"/>
            <a:ext cx="2505075" cy="4762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/>
              <a:t>== T1 (complete) followed</a:t>
            </a:r>
          </a:p>
          <a:p>
            <a:r>
              <a:rPr lang="en-US" b="1"/>
              <a:t>	by T2 (complete)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952500"/>
            <a:ext cx="7848600" cy="5295900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038A69"/>
              </a:buClr>
              <a:buSzPct val="120000"/>
              <a:buFont typeface="Wingdings" charset="0"/>
              <a:buChar char="q"/>
              <a:defRPr/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The effect of an operation refers to</a:t>
            </a:r>
          </a:p>
          <a:p>
            <a:pPr lvl="1">
              <a:lnSpc>
                <a:spcPct val="100000"/>
              </a:lnSpc>
              <a:buClr>
                <a:srgbClr val="038A69"/>
              </a:buClr>
              <a:buSzPct val="120000"/>
              <a:buFont typeface="Wingdings" charset="0"/>
              <a:buChar char="q"/>
              <a:defRPr/>
            </a:pPr>
            <a:r>
              <a:rPr lang="en-US" sz="1600" dirty="0">
                <a:latin typeface="Arial" charset="0"/>
                <a:ea typeface="ＭＳ Ｐゴシック" charset="0"/>
              </a:rPr>
              <a:t>The value of an object set by a write operation</a:t>
            </a:r>
          </a:p>
          <a:p>
            <a:pPr lvl="1">
              <a:lnSpc>
                <a:spcPct val="100000"/>
              </a:lnSpc>
              <a:buClr>
                <a:srgbClr val="038A69"/>
              </a:buClr>
              <a:buSzPct val="120000"/>
              <a:buFont typeface="Wingdings" charset="0"/>
              <a:buChar char="q"/>
              <a:defRPr/>
            </a:pPr>
            <a:r>
              <a:rPr lang="en-US" sz="1600" dirty="0">
                <a:latin typeface="Arial" charset="0"/>
                <a:ea typeface="ＭＳ Ｐゴシック" charset="0"/>
              </a:rPr>
              <a:t>The result returned by a read operation.</a:t>
            </a: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>
              <a:lnSpc>
                <a:spcPct val="100000"/>
              </a:lnSpc>
              <a:buClr>
                <a:srgbClr val="038A69"/>
              </a:buClr>
              <a:buSzPct val="120000"/>
              <a:buFont typeface="Wingdings" charset="0"/>
              <a:buChar char="q"/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Two </a:t>
            </a:r>
            <a:r>
              <a:rPr lang="en-US" sz="2000" u="sng" dirty="0">
                <a:latin typeface="Arial" charset="0"/>
                <a:ea typeface="ＭＳ Ｐゴシック" charset="0"/>
                <a:cs typeface="ＭＳ Ｐゴシック" charset="0"/>
              </a:rPr>
              <a:t>operations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are said to be </a:t>
            </a:r>
            <a:r>
              <a:rPr lang="en-US" sz="2000" u="sng" dirty="0">
                <a:latin typeface="Arial" charset="0"/>
                <a:ea typeface="ＭＳ Ｐゴシック" charset="0"/>
                <a:cs typeface="ＭＳ Ｐゴシック" charset="0"/>
              </a:rPr>
              <a:t>in conflict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if their </a:t>
            </a:r>
            <a:r>
              <a:rPr lang="en-US" sz="2000" i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combined effect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depends on the </a:t>
            </a:r>
            <a:r>
              <a:rPr lang="en-US" sz="2000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order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they are executed, e.g., read-write, write-read, write-write (all on same variables). NOT read-read, not on different variables.</a:t>
            </a:r>
          </a:p>
          <a:p>
            <a:pPr>
              <a:lnSpc>
                <a:spcPct val="110000"/>
              </a:lnSpc>
              <a:buClr>
                <a:srgbClr val="038A69"/>
              </a:buClr>
              <a:buSzPct val="120000"/>
              <a:buFont typeface="Wingdings" charset="0"/>
              <a:buChar char="q"/>
              <a:defRPr/>
            </a:pPr>
            <a:r>
              <a:rPr lang="en-US" sz="2000" i="1" dirty="0">
                <a:solidFill>
                  <a:srgbClr val="038A69"/>
                </a:solidFill>
                <a:latin typeface="Arial" charset="0"/>
                <a:ea typeface="ＭＳ Ｐゴシック" charset="0"/>
                <a:cs typeface="ＭＳ Ｐゴシック" charset="0"/>
              </a:rPr>
              <a:t>Two </a:t>
            </a:r>
            <a:r>
              <a:rPr lang="en-US" sz="2000" i="1" u="sng" dirty="0">
                <a:solidFill>
                  <a:srgbClr val="038A69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transactions</a:t>
            </a:r>
            <a:r>
              <a:rPr lang="en-US" sz="2000" i="1" dirty="0">
                <a:solidFill>
                  <a:srgbClr val="038A69"/>
                </a:solidFill>
                <a:latin typeface="Arial" charset="0"/>
                <a:ea typeface="ＭＳ Ｐゴシック" charset="0"/>
                <a:cs typeface="ＭＳ Ｐゴシック" charset="0"/>
              </a:rPr>
              <a:t> are </a:t>
            </a:r>
            <a:r>
              <a:rPr lang="en-US" sz="2000" i="1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serially equivalent </a:t>
            </a:r>
            <a:r>
              <a:rPr lang="en-US" sz="2000" i="1" dirty="0">
                <a:solidFill>
                  <a:srgbClr val="038A69"/>
                </a:solidFill>
                <a:latin typeface="Arial" charset="0"/>
                <a:ea typeface="ＭＳ Ｐゴシック" charset="0"/>
                <a:cs typeface="ＭＳ Ｐゴシック" charset="0"/>
              </a:rPr>
              <a:t>if and only if all pairs of conflicting operations (pair containing one operation from each transaction) are executed in the same order (transaction order) for all objects (data) they both access.</a:t>
            </a:r>
          </a:p>
          <a:p>
            <a:pPr marL="457200" lvl="1" indent="0">
              <a:lnSpc>
                <a:spcPct val="110000"/>
              </a:lnSpc>
              <a:buClr>
                <a:srgbClr val="038A69"/>
              </a:buClr>
              <a:buSzPct val="120000"/>
              <a:buFontTx/>
              <a:buNone/>
              <a:defRPr/>
            </a:pPr>
            <a:endParaRPr lang="en-US" sz="1600" i="1" dirty="0">
              <a:solidFill>
                <a:srgbClr val="038A69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100000"/>
              </a:lnSpc>
              <a:buClr>
                <a:srgbClr val="038A69"/>
              </a:buClr>
              <a:buSzPct val="120000"/>
              <a:buFont typeface="Wingdings" charset="0"/>
              <a:buChar char="q"/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Why is the above result important? Because: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Serial equivalence is the basis for concurrency control protocols for transactions.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88913" y="182563"/>
            <a:ext cx="4606925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Conflicting Operations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512763"/>
            <a:ext cx="7905750" cy="522287"/>
          </a:xfrm>
        </p:spPr>
        <p:txBody>
          <a:bodyPr/>
          <a:lstStyle/>
          <a:p>
            <a:pPr>
              <a:defRPr/>
            </a:pPr>
            <a:r>
              <a:rPr lang="en-GB" i="0" dirty="0"/>
              <a:t>Read</a:t>
            </a:r>
            <a:r>
              <a:rPr lang="en-GB" dirty="0"/>
              <a:t> and </a:t>
            </a:r>
            <a:r>
              <a:rPr lang="en-GB" i="0" dirty="0"/>
              <a:t>Write</a:t>
            </a:r>
            <a:r>
              <a:rPr lang="en-GB" dirty="0"/>
              <a:t> Operation Conflict Rules</a:t>
            </a:r>
          </a:p>
        </p:txBody>
      </p:sp>
      <p:grpSp>
        <p:nvGrpSpPr>
          <p:cNvPr id="29698" name="Group 3"/>
          <p:cNvGrpSpPr>
            <a:grpSpLocks/>
          </p:cNvGrpSpPr>
          <p:nvPr/>
        </p:nvGrpSpPr>
        <p:grpSpPr bwMode="auto">
          <a:xfrm>
            <a:off x="317500" y="1720850"/>
            <a:ext cx="8547100" cy="3524250"/>
            <a:chOff x="341" y="1117"/>
            <a:chExt cx="5545" cy="2044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357" y="1174"/>
              <a:ext cx="150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Operations of different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0" name="Rectangle 5"/>
            <p:cNvSpPr>
              <a:spLocks noChangeArrowheads="1"/>
            </p:cNvSpPr>
            <p:nvPr/>
          </p:nvSpPr>
          <p:spPr bwMode="auto">
            <a:xfrm>
              <a:off x="679" y="1343"/>
              <a:ext cx="81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transactions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937" y="1174"/>
              <a:ext cx="53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Conflict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2" name="Rectangle 7"/>
            <p:cNvSpPr>
              <a:spLocks noChangeArrowheads="1"/>
            </p:cNvSpPr>
            <p:nvPr/>
          </p:nvSpPr>
          <p:spPr bwMode="auto">
            <a:xfrm>
              <a:off x="3931" y="1174"/>
              <a:ext cx="48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Reason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484" y="1639"/>
              <a:ext cx="30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4" name="Rectangle 9"/>
            <p:cNvSpPr>
              <a:spLocks noChangeArrowheads="1"/>
            </p:cNvSpPr>
            <p:nvPr/>
          </p:nvSpPr>
          <p:spPr bwMode="auto">
            <a:xfrm>
              <a:off x="1296" y="1639"/>
              <a:ext cx="301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941" y="1639"/>
              <a:ext cx="20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6" name="Rectangle 11"/>
            <p:cNvSpPr>
              <a:spLocks noChangeArrowheads="1"/>
            </p:cNvSpPr>
            <p:nvPr/>
          </p:nvSpPr>
          <p:spPr bwMode="auto">
            <a:xfrm>
              <a:off x="2601" y="1639"/>
              <a:ext cx="201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4610" y="1639"/>
              <a:ext cx="30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8" name="Rectangle 13"/>
            <p:cNvSpPr>
              <a:spLocks noChangeArrowheads="1"/>
            </p:cNvSpPr>
            <p:nvPr/>
          </p:nvSpPr>
          <p:spPr bwMode="auto">
            <a:xfrm>
              <a:off x="4902" y="1639"/>
              <a:ext cx="72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2601" y="1854"/>
              <a:ext cx="308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does not depend on the order in which they are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0" name="Rectangle 15"/>
            <p:cNvSpPr>
              <a:spLocks noChangeArrowheads="1"/>
            </p:cNvSpPr>
            <p:nvPr/>
          </p:nvSpPr>
          <p:spPr bwMode="auto">
            <a:xfrm>
              <a:off x="2601" y="2068"/>
              <a:ext cx="58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executed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484" y="2283"/>
              <a:ext cx="30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2" name="Rectangle 17"/>
            <p:cNvSpPr>
              <a:spLocks noChangeArrowheads="1"/>
            </p:cNvSpPr>
            <p:nvPr/>
          </p:nvSpPr>
          <p:spPr bwMode="auto">
            <a:xfrm>
              <a:off x="1296" y="2283"/>
              <a:ext cx="33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1941" y="2283"/>
              <a:ext cx="25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2601" y="2283"/>
              <a:ext cx="153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Because the effect of a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4150" y="2283"/>
              <a:ext cx="30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read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6" name="Rectangle 21"/>
            <p:cNvSpPr>
              <a:spLocks noChangeArrowheads="1"/>
            </p:cNvSpPr>
            <p:nvPr/>
          </p:nvSpPr>
          <p:spPr bwMode="auto">
            <a:xfrm>
              <a:off x="4441" y="2283"/>
              <a:ext cx="43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and a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4887" y="2283"/>
              <a:ext cx="33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8" name="Rectangle 23"/>
            <p:cNvSpPr>
              <a:spLocks noChangeArrowheads="1"/>
            </p:cNvSpPr>
            <p:nvPr/>
          </p:nvSpPr>
          <p:spPr bwMode="auto">
            <a:xfrm>
              <a:off x="5224" y="2283"/>
              <a:ext cx="66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operation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2601" y="2498"/>
              <a:ext cx="257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0" name="Rectangle 25"/>
            <p:cNvSpPr>
              <a:spLocks noChangeArrowheads="1"/>
            </p:cNvSpPr>
            <p:nvPr/>
          </p:nvSpPr>
          <p:spPr bwMode="auto">
            <a:xfrm>
              <a:off x="5116" y="2498"/>
              <a:ext cx="8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1" name="Rectangle 26"/>
            <p:cNvSpPr>
              <a:spLocks noChangeArrowheads="1"/>
            </p:cNvSpPr>
            <p:nvPr/>
          </p:nvSpPr>
          <p:spPr bwMode="auto">
            <a:xfrm>
              <a:off x="484" y="2712"/>
              <a:ext cx="33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2" name="Rectangle 27"/>
            <p:cNvSpPr>
              <a:spLocks noChangeArrowheads="1"/>
            </p:cNvSpPr>
            <p:nvPr/>
          </p:nvSpPr>
          <p:spPr bwMode="auto">
            <a:xfrm>
              <a:off x="1296" y="2712"/>
              <a:ext cx="33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3" name="Rectangle 28"/>
            <p:cNvSpPr>
              <a:spLocks noChangeArrowheads="1"/>
            </p:cNvSpPr>
            <p:nvPr/>
          </p:nvSpPr>
          <p:spPr bwMode="auto">
            <a:xfrm>
              <a:off x="1941" y="2712"/>
              <a:ext cx="25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4" name="Rectangle 29"/>
            <p:cNvSpPr>
              <a:spLocks noChangeArrowheads="1"/>
            </p:cNvSpPr>
            <p:nvPr/>
          </p:nvSpPr>
          <p:spPr bwMode="auto">
            <a:xfrm>
              <a:off x="2601" y="2712"/>
              <a:ext cx="201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Because the effect of a pair of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5" name="Rectangle 30"/>
            <p:cNvSpPr>
              <a:spLocks noChangeArrowheads="1"/>
            </p:cNvSpPr>
            <p:nvPr/>
          </p:nvSpPr>
          <p:spPr bwMode="auto">
            <a:xfrm>
              <a:off x="4610" y="2712"/>
              <a:ext cx="33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write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6" name="Rectangle 31"/>
            <p:cNvSpPr>
              <a:spLocks noChangeArrowheads="1"/>
            </p:cNvSpPr>
            <p:nvPr/>
          </p:nvSpPr>
          <p:spPr bwMode="auto">
            <a:xfrm>
              <a:off x="4948" y="2712"/>
              <a:ext cx="72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operations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7" name="Rectangle 32"/>
            <p:cNvSpPr>
              <a:spLocks noChangeArrowheads="1"/>
            </p:cNvSpPr>
            <p:nvPr/>
          </p:nvSpPr>
          <p:spPr bwMode="auto">
            <a:xfrm>
              <a:off x="2601" y="2927"/>
              <a:ext cx="257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depends on the order of their execution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8" name="Rectangle 33"/>
            <p:cNvSpPr>
              <a:spLocks noChangeArrowheads="1"/>
            </p:cNvSpPr>
            <p:nvPr/>
          </p:nvSpPr>
          <p:spPr bwMode="auto">
            <a:xfrm>
              <a:off x="5116" y="2927"/>
              <a:ext cx="8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729" name="Line 34"/>
            <p:cNvSpPr>
              <a:spLocks noChangeShapeType="1"/>
            </p:cNvSpPr>
            <p:nvPr/>
          </p:nvSpPr>
          <p:spPr bwMode="auto">
            <a:xfrm>
              <a:off x="341" y="1117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35"/>
            <p:cNvSpPr>
              <a:spLocks noChangeShapeType="1"/>
            </p:cNvSpPr>
            <p:nvPr/>
          </p:nvSpPr>
          <p:spPr bwMode="auto">
            <a:xfrm>
              <a:off x="341" y="1568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36"/>
            <p:cNvSpPr>
              <a:spLocks noChangeShapeType="1"/>
            </p:cNvSpPr>
            <p:nvPr/>
          </p:nvSpPr>
          <p:spPr bwMode="auto">
            <a:xfrm>
              <a:off x="341" y="3161"/>
              <a:ext cx="5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838200"/>
            <a:ext cx="8001000" cy="54864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An interleaving of the operations of 2 or more transactions is said to be </a:t>
            </a:r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serially equivalent 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if the combined effect is the same as if these transactions had been performed sequentially (in some order).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US" u="sng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  </a:t>
            </a:r>
            <a:r>
              <a:rPr lang="en-US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            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b.getBalance()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 = (balance*1.1)</a:t>
            </a:r>
            <a:endParaRPr lang="en-US" sz="16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   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                                                          balance = b.getBalance()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	   </a:t>
            </a: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b.setBalance(balance*1.1)</a:t>
            </a:r>
            <a:endParaRPr lang="en-US" sz="160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a.withdraw(balance*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6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	   c.withdraw(balance*0.1)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	 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16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Line 3"/>
          <p:cNvSpPr>
            <a:spLocks noChangeShapeType="1"/>
          </p:cNvSpPr>
          <p:nvPr/>
        </p:nvSpPr>
        <p:spPr bwMode="auto">
          <a:xfrm>
            <a:off x="4229100" y="3187700"/>
            <a:ext cx="12700" cy="285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>
          <a:xfrm>
            <a:off x="188913" y="182563"/>
            <a:ext cx="8575675" cy="52705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Concurrency Control: </a:t>
            </a:r>
            <a:r>
              <a:rPr lang="ja-JP" alt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Serial Equivalence</a:t>
            </a:r>
            <a:r>
              <a:rPr lang="ja-JP" alt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114800" y="23495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5524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6921500" y="2336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695700" y="23622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5181600" y="2349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578600" y="2349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7747000" y="54483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278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7378700" y="54610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3797300" y="5130800"/>
            <a:ext cx="50800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7734300" y="47244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242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>
            <a:off x="7391400" y="47371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>
            <a:off x="736600" y="60579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3784600" y="4025900"/>
            <a:ext cx="508000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4127500" y="40132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220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4152900" y="5118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003925" y="3495675"/>
            <a:ext cx="2505075" cy="4762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/>
              <a:t>== T1 (complete) followed</a:t>
            </a:r>
          </a:p>
          <a:p>
            <a:r>
              <a:rPr lang="en-US" b="1"/>
              <a:t>	by T2 (complete)</a:t>
            </a:r>
          </a:p>
        </p:txBody>
      </p:sp>
      <p:sp>
        <p:nvSpPr>
          <p:cNvPr id="31764" name="Line 33"/>
          <p:cNvSpPr>
            <a:spLocks noChangeShapeType="1"/>
          </p:cNvSpPr>
          <p:nvPr/>
        </p:nvSpPr>
        <p:spPr bwMode="auto">
          <a:xfrm>
            <a:off x="3279775" y="4137025"/>
            <a:ext cx="914400" cy="69691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34"/>
          <p:cNvSpPr>
            <a:spLocks noChangeShapeType="1"/>
          </p:cNvSpPr>
          <p:nvPr/>
        </p:nvSpPr>
        <p:spPr bwMode="auto">
          <a:xfrm>
            <a:off x="3271838" y="3636963"/>
            <a:ext cx="914400" cy="11763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35"/>
          <p:cNvSpPr>
            <a:spLocks noChangeShapeType="1"/>
          </p:cNvSpPr>
          <p:nvPr/>
        </p:nvSpPr>
        <p:spPr bwMode="auto">
          <a:xfrm>
            <a:off x="3308350" y="4064000"/>
            <a:ext cx="900113" cy="4651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stealth" w="sm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Text Box 36"/>
          <p:cNvSpPr txBox="1">
            <a:spLocks noChangeArrowheads="1"/>
          </p:cNvSpPr>
          <p:nvPr/>
        </p:nvSpPr>
        <p:spPr bwMode="auto">
          <a:xfrm>
            <a:off x="2608263" y="6086475"/>
            <a:ext cx="25796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Pairs of Conflicting Operations</a:t>
            </a:r>
          </a:p>
        </p:txBody>
      </p:sp>
      <p:sp>
        <p:nvSpPr>
          <p:cNvPr id="31768" name="Line 37"/>
          <p:cNvSpPr>
            <a:spLocks noChangeShapeType="1"/>
          </p:cNvSpPr>
          <p:nvPr/>
        </p:nvSpPr>
        <p:spPr bwMode="auto">
          <a:xfrm flipH="1">
            <a:off x="3279775" y="4572000"/>
            <a:ext cx="436563" cy="1538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228600"/>
            <a:ext cx="6203950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Conflicting Operators Example 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838200"/>
            <a:ext cx="8001000" cy="53721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u="sng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    </a:t>
            </a:r>
            <a:r>
              <a:rPr lang="en-US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Transaction T2 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x= a.read()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a.write(20)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       				       					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y = b.read()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	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b.write(30)</a:t>
            </a: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b.write(x)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		z = a.read()			        </a:t>
            </a:r>
          </a:p>
          <a:p>
            <a:pPr marL="63500" indent="-63500"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x= a.read()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63500" indent="-63500">
              <a:lnSpc>
                <a:spcPct val="7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a.write(20)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       				       					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z = a.read()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b.write(x)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	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y = b.read()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		b.write(30)	</a:t>
            </a:r>
          </a:p>
        </p:txBody>
      </p:sp>
      <p:sp>
        <p:nvSpPr>
          <p:cNvPr id="33795" name="Line 21"/>
          <p:cNvSpPr>
            <a:spLocks noChangeShapeType="1"/>
          </p:cNvSpPr>
          <p:nvPr/>
        </p:nvSpPr>
        <p:spPr bwMode="auto">
          <a:xfrm>
            <a:off x="736600" y="3429000"/>
            <a:ext cx="6096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Line 22"/>
          <p:cNvSpPr>
            <a:spLocks noChangeShapeType="1"/>
          </p:cNvSpPr>
          <p:nvPr/>
        </p:nvSpPr>
        <p:spPr bwMode="auto">
          <a:xfrm>
            <a:off x="3746500" y="1016000"/>
            <a:ext cx="0" cy="480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Line 23"/>
          <p:cNvSpPr>
            <a:spLocks noChangeShapeType="1"/>
          </p:cNvSpPr>
          <p:nvPr/>
        </p:nvSpPr>
        <p:spPr bwMode="auto">
          <a:xfrm>
            <a:off x="749300" y="3657600"/>
            <a:ext cx="6096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Oval 29"/>
          <p:cNvSpPr>
            <a:spLocks noChangeArrowheads="1"/>
          </p:cNvSpPr>
          <p:nvPr/>
        </p:nvSpPr>
        <p:spPr bwMode="auto">
          <a:xfrm>
            <a:off x="5016500" y="3111500"/>
            <a:ext cx="139700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6870700" y="4000500"/>
            <a:ext cx="14986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 Serially equivalent interleaving of operations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(why?)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44800" y="1346200"/>
            <a:ext cx="5562600" cy="1828800"/>
            <a:chOff x="1792" y="848"/>
            <a:chExt cx="3504" cy="1152"/>
          </a:xfrm>
        </p:grpSpPr>
        <p:sp>
          <p:nvSpPr>
            <p:cNvPr id="33802" name="Text Box 34"/>
            <p:cNvSpPr txBox="1">
              <a:spLocks noChangeArrowheads="1"/>
            </p:cNvSpPr>
            <p:nvPr/>
          </p:nvSpPr>
          <p:spPr bwMode="auto">
            <a:xfrm>
              <a:off x="2312" y="1248"/>
              <a:ext cx="8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/>
                <a:t>Conflicting Ops.</a:t>
              </a:r>
            </a:p>
          </p:txBody>
        </p:sp>
        <p:grpSp>
          <p:nvGrpSpPr>
            <p:cNvPr id="33803" name="Group 40"/>
            <p:cNvGrpSpPr>
              <a:grpSpLocks/>
            </p:cNvGrpSpPr>
            <p:nvPr/>
          </p:nvGrpSpPr>
          <p:grpSpPr bwMode="auto">
            <a:xfrm>
              <a:off x="1792" y="848"/>
              <a:ext cx="3504" cy="1152"/>
              <a:chOff x="1792" y="848"/>
              <a:chExt cx="3504" cy="1152"/>
            </a:xfrm>
          </p:grpSpPr>
          <p:sp>
            <p:nvSpPr>
              <p:cNvPr id="33804" name="Text Box 24"/>
              <p:cNvSpPr txBox="1">
                <a:spLocks noChangeArrowheads="1"/>
              </p:cNvSpPr>
              <p:nvPr/>
            </p:nvSpPr>
            <p:spPr bwMode="auto">
              <a:xfrm>
                <a:off x="4352" y="848"/>
                <a:ext cx="944" cy="1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000" i="1">
                    <a:solidFill>
                      <a:schemeClr val="tx1"/>
                    </a:solidFill>
                  </a:rPr>
                  <a:t>Non-</a:t>
                </a:r>
                <a:r>
                  <a:rPr lang="en-US" sz="2000">
                    <a:solidFill>
                      <a:schemeClr val="tx1"/>
                    </a:solidFill>
                  </a:rPr>
                  <a:t>serially equivalent interleaving of operations</a:t>
                </a:r>
              </a:p>
            </p:txBody>
          </p:sp>
          <p:grpSp>
            <p:nvGrpSpPr>
              <p:cNvPr id="33805" name="Group 39"/>
              <p:cNvGrpSpPr>
                <a:grpSpLocks/>
              </p:cNvGrpSpPr>
              <p:nvPr/>
            </p:nvGrpSpPr>
            <p:grpSpPr bwMode="auto">
              <a:xfrm>
                <a:off x="1792" y="1128"/>
                <a:ext cx="1448" cy="872"/>
                <a:chOff x="1792" y="1128"/>
                <a:chExt cx="1448" cy="872"/>
              </a:xfrm>
            </p:grpSpPr>
            <p:sp>
              <p:nvSpPr>
                <p:cNvPr id="33806" name="Oval 28"/>
                <p:cNvSpPr>
                  <a:spLocks noChangeArrowheads="1"/>
                </p:cNvSpPr>
                <p:nvPr/>
              </p:nvSpPr>
              <p:spPr bwMode="auto">
                <a:xfrm>
                  <a:off x="1832" y="1128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3807" name="AutoShape 30"/>
                <p:cNvCxnSpPr>
                  <a:cxnSpLocks noChangeShapeType="1"/>
                  <a:stCxn id="33806" idx="5"/>
                  <a:endCxn id="33798" idx="2"/>
                </p:cNvCxnSpPr>
                <p:nvPr/>
              </p:nvCxnSpPr>
              <p:spPr bwMode="auto">
                <a:xfrm>
                  <a:off x="1907" y="1196"/>
                  <a:ext cx="1253" cy="804"/>
                </a:xfrm>
                <a:prstGeom prst="straightConnector1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08" name="Oval 31"/>
                <p:cNvSpPr>
                  <a:spLocks noChangeArrowheads="1"/>
                </p:cNvSpPr>
                <p:nvPr/>
              </p:nvSpPr>
              <p:spPr bwMode="auto">
                <a:xfrm>
                  <a:off x="3152" y="1496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09" name="Oval 32"/>
                <p:cNvSpPr>
                  <a:spLocks noChangeArrowheads="1"/>
                </p:cNvSpPr>
                <p:nvPr/>
              </p:nvSpPr>
              <p:spPr bwMode="auto">
                <a:xfrm>
                  <a:off x="1792" y="1736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3810" name="AutoShape 33"/>
                <p:cNvCxnSpPr>
                  <a:cxnSpLocks noChangeShapeType="1"/>
                  <a:endCxn id="33809" idx="6"/>
                </p:cNvCxnSpPr>
                <p:nvPr/>
              </p:nvCxnSpPr>
              <p:spPr bwMode="auto">
                <a:xfrm flipH="1">
                  <a:off x="1880" y="1432"/>
                  <a:ext cx="1352" cy="344"/>
                </a:xfrm>
                <a:prstGeom prst="straightConnector1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811" name="Oval 36"/>
                <p:cNvSpPr>
                  <a:spLocks noChangeArrowheads="1"/>
                </p:cNvSpPr>
                <p:nvPr/>
              </p:nvSpPr>
              <p:spPr bwMode="auto">
                <a:xfrm>
                  <a:off x="3152" y="1312"/>
                  <a:ext cx="88" cy="8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2" name="Line 37"/>
                <p:cNvSpPr>
                  <a:spLocks noChangeShapeType="1"/>
                </p:cNvSpPr>
                <p:nvPr/>
              </p:nvSpPr>
              <p:spPr bwMode="auto">
                <a:xfrm>
                  <a:off x="3200" y="1384"/>
                  <a:ext cx="0" cy="112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3801" name="Line 38"/>
          <p:cNvSpPr>
            <a:spLocks noChangeShapeType="1"/>
          </p:cNvSpPr>
          <p:nvPr/>
        </p:nvSpPr>
        <p:spPr bwMode="auto">
          <a:xfrm flipV="1">
            <a:off x="5016500" y="2286000"/>
            <a:ext cx="38100" cy="25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0513" y="411163"/>
            <a:ext cx="6432550" cy="527050"/>
          </a:xfrm>
        </p:spPr>
        <p:txBody>
          <a:bodyPr/>
          <a:lstStyle/>
          <a:p>
            <a:pPr>
              <a:defRPr/>
            </a:pPr>
            <a:r>
              <a:rPr lang="en-GB" dirty="0"/>
              <a:t>Inconsistent Retrievals </a:t>
            </a:r>
            <a:r>
              <a:rPr lang="en-GB" dirty="0" smtClean="0"/>
              <a:t>Problem</a:t>
            </a:r>
            <a:endParaRPr lang="en-GB" dirty="0"/>
          </a:p>
        </p:txBody>
      </p:sp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431800" y="1647825"/>
            <a:ext cx="8342313" cy="3773488"/>
            <a:chOff x="295" y="1158"/>
            <a:chExt cx="5476" cy="2257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439" y="1181"/>
              <a:ext cx="9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1273" y="1181"/>
              <a:ext cx="1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1383" y="1181"/>
              <a:ext cx="5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430" y="118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444" y="1405"/>
              <a:ext cx="111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a.withdraw(100)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51" name="Rectangle 9"/>
            <p:cNvSpPr>
              <a:spLocks noChangeArrowheads="1"/>
            </p:cNvSpPr>
            <p:nvPr/>
          </p:nvSpPr>
          <p:spPr bwMode="auto">
            <a:xfrm>
              <a:off x="444" y="1626"/>
              <a:ext cx="96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2954" y="1181"/>
              <a:ext cx="90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3853" y="1181"/>
              <a:ext cx="14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3995" y="1177"/>
              <a:ext cx="5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2954" y="1497"/>
              <a:ext cx="154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>
              <a:off x="295" y="1158"/>
              <a:ext cx="249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>
              <a:off x="2804" y="1158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16"/>
            <p:cNvSpPr>
              <a:spLocks noChangeShapeType="1"/>
            </p:cNvSpPr>
            <p:nvPr/>
          </p:nvSpPr>
          <p:spPr bwMode="auto">
            <a:xfrm>
              <a:off x="2820" y="1158"/>
              <a:ext cx="295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2804" y="1174"/>
              <a:ext cx="1" cy="64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Rectangle 18"/>
            <p:cNvSpPr>
              <a:spLocks noChangeArrowheads="1"/>
            </p:cNvSpPr>
            <p:nvPr/>
          </p:nvSpPr>
          <p:spPr bwMode="auto">
            <a:xfrm>
              <a:off x="444" y="1954"/>
              <a:ext cx="116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2243" y="1971"/>
              <a:ext cx="33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>
              <a:off x="295" y="1836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>
              <a:off x="2220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2236" y="1836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23"/>
            <p:cNvSpPr>
              <a:spLocks noChangeShapeType="1"/>
            </p:cNvSpPr>
            <p:nvPr/>
          </p:nvSpPr>
          <p:spPr bwMode="auto">
            <a:xfrm>
              <a:off x="2804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2820" y="1836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>
              <a:off x="5109" y="1836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>
              <a:off x="5124" y="1836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Rectangle 27"/>
            <p:cNvSpPr>
              <a:spLocks noChangeArrowheads="1"/>
            </p:cNvSpPr>
            <p:nvPr/>
          </p:nvSpPr>
          <p:spPr bwMode="auto">
            <a:xfrm>
              <a:off x="2220" y="1852"/>
              <a:ext cx="16" cy="2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>
              <a:off x="2804" y="1852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Rectangle 29"/>
            <p:cNvSpPr>
              <a:spLocks noChangeArrowheads="1"/>
            </p:cNvSpPr>
            <p:nvPr/>
          </p:nvSpPr>
          <p:spPr bwMode="auto">
            <a:xfrm>
              <a:off x="2954" y="2222"/>
              <a:ext cx="148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total = a.getBalance()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5132" y="2231"/>
              <a:ext cx="3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2804" y="2120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Rectangle 32"/>
            <p:cNvSpPr>
              <a:spLocks noChangeArrowheads="1"/>
            </p:cNvSpPr>
            <p:nvPr/>
          </p:nvSpPr>
          <p:spPr bwMode="auto">
            <a:xfrm>
              <a:off x="2954" y="2491"/>
              <a:ext cx="190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total = total+b.getBalance()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75" name="Rectangle 33"/>
            <p:cNvSpPr>
              <a:spLocks noChangeArrowheads="1"/>
            </p:cNvSpPr>
            <p:nvPr/>
          </p:nvSpPr>
          <p:spPr bwMode="auto">
            <a:xfrm>
              <a:off x="5132" y="2499"/>
              <a:ext cx="33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$300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2804" y="2389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Rectangle 35"/>
            <p:cNvSpPr>
              <a:spLocks noChangeArrowheads="1"/>
            </p:cNvSpPr>
            <p:nvPr/>
          </p:nvSpPr>
          <p:spPr bwMode="auto">
            <a:xfrm>
              <a:off x="2954" y="2759"/>
              <a:ext cx="18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total = total+c.getBalance()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2804" y="2657"/>
              <a:ext cx="1" cy="25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Rectangle 37"/>
            <p:cNvSpPr>
              <a:spLocks noChangeArrowheads="1"/>
            </p:cNvSpPr>
            <p:nvPr/>
          </p:nvSpPr>
          <p:spPr bwMode="auto">
            <a:xfrm>
              <a:off x="444" y="3027"/>
              <a:ext cx="96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80" name="Rectangle 38"/>
            <p:cNvSpPr>
              <a:spLocks noChangeArrowheads="1"/>
            </p:cNvSpPr>
            <p:nvPr/>
          </p:nvSpPr>
          <p:spPr bwMode="auto">
            <a:xfrm>
              <a:off x="2243" y="3044"/>
              <a:ext cx="33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$300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5881" name="Line 39"/>
            <p:cNvSpPr>
              <a:spLocks noChangeShapeType="1"/>
            </p:cNvSpPr>
            <p:nvPr/>
          </p:nvSpPr>
          <p:spPr bwMode="auto">
            <a:xfrm>
              <a:off x="2804" y="2925"/>
              <a:ext cx="1" cy="253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0"/>
            <p:cNvSpPr>
              <a:spLocks noChangeShapeType="1"/>
            </p:cNvSpPr>
            <p:nvPr/>
          </p:nvSpPr>
          <p:spPr bwMode="auto">
            <a:xfrm>
              <a:off x="295" y="3414"/>
              <a:ext cx="191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Rectangle 41"/>
            <p:cNvSpPr>
              <a:spLocks noChangeArrowheads="1"/>
            </p:cNvSpPr>
            <p:nvPr/>
          </p:nvSpPr>
          <p:spPr bwMode="auto">
            <a:xfrm>
              <a:off x="2220" y="3193"/>
              <a:ext cx="16" cy="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2"/>
            <p:cNvSpPr>
              <a:spLocks noChangeShapeType="1"/>
            </p:cNvSpPr>
            <p:nvPr/>
          </p:nvSpPr>
          <p:spPr bwMode="auto">
            <a:xfrm>
              <a:off x="2220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3"/>
            <p:cNvSpPr>
              <a:spLocks noChangeShapeType="1"/>
            </p:cNvSpPr>
            <p:nvPr/>
          </p:nvSpPr>
          <p:spPr bwMode="auto">
            <a:xfrm>
              <a:off x="2236" y="3414"/>
              <a:ext cx="55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44"/>
            <p:cNvSpPr>
              <a:spLocks noChangeShapeType="1"/>
            </p:cNvSpPr>
            <p:nvPr/>
          </p:nvSpPr>
          <p:spPr bwMode="auto">
            <a:xfrm>
              <a:off x="2804" y="3193"/>
              <a:ext cx="1" cy="20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45"/>
            <p:cNvSpPr>
              <a:spLocks noChangeShapeType="1"/>
            </p:cNvSpPr>
            <p:nvPr/>
          </p:nvSpPr>
          <p:spPr bwMode="auto">
            <a:xfrm>
              <a:off x="2804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Line 46"/>
            <p:cNvSpPr>
              <a:spLocks noChangeShapeType="1"/>
            </p:cNvSpPr>
            <p:nvPr/>
          </p:nvSpPr>
          <p:spPr bwMode="auto">
            <a:xfrm>
              <a:off x="2820" y="3414"/>
              <a:ext cx="2273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Rectangle 47"/>
            <p:cNvSpPr>
              <a:spLocks noChangeArrowheads="1"/>
            </p:cNvSpPr>
            <p:nvPr/>
          </p:nvSpPr>
          <p:spPr bwMode="auto">
            <a:xfrm>
              <a:off x="5109" y="3193"/>
              <a:ext cx="15" cy="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Line 48"/>
            <p:cNvSpPr>
              <a:spLocks noChangeShapeType="1"/>
            </p:cNvSpPr>
            <p:nvPr/>
          </p:nvSpPr>
          <p:spPr bwMode="auto">
            <a:xfrm>
              <a:off x="5109" y="3414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Line 49"/>
            <p:cNvSpPr>
              <a:spLocks noChangeShapeType="1"/>
            </p:cNvSpPr>
            <p:nvPr/>
          </p:nvSpPr>
          <p:spPr bwMode="auto">
            <a:xfrm>
              <a:off x="5124" y="3414"/>
              <a:ext cx="6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92" name="Group 50"/>
            <p:cNvGrpSpPr>
              <a:grpSpLocks/>
            </p:cNvGrpSpPr>
            <p:nvPr/>
          </p:nvGrpSpPr>
          <p:grpSpPr bwMode="auto">
            <a:xfrm>
              <a:off x="3005" y="3066"/>
              <a:ext cx="47" cy="151"/>
              <a:chOff x="517" y="1652"/>
              <a:chExt cx="47" cy="151"/>
            </a:xfrm>
          </p:grpSpPr>
          <p:sp>
            <p:nvSpPr>
              <p:cNvPr id="35893" name="Oval 51"/>
              <p:cNvSpPr>
                <a:spLocks noChangeArrowheads="1"/>
              </p:cNvSpPr>
              <p:nvPr/>
            </p:nvSpPr>
            <p:spPr bwMode="auto">
              <a:xfrm>
                <a:off x="517" y="165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4" name="Oval 52"/>
              <p:cNvSpPr>
                <a:spLocks noChangeArrowheads="1"/>
              </p:cNvSpPr>
              <p:nvPr/>
            </p:nvSpPr>
            <p:spPr bwMode="auto">
              <a:xfrm>
                <a:off x="517" y="1756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43" name="Text Box 53"/>
          <p:cNvSpPr txBox="1">
            <a:spLocks noChangeArrowheads="1"/>
          </p:cNvSpPr>
          <p:nvPr/>
        </p:nvSpPr>
        <p:spPr bwMode="auto">
          <a:xfrm>
            <a:off x="1266825" y="5580063"/>
            <a:ext cx="48307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/>
              <a:t>Both withdraw and deposit contain a write operation</a:t>
            </a:r>
          </a:p>
        </p:txBody>
      </p:sp>
      <p:sp>
        <p:nvSpPr>
          <p:cNvPr id="35844" name="Line 54"/>
          <p:cNvSpPr>
            <a:spLocks noChangeShapeType="1"/>
          </p:cNvSpPr>
          <p:nvPr/>
        </p:nvSpPr>
        <p:spPr bwMode="auto">
          <a:xfrm>
            <a:off x="2476500" y="3340100"/>
            <a:ext cx="1816100" cy="406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5"/>
          <p:cNvSpPr>
            <a:spLocks noChangeShapeType="1"/>
          </p:cNvSpPr>
          <p:nvPr/>
        </p:nvSpPr>
        <p:spPr bwMode="auto">
          <a:xfrm flipH="1">
            <a:off x="2247900" y="4094163"/>
            <a:ext cx="2151063" cy="833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76263"/>
            <a:ext cx="8696325" cy="522287"/>
          </a:xfrm>
        </p:spPr>
        <p:txBody>
          <a:bodyPr/>
          <a:lstStyle/>
          <a:p>
            <a:pPr>
              <a:defRPr/>
            </a:pPr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A Serially Equivalent Interleaving of </a:t>
            </a:r>
            <a:r>
              <a:rPr lang="en-GB" i="0"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GB" i="0">
                <a:latin typeface="Arial" charset="0"/>
                <a:ea typeface="ＭＳ Ｐゴシック" charset="0"/>
                <a:cs typeface="ＭＳ Ｐゴシック" charset="0"/>
              </a:rPr>
              <a:t>W</a:t>
            </a:r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3414713" y="2822575"/>
            <a:ext cx="23812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7604125" y="2822575"/>
            <a:ext cx="22225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414713" y="5376863"/>
            <a:ext cx="23812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4260850" y="5376863"/>
            <a:ext cx="23813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7604125" y="5376863"/>
            <a:ext cx="22225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609600" y="1693863"/>
            <a:ext cx="7942263" cy="3621087"/>
            <a:chOff x="425" y="1091"/>
            <a:chExt cx="5420" cy="2281"/>
          </a:xfrm>
        </p:grpSpPr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547" y="1113"/>
              <a:ext cx="9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897" name="Rectangle 10"/>
            <p:cNvSpPr>
              <a:spLocks noChangeArrowheads="1"/>
            </p:cNvSpPr>
            <p:nvPr/>
          </p:nvSpPr>
          <p:spPr bwMode="auto">
            <a:xfrm>
              <a:off x="1437" y="111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charset="0"/>
                </a:rPr>
                <a:t>V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898" name="Rectangle 11"/>
            <p:cNvSpPr>
              <a:spLocks noChangeArrowheads="1"/>
            </p:cNvSpPr>
            <p:nvPr/>
          </p:nvSpPr>
          <p:spPr bwMode="auto">
            <a:xfrm>
              <a:off x="1546" y="1113"/>
              <a:ext cx="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1593" y="1113"/>
              <a:ext cx="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 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00" name="Rectangle 13"/>
            <p:cNvSpPr>
              <a:spLocks noChangeArrowheads="1"/>
            </p:cNvSpPr>
            <p:nvPr/>
          </p:nvSpPr>
          <p:spPr bwMode="auto">
            <a:xfrm>
              <a:off x="573" y="1302"/>
              <a:ext cx="1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01" name="Rectangle 14"/>
            <p:cNvSpPr>
              <a:spLocks noChangeArrowheads="1"/>
            </p:cNvSpPr>
            <p:nvPr/>
          </p:nvSpPr>
          <p:spPr bwMode="auto">
            <a:xfrm>
              <a:off x="573" y="1521"/>
              <a:ext cx="10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02" name="Rectangle 15"/>
            <p:cNvSpPr>
              <a:spLocks noChangeArrowheads="1"/>
            </p:cNvSpPr>
            <p:nvPr/>
          </p:nvSpPr>
          <p:spPr bwMode="auto">
            <a:xfrm>
              <a:off x="3056" y="1113"/>
              <a:ext cx="9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Transaction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3947" y="1113"/>
              <a:ext cx="1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 i="1">
                  <a:solidFill>
                    <a:srgbClr val="000000"/>
                  </a:solidFill>
                  <a:latin typeface="Times" charset="0"/>
                </a:rPr>
                <a:t>W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04" name="Rectangle 17"/>
            <p:cNvSpPr>
              <a:spLocks noChangeArrowheads="1"/>
            </p:cNvSpPr>
            <p:nvPr/>
          </p:nvSpPr>
          <p:spPr bwMode="auto">
            <a:xfrm>
              <a:off x="4087" y="1113"/>
              <a:ext cx="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1">
                  <a:solidFill>
                    <a:srgbClr val="000000"/>
                  </a:solidFill>
                  <a:latin typeface="Times" charset="0"/>
                </a:rPr>
                <a:t>: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05" name="Rectangle 18"/>
            <p:cNvSpPr>
              <a:spLocks noChangeArrowheads="1"/>
            </p:cNvSpPr>
            <p:nvPr/>
          </p:nvSpPr>
          <p:spPr bwMode="auto">
            <a:xfrm>
              <a:off x="3056" y="1426"/>
              <a:ext cx="1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aBranch.branchTotal()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06" name="Line 19"/>
            <p:cNvSpPr>
              <a:spLocks noChangeShapeType="1"/>
            </p:cNvSpPr>
            <p:nvPr/>
          </p:nvSpPr>
          <p:spPr bwMode="auto">
            <a:xfrm>
              <a:off x="425" y="1091"/>
              <a:ext cx="246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20"/>
            <p:cNvSpPr>
              <a:spLocks noChangeShapeType="1"/>
            </p:cNvSpPr>
            <p:nvPr/>
          </p:nvSpPr>
          <p:spPr bwMode="auto">
            <a:xfrm>
              <a:off x="2908" y="109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>
              <a:off x="2924" y="1091"/>
              <a:ext cx="29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9" name="Line 22"/>
            <p:cNvSpPr>
              <a:spLocks noChangeShapeType="1"/>
            </p:cNvSpPr>
            <p:nvPr/>
          </p:nvSpPr>
          <p:spPr bwMode="auto">
            <a:xfrm>
              <a:off x="2908" y="1107"/>
              <a:ext cx="1" cy="64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0" name="Rectangle 23"/>
            <p:cNvSpPr>
              <a:spLocks noChangeArrowheads="1"/>
            </p:cNvSpPr>
            <p:nvPr/>
          </p:nvSpPr>
          <p:spPr bwMode="auto">
            <a:xfrm>
              <a:off x="573" y="1879"/>
              <a:ext cx="1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a.withdraw(100);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11" name="Rectangle 24"/>
            <p:cNvSpPr>
              <a:spLocks noChangeArrowheads="1"/>
            </p:cNvSpPr>
            <p:nvPr/>
          </p:nvSpPr>
          <p:spPr bwMode="auto">
            <a:xfrm>
              <a:off x="2353" y="1832"/>
              <a:ext cx="3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12" name="Line 25"/>
            <p:cNvSpPr>
              <a:spLocks noChangeShapeType="1"/>
            </p:cNvSpPr>
            <p:nvPr/>
          </p:nvSpPr>
          <p:spPr bwMode="auto">
            <a:xfrm>
              <a:off x="425" y="1763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26"/>
            <p:cNvSpPr>
              <a:spLocks noChangeShapeType="1"/>
            </p:cNvSpPr>
            <p:nvPr/>
          </p:nvSpPr>
          <p:spPr bwMode="auto">
            <a:xfrm>
              <a:off x="2330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7"/>
            <p:cNvSpPr>
              <a:spLocks noChangeShapeType="1"/>
            </p:cNvSpPr>
            <p:nvPr/>
          </p:nvSpPr>
          <p:spPr bwMode="auto">
            <a:xfrm>
              <a:off x="2346" y="1763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Line 28"/>
            <p:cNvSpPr>
              <a:spLocks noChangeShapeType="1"/>
            </p:cNvSpPr>
            <p:nvPr/>
          </p:nvSpPr>
          <p:spPr bwMode="auto">
            <a:xfrm>
              <a:off x="2908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29"/>
            <p:cNvSpPr>
              <a:spLocks noChangeShapeType="1"/>
            </p:cNvSpPr>
            <p:nvPr/>
          </p:nvSpPr>
          <p:spPr bwMode="auto">
            <a:xfrm>
              <a:off x="2924" y="1763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Line 30"/>
            <p:cNvSpPr>
              <a:spLocks noChangeShapeType="1"/>
            </p:cNvSpPr>
            <p:nvPr/>
          </p:nvSpPr>
          <p:spPr bwMode="auto">
            <a:xfrm>
              <a:off x="5189" y="1763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Line 31"/>
            <p:cNvSpPr>
              <a:spLocks noChangeShapeType="1"/>
            </p:cNvSpPr>
            <p:nvPr/>
          </p:nvSpPr>
          <p:spPr bwMode="auto">
            <a:xfrm>
              <a:off x="5204" y="1763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Rectangle 32"/>
            <p:cNvSpPr>
              <a:spLocks noChangeArrowheads="1"/>
            </p:cNvSpPr>
            <p:nvPr/>
          </p:nvSpPr>
          <p:spPr bwMode="auto">
            <a:xfrm>
              <a:off x="2330" y="1778"/>
              <a:ext cx="16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Line 33"/>
            <p:cNvSpPr>
              <a:spLocks noChangeShapeType="1"/>
            </p:cNvSpPr>
            <p:nvPr/>
          </p:nvSpPr>
          <p:spPr bwMode="auto">
            <a:xfrm>
              <a:off x="2908" y="1778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34"/>
            <p:cNvSpPr>
              <a:spLocks noChangeArrowheads="1"/>
            </p:cNvSpPr>
            <p:nvPr/>
          </p:nvSpPr>
          <p:spPr bwMode="auto">
            <a:xfrm>
              <a:off x="5189" y="1778"/>
              <a:ext cx="15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Rectangle 35"/>
            <p:cNvSpPr>
              <a:spLocks noChangeArrowheads="1"/>
            </p:cNvSpPr>
            <p:nvPr/>
          </p:nvSpPr>
          <p:spPr bwMode="auto">
            <a:xfrm>
              <a:off x="573" y="2144"/>
              <a:ext cx="1003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b.deposit(100)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23" name="Rectangle 36"/>
            <p:cNvSpPr>
              <a:spLocks noChangeArrowheads="1"/>
            </p:cNvSpPr>
            <p:nvPr/>
          </p:nvSpPr>
          <p:spPr bwMode="auto">
            <a:xfrm>
              <a:off x="2353" y="2097"/>
              <a:ext cx="34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$300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24" name="Rectangle 37"/>
            <p:cNvSpPr>
              <a:spLocks noChangeArrowheads="1"/>
            </p:cNvSpPr>
            <p:nvPr/>
          </p:nvSpPr>
          <p:spPr bwMode="auto">
            <a:xfrm>
              <a:off x="2330" y="2044"/>
              <a:ext cx="16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5" name="Line 38"/>
            <p:cNvSpPr>
              <a:spLocks noChangeShapeType="1"/>
            </p:cNvSpPr>
            <p:nvPr/>
          </p:nvSpPr>
          <p:spPr bwMode="auto">
            <a:xfrm>
              <a:off x="2908" y="2044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Rectangle 39"/>
            <p:cNvSpPr>
              <a:spLocks noChangeArrowheads="1"/>
            </p:cNvSpPr>
            <p:nvPr/>
          </p:nvSpPr>
          <p:spPr bwMode="auto">
            <a:xfrm>
              <a:off x="5189" y="2044"/>
              <a:ext cx="15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Rectangle 40"/>
            <p:cNvSpPr>
              <a:spLocks noChangeArrowheads="1"/>
            </p:cNvSpPr>
            <p:nvPr/>
          </p:nvSpPr>
          <p:spPr bwMode="auto">
            <a:xfrm>
              <a:off x="3056" y="2410"/>
              <a:ext cx="15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total = a.getBalance()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28" name="Rectangle 41"/>
            <p:cNvSpPr>
              <a:spLocks noChangeArrowheads="1"/>
            </p:cNvSpPr>
            <p:nvPr/>
          </p:nvSpPr>
          <p:spPr bwMode="auto">
            <a:xfrm>
              <a:off x="5212" y="2363"/>
              <a:ext cx="3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$100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29" name="Rectangle 42"/>
            <p:cNvSpPr>
              <a:spLocks noChangeArrowheads="1"/>
            </p:cNvSpPr>
            <p:nvPr/>
          </p:nvSpPr>
          <p:spPr bwMode="auto">
            <a:xfrm>
              <a:off x="2330" y="2309"/>
              <a:ext cx="16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Line 43"/>
            <p:cNvSpPr>
              <a:spLocks noChangeShapeType="1"/>
            </p:cNvSpPr>
            <p:nvPr/>
          </p:nvSpPr>
          <p:spPr bwMode="auto">
            <a:xfrm>
              <a:off x="2908" y="2309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Rectangle 44"/>
            <p:cNvSpPr>
              <a:spLocks noChangeArrowheads="1"/>
            </p:cNvSpPr>
            <p:nvPr/>
          </p:nvSpPr>
          <p:spPr bwMode="auto">
            <a:xfrm>
              <a:off x="5189" y="2309"/>
              <a:ext cx="15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Rectangle 45"/>
            <p:cNvSpPr>
              <a:spLocks noChangeArrowheads="1"/>
            </p:cNvSpPr>
            <p:nvPr/>
          </p:nvSpPr>
          <p:spPr bwMode="auto">
            <a:xfrm>
              <a:off x="3056" y="2675"/>
              <a:ext cx="197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total = total+b.getBalance()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33" name="Rectangle 46"/>
            <p:cNvSpPr>
              <a:spLocks noChangeArrowheads="1"/>
            </p:cNvSpPr>
            <p:nvPr/>
          </p:nvSpPr>
          <p:spPr bwMode="auto">
            <a:xfrm>
              <a:off x="5212" y="2629"/>
              <a:ext cx="34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$400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34" name="Rectangle 47"/>
            <p:cNvSpPr>
              <a:spLocks noChangeArrowheads="1"/>
            </p:cNvSpPr>
            <p:nvPr/>
          </p:nvSpPr>
          <p:spPr bwMode="auto">
            <a:xfrm>
              <a:off x="2330" y="2575"/>
              <a:ext cx="16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Line 48"/>
            <p:cNvSpPr>
              <a:spLocks noChangeShapeType="1"/>
            </p:cNvSpPr>
            <p:nvPr/>
          </p:nvSpPr>
          <p:spPr bwMode="auto">
            <a:xfrm>
              <a:off x="2908" y="2575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Rectangle 49"/>
            <p:cNvSpPr>
              <a:spLocks noChangeArrowheads="1"/>
            </p:cNvSpPr>
            <p:nvPr/>
          </p:nvSpPr>
          <p:spPr bwMode="auto">
            <a:xfrm>
              <a:off x="5189" y="2575"/>
              <a:ext cx="15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Rectangle 50"/>
            <p:cNvSpPr>
              <a:spLocks noChangeArrowheads="1"/>
            </p:cNvSpPr>
            <p:nvPr/>
          </p:nvSpPr>
          <p:spPr bwMode="auto">
            <a:xfrm>
              <a:off x="3056" y="2941"/>
              <a:ext cx="196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000" i="1">
                <a:solidFill>
                  <a:srgbClr val="000000"/>
                </a:solidFill>
                <a:latin typeface="Times" charset="0"/>
              </a:endParaRPr>
            </a:p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total = total+c.getBalance()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38" name="Rectangle 51"/>
            <p:cNvSpPr>
              <a:spLocks noChangeArrowheads="1"/>
            </p:cNvSpPr>
            <p:nvPr/>
          </p:nvSpPr>
          <p:spPr bwMode="auto">
            <a:xfrm>
              <a:off x="2330" y="2840"/>
              <a:ext cx="16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9" name="Line 52"/>
            <p:cNvSpPr>
              <a:spLocks noChangeShapeType="1"/>
            </p:cNvSpPr>
            <p:nvPr/>
          </p:nvSpPr>
          <p:spPr bwMode="auto">
            <a:xfrm>
              <a:off x="2908" y="2840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Rectangle 53"/>
            <p:cNvSpPr>
              <a:spLocks noChangeArrowheads="1"/>
            </p:cNvSpPr>
            <p:nvPr/>
          </p:nvSpPr>
          <p:spPr bwMode="auto">
            <a:xfrm>
              <a:off x="5189" y="2840"/>
              <a:ext cx="15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1" name="Rectangle 54"/>
            <p:cNvSpPr>
              <a:spLocks noChangeArrowheads="1"/>
            </p:cNvSpPr>
            <p:nvPr/>
          </p:nvSpPr>
          <p:spPr bwMode="auto">
            <a:xfrm>
              <a:off x="3056" y="3140"/>
              <a:ext cx="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...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942" name="Line 55"/>
            <p:cNvSpPr>
              <a:spLocks noChangeShapeType="1"/>
            </p:cNvSpPr>
            <p:nvPr/>
          </p:nvSpPr>
          <p:spPr bwMode="auto">
            <a:xfrm>
              <a:off x="425" y="3371"/>
              <a:ext cx="1890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3" name="Rectangle 56"/>
            <p:cNvSpPr>
              <a:spLocks noChangeArrowheads="1"/>
            </p:cNvSpPr>
            <p:nvPr/>
          </p:nvSpPr>
          <p:spPr bwMode="auto">
            <a:xfrm>
              <a:off x="2330" y="3106"/>
              <a:ext cx="16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4" name="Line 57"/>
            <p:cNvSpPr>
              <a:spLocks noChangeShapeType="1"/>
            </p:cNvSpPr>
            <p:nvPr/>
          </p:nvSpPr>
          <p:spPr bwMode="auto">
            <a:xfrm>
              <a:off x="2330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Line 58"/>
            <p:cNvSpPr>
              <a:spLocks noChangeShapeType="1"/>
            </p:cNvSpPr>
            <p:nvPr/>
          </p:nvSpPr>
          <p:spPr bwMode="auto">
            <a:xfrm>
              <a:off x="2346" y="3371"/>
              <a:ext cx="54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Line 59"/>
            <p:cNvSpPr>
              <a:spLocks noChangeShapeType="1"/>
            </p:cNvSpPr>
            <p:nvPr/>
          </p:nvSpPr>
          <p:spPr bwMode="auto">
            <a:xfrm>
              <a:off x="2908" y="3106"/>
              <a:ext cx="1" cy="25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Line 60"/>
            <p:cNvSpPr>
              <a:spLocks noChangeShapeType="1"/>
            </p:cNvSpPr>
            <p:nvPr/>
          </p:nvSpPr>
          <p:spPr bwMode="auto">
            <a:xfrm>
              <a:off x="2908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Line 61"/>
            <p:cNvSpPr>
              <a:spLocks noChangeShapeType="1"/>
            </p:cNvSpPr>
            <p:nvPr/>
          </p:nvSpPr>
          <p:spPr bwMode="auto">
            <a:xfrm>
              <a:off x="2924" y="3371"/>
              <a:ext cx="224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9" name="Rectangle 62"/>
            <p:cNvSpPr>
              <a:spLocks noChangeArrowheads="1"/>
            </p:cNvSpPr>
            <p:nvPr/>
          </p:nvSpPr>
          <p:spPr bwMode="auto">
            <a:xfrm>
              <a:off x="5189" y="3106"/>
              <a:ext cx="15" cy="2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Line 63"/>
            <p:cNvSpPr>
              <a:spLocks noChangeShapeType="1"/>
            </p:cNvSpPr>
            <p:nvPr/>
          </p:nvSpPr>
          <p:spPr bwMode="auto">
            <a:xfrm>
              <a:off x="5189" y="3371"/>
              <a:ext cx="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Line 64"/>
            <p:cNvSpPr>
              <a:spLocks noChangeShapeType="1"/>
            </p:cNvSpPr>
            <p:nvPr/>
          </p:nvSpPr>
          <p:spPr bwMode="auto">
            <a:xfrm>
              <a:off x="5204" y="3371"/>
              <a:ext cx="64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825500"/>
            <a:ext cx="7924800" cy="54483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Transaction operations can run concurrently, provided ACID is not violated, especially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isolation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principle</a:t>
            </a:r>
          </a:p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Concurrent operations must be consistent:</a:t>
            </a:r>
          </a:p>
          <a:p>
            <a:pPr lvl="1">
              <a:lnSpc>
                <a:spcPct val="100000"/>
              </a:lnSpc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If trans.T has executed a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read</a:t>
            </a:r>
            <a:r>
              <a:rPr lang="en-US" sz="2000">
                <a:latin typeface="Arial" charset="0"/>
                <a:ea typeface="ＭＳ Ｐゴシック" charset="0"/>
              </a:rPr>
              <a:t> operation on object A,  a concurrent trans. U must not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write</a:t>
            </a:r>
            <a:r>
              <a:rPr lang="en-US" sz="2000">
                <a:latin typeface="Arial" charset="0"/>
                <a:ea typeface="ＭＳ Ｐゴシック" charset="0"/>
              </a:rPr>
              <a:t> to A until T commits or aborts.</a:t>
            </a:r>
            <a:endParaRPr lang="en-US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If trans, T has executed a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write</a:t>
            </a:r>
            <a:r>
              <a:rPr lang="en-US" sz="2000">
                <a:latin typeface="Arial" charset="0"/>
                <a:ea typeface="ＭＳ Ｐゴシック" charset="0"/>
              </a:rPr>
              <a:t> operation on object A, a concurrent U must not </a:t>
            </a:r>
            <a:r>
              <a:rPr lang="en-US" sz="2000" i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read or write</a:t>
            </a:r>
            <a:r>
              <a:rPr lang="en-US" sz="2000">
                <a:latin typeface="Arial" charset="0"/>
                <a:ea typeface="ＭＳ Ｐゴシック" charset="0"/>
              </a:rPr>
              <a:t> to A until T commits or aborts.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How to implement this?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First cut: locks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title"/>
          </p:nvPr>
        </p:nvSpPr>
        <p:spPr>
          <a:xfrm>
            <a:off x="188913" y="228600"/>
            <a:ext cx="7845425" cy="52705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/>
                </a:solidFill>
              </a:rPr>
              <a:t>Implementing Concurrent Transactions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3721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Exclusive Locks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u="sng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     </a:t>
            </a:r>
            <a:r>
              <a:rPr lang="en-US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Transaction T2</a:t>
            </a:r>
            <a:r>
              <a:rPr lang="en-US" sz="32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OpenTransaction()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b.getBalance()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 OpenTransaction()</a:t>
            </a:r>
            <a:endParaRPr lang="en-US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		 balance = b.getBalance()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 = (balance*1.1)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	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a.withdraw(balance* 0.1)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			</a:t>
            </a:r>
            <a:endParaRPr lang="en-US" sz="1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CloseTransaction()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18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	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 = (balance*1.1)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									c.withdraw(balance*0.1)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					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CloseTransaction()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7002462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Example: Concurrent Transactions 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3479800" y="22479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Lock B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3454400" y="3467100"/>
            <a:ext cx="6731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Lock A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2819400" y="40259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2997200" y="4432300"/>
            <a:ext cx="990600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UnLock A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7924800" y="4800600"/>
            <a:ext cx="673100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Lock C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7404100" y="5308600"/>
            <a:ext cx="9906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UnLock B</a:t>
            </a:r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7581900" y="5715000"/>
            <a:ext cx="990600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UnLock C</a:t>
            </a:r>
          </a:p>
        </p:txBody>
      </p:sp>
      <p:sp>
        <p:nvSpPr>
          <p:cNvPr id="41994" name="Text Box 11"/>
          <p:cNvSpPr txBox="1">
            <a:spLocks noChangeArrowheads="1"/>
          </p:cNvSpPr>
          <p:nvPr/>
        </p:nvSpPr>
        <p:spPr bwMode="auto">
          <a:xfrm>
            <a:off x="6350000" y="3759200"/>
            <a:ext cx="444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45720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4622800" y="2616200"/>
            <a:ext cx="673100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WAIT on B</a:t>
            </a:r>
          </a:p>
        </p:txBody>
      </p:sp>
      <p:sp>
        <p:nvSpPr>
          <p:cNvPr id="41997" name="Text Box 14"/>
          <p:cNvSpPr txBox="1">
            <a:spLocks noChangeArrowheads="1"/>
          </p:cNvSpPr>
          <p:nvPr/>
        </p:nvSpPr>
        <p:spPr bwMode="auto">
          <a:xfrm>
            <a:off x="4533900" y="4025900"/>
            <a:ext cx="673100" cy="488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Lock B</a:t>
            </a:r>
          </a:p>
        </p:txBody>
      </p:sp>
      <p:sp>
        <p:nvSpPr>
          <p:cNvPr id="41998" name="Text Box 15"/>
          <p:cNvSpPr txBox="1">
            <a:spLocks noChangeArrowheads="1"/>
          </p:cNvSpPr>
          <p:nvPr/>
        </p:nvSpPr>
        <p:spPr bwMode="auto">
          <a:xfrm>
            <a:off x="6350000" y="3162300"/>
            <a:ext cx="444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3810000" y="4267200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838200"/>
            <a:ext cx="7924800" cy="53594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Transaction managers (on server side) set locks on objects they need. A concurrent trans. cannot access locked objects.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solidFill>
                  <a:srgbClr val="BB0000"/>
                </a:solidFill>
                <a:latin typeface="Arial" charset="0"/>
                <a:ea typeface="ＭＳ Ｐゴシック" charset="0"/>
                <a:cs typeface="ＭＳ Ｐゴシック" charset="0"/>
              </a:rPr>
              <a:t>Two phase locking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1600">
                <a:latin typeface="Arial" charset="0"/>
                <a:ea typeface="ＭＳ Ｐゴシック" charset="0"/>
              </a:rPr>
              <a:t>In the first (growing) phase, new locks are only acquired, and in the second (shrinking) phase, locks are only released.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1600">
                <a:latin typeface="Arial" charset="0"/>
                <a:ea typeface="ＭＳ Ｐゴシック" charset="0"/>
              </a:rPr>
              <a:t>A transaction is not allowed acquire </a:t>
            </a:r>
            <a:r>
              <a:rPr lang="en-US" sz="1600" i="1">
                <a:latin typeface="Arial" charset="0"/>
                <a:ea typeface="ＭＳ Ｐゴシック" charset="0"/>
              </a:rPr>
              <a:t>any</a:t>
            </a:r>
            <a:r>
              <a:rPr lang="en-US" sz="1600">
                <a:latin typeface="Arial" charset="0"/>
                <a:ea typeface="ＭＳ Ｐゴシック" charset="0"/>
              </a:rPr>
              <a:t> new locks, once it has released any one lock.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200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Strict two phase locking</a:t>
            </a:r>
            <a:r>
              <a:rPr lang="en-US" sz="200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>
              <a:lnSpc>
                <a:spcPct val="100000"/>
              </a:lnSpc>
              <a:buSzPct val="120000"/>
              <a:buFont typeface="Symbol" charset="0"/>
              <a:buChar char="§"/>
            </a:pP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 sz="1600">
                <a:latin typeface="Arial" charset="0"/>
                <a:ea typeface="ＭＳ Ｐゴシック" charset="0"/>
              </a:rPr>
              <a:t>Locking on an object is performed only before the first request to read/write that object is about to be applied.</a:t>
            </a:r>
          </a:p>
          <a:p>
            <a:pPr lvl="1">
              <a:lnSpc>
                <a:spcPct val="100000"/>
              </a:lnSpc>
              <a:buSzPct val="120000"/>
              <a:buFont typeface="Symbol" charset="0"/>
              <a:buChar char="§"/>
            </a:pPr>
            <a:r>
              <a:rPr lang="en-US" sz="1600">
                <a:latin typeface="Arial" charset="0"/>
                <a:ea typeface="ＭＳ Ｐゴシック" charset="0"/>
              </a:rPr>
              <a:t> Unlocking is performed by the commit/abort operations of the transaction coordinator.</a:t>
            </a:r>
          </a:p>
          <a:p>
            <a:pPr lvl="2">
              <a:lnSpc>
                <a:spcPct val="100000"/>
              </a:lnSpc>
              <a:buSzPct val="120000"/>
              <a:buFont typeface="Symbol" charset="0"/>
              <a:buChar char="§"/>
            </a:pPr>
            <a:r>
              <a:rPr lang="en-US" sz="1600">
                <a:latin typeface="Arial" charset="0"/>
                <a:ea typeface="ＭＳ Ｐゴシック" charset="0"/>
              </a:rPr>
              <a:t>To prevent dirty reads and premature writes, a transaction waits for another to commit/abort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However, use of separate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read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write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locks leads to more concurrency than a single </a:t>
            </a:r>
            <a:r>
              <a:rPr lang="en-US" sz="1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exclusive</a:t>
            </a:r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 lock – Next slide</a:t>
            </a:r>
          </a:p>
          <a:p>
            <a:pPr>
              <a:lnSpc>
                <a:spcPct val="120000"/>
              </a:lnSpc>
              <a:buFont typeface="Symbol" charset="0"/>
              <a:buChar char="§"/>
            </a:pPr>
            <a:endParaRPr lang="en-US" sz="1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2965450" cy="52705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Basic Locking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1117600" y="3098800"/>
            <a:ext cx="3200400" cy="3149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38100" cmpd="dbl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50900"/>
            <a:ext cx="8001000" cy="54737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Banking transaction for a customer (e.g., at ATM or browser)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</a:rPr>
              <a:t>Transfer $100 from saving to checking account;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</a:rPr>
              <a:t>Transfer $200 from money-market to checking account;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</a:rPr>
              <a:t>Withdraw $400 from checking account.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(invoked at client):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1. savings.deduct(100)</a:t>
            </a:r>
            <a:r>
              <a:rPr lang="en-US" sz="2000">
                <a:latin typeface="Arial" charset="0"/>
                <a:ea typeface="ＭＳ Ｐゴシック" charset="0"/>
              </a:rPr>
              <a:t>    /* includes verification */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2. checking.add(100)</a:t>
            </a:r>
            <a:r>
              <a:rPr lang="en-US" sz="2000">
                <a:latin typeface="Arial" charset="0"/>
                <a:ea typeface="ＭＳ Ｐゴシック" charset="0"/>
              </a:rPr>
              <a:t>       /* depends on success of 1 */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3. mnymkt.deduct(200)</a:t>
            </a:r>
            <a:r>
              <a:rPr lang="en-US" sz="2000">
                <a:latin typeface="Arial" charset="0"/>
                <a:ea typeface="ＭＳ Ｐゴシック" charset="0"/>
              </a:rPr>
              <a:t>    /* includes verification */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4. checking.add(200)</a:t>
            </a:r>
            <a:r>
              <a:rPr lang="en-US" sz="2000">
                <a:latin typeface="Arial" charset="0"/>
                <a:ea typeface="ＭＳ Ｐゴシック" charset="0"/>
              </a:rPr>
              <a:t>       /* depends on success of 3 */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5. checking.deduct(400)</a:t>
            </a:r>
            <a:r>
              <a:rPr lang="en-US" sz="2000">
                <a:latin typeface="Arial" charset="0"/>
                <a:ea typeface="ＭＳ Ｐゴシック" charset="0"/>
              </a:rPr>
              <a:t>  /* includes verification */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6. dispense(400)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7. commit</a:t>
            </a:r>
            <a:r>
              <a:rPr lang="en-US" sz="2000">
                <a:latin typeface="Arial" charset="0"/>
                <a:ea typeface="ＭＳ Ｐゴシック" charset="0"/>
              </a:rPr>
              <a:t>                                     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title"/>
          </p:nvPr>
        </p:nvSpPr>
        <p:spPr>
          <a:xfrm>
            <a:off x="188913" y="182563"/>
            <a:ext cx="4311650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Example Transaction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5016500" y="323850"/>
            <a:ext cx="657225" cy="30321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Client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7753350" y="330200"/>
            <a:ext cx="723900" cy="303213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Server</a:t>
            </a:r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5661025" y="465138"/>
            <a:ext cx="2060575" cy="428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6076950" y="134938"/>
            <a:ext cx="11112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Transaction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863600"/>
            <a:ext cx="7924800" cy="5422900"/>
          </a:xfrm>
        </p:spPr>
        <p:txBody>
          <a:bodyPr/>
          <a:lstStyle/>
          <a:p>
            <a:pPr algn="ctr">
              <a:lnSpc>
                <a:spcPct val="100000"/>
              </a:lnSpc>
              <a:buFont typeface="Symbol" charset="0"/>
              <a:buNone/>
            </a:pP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</a:rPr>
              <a:t>non-exclusive</a:t>
            </a:r>
            <a:r>
              <a:rPr lang="en-US" u="sng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u="sng" dirty="0">
                <a:latin typeface="Arial" charset="0"/>
                <a:ea typeface="ＭＳ Ｐゴシック" charset="0"/>
                <a:cs typeface="ＭＳ Ｐゴシック" charset="0"/>
              </a:rPr>
              <a:t>lock compatibility</a:t>
            </a: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    Lock already		Lock requested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      set		read		write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none			  </a:t>
            </a: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  </a:t>
            </a: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read			  </a:t>
            </a: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OK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</a:p>
          <a:p>
            <a:pPr>
              <a:lnSpc>
                <a:spcPct val="60000"/>
              </a:lnSpc>
              <a:buFont typeface="Symbol" charset="0"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write			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	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Font typeface="Symbol" charset="0"/>
              <a:buChar char="§"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read lock is </a:t>
            </a: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promoted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 a write lock when the transaction needs write access to the same object.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 read lock </a:t>
            </a: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shared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with other transactions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 read lock(s) cannot be promoted.  Transaction waits for other read locks to be released.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Cannot demote a write lock to read lock during transaction – violates the 2P principle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8689975" cy="52705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2P Locking: Non-exclusive lock (per object)</a:t>
            </a:r>
          </a:p>
        </p:txBody>
      </p:sp>
      <p:sp>
        <p:nvSpPr>
          <p:cNvPr id="46083" name="Line 4"/>
          <p:cNvSpPr>
            <a:spLocks noChangeShapeType="1"/>
          </p:cNvSpPr>
          <p:nvPr/>
        </p:nvSpPr>
        <p:spPr bwMode="auto">
          <a:xfrm flipV="1">
            <a:off x="977900" y="2095500"/>
            <a:ext cx="6337300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 flipV="1">
            <a:off x="952500" y="3416300"/>
            <a:ext cx="6451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auto">
          <a:xfrm flipH="1">
            <a:off x="5384800" y="1917700"/>
            <a:ext cx="0" cy="1498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 flipH="1">
            <a:off x="3556000" y="1587500"/>
            <a:ext cx="0" cy="1828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838200"/>
            <a:ext cx="7924800" cy="5372100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Char char="§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When an operation accesses an object: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  <a:buFont typeface="Marlett" charset="0"/>
              <a:buChar char="v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if the object is not already locked, lock the object in the lowest appropriate mode &amp; proceed.</a:t>
            </a:r>
          </a:p>
          <a:p>
            <a:pPr lvl="1">
              <a:lnSpc>
                <a:spcPct val="100000"/>
              </a:lnSpc>
              <a:buFont typeface="Marlett" charset="0"/>
              <a:buChar char="v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if the object has a conflicting lock by another transaction, wait until object has been unlocked.</a:t>
            </a:r>
          </a:p>
          <a:p>
            <a:pPr lvl="1">
              <a:lnSpc>
                <a:spcPct val="100000"/>
              </a:lnSpc>
              <a:buFont typeface="Marlett" charset="0"/>
              <a:buChar char="v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if the object has a non-conflicting lock by another transaction, share the lock &amp; proceed.</a:t>
            </a:r>
          </a:p>
          <a:p>
            <a:pPr lvl="1">
              <a:lnSpc>
                <a:spcPct val="100000"/>
              </a:lnSpc>
              <a:buFont typeface="Marlett" charset="0"/>
              <a:buChar char="v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if the object has a lower lock by the same transaction,</a:t>
            </a:r>
          </a:p>
          <a:p>
            <a:pPr lvl="2">
              <a:lnSpc>
                <a:spcPct val="100000"/>
              </a:lnSpc>
              <a:buFont typeface="Marlett" charset="0"/>
              <a:buChar char="8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if the lock is not shared, promote the lock &amp; proceed</a:t>
            </a: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lvl="2">
              <a:lnSpc>
                <a:spcPct val="100000"/>
              </a:lnSpc>
              <a:buFont typeface="Marlett" charset="0"/>
              <a:buChar char="8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else, wait until all shared locks are released, then lock &amp; proceed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Symbol" charset="0"/>
              <a:buChar char="§"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When a transaction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commits</a:t>
            </a: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aborts</a:t>
            </a: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  <a:buFont typeface="Marlett" charset="0"/>
              <a:buChar char="8"/>
            </a:pPr>
            <a:r>
              <a:rPr lang="en-US" sz="2000">
                <a:latin typeface="Arial" charset="0"/>
                <a:ea typeface="ＭＳ Ｐゴシック" charset="0"/>
              </a:rPr>
              <a:t>release all locks that were set by the transaction</a:t>
            </a:r>
          </a:p>
          <a:p>
            <a:pPr lvl="1">
              <a:lnSpc>
                <a:spcPct val="100000"/>
              </a:lnSpc>
              <a:buFont typeface="Marlett" charset="0"/>
              <a:buChar char="8"/>
            </a:pPr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6683375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Locking Procedure in </a:t>
            </a:r>
            <a:r>
              <a:rPr lang="en-US" dirty="0" smtClean="0">
                <a:solidFill>
                  <a:schemeClr val="tx1"/>
                </a:solidFill>
              </a:rPr>
              <a:t>2P </a:t>
            </a:r>
            <a:r>
              <a:rPr lang="en-US" dirty="0">
                <a:solidFill>
                  <a:schemeClr val="tx1"/>
                </a:solidFill>
              </a:rPr>
              <a:t>Locking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3721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Non-exclusive Locks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u="sng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    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Transaction T2</a:t>
            </a:r>
            <a:r>
              <a:rPr lang="en-US" sz="36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OpenTransaction()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b.getBalance()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        OpenTransaction()</a:t>
            </a:r>
            <a:endParaRPr lang="en-US" sz="2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	        balance = b.getBalance()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	      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 =balance*1.1</a:t>
            </a: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Commit</a:t>
            </a:r>
            <a:endParaRPr lang="en-US" sz="2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	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7002462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Example: Concurrent Transactions 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609600" cy="681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5292725" y="4327525"/>
            <a:ext cx="2959100" cy="2968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Cannot Promote lock on B, Wait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5303838" y="5114925"/>
            <a:ext cx="2959100" cy="2968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Promote lock on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3721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What happens in the example below?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u="sng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     </a:t>
            </a:r>
            <a:r>
              <a:rPr lang="en-US" sz="28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Transaction T2</a:t>
            </a:r>
            <a:r>
              <a:rPr lang="en-US" sz="36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OpenTransaction()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b.getBalance()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        OpenTransaction()</a:t>
            </a:r>
            <a:endParaRPr lang="en-US" sz="2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	        balance = b.getBalance()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	      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 =balance*1.1</a:t>
            </a: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b.setBalance=balance*1.1</a:t>
            </a:r>
            <a:endParaRPr lang="en-US" sz="28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	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7002462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Example: Concurrent Transactions 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768725" y="3074988"/>
            <a:ext cx="901700" cy="488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6465888" y="5689600"/>
            <a:ext cx="444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2229" name="Line 6"/>
          <p:cNvSpPr>
            <a:spLocks noChangeShapeType="1"/>
          </p:cNvSpPr>
          <p:nvPr/>
        </p:nvSpPr>
        <p:spPr bwMode="auto">
          <a:xfrm>
            <a:off x="4711700" y="1879600"/>
            <a:ext cx="0" cy="431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7988300" y="3251200"/>
            <a:ext cx="609600" cy="681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R-Lock B</a:t>
            </a:r>
          </a:p>
        </p:txBody>
      </p:sp>
      <p:sp>
        <p:nvSpPr>
          <p:cNvPr id="52231" name="Text Box 8"/>
          <p:cNvSpPr txBox="1">
            <a:spLocks noChangeArrowheads="1"/>
          </p:cNvSpPr>
          <p:nvPr/>
        </p:nvSpPr>
        <p:spPr bwMode="auto">
          <a:xfrm>
            <a:off x="5292725" y="4327525"/>
            <a:ext cx="2959100" cy="2968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Cannot Promote lock on B, Wait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1366838" y="5292725"/>
            <a:ext cx="2959100" cy="2968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/>
              <a:t>Cannot Promote lock on B, Wait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2365375" y="5681663"/>
            <a:ext cx="444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ChangeArrowheads="1"/>
          </p:cNvSpPr>
          <p:nvPr/>
        </p:nvSpPr>
        <p:spPr bwMode="auto">
          <a:xfrm>
            <a:off x="3759200" y="2679700"/>
            <a:ext cx="45974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876300" y="2679700"/>
            <a:ext cx="2768600" cy="2032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>
          <a:xfrm>
            <a:off x="188913" y="228600"/>
            <a:ext cx="2236787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Deadlocks </a:t>
            </a: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848600" cy="54102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Necessary conditions for deadlocks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Wingdings" charset="0"/>
              <a:buChar char="q"/>
            </a:pPr>
            <a:r>
              <a:rPr lang="en-US" sz="2000">
                <a:latin typeface="Arial" charset="0"/>
                <a:ea typeface="ＭＳ Ｐゴシック" charset="0"/>
              </a:rPr>
              <a:t> Non-shareable resources (locked objects)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No preemption on locks</a:t>
            </a: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Hold &amp; Wait  &amp;  Circular Wait     (Wait-for graph)</a:t>
            </a: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endParaRPr lang="en-US" sz="2000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endParaRPr lang="en-US" sz="2000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endParaRPr lang="en-US" sz="2000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endParaRPr lang="en-US" sz="2000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endParaRPr lang="en-US" sz="2000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endParaRPr lang="en-US" sz="2000">
              <a:latin typeface="Arial" charset="0"/>
              <a:ea typeface="ＭＳ Ｐゴシック" charset="0"/>
            </a:endParaRP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Wingdings" charset="0"/>
              <a:buChar char="q"/>
            </a:pPr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1016000" y="3289300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54278" name="Group 7"/>
          <p:cNvGrpSpPr>
            <a:grpSpLocks/>
          </p:cNvGrpSpPr>
          <p:nvPr/>
        </p:nvGrpSpPr>
        <p:grpSpPr bwMode="auto">
          <a:xfrm>
            <a:off x="1968500" y="3771900"/>
            <a:ext cx="317500" cy="381000"/>
            <a:chOff x="1000" y="2232"/>
            <a:chExt cx="200" cy="240"/>
          </a:xfrm>
        </p:grpSpPr>
        <p:sp>
          <p:nvSpPr>
            <p:cNvPr id="54328" name="Oval 8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9" name="Line 9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79" name="Group 10"/>
          <p:cNvGrpSpPr>
            <a:grpSpLocks/>
          </p:cNvGrpSpPr>
          <p:nvPr/>
        </p:nvGrpSpPr>
        <p:grpSpPr bwMode="auto">
          <a:xfrm>
            <a:off x="1981200" y="2819400"/>
            <a:ext cx="317500" cy="381000"/>
            <a:chOff x="1000" y="2232"/>
            <a:chExt cx="200" cy="240"/>
          </a:xfrm>
        </p:grpSpPr>
        <p:sp>
          <p:nvSpPr>
            <p:cNvPr id="54326" name="Oval 11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7" name="Line 12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0" name="Text Box 13"/>
          <p:cNvSpPr txBox="1">
            <a:spLocks noChangeArrowheads="1"/>
          </p:cNvSpPr>
          <p:nvPr/>
        </p:nvSpPr>
        <p:spPr bwMode="auto">
          <a:xfrm>
            <a:off x="2997200" y="3314700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54281" name="AutoShape 14"/>
          <p:cNvCxnSpPr>
            <a:cxnSpLocks noChangeShapeType="1"/>
            <a:stCxn id="54277" idx="2"/>
            <a:endCxn id="54328" idx="2"/>
          </p:cNvCxnSpPr>
          <p:nvPr/>
        </p:nvCxnSpPr>
        <p:spPr bwMode="auto">
          <a:xfrm rot="16200000" flipH="1">
            <a:off x="1461294" y="3455194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AutoShape 15"/>
          <p:cNvCxnSpPr>
            <a:cxnSpLocks noChangeShapeType="1"/>
            <a:stCxn id="54327" idx="0"/>
            <a:endCxn id="54277" idx="0"/>
          </p:cNvCxnSpPr>
          <p:nvPr/>
        </p:nvCxnSpPr>
        <p:spPr bwMode="auto">
          <a:xfrm rot="-5400000" flipH="1" flipV="1">
            <a:off x="1447006" y="2755107"/>
            <a:ext cx="280987" cy="787400"/>
          </a:xfrm>
          <a:prstGeom prst="curvedConnector3">
            <a:avLst>
              <a:gd name="adj1" fmla="val -4523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6"/>
          <p:cNvCxnSpPr>
            <a:cxnSpLocks noChangeShapeType="1"/>
            <a:stCxn id="54280" idx="0"/>
            <a:endCxn id="54327" idx="1"/>
          </p:cNvCxnSpPr>
          <p:nvPr/>
        </p:nvCxnSpPr>
        <p:spPr bwMode="auto">
          <a:xfrm rot="5400000" flipH="1">
            <a:off x="2613819" y="2721769"/>
            <a:ext cx="277812" cy="908050"/>
          </a:xfrm>
          <a:prstGeom prst="curvedConnector3">
            <a:avLst>
              <a:gd name="adj1" fmla="val 88569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7"/>
          <p:cNvCxnSpPr>
            <a:cxnSpLocks noChangeShapeType="1"/>
            <a:stCxn id="54329" idx="1"/>
            <a:endCxn id="54280" idx="2"/>
          </p:cNvCxnSpPr>
          <p:nvPr/>
        </p:nvCxnSpPr>
        <p:spPr bwMode="auto">
          <a:xfrm rot="5400000" flipH="1" flipV="1">
            <a:off x="2625725" y="3408363"/>
            <a:ext cx="241300" cy="920750"/>
          </a:xfrm>
          <a:prstGeom prst="curvedConnector3">
            <a:avLst>
              <a:gd name="adj1" fmla="val 526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 Box 18"/>
          <p:cNvSpPr txBox="1">
            <a:spLocks noChangeArrowheads="1"/>
          </p:cNvSpPr>
          <p:nvPr/>
        </p:nvSpPr>
        <p:spPr bwMode="auto">
          <a:xfrm>
            <a:off x="2286000" y="28067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4286" name="Text Box 19"/>
          <p:cNvSpPr txBox="1">
            <a:spLocks noChangeArrowheads="1"/>
          </p:cNvSpPr>
          <p:nvPr/>
        </p:nvSpPr>
        <p:spPr bwMode="auto">
          <a:xfrm>
            <a:off x="1003300" y="27686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287" name="Text Box 20"/>
          <p:cNvSpPr txBox="1">
            <a:spLocks noChangeArrowheads="1"/>
          </p:cNvSpPr>
          <p:nvPr/>
        </p:nvSpPr>
        <p:spPr bwMode="auto">
          <a:xfrm>
            <a:off x="2400300" y="39497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288" name="Text Box 21"/>
          <p:cNvSpPr txBox="1">
            <a:spLocks noChangeArrowheads="1"/>
          </p:cNvSpPr>
          <p:nvPr/>
        </p:nvSpPr>
        <p:spPr bwMode="auto">
          <a:xfrm>
            <a:off x="1003300" y="38989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4289" name="Text Box 22"/>
          <p:cNvSpPr txBox="1">
            <a:spLocks noChangeArrowheads="1"/>
          </p:cNvSpPr>
          <p:nvPr/>
        </p:nvSpPr>
        <p:spPr bwMode="auto">
          <a:xfrm>
            <a:off x="1943100" y="31750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54290" name="Text Box 23"/>
          <p:cNvSpPr txBox="1">
            <a:spLocks noChangeArrowheads="1"/>
          </p:cNvSpPr>
          <p:nvPr/>
        </p:nvSpPr>
        <p:spPr bwMode="auto">
          <a:xfrm>
            <a:off x="1930400" y="35179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54291" name="Text Box 24"/>
          <p:cNvSpPr txBox="1">
            <a:spLocks noChangeArrowheads="1"/>
          </p:cNvSpPr>
          <p:nvPr/>
        </p:nvSpPr>
        <p:spPr bwMode="auto">
          <a:xfrm>
            <a:off x="3860800" y="3302000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grpSp>
        <p:nvGrpSpPr>
          <p:cNvPr id="54292" name="Group 25"/>
          <p:cNvGrpSpPr>
            <a:grpSpLocks/>
          </p:cNvGrpSpPr>
          <p:nvPr/>
        </p:nvGrpSpPr>
        <p:grpSpPr bwMode="auto">
          <a:xfrm>
            <a:off x="4813300" y="3784600"/>
            <a:ext cx="317500" cy="381000"/>
            <a:chOff x="1000" y="2232"/>
            <a:chExt cx="200" cy="240"/>
          </a:xfrm>
        </p:grpSpPr>
        <p:sp>
          <p:nvSpPr>
            <p:cNvPr id="54324" name="Oval 26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5" name="Line 27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93" name="Group 28"/>
          <p:cNvGrpSpPr>
            <a:grpSpLocks/>
          </p:cNvGrpSpPr>
          <p:nvPr/>
        </p:nvGrpSpPr>
        <p:grpSpPr bwMode="auto">
          <a:xfrm>
            <a:off x="4826000" y="2832100"/>
            <a:ext cx="317500" cy="381000"/>
            <a:chOff x="1000" y="2232"/>
            <a:chExt cx="200" cy="240"/>
          </a:xfrm>
        </p:grpSpPr>
        <p:sp>
          <p:nvSpPr>
            <p:cNvPr id="54322" name="Oval 29"/>
            <p:cNvSpPr>
              <a:spLocks noChangeArrowheads="1"/>
            </p:cNvSpPr>
            <p:nvPr/>
          </p:nvSpPr>
          <p:spPr bwMode="auto">
            <a:xfrm>
              <a:off x="1000" y="2232"/>
              <a:ext cx="176" cy="240"/>
            </a:xfrm>
            <a:prstGeom prst="ellipse">
              <a:avLst/>
            </a:prstGeom>
            <a:solidFill>
              <a:srgbClr val="038A6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3" name="Line 30"/>
            <p:cNvSpPr>
              <a:spLocks noChangeShapeType="1"/>
            </p:cNvSpPr>
            <p:nvPr/>
          </p:nvSpPr>
          <p:spPr bwMode="auto">
            <a:xfrm>
              <a:off x="1000" y="2360"/>
              <a:ext cx="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4" name="Text Box 31"/>
          <p:cNvSpPr txBox="1">
            <a:spLocks noChangeArrowheads="1"/>
          </p:cNvSpPr>
          <p:nvPr/>
        </p:nvSpPr>
        <p:spPr bwMode="auto">
          <a:xfrm>
            <a:off x="5778500" y="3771900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cxnSp>
        <p:nvCxnSpPr>
          <p:cNvPr id="54295" name="AutoShape 32"/>
          <p:cNvCxnSpPr>
            <a:cxnSpLocks noChangeShapeType="1"/>
            <a:stCxn id="54291" idx="2"/>
            <a:endCxn id="54324" idx="2"/>
          </p:cNvCxnSpPr>
          <p:nvPr/>
        </p:nvCxnSpPr>
        <p:spPr bwMode="auto">
          <a:xfrm rot="16200000" flipH="1">
            <a:off x="4306094" y="3467894"/>
            <a:ext cx="239712" cy="7747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AutoShape 33"/>
          <p:cNvCxnSpPr>
            <a:cxnSpLocks noChangeShapeType="1"/>
            <a:stCxn id="54323" idx="0"/>
            <a:endCxn id="54291" idx="0"/>
          </p:cNvCxnSpPr>
          <p:nvPr/>
        </p:nvCxnSpPr>
        <p:spPr bwMode="auto">
          <a:xfrm rot="-5400000" flipH="1" flipV="1">
            <a:off x="4291806" y="2767807"/>
            <a:ext cx="280987" cy="787400"/>
          </a:xfrm>
          <a:prstGeom prst="curvedConnector3">
            <a:avLst>
              <a:gd name="adj1" fmla="val 18644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7" name="Text Box 34"/>
          <p:cNvSpPr txBox="1">
            <a:spLocks noChangeArrowheads="1"/>
          </p:cNvSpPr>
          <p:nvPr/>
        </p:nvSpPr>
        <p:spPr bwMode="auto">
          <a:xfrm>
            <a:off x="5016500" y="27686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4298" name="Text Box 35"/>
          <p:cNvSpPr txBox="1">
            <a:spLocks noChangeArrowheads="1"/>
          </p:cNvSpPr>
          <p:nvPr/>
        </p:nvSpPr>
        <p:spPr bwMode="auto">
          <a:xfrm>
            <a:off x="3848100" y="27813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299" name="Text Box 36"/>
          <p:cNvSpPr txBox="1">
            <a:spLocks noChangeArrowheads="1"/>
          </p:cNvSpPr>
          <p:nvPr/>
        </p:nvSpPr>
        <p:spPr bwMode="auto">
          <a:xfrm>
            <a:off x="5016500" y="40005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300" name="Text Box 37"/>
          <p:cNvSpPr txBox="1">
            <a:spLocks noChangeArrowheads="1"/>
          </p:cNvSpPr>
          <p:nvPr/>
        </p:nvSpPr>
        <p:spPr bwMode="auto">
          <a:xfrm>
            <a:off x="3848100" y="39116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4301" name="Text Box 38"/>
          <p:cNvSpPr txBox="1">
            <a:spLocks noChangeArrowheads="1"/>
          </p:cNvSpPr>
          <p:nvPr/>
        </p:nvSpPr>
        <p:spPr bwMode="auto">
          <a:xfrm>
            <a:off x="4787900" y="31877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54302" name="Text Box 39"/>
          <p:cNvSpPr txBox="1">
            <a:spLocks noChangeArrowheads="1"/>
          </p:cNvSpPr>
          <p:nvPr/>
        </p:nvSpPr>
        <p:spPr bwMode="auto">
          <a:xfrm>
            <a:off x="4775200" y="3530600"/>
            <a:ext cx="342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54303" name="Text Box 40"/>
          <p:cNvSpPr txBox="1">
            <a:spLocks noChangeArrowheads="1"/>
          </p:cNvSpPr>
          <p:nvPr/>
        </p:nvSpPr>
        <p:spPr bwMode="auto">
          <a:xfrm>
            <a:off x="7810500" y="3238500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V</a:t>
            </a:r>
          </a:p>
        </p:txBody>
      </p:sp>
      <p:sp>
        <p:nvSpPr>
          <p:cNvPr id="54304" name="Text Box 41"/>
          <p:cNvSpPr txBox="1">
            <a:spLocks noChangeArrowheads="1"/>
          </p:cNvSpPr>
          <p:nvPr/>
        </p:nvSpPr>
        <p:spPr bwMode="auto">
          <a:xfrm>
            <a:off x="5791200" y="2781300"/>
            <a:ext cx="4064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W</a:t>
            </a:r>
          </a:p>
        </p:txBody>
      </p:sp>
      <p:sp>
        <p:nvSpPr>
          <p:cNvPr id="54305" name="Text Box 42"/>
          <p:cNvSpPr txBox="1">
            <a:spLocks noChangeArrowheads="1"/>
          </p:cNvSpPr>
          <p:nvPr/>
        </p:nvSpPr>
        <p:spPr bwMode="auto">
          <a:xfrm>
            <a:off x="6731000" y="3708400"/>
            <a:ext cx="520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sp>
        <p:nvSpPr>
          <p:cNvPr id="54306" name="Line 43"/>
          <p:cNvSpPr>
            <a:spLocks noChangeShapeType="1"/>
          </p:cNvSpPr>
          <p:nvPr/>
        </p:nvSpPr>
        <p:spPr bwMode="auto">
          <a:xfrm>
            <a:off x="5118100" y="3987800"/>
            <a:ext cx="660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Line 44"/>
          <p:cNvSpPr>
            <a:spLocks noChangeShapeType="1"/>
          </p:cNvSpPr>
          <p:nvPr/>
        </p:nvSpPr>
        <p:spPr bwMode="auto">
          <a:xfrm flipH="1">
            <a:off x="5130800" y="3035300"/>
            <a:ext cx="647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Text Box 45"/>
          <p:cNvSpPr txBox="1">
            <a:spLocks noChangeArrowheads="1"/>
          </p:cNvSpPr>
          <p:nvPr/>
        </p:nvSpPr>
        <p:spPr bwMode="auto">
          <a:xfrm>
            <a:off x="6819900" y="2781300"/>
            <a:ext cx="5207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...</a:t>
            </a:r>
            <a:endParaRPr lang="en-US" sz="2400"/>
          </a:p>
        </p:txBody>
      </p:sp>
      <p:cxnSp>
        <p:nvCxnSpPr>
          <p:cNvPr id="54309" name="AutoShape 46"/>
          <p:cNvCxnSpPr>
            <a:cxnSpLocks noChangeShapeType="1"/>
            <a:stCxn id="54305" idx="3"/>
            <a:endCxn id="54303" idx="2"/>
          </p:cNvCxnSpPr>
          <p:nvPr/>
        </p:nvCxnSpPr>
        <p:spPr bwMode="auto">
          <a:xfrm flipV="1">
            <a:off x="7251700" y="3671888"/>
            <a:ext cx="768350" cy="2476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0" name="Line 47"/>
          <p:cNvSpPr>
            <a:spLocks noChangeShapeType="1"/>
          </p:cNvSpPr>
          <p:nvPr/>
        </p:nvSpPr>
        <p:spPr bwMode="auto">
          <a:xfrm>
            <a:off x="6197600" y="40005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311" name="AutoShape 48"/>
          <p:cNvCxnSpPr>
            <a:cxnSpLocks noChangeShapeType="1"/>
            <a:stCxn id="54303" idx="0"/>
            <a:endCxn id="54308" idx="3"/>
          </p:cNvCxnSpPr>
          <p:nvPr/>
        </p:nvCxnSpPr>
        <p:spPr bwMode="auto">
          <a:xfrm rot="5400000" flipH="1">
            <a:off x="7557294" y="2775744"/>
            <a:ext cx="246062" cy="679450"/>
          </a:xfrm>
          <a:prstGeom prst="curvedConnector2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2" name="Line 49"/>
          <p:cNvSpPr>
            <a:spLocks noChangeShapeType="1"/>
          </p:cNvSpPr>
          <p:nvPr/>
        </p:nvSpPr>
        <p:spPr bwMode="auto">
          <a:xfrm flipH="1">
            <a:off x="6210300" y="2971800"/>
            <a:ext cx="508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13" name="Text Box 50"/>
          <p:cNvSpPr txBox="1">
            <a:spLocks noChangeArrowheads="1"/>
          </p:cNvSpPr>
          <p:nvPr/>
        </p:nvSpPr>
        <p:spPr bwMode="auto">
          <a:xfrm>
            <a:off x="6172200" y="39751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4314" name="Text Box 51"/>
          <p:cNvSpPr txBox="1">
            <a:spLocks noChangeArrowheads="1"/>
          </p:cNvSpPr>
          <p:nvPr/>
        </p:nvSpPr>
        <p:spPr bwMode="auto">
          <a:xfrm>
            <a:off x="7429500" y="27813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Wait for</a:t>
            </a:r>
          </a:p>
        </p:txBody>
      </p:sp>
      <p:sp>
        <p:nvSpPr>
          <p:cNvPr id="54315" name="Text Box 52"/>
          <p:cNvSpPr txBox="1">
            <a:spLocks noChangeArrowheads="1"/>
          </p:cNvSpPr>
          <p:nvPr/>
        </p:nvSpPr>
        <p:spPr bwMode="auto">
          <a:xfrm>
            <a:off x="6248400" y="27051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316" name="Text Box 53"/>
          <p:cNvSpPr txBox="1">
            <a:spLocks noChangeArrowheads="1"/>
          </p:cNvSpPr>
          <p:nvPr/>
        </p:nvSpPr>
        <p:spPr bwMode="auto">
          <a:xfrm>
            <a:off x="7302500" y="3924300"/>
            <a:ext cx="927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</a:rPr>
              <a:t>Held by</a:t>
            </a:r>
          </a:p>
        </p:txBody>
      </p:sp>
      <p:sp>
        <p:nvSpPr>
          <p:cNvPr id="54317" name="Text Box 24"/>
          <p:cNvSpPr txBox="1">
            <a:spLocks noChangeArrowheads="1"/>
          </p:cNvSpPr>
          <p:nvPr/>
        </p:nvSpPr>
        <p:spPr bwMode="auto">
          <a:xfrm>
            <a:off x="4038600" y="5410200"/>
            <a:ext cx="3556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T</a:t>
            </a:r>
          </a:p>
        </p:txBody>
      </p:sp>
      <p:sp>
        <p:nvSpPr>
          <p:cNvPr id="54318" name="Text Box 41"/>
          <p:cNvSpPr txBox="1">
            <a:spLocks noChangeArrowheads="1"/>
          </p:cNvSpPr>
          <p:nvPr/>
        </p:nvSpPr>
        <p:spPr bwMode="auto">
          <a:xfrm>
            <a:off x="5181600" y="4876800"/>
            <a:ext cx="4064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W</a:t>
            </a:r>
          </a:p>
        </p:txBody>
      </p:sp>
      <p:sp>
        <p:nvSpPr>
          <p:cNvPr id="54319" name="Text Box 31"/>
          <p:cNvSpPr txBox="1">
            <a:spLocks noChangeArrowheads="1"/>
          </p:cNvSpPr>
          <p:nvPr/>
        </p:nvSpPr>
        <p:spPr bwMode="auto">
          <a:xfrm>
            <a:off x="5181600" y="5791200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U</a:t>
            </a:r>
          </a:p>
        </p:txBody>
      </p:sp>
      <p:sp>
        <p:nvSpPr>
          <p:cNvPr id="54320" name="Text Box 40"/>
          <p:cNvSpPr txBox="1">
            <a:spLocks noChangeArrowheads="1"/>
          </p:cNvSpPr>
          <p:nvPr/>
        </p:nvSpPr>
        <p:spPr bwMode="auto">
          <a:xfrm>
            <a:off x="6172200" y="5410200"/>
            <a:ext cx="419100" cy="433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/>
              <a:t>V</a:t>
            </a:r>
          </a:p>
        </p:txBody>
      </p:sp>
      <p:sp>
        <p:nvSpPr>
          <p:cNvPr id="54321" name="TextBox 4"/>
          <p:cNvSpPr txBox="1">
            <a:spLocks noChangeArrowheads="1"/>
          </p:cNvSpPr>
          <p:nvPr/>
        </p:nvSpPr>
        <p:spPr bwMode="auto">
          <a:xfrm>
            <a:off x="7391400" y="5334000"/>
            <a:ext cx="110807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Complete</a:t>
            </a:r>
          </a:p>
          <a:p>
            <a:r>
              <a:rPr lang="en-US"/>
              <a:t>this wait-for</a:t>
            </a:r>
          </a:p>
          <a:p>
            <a:r>
              <a:rPr lang="en-US"/>
              <a:t>graph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169863"/>
            <a:ext cx="8415337" cy="527050"/>
          </a:xfrm>
        </p:spPr>
        <p:txBody>
          <a:bodyPr/>
          <a:lstStyle/>
          <a:p>
            <a:pPr>
              <a:defRPr/>
            </a:pPr>
            <a:r>
              <a:rPr lang="en-GB" smtClean="0"/>
              <a:t>Naïve Deadlock Resolution Using Timeout</a:t>
            </a:r>
          </a:p>
        </p:txBody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3143250" y="1958975"/>
            <a:ext cx="2063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6680200" y="1958975"/>
            <a:ext cx="2063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3143250" y="2289175"/>
            <a:ext cx="2063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6680200" y="2289175"/>
            <a:ext cx="20638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3143250" y="5722938"/>
            <a:ext cx="20638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4505325" y="5722938"/>
            <a:ext cx="19050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6680200" y="5722938"/>
            <a:ext cx="20638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29" name="Group 10"/>
          <p:cNvGrpSpPr>
            <a:grpSpLocks/>
          </p:cNvGrpSpPr>
          <p:nvPr/>
        </p:nvGrpSpPr>
        <p:grpSpPr bwMode="auto">
          <a:xfrm>
            <a:off x="966788" y="1539875"/>
            <a:ext cx="7054850" cy="4203700"/>
            <a:chOff x="660" y="970"/>
            <a:chExt cx="4814" cy="2648"/>
          </a:xfrm>
        </p:grpSpPr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308" y="990"/>
              <a:ext cx="8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Transaction 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3832" y="990"/>
              <a:ext cx="8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Transaction U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4093" y="107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4135" y="107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660" y="970"/>
              <a:ext cx="240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3074" y="97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3088" y="970"/>
              <a:ext cx="238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3074" y="984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792" y="1237"/>
              <a:ext cx="6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Operations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2165" y="1237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Locks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3205" y="1237"/>
              <a:ext cx="6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Operations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4579" y="1237"/>
              <a:ext cx="3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Locks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4954" y="128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44" name="Rectangle 24"/>
            <p:cNvSpPr>
              <a:spLocks noChangeArrowheads="1"/>
            </p:cNvSpPr>
            <p:nvPr/>
          </p:nvSpPr>
          <p:spPr bwMode="auto">
            <a:xfrm>
              <a:off x="4995" y="1281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660" y="1220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2145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>
              <a:off x="2159" y="1220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3074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>
              <a:off x="3088" y="1220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>
              <a:off x="4559" y="1220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>
              <a:off x="4573" y="1220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2145" y="1234"/>
              <a:ext cx="14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>
              <a:off x="3074" y="1234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4559" y="1234"/>
              <a:ext cx="14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792" y="1531"/>
              <a:ext cx="8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a.deposit(100);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2165" y="1511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write lock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2789" y="1489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>
              <a:off x="660" y="1428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>
              <a:off x="2145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>
              <a:off x="2159" y="1428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>
              <a:off x="3074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>
              <a:off x="3088" y="1428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>
              <a:off x="4559" y="1428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>
              <a:off x="4573" y="1428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Rectangle 45"/>
            <p:cNvSpPr>
              <a:spLocks noChangeArrowheads="1"/>
            </p:cNvSpPr>
            <p:nvPr/>
          </p:nvSpPr>
          <p:spPr bwMode="auto">
            <a:xfrm>
              <a:off x="2145" y="1442"/>
              <a:ext cx="1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>
              <a:off x="3074" y="1442"/>
              <a:ext cx="1" cy="22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7" name="Rectangle 47"/>
            <p:cNvSpPr>
              <a:spLocks noChangeArrowheads="1"/>
            </p:cNvSpPr>
            <p:nvPr/>
          </p:nvSpPr>
          <p:spPr bwMode="auto">
            <a:xfrm>
              <a:off x="4559" y="1442"/>
              <a:ext cx="1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8" name="Rectangle 48"/>
            <p:cNvSpPr>
              <a:spLocks noChangeArrowheads="1"/>
            </p:cNvSpPr>
            <p:nvPr/>
          </p:nvSpPr>
          <p:spPr bwMode="auto">
            <a:xfrm>
              <a:off x="3205" y="1767"/>
              <a:ext cx="8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b.deposit(200)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69" name="Rectangle 49"/>
            <p:cNvSpPr>
              <a:spLocks noChangeArrowheads="1"/>
            </p:cNvSpPr>
            <p:nvPr/>
          </p:nvSpPr>
          <p:spPr bwMode="auto">
            <a:xfrm>
              <a:off x="4579" y="1747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write lock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70" name="Rectangle 50"/>
            <p:cNvSpPr>
              <a:spLocks noChangeArrowheads="1"/>
            </p:cNvSpPr>
            <p:nvPr/>
          </p:nvSpPr>
          <p:spPr bwMode="auto">
            <a:xfrm>
              <a:off x="5203" y="1725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71" name="Rectangle 51"/>
            <p:cNvSpPr>
              <a:spLocks noChangeArrowheads="1"/>
            </p:cNvSpPr>
            <p:nvPr/>
          </p:nvSpPr>
          <p:spPr bwMode="auto">
            <a:xfrm>
              <a:off x="2145" y="1677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>
              <a:off x="3074" y="1677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3" name="Rectangle 53"/>
            <p:cNvSpPr>
              <a:spLocks noChangeArrowheads="1"/>
            </p:cNvSpPr>
            <p:nvPr/>
          </p:nvSpPr>
          <p:spPr bwMode="auto">
            <a:xfrm>
              <a:off x="4559" y="1677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4" name="Rectangle 54"/>
            <p:cNvSpPr>
              <a:spLocks noChangeArrowheads="1"/>
            </p:cNvSpPr>
            <p:nvPr/>
          </p:nvSpPr>
          <p:spPr bwMode="auto">
            <a:xfrm>
              <a:off x="792" y="2003"/>
              <a:ext cx="9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b.withdraw(100)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75" name="Rectangle 55"/>
            <p:cNvSpPr>
              <a:spLocks noChangeArrowheads="1"/>
            </p:cNvSpPr>
            <p:nvPr/>
          </p:nvSpPr>
          <p:spPr bwMode="auto">
            <a:xfrm>
              <a:off x="2145" y="1913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>
              <a:off x="3074" y="1913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Rectangle 57"/>
            <p:cNvSpPr>
              <a:spLocks noChangeArrowheads="1"/>
            </p:cNvSpPr>
            <p:nvPr/>
          </p:nvSpPr>
          <p:spPr bwMode="auto">
            <a:xfrm>
              <a:off x="4559" y="1913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8" name="Rectangle 58"/>
            <p:cNvSpPr>
              <a:spLocks noChangeArrowheads="1"/>
            </p:cNvSpPr>
            <p:nvPr/>
          </p:nvSpPr>
          <p:spPr bwMode="auto">
            <a:xfrm>
              <a:off x="2165" y="2214"/>
              <a:ext cx="5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waits for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79" name="Rectangle 59"/>
            <p:cNvSpPr>
              <a:spLocks noChangeArrowheads="1"/>
            </p:cNvSpPr>
            <p:nvPr/>
          </p:nvSpPr>
          <p:spPr bwMode="auto">
            <a:xfrm>
              <a:off x="2706" y="219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U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80" name="Rectangle 60"/>
            <p:cNvSpPr>
              <a:spLocks noChangeArrowheads="1"/>
            </p:cNvSpPr>
            <p:nvPr/>
          </p:nvSpPr>
          <p:spPr bwMode="auto">
            <a:xfrm>
              <a:off x="2803" y="2230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’s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81" name="Rectangle 61"/>
            <p:cNvSpPr>
              <a:spLocks noChangeArrowheads="1"/>
            </p:cNvSpPr>
            <p:nvPr/>
          </p:nvSpPr>
          <p:spPr bwMode="auto">
            <a:xfrm>
              <a:off x="3205" y="2194"/>
              <a:ext cx="10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a.withdraw(200);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82" name="Rectangle 62"/>
            <p:cNvSpPr>
              <a:spLocks noChangeArrowheads="1"/>
            </p:cNvSpPr>
            <p:nvPr/>
          </p:nvSpPr>
          <p:spPr bwMode="auto">
            <a:xfrm>
              <a:off x="4579" y="2211"/>
              <a:ext cx="7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waits for T’s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83" name="Rectangle 63"/>
            <p:cNvSpPr>
              <a:spLocks noChangeArrowheads="1"/>
            </p:cNvSpPr>
            <p:nvPr/>
          </p:nvSpPr>
          <p:spPr bwMode="auto">
            <a:xfrm>
              <a:off x="2145" y="2149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>
              <a:off x="3074" y="2149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5" name="Rectangle 65"/>
            <p:cNvSpPr>
              <a:spLocks noChangeArrowheads="1"/>
            </p:cNvSpPr>
            <p:nvPr/>
          </p:nvSpPr>
          <p:spPr bwMode="auto">
            <a:xfrm>
              <a:off x="4559" y="2149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6" name="Rectangle 66"/>
            <p:cNvSpPr>
              <a:spLocks noChangeArrowheads="1"/>
            </p:cNvSpPr>
            <p:nvPr/>
          </p:nvSpPr>
          <p:spPr bwMode="auto">
            <a:xfrm>
              <a:off x="2165" y="2432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lock 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87" name="Rectangle 67"/>
            <p:cNvSpPr>
              <a:spLocks noChangeArrowheads="1"/>
            </p:cNvSpPr>
            <p:nvPr/>
          </p:nvSpPr>
          <p:spPr bwMode="auto">
            <a:xfrm>
              <a:off x="2637" y="2432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88" name="Rectangle 68"/>
            <p:cNvSpPr>
              <a:spLocks noChangeArrowheads="1"/>
            </p:cNvSpPr>
            <p:nvPr/>
          </p:nvSpPr>
          <p:spPr bwMode="auto">
            <a:xfrm>
              <a:off x="4579" y="2432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lock 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89" name="Rectangle 69"/>
            <p:cNvSpPr>
              <a:spLocks noChangeArrowheads="1"/>
            </p:cNvSpPr>
            <p:nvPr/>
          </p:nvSpPr>
          <p:spPr bwMode="auto">
            <a:xfrm>
              <a:off x="5051" y="2432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90" name="Rectangle 70"/>
            <p:cNvSpPr>
              <a:spLocks noChangeArrowheads="1"/>
            </p:cNvSpPr>
            <p:nvPr/>
          </p:nvSpPr>
          <p:spPr bwMode="auto">
            <a:xfrm>
              <a:off x="2145" y="2385"/>
              <a:ext cx="14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>
              <a:off x="3074" y="2385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2" name="Rectangle 72"/>
            <p:cNvSpPr>
              <a:spLocks noChangeArrowheads="1"/>
            </p:cNvSpPr>
            <p:nvPr/>
          </p:nvSpPr>
          <p:spPr bwMode="auto">
            <a:xfrm>
              <a:off x="4559" y="2385"/>
              <a:ext cx="14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3" name="Rectangle 73"/>
            <p:cNvSpPr>
              <a:spLocks noChangeArrowheads="1"/>
            </p:cNvSpPr>
            <p:nvPr/>
          </p:nvSpPr>
          <p:spPr bwMode="auto">
            <a:xfrm>
              <a:off x="681" y="2627"/>
              <a:ext cx="2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                                  </a:t>
              </a: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(timeout elapses)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94" name="Rectangle 74"/>
            <p:cNvSpPr>
              <a:spLocks noChangeArrowheads="1"/>
            </p:cNvSpPr>
            <p:nvPr/>
          </p:nvSpPr>
          <p:spPr bwMode="auto">
            <a:xfrm>
              <a:off x="681" y="2821"/>
              <a:ext cx="3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        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95" name="Rectangle 75"/>
            <p:cNvSpPr>
              <a:spLocks noChangeArrowheads="1"/>
            </p:cNvSpPr>
            <p:nvPr/>
          </p:nvSpPr>
          <p:spPr bwMode="auto">
            <a:xfrm>
              <a:off x="900" y="2821"/>
              <a:ext cx="6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T</a:t>
              </a: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’s lock 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96" name="Rectangle 76"/>
            <p:cNvSpPr>
              <a:spLocks noChangeArrowheads="1"/>
            </p:cNvSpPr>
            <p:nvPr/>
          </p:nvSpPr>
          <p:spPr bwMode="auto">
            <a:xfrm>
              <a:off x="1624" y="2821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97" name="Rectangle 77"/>
            <p:cNvSpPr>
              <a:spLocks noChangeArrowheads="1"/>
            </p:cNvSpPr>
            <p:nvPr/>
          </p:nvSpPr>
          <p:spPr bwMode="auto">
            <a:xfrm>
              <a:off x="1707" y="2821"/>
              <a:ext cx="12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 becomes vulnerable,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98" name="Rectangle 78"/>
            <p:cNvSpPr>
              <a:spLocks noChangeArrowheads="1"/>
            </p:cNvSpPr>
            <p:nvPr/>
          </p:nvSpPr>
          <p:spPr bwMode="auto">
            <a:xfrm>
              <a:off x="802" y="3015"/>
              <a:ext cx="1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                                 unlock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399" name="Rectangle 79"/>
            <p:cNvSpPr>
              <a:spLocks noChangeArrowheads="1"/>
            </p:cNvSpPr>
            <p:nvPr/>
          </p:nvSpPr>
          <p:spPr bwMode="auto">
            <a:xfrm>
              <a:off x="2484" y="3015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00" name="Rectangle 80"/>
            <p:cNvSpPr>
              <a:spLocks noChangeArrowheads="1"/>
            </p:cNvSpPr>
            <p:nvPr/>
          </p:nvSpPr>
          <p:spPr bwMode="auto">
            <a:xfrm>
              <a:off x="2567" y="3015"/>
              <a:ext cx="4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, abort 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>
              <a:off x="3074" y="2579"/>
              <a:ext cx="1" cy="5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2" name="Rectangle 82"/>
            <p:cNvSpPr>
              <a:spLocks noChangeArrowheads="1"/>
            </p:cNvSpPr>
            <p:nvPr/>
          </p:nvSpPr>
          <p:spPr bwMode="auto">
            <a:xfrm>
              <a:off x="4559" y="2579"/>
              <a:ext cx="14" cy="5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3" name="Rectangle 83"/>
            <p:cNvSpPr>
              <a:spLocks noChangeArrowheads="1"/>
            </p:cNvSpPr>
            <p:nvPr/>
          </p:nvSpPr>
          <p:spPr bwMode="auto">
            <a:xfrm>
              <a:off x="3205" y="3207"/>
              <a:ext cx="10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a.withdraw(200);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04" name="Rectangle 84"/>
            <p:cNvSpPr>
              <a:spLocks noChangeArrowheads="1"/>
            </p:cNvSpPr>
            <p:nvPr/>
          </p:nvSpPr>
          <p:spPr bwMode="auto">
            <a:xfrm>
              <a:off x="4579" y="3224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write locks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05" name="Rectangle 85"/>
            <p:cNvSpPr>
              <a:spLocks noChangeArrowheads="1"/>
            </p:cNvSpPr>
            <p:nvPr/>
          </p:nvSpPr>
          <p:spPr bwMode="auto">
            <a:xfrm>
              <a:off x="5259" y="3224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06" name="Rectangle 86"/>
            <p:cNvSpPr>
              <a:spLocks noChangeArrowheads="1"/>
            </p:cNvSpPr>
            <p:nvPr/>
          </p:nvSpPr>
          <p:spPr bwMode="auto">
            <a:xfrm>
              <a:off x="2145" y="3161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>
              <a:off x="3074" y="3161"/>
              <a:ext cx="1" cy="22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8" name="Rectangle 88"/>
            <p:cNvSpPr>
              <a:spLocks noChangeArrowheads="1"/>
            </p:cNvSpPr>
            <p:nvPr/>
          </p:nvSpPr>
          <p:spPr bwMode="auto">
            <a:xfrm>
              <a:off x="4559" y="3161"/>
              <a:ext cx="14" cy="2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9" name="Rectangle 89"/>
            <p:cNvSpPr>
              <a:spLocks noChangeArrowheads="1"/>
            </p:cNvSpPr>
            <p:nvPr/>
          </p:nvSpPr>
          <p:spPr bwMode="auto">
            <a:xfrm>
              <a:off x="4579" y="3401"/>
              <a:ext cx="4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unlock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10" name="Rectangle 90"/>
            <p:cNvSpPr>
              <a:spLocks noChangeArrowheads="1"/>
            </p:cNvSpPr>
            <p:nvPr/>
          </p:nvSpPr>
          <p:spPr bwMode="auto">
            <a:xfrm>
              <a:off x="5009" y="3401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11" name="Rectangle 91"/>
            <p:cNvSpPr>
              <a:spLocks noChangeArrowheads="1"/>
            </p:cNvSpPr>
            <p:nvPr/>
          </p:nvSpPr>
          <p:spPr bwMode="auto">
            <a:xfrm>
              <a:off x="5092" y="344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>
                  <a:solidFill>
                    <a:srgbClr val="000000"/>
                  </a:solidFill>
                  <a:latin typeface="Times" charset="0"/>
                </a:rPr>
                <a:t>,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12" name="Rectangle 92"/>
            <p:cNvSpPr>
              <a:spLocks noChangeArrowheads="1"/>
            </p:cNvSpPr>
            <p:nvPr/>
          </p:nvSpPr>
          <p:spPr bwMode="auto">
            <a:xfrm>
              <a:off x="5175" y="3401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Times" charset="0"/>
                </a:rPr>
                <a:t>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>
              <a:off x="660" y="3591"/>
              <a:ext cx="147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4" name="Rectangle 94"/>
            <p:cNvSpPr>
              <a:spLocks noChangeArrowheads="1"/>
            </p:cNvSpPr>
            <p:nvPr/>
          </p:nvSpPr>
          <p:spPr bwMode="auto">
            <a:xfrm>
              <a:off x="2145" y="3397"/>
              <a:ext cx="14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>
              <a:off x="2145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>
              <a:off x="2159" y="3591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>
              <a:off x="3074" y="3397"/>
              <a:ext cx="1" cy="18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>
              <a:off x="3074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>
              <a:off x="3088" y="3591"/>
              <a:ext cx="1457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0" name="Rectangle 100"/>
            <p:cNvSpPr>
              <a:spLocks noChangeArrowheads="1"/>
            </p:cNvSpPr>
            <p:nvPr/>
          </p:nvSpPr>
          <p:spPr bwMode="auto">
            <a:xfrm>
              <a:off x="4559" y="3397"/>
              <a:ext cx="14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>
              <a:off x="4559" y="3591"/>
              <a:ext cx="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>
              <a:off x="4573" y="3591"/>
              <a:ext cx="901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23" name="Group 103"/>
            <p:cNvGrpSpPr>
              <a:grpSpLocks/>
            </p:cNvGrpSpPr>
            <p:nvPr/>
          </p:nvGrpSpPr>
          <p:grpSpPr bwMode="auto">
            <a:xfrm>
              <a:off x="829" y="2276"/>
              <a:ext cx="241" cy="49"/>
              <a:chOff x="792" y="2771"/>
              <a:chExt cx="241" cy="49"/>
            </a:xfrm>
          </p:grpSpPr>
          <p:sp>
            <p:nvSpPr>
              <p:cNvPr id="56432" name="Oval 104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3" name="Oval 105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4" name="Oval 106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424" name="Group 107"/>
            <p:cNvGrpSpPr>
              <a:grpSpLocks/>
            </p:cNvGrpSpPr>
            <p:nvPr/>
          </p:nvGrpSpPr>
          <p:grpSpPr bwMode="auto">
            <a:xfrm>
              <a:off x="3226" y="2571"/>
              <a:ext cx="241" cy="49"/>
              <a:chOff x="792" y="2771"/>
              <a:chExt cx="241" cy="49"/>
            </a:xfrm>
          </p:grpSpPr>
          <p:sp>
            <p:nvSpPr>
              <p:cNvPr id="56429" name="Oval 108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0" name="Oval 109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1" name="Oval 110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425" name="Group 111"/>
            <p:cNvGrpSpPr>
              <a:grpSpLocks/>
            </p:cNvGrpSpPr>
            <p:nvPr/>
          </p:nvGrpSpPr>
          <p:grpSpPr bwMode="auto">
            <a:xfrm>
              <a:off x="3226" y="2821"/>
              <a:ext cx="241" cy="49"/>
              <a:chOff x="792" y="2771"/>
              <a:chExt cx="241" cy="49"/>
            </a:xfrm>
          </p:grpSpPr>
          <p:sp>
            <p:nvSpPr>
              <p:cNvPr id="56426" name="Oval 112"/>
              <p:cNvSpPr>
                <a:spLocks noChangeArrowheads="1"/>
              </p:cNvSpPr>
              <p:nvPr/>
            </p:nvSpPr>
            <p:spPr bwMode="auto">
              <a:xfrm>
                <a:off x="792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7" name="Oval 113"/>
              <p:cNvSpPr>
                <a:spLocks noChangeArrowheads="1"/>
              </p:cNvSpPr>
              <p:nvPr/>
            </p:nvSpPr>
            <p:spPr bwMode="auto">
              <a:xfrm>
                <a:off x="888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8" name="Oval 114"/>
              <p:cNvSpPr>
                <a:spLocks noChangeArrowheads="1"/>
              </p:cNvSpPr>
              <p:nvPr/>
            </p:nvSpPr>
            <p:spPr bwMode="auto">
              <a:xfrm>
                <a:off x="984" y="2771"/>
                <a:ext cx="49" cy="4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330" name="TextBox 114"/>
          <p:cNvSpPr txBox="1">
            <a:spLocks noChangeArrowheads="1"/>
          </p:cNvSpPr>
          <p:nvPr/>
        </p:nvSpPr>
        <p:spPr bwMode="auto">
          <a:xfrm>
            <a:off x="2667000" y="6324600"/>
            <a:ext cx="14716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Disadvantages?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228600"/>
            <a:ext cx="5559425" cy="522288"/>
          </a:xfrm>
        </p:spPr>
        <p:txBody>
          <a:bodyPr/>
          <a:lstStyle/>
          <a:p>
            <a:pPr>
              <a:defRPr/>
            </a:pPr>
            <a:r>
              <a:rPr lang="en-US"/>
              <a:t>Strategies to Fight Deadlock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4463"/>
            <a:ext cx="7772400" cy="487045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Char char="q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Deadlocks can be resolved by lock timeout (costly and open to false positives)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Char char="q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Deadlock Prevention: violate one of the necessary conditions for deadlock (from previous slide), e.g., lock all objects at transaction start only; release all if any locking operation fails.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Or, lock objects in a certain order (can force transactions to lock objects prematurely).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Font typeface="Wingdings" charset="0"/>
              <a:buChar char="q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Deadlock Detection: deadlocks can be detected, e.g., by using a wait-for graph, &amp; then resolved by aborting one of the transactions in the cycle.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228600"/>
            <a:ext cx="8370887" cy="5270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Concurrency control … summary so far …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Increasing concurrency important because it improves throughput at server 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Applications are willing to tolerate temporary inconsistency and deadlocks in turn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inconsistencies and deadlocks need to be prevented or detected</a:t>
            </a: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Driven and validated by actual application characteristics – mostly-read applications do not have too many conflicting operations anyway</a:t>
            </a:r>
          </a:p>
          <a:p>
            <a:pPr>
              <a:lnSpc>
                <a:spcPct val="80000"/>
              </a:lnSpc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0"/>
            <a:ext cx="2509837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Transaction 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001000" cy="57912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Sequence of operations that forms a single step, transforming the server data from one consistent state to another.</a:t>
            </a:r>
          </a:p>
          <a:p>
            <a:pPr lvl="1">
              <a:lnSpc>
                <a:spcPct val="100000"/>
              </a:lnSpc>
              <a:buFont typeface="Wingdings" charset="0"/>
              <a:buChar char="q"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 All or nothing principle: a transaction either completes successfully, and the effects are recorded in the objects, or it has no effect at all. (even with multiple clients, or crashes)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transactions is </a:t>
            </a:r>
            <a:r>
              <a:rPr lang="en-US" u="sng">
                <a:latin typeface="Arial" charset="0"/>
                <a:ea typeface="ＭＳ Ｐゴシック" charset="0"/>
                <a:cs typeface="ＭＳ Ｐゴシック" charset="0"/>
              </a:rPr>
              <a:t>indivisible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(atomic) from the point of view of other transactions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Tx/>
              <a:buFont typeface="Wingdings" charset="0"/>
              <a:buChar char="v"/>
            </a:pPr>
            <a:r>
              <a:rPr lang="en-US" sz="1400">
                <a:latin typeface="Arial" charset="0"/>
                <a:ea typeface="ＭＳ Ｐゴシック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No access to intermediate results/states</a:t>
            </a:r>
            <a:endParaRPr lang="en-US">
              <a:solidFill>
                <a:schemeClr val="hlink"/>
              </a:solidFill>
              <a:latin typeface="Arial" charset="0"/>
              <a:ea typeface="ＭＳ Ｐゴシック" charset="0"/>
              <a:sym typeface="Symbol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SzTx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</a:rPr>
              <a:t>Free from interference by other operations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But…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Transactions could run concurrently, i.e., with multiple clients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Transactions may be distributed, i.e., across multiple servers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ChangeArrowheads="1"/>
          </p:cNvSpPr>
          <p:nvPr/>
        </p:nvSpPr>
        <p:spPr bwMode="auto">
          <a:xfrm>
            <a:off x="3187700" y="1346200"/>
            <a:ext cx="3200400" cy="28432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folHlink"/>
              </a:gs>
            </a:gsLst>
            <a:lin ang="18900000" scaled="1"/>
          </a:gradFill>
          <a:ln w="38100" cmpd="dbl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50900"/>
            <a:ext cx="8001000" cy="53467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Transaction: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1. savings.deduct(100)</a:t>
            </a:r>
            <a:r>
              <a:rPr lang="en-US" sz="200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2. checking.add(100)</a:t>
            </a:r>
            <a:r>
              <a:rPr lang="en-US" sz="200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3. mnymkt.deduct(200)</a:t>
            </a:r>
            <a:r>
              <a:rPr lang="en-US" sz="2000">
                <a:latin typeface="Arial" charset="0"/>
                <a:ea typeface="ＭＳ Ｐゴシック" charset="0"/>
              </a:rPr>
              <a:t>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4. checking.add(200)</a:t>
            </a:r>
            <a:r>
              <a:rPr lang="en-US" sz="2000">
                <a:latin typeface="Arial" charset="0"/>
                <a:ea typeface="ＭＳ Ｐゴシック" charset="0"/>
              </a:rPr>
              <a:t>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5. checking.deduct(400)</a:t>
            </a:r>
            <a:r>
              <a:rPr lang="en-US" sz="2000">
                <a:latin typeface="Arial" charset="0"/>
                <a:ea typeface="ＭＳ Ｐゴシック" charset="0"/>
              </a:rPr>
              <a:t>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6. dispense(400)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	7. commit</a:t>
            </a:r>
            <a:r>
              <a:rPr lang="en-US" sz="2000">
                <a:latin typeface="Arial" charset="0"/>
                <a:ea typeface="ＭＳ Ｐゴシック" charset="0"/>
              </a:rPr>
              <a:t>                                    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title"/>
          </p:nvPr>
        </p:nvSpPr>
        <p:spPr>
          <a:xfrm>
            <a:off x="188913" y="182563"/>
            <a:ext cx="5383212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Transaction Failure Modes 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850900" y="1955800"/>
            <a:ext cx="2082800" cy="1339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failure at these points means the customer loses money; we need to restore old state</a:t>
            </a: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 flipV="1">
            <a:off x="2946400" y="1778000"/>
            <a:ext cx="393700" cy="44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2921000" y="2565400"/>
            <a:ext cx="558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2933700" y="2984500"/>
            <a:ext cx="49530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642100" y="1625600"/>
            <a:ext cx="1828800" cy="18415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failure at these points does not cause lost money, but old steps cannot be repeated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H="1">
            <a:off x="6083300" y="2146300"/>
            <a:ext cx="571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 flipH="1">
            <a:off x="6045200" y="2882900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1397000" y="4394200"/>
            <a:ext cx="2082800" cy="5969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This is the point of no return</a:t>
            </a:r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 flipV="1">
            <a:off x="2398713" y="4037013"/>
            <a:ext cx="14287" cy="3571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2413000" y="4048125"/>
            <a:ext cx="901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53100" y="4165600"/>
            <a:ext cx="2082800" cy="15875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failure after the commit  point (ATM crashes) needs corrective action; no undoing possible. </a:t>
            </a: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 flipV="1">
            <a:off x="4668838" y="4041775"/>
            <a:ext cx="1960562" cy="1238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13" y="360363"/>
            <a:ext cx="6826250" cy="522287"/>
          </a:xfrm>
        </p:spPr>
        <p:txBody>
          <a:bodyPr/>
          <a:lstStyle/>
          <a:p>
            <a:pPr>
              <a:defRPr/>
            </a:pPr>
            <a:r>
              <a:rPr lang="en-GB"/>
              <a:t>Bank Server: </a:t>
            </a:r>
            <a:r>
              <a:rPr lang="en-GB" i="0"/>
              <a:t>Coordinator</a:t>
            </a:r>
            <a:r>
              <a:rPr lang="en-GB"/>
              <a:t> Interface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49300" y="1314450"/>
            <a:ext cx="774541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 b="1">
                <a:solidFill>
                  <a:schemeClr val="tx1"/>
                </a:solidFill>
                <a:latin typeface="Arial" charset="0"/>
              </a:rPr>
              <a:t>Transaction calls that can be made at a client, and return values from the server:</a:t>
            </a:r>
          </a:p>
          <a:p>
            <a:pPr>
              <a:lnSpc>
                <a:spcPct val="100000"/>
              </a:lnSpc>
            </a:pPr>
            <a:r>
              <a:rPr lang="en-GB" sz="2000" i="1">
                <a:solidFill>
                  <a:schemeClr val="tx1"/>
                </a:solidFill>
                <a:latin typeface="Times" charset="0"/>
              </a:rPr>
              <a:t>openTransaction() -&gt; trans;</a:t>
            </a:r>
            <a:endParaRPr lang="en-GB" sz="20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starts a new transaction and delivers a unique transaction identifier (TID)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trans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. This TID will be used in the other operations in the transaction.</a:t>
            </a:r>
          </a:p>
          <a:p>
            <a:pPr>
              <a:lnSpc>
                <a:spcPct val="100000"/>
              </a:lnSpc>
            </a:pPr>
            <a:r>
              <a:rPr lang="en-GB" sz="2000" i="1">
                <a:solidFill>
                  <a:schemeClr val="tx1"/>
                </a:solidFill>
                <a:latin typeface="Times" charset="0"/>
              </a:rPr>
              <a:t>closeTransaction(trans) -&gt; (commit, abort);</a:t>
            </a:r>
            <a:endParaRPr lang="en-GB" sz="20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ends a transaction: a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commit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return value indicates that the transaction has  committed; an </a:t>
            </a:r>
            <a:r>
              <a:rPr lang="en-GB" sz="2000" i="1">
                <a:solidFill>
                  <a:schemeClr val="tx1"/>
                </a:solidFill>
                <a:latin typeface="Times" charset="0"/>
              </a:rPr>
              <a:t>abort</a:t>
            </a:r>
            <a:r>
              <a:rPr lang="en-GB" sz="2000">
                <a:solidFill>
                  <a:schemeClr val="tx1"/>
                </a:solidFill>
                <a:latin typeface="Times" charset="0"/>
              </a:rPr>
              <a:t> return value indicates that it has aborted.</a:t>
            </a:r>
          </a:p>
          <a:p>
            <a:pPr>
              <a:lnSpc>
                <a:spcPct val="100000"/>
              </a:lnSpc>
            </a:pPr>
            <a:r>
              <a:rPr lang="en-GB" sz="2000" i="1">
                <a:solidFill>
                  <a:schemeClr val="tx1"/>
                </a:solidFill>
                <a:latin typeface="Times" charset="0"/>
              </a:rPr>
              <a:t>abortTransaction(trans);</a:t>
            </a:r>
            <a:endParaRPr lang="en-GB" sz="20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2000">
                <a:solidFill>
                  <a:schemeClr val="tx1"/>
                </a:solidFill>
                <a:latin typeface="Times" charset="0"/>
              </a:rPr>
              <a:t>aborts the transaction.</a:t>
            </a:r>
            <a:endParaRPr lang="en-US" sz="2000" b="1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228600"/>
            <a:ext cx="7975600" cy="522288"/>
          </a:xfrm>
        </p:spPr>
        <p:txBody>
          <a:bodyPr/>
          <a:lstStyle/>
          <a:p>
            <a:pPr>
              <a:defRPr/>
            </a:pPr>
            <a:r>
              <a:rPr lang="en-GB"/>
              <a:t>Bank Server: </a:t>
            </a:r>
            <a:r>
              <a:rPr lang="en-GB" i="0"/>
              <a:t>Account, Branch</a:t>
            </a:r>
            <a:r>
              <a:rPr lang="en-GB"/>
              <a:t> interfaces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2160588" y="1357313"/>
            <a:ext cx="508793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deposit(amount)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deposit amount in the account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withdraw(amount)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withdraw amount from the account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getBalance() -&gt; amount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return the balance of the account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setBalance(amount)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set the balance of the account to amount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1781175" y="3741738"/>
            <a:ext cx="5821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160588" y="4237038"/>
            <a:ext cx="5087937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create(name) -&gt; account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create a new account with a given name</a:t>
            </a:r>
          </a:p>
          <a:p>
            <a:pPr>
              <a:lnSpc>
                <a:spcPct val="100000"/>
              </a:lnSpc>
            </a:pPr>
            <a:r>
              <a:rPr lang="en-GB" sz="1800" i="1">
                <a:solidFill>
                  <a:schemeClr val="tx1"/>
                </a:solidFill>
                <a:latin typeface="Times" charset="0"/>
              </a:rPr>
              <a:t>lookup(name) -&gt; account</a:t>
            </a:r>
            <a:r>
              <a:rPr lang="en-GB" sz="1800">
                <a:solidFill>
                  <a:schemeClr val="tx1"/>
                </a:solidFill>
                <a:latin typeface="Times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return a reference to the account with the given name</a:t>
            </a:r>
          </a:p>
          <a:p>
            <a:pPr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 </a:t>
            </a:r>
            <a:r>
              <a:rPr lang="en-GB" sz="1800" i="1">
                <a:solidFill>
                  <a:schemeClr val="tx1"/>
                </a:solidFill>
                <a:latin typeface="Times" charset="0"/>
              </a:rPr>
              <a:t>branchTotal() -&gt; amount</a:t>
            </a:r>
            <a:endParaRPr lang="en-GB" sz="1800">
              <a:solidFill>
                <a:schemeClr val="tx1"/>
              </a:solidFill>
              <a:latin typeface="Times" charset="0"/>
            </a:endParaRPr>
          </a:p>
          <a:p>
            <a:pPr lvl="1"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Times" charset="0"/>
              </a:rPr>
              <a:t>return the total of all the balances at the branch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781175" y="3914775"/>
            <a:ext cx="5087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Operations of the Branch interface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1800225" y="6215063"/>
            <a:ext cx="5757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641475" y="993775"/>
            <a:ext cx="5087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>
                <a:solidFill>
                  <a:schemeClr val="tx1"/>
                </a:solidFill>
                <a:latin typeface="Arial" charset="0"/>
              </a:rPr>
              <a:t>Operations of the Account interface</a:t>
            </a:r>
            <a:endParaRPr lang="en-GB" sz="2400">
              <a:solidFill>
                <a:schemeClr val="tx1"/>
              </a:solidFill>
              <a:latin typeface="Time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228600"/>
            <a:ext cx="6773862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Properties of Transactions (ACID) 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3721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tomicity: All or nothing 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onsistency: if the server starts in a consistent state, the transaction ends with the server in a consistent state.  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solation: Each transaction must be performed without interference from other transactions, i.e.,  the non-final effects of a transaction must not be visible to other transactions.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urability: After a transaction has completed successfully, all its effects are saved in permanent storage.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dirty="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dirty="0">
              <a:solidFill>
                <a:schemeClr val="hlink"/>
              </a:solidFill>
              <a:latin typeface="Arial" charset="0"/>
              <a:ea typeface="ＭＳ Ｐゴシック" charset="0"/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Atomicity: store tentative object updates (for later undo/redo) – many different ways of doing this (we</a:t>
            </a:r>
            <a:r>
              <a:rPr lang="ja-JP" alt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’</a:t>
            </a:r>
            <a:r>
              <a:rPr lang="en-US" altLang="ja-JP" dirty="0" err="1">
                <a:solidFill>
                  <a:schemeClr val="hlink"/>
                </a:solidFill>
                <a:latin typeface="Arial" charset="0"/>
                <a:ea typeface="ＭＳ Ｐゴシック" charset="0"/>
              </a:rPr>
              <a:t>ll</a:t>
            </a:r>
            <a:r>
              <a:rPr lang="en-US" altLang="ja-JP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 see them)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 dirty="0">
                <a:solidFill>
                  <a:schemeClr val="hlink"/>
                </a:solidFill>
                <a:latin typeface="Arial" charset="0"/>
                <a:ea typeface="ＭＳ Ｐゴシック" charset="0"/>
              </a:rPr>
              <a:t>Durability: store entire results of transactions (all updated objects) to recover from permanent server crashes.</a:t>
            </a:r>
          </a:p>
          <a:p>
            <a:pPr lvl="1">
              <a:lnSpc>
                <a:spcPct val="100000"/>
              </a:lnSpc>
              <a:buFont typeface="Wingdings" charset="0"/>
              <a:buNone/>
            </a:pPr>
            <a:endParaRPr lang="en-US" dirty="0">
              <a:solidFill>
                <a:schemeClr val="hlink"/>
              </a:solidFill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326563" cy="5270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Concurrent </a:t>
            </a:r>
            <a:r>
              <a:rPr lang="en-US" dirty="0" err="1">
                <a:solidFill>
                  <a:schemeClr val="tx1"/>
                </a:solidFill>
              </a:rPr>
              <a:t>Transactions:Lost</a:t>
            </a:r>
            <a:r>
              <a:rPr lang="en-US" dirty="0">
                <a:solidFill>
                  <a:schemeClr val="tx1"/>
                </a:solidFill>
              </a:rPr>
              <a:t> Update Problem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3721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One transaction causes loss of info. for another: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    consider three account objects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</a:t>
            </a:r>
            <a:r>
              <a:rPr lang="en-US" sz="32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balance = b.getBalance()</a:t>
            </a: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balance = b.getBalance()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b.setBalance(balance*1.1)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b.setBalance = (balance*1.1)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a.withdraw(balance* 0.1)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c.withdraw(balance*0.1)</a:t>
            </a:r>
          </a:p>
          <a:p>
            <a:pPr marL="63500" indent="-63500">
              <a:lnSpc>
                <a:spcPct val="13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T1/T2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update on the shared object,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, is lost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4114800" y="1828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524500" y="1816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921500" y="1816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3695700" y="1841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181600" y="182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6578600" y="182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7721600" y="50800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280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7378700" y="5092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7734300" y="46609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80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7378700" y="46736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7734300" y="4229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220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7391400" y="4241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7747000" y="38100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220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7404100" y="38227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>
            <a:off x="3784600" y="3225800"/>
            <a:ext cx="0" cy="952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3784600" y="4165600"/>
            <a:ext cx="520700" cy="20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4292600" y="4368800"/>
            <a:ext cx="0" cy="58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1"/>
          <p:cNvSpPr>
            <a:spLocks noChangeShapeType="1"/>
          </p:cNvSpPr>
          <p:nvPr/>
        </p:nvSpPr>
        <p:spPr bwMode="auto">
          <a:xfrm flipH="1">
            <a:off x="3810000" y="4927600"/>
            <a:ext cx="482600" cy="31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3810000" y="52324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3"/>
          <p:cNvSpPr>
            <a:spLocks noChangeShapeType="1"/>
          </p:cNvSpPr>
          <p:nvPr/>
        </p:nvSpPr>
        <p:spPr bwMode="auto">
          <a:xfrm flipH="1">
            <a:off x="3771900" y="2959100"/>
            <a:ext cx="41910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>
            <a:off x="4178300" y="2463800"/>
            <a:ext cx="0" cy="508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5"/>
          <p:cNvSpPr>
            <a:spLocks noChangeShapeType="1"/>
          </p:cNvSpPr>
          <p:nvPr/>
        </p:nvSpPr>
        <p:spPr bwMode="auto">
          <a:xfrm>
            <a:off x="736600" y="54864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203200"/>
            <a:ext cx="8364537" cy="527050"/>
          </a:xfrm>
        </p:spPr>
        <p:txBody>
          <a:bodyPr wrap="square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Conc. Trans.: Inconsistent Retrieval Prob.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01000" cy="5372100"/>
          </a:xfrm>
        </p:spPr>
        <p:txBody>
          <a:bodyPr/>
          <a:lstStyle/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Partial, incomplete results of one transaction are retrieved by another transaction.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u="sng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Transaction T1</a:t>
            </a:r>
            <a:r>
              <a:rPr lang="en-US" sz="3200" u="sng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Transaction T2 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a.withdraw(100)</a:t>
            </a:r>
            <a:r>
              <a:rPr lang="en-US" sz="28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a.getBalance()</a:t>
            </a:r>
          </a:p>
          <a:p>
            <a:pPr marL="177800" lvl="1" indent="2794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</a:rPr>
              <a:t>			       	total = total + b.getBalance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b.deposit(100) 			       	</a:t>
            </a: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rPr>
              <a:t>					</a:t>
            </a: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total = total + c.getBalance</a:t>
            </a:r>
            <a:endParaRPr lang="en-US" sz="2000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63500" indent="-63500">
              <a:lnSpc>
                <a:spcPct val="100000"/>
              </a:lnSpc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 sz="2000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				        </a:t>
            </a:r>
          </a:p>
          <a:p>
            <a:pPr marL="63500" indent="-63500">
              <a:buClr>
                <a:schemeClr val="tx1"/>
              </a:buClr>
              <a:buSzPct val="120000"/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	T1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s partial result is used by T2, giving the wrong result</a:t>
            </a:r>
          </a:p>
          <a:p>
            <a:pPr marL="63500" indent="-63500">
              <a:lnSpc>
                <a:spcPct val="110000"/>
              </a:lnSpc>
              <a:buClr>
                <a:schemeClr val="tx1"/>
              </a:buClr>
              <a:buSzPct val="120000"/>
              <a:buFont typeface="Wingdings" charset="0"/>
              <a:buChar char="v"/>
            </a:pPr>
            <a:endParaRPr lang="en-US" sz="2000">
              <a:solidFill>
                <a:schemeClr val="hlink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273300" y="18288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100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759200" y="1816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7670800" y="33274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0.00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1854200" y="18415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3416300" y="182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3251200" y="29337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 00</a:t>
            </a:r>
          </a:p>
        </p:txBody>
      </p:sp>
      <p:sp>
        <p:nvSpPr>
          <p:cNvPr id="23561" name="Text Box 10"/>
          <p:cNvSpPr txBox="1">
            <a:spLocks noChangeArrowheads="1"/>
          </p:cNvSpPr>
          <p:nvPr/>
        </p:nvSpPr>
        <p:spPr bwMode="auto">
          <a:xfrm>
            <a:off x="2895600" y="29464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a:</a:t>
            </a:r>
          </a:p>
        </p:txBody>
      </p:sp>
      <p:sp>
        <p:nvSpPr>
          <p:cNvPr id="23562" name="Text Box 11"/>
          <p:cNvSpPr txBox="1">
            <a:spLocks noChangeArrowheads="1"/>
          </p:cNvSpPr>
          <p:nvPr/>
        </p:nvSpPr>
        <p:spPr bwMode="auto">
          <a:xfrm>
            <a:off x="7696200" y="45466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500</a:t>
            </a:r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7696200" y="37973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200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>
            <a:off x="647700" y="5118100"/>
            <a:ext cx="6794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5245100" y="18161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4902200" y="18288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c: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7658100" y="2984500"/>
            <a:ext cx="698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total</a:t>
            </a:r>
          </a:p>
        </p:txBody>
      </p:sp>
      <p:sp>
        <p:nvSpPr>
          <p:cNvPr id="23568" name="Text Box 17"/>
          <p:cNvSpPr txBox="1">
            <a:spLocks noChangeArrowheads="1"/>
          </p:cNvSpPr>
          <p:nvPr/>
        </p:nvSpPr>
        <p:spPr bwMode="auto">
          <a:xfrm>
            <a:off x="3251200" y="4140200"/>
            <a:ext cx="685800" cy="349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300</a:t>
            </a:r>
          </a:p>
        </p:txBody>
      </p:sp>
      <p:sp>
        <p:nvSpPr>
          <p:cNvPr id="23569" name="Text Box 18"/>
          <p:cNvSpPr txBox="1">
            <a:spLocks noChangeArrowheads="1"/>
          </p:cNvSpPr>
          <p:nvPr/>
        </p:nvSpPr>
        <p:spPr bwMode="auto">
          <a:xfrm>
            <a:off x="2908300" y="4152900"/>
            <a:ext cx="50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</a:rPr>
              <a:t>b:</a:t>
            </a:r>
          </a:p>
        </p:txBody>
      </p:sp>
      <p:sp>
        <p:nvSpPr>
          <p:cNvPr id="23570" name="Line 19"/>
          <p:cNvSpPr>
            <a:spLocks noChangeShapeType="1"/>
          </p:cNvSpPr>
          <p:nvPr/>
        </p:nvSpPr>
        <p:spPr bwMode="auto">
          <a:xfrm>
            <a:off x="4127500" y="2425700"/>
            <a:ext cx="12700" cy="269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LECT01">
  <a:themeElements>
    <a:clrScheme name="">
      <a:dk1>
        <a:srgbClr val="000000"/>
      </a:dk1>
      <a:lt1>
        <a:srgbClr val="FFFFFF"/>
      </a:lt1>
      <a:dk2>
        <a:srgbClr val="FAFD00"/>
      </a:dk2>
      <a:lt2>
        <a:srgbClr val="7F0624"/>
      </a:lt2>
      <a:accent1>
        <a:srgbClr val="FFFFFF"/>
      </a:accent1>
      <a:accent2>
        <a:srgbClr val="FA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E30000"/>
      </a:accent6>
      <a:hlink>
        <a:srgbClr val="1700E5"/>
      </a:hlink>
      <a:folHlink>
        <a:srgbClr val="CECECE"/>
      </a:folHlink>
    </a:clrScheme>
    <a:fontScheme name="2_LECT01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Helvetica" pitchFamily="-107" charset="0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D:\MSOFFICE\POWERPNT\LECT01.PPT</Template>
  <TotalTime>99205840</TotalTime>
  <Pages>34</Pages>
  <Words>2026</Words>
  <Application>Microsoft Macintosh PowerPoint</Application>
  <PresentationFormat>On-screen Show (4:3)</PresentationFormat>
  <Paragraphs>504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Helvetica</vt:lpstr>
      <vt:lpstr>ＭＳ Ｐゴシック</vt:lpstr>
      <vt:lpstr>Arial</vt:lpstr>
      <vt:lpstr>Times New Roman</vt:lpstr>
      <vt:lpstr>Symbol</vt:lpstr>
      <vt:lpstr>Wingdings</vt:lpstr>
      <vt:lpstr>Times</vt:lpstr>
      <vt:lpstr>Marlett</vt:lpstr>
      <vt:lpstr>2_LECT01</vt:lpstr>
      <vt:lpstr> Distributed Systems  CS 425 / CSE 424 / ECE 428  </vt:lpstr>
      <vt:lpstr>Example Transaction</vt:lpstr>
      <vt:lpstr>Transaction </vt:lpstr>
      <vt:lpstr>Transaction Failure Modes </vt:lpstr>
      <vt:lpstr>Bank Server: Coordinator Interface</vt:lpstr>
      <vt:lpstr>Bank Server: Account, Branch interfaces</vt:lpstr>
      <vt:lpstr>Properties of Transactions (ACID) </vt:lpstr>
      <vt:lpstr>Concurrent Transactions:Lost Update Problem</vt:lpstr>
      <vt:lpstr>Conc. Trans.: Inconsistent Retrieval Prob.</vt:lpstr>
      <vt:lpstr>Concurrency Control: “Serial Equivalence”</vt:lpstr>
      <vt:lpstr>Conflicting Operations </vt:lpstr>
      <vt:lpstr>Read and Write Operation Conflict Rules</vt:lpstr>
      <vt:lpstr>Concurrency Control: “Serial Equivalence”</vt:lpstr>
      <vt:lpstr>Conflicting Operators Example </vt:lpstr>
      <vt:lpstr>Inconsistent Retrievals Problem</vt:lpstr>
      <vt:lpstr>A Serially Equivalent Interleaving of V and W</vt:lpstr>
      <vt:lpstr>Implementing Concurrent Transactions </vt:lpstr>
      <vt:lpstr>Example: Concurrent Transactions </vt:lpstr>
      <vt:lpstr>Basic Locking</vt:lpstr>
      <vt:lpstr>2P Locking: Non-exclusive lock (per object)</vt:lpstr>
      <vt:lpstr>Locking Procedure in 2P Locking</vt:lpstr>
      <vt:lpstr>Example: Concurrent Transactions </vt:lpstr>
      <vt:lpstr>Example: Concurrent Transactions </vt:lpstr>
      <vt:lpstr>Deadlocks </vt:lpstr>
      <vt:lpstr>Naïve Deadlock Resolution Using Timeout</vt:lpstr>
      <vt:lpstr>Strategies to Fight Deadlock</vt:lpstr>
      <vt:lpstr>Concurrency control … summary so far …</vt:lpstr>
    </vt:vector>
  </TitlesOfParts>
  <Company>University of Illinois 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>Distributed Systems</dc:subject>
  <dc:creator>Mehdi T. Harandi</dc:creator>
  <cp:keywords/>
  <dc:description/>
  <cp:lastModifiedBy>Nikita Borisov</cp:lastModifiedBy>
  <cp:revision>447</cp:revision>
  <cp:lastPrinted>2011-09-29T17:35:45Z</cp:lastPrinted>
  <dcterms:created xsi:type="dcterms:W3CDTF">2010-10-10T20:27:25Z</dcterms:created>
  <dcterms:modified xsi:type="dcterms:W3CDTF">2011-09-29T17:36:34Z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C:\WINNT40\Profiles\harandi.000\Personal</vt:lpwstr>
  </property>
</Properties>
</file>