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3" r:id="rId1"/>
  </p:sldMasterIdLst>
  <p:notesMasterIdLst>
    <p:notesMasterId r:id="rId23"/>
  </p:notesMasterIdLst>
  <p:handoutMasterIdLst>
    <p:handoutMasterId r:id="rId24"/>
  </p:handoutMasterIdLst>
  <p:sldIdLst>
    <p:sldId id="390" r:id="rId2"/>
    <p:sldId id="368" r:id="rId3"/>
    <p:sldId id="369" r:id="rId4"/>
    <p:sldId id="370" r:id="rId5"/>
    <p:sldId id="377" r:id="rId6"/>
    <p:sldId id="378" r:id="rId7"/>
    <p:sldId id="379" r:id="rId8"/>
    <p:sldId id="380" r:id="rId9"/>
    <p:sldId id="384" r:id="rId10"/>
    <p:sldId id="381" r:id="rId11"/>
    <p:sldId id="385" r:id="rId12"/>
    <p:sldId id="371" r:id="rId13"/>
    <p:sldId id="372" r:id="rId14"/>
    <p:sldId id="373" r:id="rId15"/>
    <p:sldId id="374" r:id="rId16"/>
    <p:sldId id="375" r:id="rId17"/>
    <p:sldId id="376" r:id="rId18"/>
    <p:sldId id="386" r:id="rId19"/>
    <p:sldId id="387" r:id="rId20"/>
    <p:sldId id="388" r:id="rId21"/>
    <p:sldId id="389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C073FA"/>
    <a:srgbClr val="8CFC6C"/>
    <a:srgbClr val="038A69"/>
    <a:srgbClr val="037C03"/>
    <a:srgbClr val="FF7A31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04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>
      <p:cViewPr varScale="1">
        <p:scale>
          <a:sx n="89" d="100"/>
          <a:sy n="89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</a:defRPr>
            </a:lvl1pPr>
          </a:lstStyle>
          <a:p>
            <a:fld id="{43654821-814A-4541-9F4E-B8F5392EEE5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159000" y="9140825"/>
            <a:ext cx="3114675" cy="238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46501" tIns="18268" rIns="46501" bIns="18268">
            <a:spAutoFit/>
          </a:bodyPr>
          <a:lstStyle/>
          <a:p>
            <a:pPr marL="338138" indent="-338138" defTabSz="912813">
              <a:lnSpc>
                <a:spcPct val="115000"/>
              </a:lnSpc>
              <a:spcAft>
                <a:spcPct val="57000"/>
              </a:spcAft>
              <a:tabLst>
                <a:tab pos="450850" algn="l"/>
              </a:tabLst>
              <a:defRPr/>
            </a:pPr>
            <a:r>
              <a:rPr lang="en-US" sz="1200" b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rPr>
              <a:t>       2002 M. T. Harandi and J. Hou</a:t>
            </a:r>
          </a:p>
        </p:txBody>
      </p:sp>
      <p:pic>
        <p:nvPicPr>
          <p:cNvPr id="512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9101138"/>
            <a:ext cx="2206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-1588" y="6350"/>
            <a:ext cx="1765301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42" tIns="44840" rIns="91342" bIns="44840">
            <a:spAutoFit/>
          </a:bodyPr>
          <a:lstStyle/>
          <a:p>
            <a:pPr defTabSz="912813">
              <a:defRPr/>
            </a:pPr>
            <a:r>
              <a:rPr lang="en-US" sz="1500" b="1" i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Student Notes Pages</a:t>
            </a:r>
          </a:p>
        </p:txBody>
      </p:sp>
    </p:spTree>
    <p:extLst>
      <p:ext uri="{BB962C8B-B14F-4D97-AF65-F5344CB8AC3E}">
        <p14:creationId xmlns:p14="http://schemas.microsoft.com/office/powerpoint/2010/main" val="1628663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6A0893CD-F2F7-2D4D-904D-B4250DEF25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6213" y="142875"/>
            <a:ext cx="3725862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17513" y="341313"/>
            <a:ext cx="3917950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156075" y="77788"/>
            <a:ext cx="30511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985" tIns="48163" rIns="97985" bIns="48163">
            <a:spAutoFit/>
          </a:bodyPr>
          <a:lstStyle/>
          <a:p>
            <a:pPr defTabSz="979488">
              <a:spcBef>
                <a:spcPct val="50000"/>
              </a:spcBef>
              <a:defRPr/>
            </a:pPr>
            <a:r>
              <a:rPr lang="en-US" sz="1700" b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rPr>
              <a:t>Teaching Tips: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106863" y="22225"/>
            <a:ext cx="3124200" cy="313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2388" y="3217863"/>
            <a:ext cx="7178675" cy="5867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720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28ED87D-FC0C-7E4D-8B69-2A6FDAFD8F71}" type="slidenum">
              <a:rPr lang="en-US" sz="1000">
                <a:solidFill>
                  <a:prstClr val="black"/>
                </a:solidFill>
                <a:latin typeface="Times New Roman" charset="0"/>
              </a:rPr>
              <a:pPr/>
              <a:t>1</a:t>
            </a:fld>
            <a:endParaRPr lang="en-US" sz="10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85738" y="146050"/>
            <a:ext cx="3709987" cy="2782888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B18172-7383-F540-B6BE-5D4E0EE96EF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46CDCE5-46BF-B846-85F8-87F59F5E63F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1C18135-F203-664F-AF53-8E18E871CF78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9C405A2-A034-1E43-AF1E-9FBB6C6DCAF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427D05-B104-CD46-A084-CD0643855B8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4CED11D-AB06-894B-9FC2-E01D53FEE88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E5923E8-E96D-334A-8248-3704157C1DB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9930" tIns="0" rIns="19930" bIns="0" anchor="b"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fld id="{913A6F26-EDBF-F644-9792-E40F93FAFD80}" type="slidenum">
              <a:rPr lang="en-US" sz="1000" i="1">
                <a:solidFill>
                  <a:schemeClr val="tx1"/>
                </a:solidFill>
                <a:latin typeface="Times New Roman" charset="0"/>
              </a:rPr>
              <a:pPr algn="r">
                <a:lnSpc>
                  <a:spcPct val="100000"/>
                </a:lnSpc>
              </a:pPr>
              <a:t>18</a:t>
            </a:fld>
            <a:endParaRPr lang="en-US" sz="1000" i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9930" tIns="0" rIns="19930" bIns="0" anchor="b"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fld id="{48662559-AD1D-AE41-ADBE-5242D9FBE013}" type="slidenum">
              <a:rPr lang="en-US" sz="1000" i="1">
                <a:solidFill>
                  <a:schemeClr val="tx1"/>
                </a:solidFill>
                <a:latin typeface="Times New Roman" charset="0"/>
              </a:rPr>
              <a:pPr algn="r">
                <a:lnSpc>
                  <a:spcPct val="100000"/>
                </a:lnSpc>
              </a:pPr>
              <a:t>19</a:t>
            </a:fld>
            <a:endParaRPr lang="en-US" sz="1000" i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128F6D4-BD15-794E-A057-67EF48CB72B5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9930" tIns="0" rIns="19930" bIns="0" anchor="b"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fld id="{45E48656-2F01-D849-93AA-622546A51C51}" type="slidenum">
              <a:rPr lang="en-US" sz="1000" i="1">
                <a:solidFill>
                  <a:schemeClr val="tx1"/>
                </a:solidFill>
                <a:latin typeface="Times New Roman" charset="0"/>
              </a:rPr>
              <a:pPr algn="r">
                <a:lnSpc>
                  <a:spcPct val="100000"/>
                </a:lnSpc>
              </a:pPr>
              <a:t>20</a:t>
            </a:fld>
            <a:endParaRPr lang="en-US" sz="1000" i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9930" tIns="0" rIns="19930" bIns="0" anchor="b"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fld id="{F07473B2-8120-D54C-8BFF-189C492F91BA}" type="slidenum">
              <a:rPr lang="en-US" sz="1000" i="1">
                <a:solidFill>
                  <a:schemeClr val="tx1"/>
                </a:solidFill>
                <a:latin typeface="Times New Roman" charset="0"/>
              </a:rPr>
              <a:pPr algn="r">
                <a:lnSpc>
                  <a:spcPct val="100000"/>
                </a:lnSpc>
              </a:pPr>
              <a:t>21</a:t>
            </a:fld>
            <a:endParaRPr lang="en-US" sz="1000" i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FC4C5C4-BB03-0242-8EFC-4D2C24D1967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054F883-2593-814F-B705-AD8AADCF3A4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E837B0E-B6EB-7644-8895-D66EF07069D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AFEC6F4-F303-A441-98C2-2EB2BA1DB045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C740002-278F-3D4F-A0DE-5D0D1CF5AE7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26006B5-EC4E-514F-A4D8-C5C3C84AEEB9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A376A67-F3ED-FA40-9E32-E16C6611205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6338" y="755650"/>
            <a:ext cx="7161212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5672138" cy="5222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275B4-8CA4-2D42-B1DF-840EB3D93C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41148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>
              <a:latin typeface="Times New Roman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A93D9-118B-064A-B944-086B9E4E50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97F46-6084-3A4E-8B7E-595CEF75DA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5C7B5F99-69E4-F640-901F-30CA6BA8ECA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5672138" cy="5222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rgbClr val="790015">
                <a:alpha val="74998"/>
              </a:srgbClr>
            </a:outerShdw>
          </a:effectLst>
        </p:spPr>
        <p:txBody>
          <a:bodyPr vert="horz" wrap="none" lIns="41275" tIns="17462" rIns="41275" bIns="174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Nikita Borisov - UIUC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hf hdr="0" dt="0"/>
  <p:txStyles>
    <p:titleStyle>
      <a:lvl1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+mj-ea"/>
          <a:cs typeface="+mj-cs"/>
        </a:defRPr>
      </a:lvl1pPr>
      <a:lvl2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6pPr>
      <a:lvl7pPr marL="9144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7pPr>
      <a:lvl8pPr marL="13716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8pPr>
      <a:lvl9pPr marL="18288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Arial" pitchFamily="-107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Arial" pitchFamily="-107" charset="0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Arial" pitchFamily="-107" charset="0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Arial" pitchFamily="-107" charset="0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Arial" pitchFamily="-107" charset="0"/>
          <a:ea typeface="+mn-ea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5018061" cy="527708"/>
          </a:xfrm>
        </p:spPr>
        <p:txBody>
          <a:bodyPr/>
          <a:lstStyle/>
          <a:p>
            <a:r>
              <a:rPr lang="en-US" dirty="0" smtClean="0"/>
              <a:t>Distributed Transactions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CS425 /CSE424/ECE428 – Distributed Systems – Fall 2011	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5715000"/>
            <a:ext cx="4335567" cy="483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0B5CC"/>
                </a:solidFill>
              </a:rPr>
              <a:t>Material derived from slides by I. Gupta, M. </a:t>
            </a:r>
            <a:r>
              <a:rPr lang="en-US" dirty="0" err="1">
                <a:solidFill>
                  <a:srgbClr val="60B5CC"/>
                </a:solidFill>
              </a:rPr>
              <a:t>Harandi</a:t>
            </a:r>
            <a:r>
              <a:rPr lang="en-US" dirty="0">
                <a:solidFill>
                  <a:srgbClr val="60B5CC"/>
                </a:solidFill>
              </a:rPr>
              <a:t>, </a:t>
            </a:r>
          </a:p>
          <a:p>
            <a:r>
              <a:rPr lang="en-US" dirty="0">
                <a:solidFill>
                  <a:srgbClr val="60B5CC"/>
                </a:solidFill>
              </a:rPr>
              <a:t>J. </a:t>
            </a:r>
            <a:r>
              <a:rPr lang="en-US" dirty="0" err="1">
                <a:solidFill>
                  <a:srgbClr val="60B5CC"/>
                </a:solidFill>
              </a:rPr>
              <a:t>Hou</a:t>
            </a:r>
            <a:r>
              <a:rPr lang="en-US" dirty="0">
                <a:solidFill>
                  <a:srgbClr val="60B5CC"/>
                </a:solidFill>
              </a:rPr>
              <a:t>, S. </a:t>
            </a:r>
            <a:r>
              <a:rPr lang="en-US" dirty="0" err="1">
                <a:solidFill>
                  <a:srgbClr val="60B5CC"/>
                </a:solidFill>
              </a:rPr>
              <a:t>Mitra</a:t>
            </a:r>
            <a:r>
              <a:rPr lang="en-US" dirty="0">
                <a:solidFill>
                  <a:srgbClr val="60B5CC"/>
                </a:solidFill>
              </a:rPr>
              <a:t>, K. </a:t>
            </a:r>
            <a:r>
              <a:rPr lang="en-US" dirty="0" err="1">
                <a:solidFill>
                  <a:srgbClr val="60B5CC"/>
                </a:solidFill>
              </a:rPr>
              <a:t>Nahrstedt</a:t>
            </a:r>
            <a:r>
              <a:rPr lang="en-US" dirty="0">
                <a:solidFill>
                  <a:srgbClr val="60B5CC"/>
                </a:solidFill>
              </a:rPr>
              <a:t>, N. </a:t>
            </a:r>
            <a:r>
              <a:rPr lang="en-US" dirty="0" err="1">
                <a:solidFill>
                  <a:srgbClr val="60B5CC"/>
                </a:solidFill>
              </a:rPr>
              <a:t>Vaidya</a:t>
            </a:r>
            <a:endParaRPr lang="en-US" dirty="0">
              <a:solidFill>
                <a:srgbClr val="60B5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5B4-8CA4-2D42-B1DF-840EB3D93C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59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436563"/>
            <a:ext cx="3916362" cy="522287"/>
          </a:xfrm>
        </p:spPr>
        <p:txBody>
          <a:bodyPr/>
          <a:lstStyle/>
          <a:p>
            <a:pPr>
              <a:defRPr/>
            </a:pPr>
            <a:r>
              <a:rPr lang="en-US"/>
              <a:t>Transaction Priority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In order to ensure that only one transaction in a cycle is aborted, transactions are given priorities (e.g., inverse of timestamps) in such a way that all transactions are totally ordered.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When a deadlock cycle is found, the transaction with the lowest priority is aborted. Even if several different servers detect the same cycle, only one transaction aborts.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Transaction priorities can be used to limit probe messages to be sent only to lower prio. trans. and initiating probes only when higher prio. trans. waits for a lower prio. trans.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Caveat: suppose edges were created in order 3-&gt;1, (then after a while) 1-&gt;2, 2-&gt;3. Deadlock never detected.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Fix: whenever an edge is created, tell everyone (broadcast) about this edge. May be inefficient.</a:t>
            </a:r>
          </a:p>
          <a:p>
            <a:pPr lvl="1"/>
            <a:endParaRPr lang="en-US" sz="1600">
              <a:latin typeface="Arial" charset="0"/>
              <a:ea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4208463" cy="522288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Deadlock Prevention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Give objects unique integer identifiers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Restrict transactions to acquire locks only in increasing order of object ids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Prevents deadlock – why?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Which of the necessary conditions for deadlock does it violate?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Exclusive Locks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No preemption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Circular Wait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850900"/>
            <a:ext cx="8001000" cy="53467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Atomicity principle requires that either all the distributed operations of a transaction complete, or all abort.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At some stage, client executes closeTransaction(). Now, atomicity requires that either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all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participants (remember these are on the server side) and the coordinator commit or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all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abort.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problem statement is this?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69863"/>
            <a:ext cx="5386387" cy="52228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II. Atomic Commit Problem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0"/>
            <a:ext cx="5068887" cy="522288"/>
          </a:xfrm>
        </p:spPr>
        <p:txBody>
          <a:bodyPr/>
          <a:lstStyle/>
          <a:p>
            <a:pPr>
              <a:defRPr/>
            </a:pPr>
            <a:r>
              <a:rPr lang="en-US"/>
              <a:t>Atomic Commit Protocols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15938"/>
            <a:ext cx="8242300" cy="6113462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Consensus, but it</a:t>
            </a:r>
            <a:r>
              <a:rPr lang="ja-JP" altLang="en-US" sz="20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s impossible in asynchronous networks!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So, need to ensure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safety property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in real-life implementation. Never have some agreeing to commit, and others agreeing to abort. Err on the side of safety.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First cut: </a:t>
            </a:r>
            <a:r>
              <a:rPr lang="en-US" sz="2000" i="1" u="sng">
                <a:latin typeface="Arial" charset="0"/>
                <a:ea typeface="ＭＳ Ｐゴシック" charset="0"/>
                <a:cs typeface="ＭＳ Ｐゴシック" charset="0"/>
              </a:rPr>
              <a:t>one-phase commit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protocol. The 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coordinator communicates either commit or abort,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to all participants until all acknowledge.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</a:rPr>
              <a:t>Doesn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t work when a participant crashes before receiving this message (partial transaction results are lost).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</a:rPr>
              <a:t>Does not allow participant to abort the transaction, e.g., under deadlock.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Alternative: </a:t>
            </a:r>
            <a:r>
              <a:rPr lang="en-US" sz="2000" i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Two-phase commit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protocol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1600">
                <a:latin typeface="Arial" charset="0"/>
                <a:ea typeface="ＭＳ Ｐゴシック" charset="0"/>
              </a:rPr>
              <a:t>First phase involves coordinator collecting a vote (commit or abort) from each participant (which stores partial results in permanent storage before voting).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1600">
                <a:latin typeface="Arial" charset="0"/>
                <a:ea typeface="ＭＳ Ｐゴシック" charset="0"/>
              </a:rPr>
              <a:t>If all participants want to commit and no one has crashed, coordinator multicasts commit message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1600">
                <a:latin typeface="Arial" charset="0"/>
                <a:ea typeface="ＭＳ Ｐゴシック" charset="0"/>
              </a:rPr>
              <a:t>If any participant has crashed or aborted, coordinator multicasts abort message to all participants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13" y="461963"/>
            <a:ext cx="7639050" cy="527050"/>
          </a:xfrm>
        </p:spPr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RPCs for Two-Phase Commit Protocol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12775" y="1354138"/>
            <a:ext cx="779303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canCommit?(trans)-&gt; Yes / No</a:t>
            </a:r>
            <a:endParaRPr lang="en-GB" sz="1800">
              <a:solidFill>
                <a:schemeClr val="tx1"/>
              </a:solidFill>
              <a:latin typeface="Times" charset="0"/>
            </a:endParaRPr>
          </a:p>
          <a:p>
            <a:pPr lvl="1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Call from coordinator to participant to ask whether it can commit a transaction. Participant replies with its vote.</a:t>
            </a:r>
          </a:p>
          <a:p>
            <a:pPr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doCommit(trans)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Call from coordinator to participant to tell participant to commit its part of a transaction.</a:t>
            </a:r>
          </a:p>
          <a:p>
            <a:pPr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doAbort(trans)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Call from coordinator to participant to tell participant to abort its part of a transaction.</a:t>
            </a:r>
          </a:p>
          <a:p>
            <a:pPr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haveCommitted(trans, participant)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Call from participant to coordinator to confirm that it has committed the transaction. (</a:t>
            </a:r>
            <a:r>
              <a:rPr lang="en-GB" sz="1800">
                <a:latin typeface="Times" charset="0"/>
              </a:rPr>
              <a:t>May not be required if getDecision() is used – see below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getDecision(trans) -&gt; Yes / No</a:t>
            </a:r>
            <a:endParaRPr lang="en-GB" sz="1800">
              <a:solidFill>
                <a:schemeClr val="tx1"/>
              </a:solidFill>
              <a:latin typeface="Times" charset="0"/>
            </a:endParaRPr>
          </a:p>
          <a:p>
            <a:pPr lvl="1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Call from participant to coordinator to ask for the decision on a transaction after it has voted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Yes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but has still had no reply after some delay. Used to recover from server crash or delayed messages.</a:t>
            </a:r>
            <a:endParaRPr lang="en-GB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F46-6084-3A4E-8B7E-595CEF75DA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82563"/>
            <a:ext cx="6213475" cy="522287"/>
          </a:xfrm>
        </p:spPr>
        <p:txBody>
          <a:bodyPr/>
          <a:lstStyle/>
          <a:p>
            <a:pPr>
              <a:defRPr/>
            </a:pPr>
            <a:r>
              <a:rPr lang="en-GB"/>
              <a:t>The two-phase commit protocol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09575" y="903288"/>
            <a:ext cx="8047038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Phase 1 (voting phase):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 marL="966788" lvl="1" indent="-490538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1. 	The coordinator sends a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canCommit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? request to each of the participants in the transaction.</a:t>
            </a:r>
          </a:p>
          <a:p>
            <a:pPr marL="966788" lvl="1" indent="-490538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2. 	When a participant receives a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canCommit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? request it replies with its vote (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Yes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or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No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) to the coordinator. </a:t>
            </a:r>
            <a:r>
              <a:rPr lang="en-GB" sz="1800">
                <a:latin typeface="Times" charset="0"/>
              </a:rPr>
              <a:t>Before voting </a:t>
            </a:r>
            <a:r>
              <a:rPr lang="en-GB" sz="1800" i="1">
                <a:latin typeface="Times" charset="0"/>
              </a:rPr>
              <a:t>Yes</a:t>
            </a:r>
            <a:r>
              <a:rPr lang="en-GB" sz="1800">
                <a:latin typeface="Times" charset="0"/>
              </a:rPr>
              <a:t>, it prepares to commit by saving objects in permanent storage.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If its vote is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No,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the participant aborts immediately.</a:t>
            </a:r>
          </a:p>
          <a:p>
            <a:pPr marL="285750" indent="-285750"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Phase 2 (completion according to outcome of vote):</a:t>
            </a:r>
            <a:endParaRPr lang="en-GB" sz="1800">
              <a:solidFill>
                <a:schemeClr val="tx1"/>
              </a:solidFill>
              <a:latin typeface="Times" charset="0"/>
            </a:endParaRPr>
          </a:p>
          <a:p>
            <a:pPr marL="966788" lvl="1" indent="-490538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3. 	The coordinator collects the votes (including its own). </a:t>
            </a:r>
          </a:p>
          <a:p>
            <a:pPr marL="1806575" lvl="3" indent="-369888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(a)	If there are no failures and all the votes are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Yes,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the coordinator decides to commit the transaction and sends a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doCommit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request to each of the participants. </a:t>
            </a:r>
          </a:p>
          <a:p>
            <a:pPr marL="1806575" lvl="3" indent="-369888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(b)	Otherwise the coordinator decides to abort the transaction and sends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doAbort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requests to all participants that voted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Yes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. This is the step erring on the side of safety.</a:t>
            </a:r>
          </a:p>
          <a:p>
            <a:pPr marL="966788" lvl="1" indent="-490538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4.  Participants that voted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Yes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are waiting for a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doCommit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or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doAbort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request from the coordinator. When a participant receives one of these messages it acts accordingly and in the case of commit, makes a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haveCommitted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call as confirmation to the coordinator.</a:t>
            </a:r>
            <a:endParaRPr lang="en-GB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254000" y="2184400"/>
            <a:ext cx="965200" cy="622300"/>
          </a:xfrm>
          <a:prstGeom prst="wedgeRoundRectCallout">
            <a:avLst>
              <a:gd name="adj1" fmla="val 73356"/>
              <a:gd name="adj2" fmla="val 4593"/>
              <a:gd name="adj3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endParaRPr lang="en-US" sz="160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50825" y="2235200"/>
            <a:ext cx="94456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/>
              <a:t>Recall that </a:t>
            </a:r>
          </a:p>
          <a:p>
            <a:r>
              <a:rPr lang="en-US" sz="1200"/>
              <a:t>server may</a:t>
            </a:r>
          </a:p>
          <a:p>
            <a:r>
              <a:rPr lang="en-US" sz="1200"/>
              <a:t>crash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F46-6084-3A4E-8B7E-595CEF75DA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3" y="165100"/>
            <a:ext cx="7685087" cy="527050"/>
          </a:xfrm>
        </p:spPr>
        <p:txBody>
          <a:bodyPr/>
          <a:lstStyle/>
          <a:p>
            <a:pPr>
              <a:defRPr/>
            </a:pPr>
            <a:r>
              <a:rPr lang="en-GB"/>
              <a:t>Communication in Two-Phase Commit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557213" y="735013"/>
            <a:ext cx="7883525" cy="2590800"/>
            <a:chOff x="363" y="1487"/>
            <a:chExt cx="5380" cy="1632"/>
          </a:xfrm>
        </p:grpSpPr>
        <p:sp>
          <p:nvSpPr>
            <p:cNvPr id="33798" name="Rectangle 4"/>
            <p:cNvSpPr>
              <a:spLocks noChangeArrowheads="1"/>
            </p:cNvSpPr>
            <p:nvPr/>
          </p:nvSpPr>
          <p:spPr bwMode="auto">
            <a:xfrm>
              <a:off x="371" y="1495"/>
              <a:ext cx="1826" cy="1618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363" y="1487"/>
              <a:ext cx="1839" cy="1632"/>
            </a:xfrm>
            <a:prstGeom prst="rect">
              <a:avLst/>
            </a:prstGeom>
            <a:noFill/>
            <a:ln w="31750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537" y="1578"/>
              <a:ext cx="1507" cy="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537" y="1578"/>
              <a:ext cx="1521" cy="145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3912" y="1495"/>
              <a:ext cx="1825" cy="1618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3904" y="1487"/>
              <a:ext cx="1839" cy="1632"/>
            </a:xfrm>
            <a:prstGeom prst="rect">
              <a:avLst/>
            </a:prstGeom>
            <a:noFill/>
            <a:ln w="31750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2659" y="2063"/>
              <a:ext cx="6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canCommit?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2903" y="2295"/>
              <a:ext cx="2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Yes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06" name="Rectangle 12"/>
            <p:cNvSpPr>
              <a:spLocks noChangeArrowheads="1"/>
            </p:cNvSpPr>
            <p:nvPr/>
          </p:nvSpPr>
          <p:spPr bwMode="auto">
            <a:xfrm>
              <a:off x="2739" y="2503"/>
              <a:ext cx="5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doCommit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07" name="Rectangle 13"/>
            <p:cNvSpPr>
              <a:spLocks noChangeArrowheads="1"/>
            </p:cNvSpPr>
            <p:nvPr/>
          </p:nvSpPr>
          <p:spPr bwMode="auto">
            <a:xfrm>
              <a:off x="2577" y="2708"/>
              <a:ext cx="8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haveCommitted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08" name="Freeform 14"/>
            <p:cNvSpPr>
              <a:spLocks/>
            </p:cNvSpPr>
            <p:nvPr/>
          </p:nvSpPr>
          <p:spPr bwMode="auto">
            <a:xfrm>
              <a:off x="2072" y="2920"/>
              <a:ext cx="69" cy="41"/>
            </a:xfrm>
            <a:custGeom>
              <a:avLst/>
              <a:gdLst>
                <a:gd name="T0" fmla="*/ 69 w 69"/>
                <a:gd name="T1" fmla="*/ 13 h 41"/>
                <a:gd name="T2" fmla="*/ 69 w 69"/>
                <a:gd name="T3" fmla="*/ 41 h 41"/>
                <a:gd name="T4" fmla="*/ 0 w 69"/>
                <a:gd name="T5" fmla="*/ 27 h 41"/>
                <a:gd name="T6" fmla="*/ 69 w 69"/>
                <a:gd name="T7" fmla="*/ 0 h 41"/>
                <a:gd name="T8" fmla="*/ 69 w 69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1"/>
                <a:gd name="T17" fmla="*/ 69 w 6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1">
                  <a:moveTo>
                    <a:pt x="69" y="13"/>
                  </a:moveTo>
                  <a:lnTo>
                    <a:pt x="69" y="41"/>
                  </a:lnTo>
                  <a:lnTo>
                    <a:pt x="0" y="27"/>
                  </a:lnTo>
                  <a:lnTo>
                    <a:pt x="69" y="0"/>
                  </a:lnTo>
                  <a:lnTo>
                    <a:pt x="69" y="13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Line 15"/>
            <p:cNvSpPr>
              <a:spLocks noChangeShapeType="1"/>
            </p:cNvSpPr>
            <p:nvPr/>
          </p:nvSpPr>
          <p:spPr bwMode="auto">
            <a:xfrm flipH="1">
              <a:off x="2141" y="2795"/>
              <a:ext cx="2047" cy="13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Freeform 16"/>
            <p:cNvSpPr>
              <a:spLocks/>
            </p:cNvSpPr>
            <p:nvPr/>
          </p:nvSpPr>
          <p:spPr bwMode="auto">
            <a:xfrm>
              <a:off x="2072" y="2477"/>
              <a:ext cx="69" cy="41"/>
            </a:xfrm>
            <a:custGeom>
              <a:avLst/>
              <a:gdLst>
                <a:gd name="T0" fmla="*/ 69 w 69"/>
                <a:gd name="T1" fmla="*/ 28 h 41"/>
                <a:gd name="T2" fmla="*/ 69 w 69"/>
                <a:gd name="T3" fmla="*/ 41 h 41"/>
                <a:gd name="T4" fmla="*/ 0 w 69"/>
                <a:gd name="T5" fmla="*/ 28 h 41"/>
                <a:gd name="T6" fmla="*/ 69 w 69"/>
                <a:gd name="T7" fmla="*/ 0 h 41"/>
                <a:gd name="T8" fmla="*/ 69 w 69"/>
                <a:gd name="T9" fmla="*/ 2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1"/>
                <a:gd name="T17" fmla="*/ 69 w 6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1">
                  <a:moveTo>
                    <a:pt x="69" y="28"/>
                  </a:moveTo>
                  <a:lnTo>
                    <a:pt x="69" y="41"/>
                  </a:lnTo>
                  <a:lnTo>
                    <a:pt x="0" y="28"/>
                  </a:lnTo>
                  <a:lnTo>
                    <a:pt x="69" y="0"/>
                  </a:lnTo>
                  <a:lnTo>
                    <a:pt x="69" y="28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 flipH="1">
              <a:off x="2141" y="2352"/>
              <a:ext cx="2047" cy="15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Freeform 18"/>
            <p:cNvSpPr>
              <a:spLocks/>
            </p:cNvSpPr>
            <p:nvPr/>
          </p:nvSpPr>
          <p:spPr bwMode="auto">
            <a:xfrm>
              <a:off x="3953" y="2297"/>
              <a:ext cx="69" cy="42"/>
            </a:xfrm>
            <a:custGeom>
              <a:avLst/>
              <a:gdLst>
                <a:gd name="T0" fmla="*/ 0 w 69"/>
                <a:gd name="T1" fmla="*/ 14 h 42"/>
                <a:gd name="T2" fmla="*/ 14 w 69"/>
                <a:gd name="T3" fmla="*/ 0 h 42"/>
                <a:gd name="T4" fmla="*/ 69 w 69"/>
                <a:gd name="T5" fmla="*/ 28 h 42"/>
                <a:gd name="T6" fmla="*/ 0 w 69"/>
                <a:gd name="T7" fmla="*/ 42 h 42"/>
                <a:gd name="T8" fmla="*/ 0 w 69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2"/>
                <a:gd name="T17" fmla="*/ 69 w 6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2">
                  <a:moveTo>
                    <a:pt x="0" y="14"/>
                  </a:moveTo>
                  <a:lnTo>
                    <a:pt x="14" y="0"/>
                  </a:lnTo>
                  <a:lnTo>
                    <a:pt x="69" y="28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19"/>
            <p:cNvSpPr>
              <a:spLocks noChangeShapeType="1"/>
            </p:cNvSpPr>
            <p:nvPr/>
          </p:nvSpPr>
          <p:spPr bwMode="auto">
            <a:xfrm>
              <a:off x="1879" y="2173"/>
              <a:ext cx="2074" cy="13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Freeform 20"/>
            <p:cNvSpPr>
              <a:spLocks/>
            </p:cNvSpPr>
            <p:nvPr/>
          </p:nvSpPr>
          <p:spPr bwMode="auto">
            <a:xfrm>
              <a:off x="3953" y="2698"/>
              <a:ext cx="69" cy="42"/>
            </a:xfrm>
            <a:custGeom>
              <a:avLst/>
              <a:gdLst>
                <a:gd name="T0" fmla="*/ 0 w 69"/>
                <a:gd name="T1" fmla="*/ 28 h 42"/>
                <a:gd name="T2" fmla="*/ 14 w 69"/>
                <a:gd name="T3" fmla="*/ 0 h 42"/>
                <a:gd name="T4" fmla="*/ 69 w 69"/>
                <a:gd name="T5" fmla="*/ 28 h 42"/>
                <a:gd name="T6" fmla="*/ 0 w 69"/>
                <a:gd name="T7" fmla="*/ 42 h 42"/>
                <a:gd name="T8" fmla="*/ 0 w 69"/>
                <a:gd name="T9" fmla="*/ 2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2"/>
                <a:gd name="T17" fmla="*/ 69 w 6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2">
                  <a:moveTo>
                    <a:pt x="0" y="28"/>
                  </a:moveTo>
                  <a:lnTo>
                    <a:pt x="14" y="0"/>
                  </a:lnTo>
                  <a:lnTo>
                    <a:pt x="69" y="28"/>
                  </a:lnTo>
                  <a:lnTo>
                    <a:pt x="0" y="42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21"/>
            <p:cNvSpPr>
              <a:spLocks noChangeShapeType="1"/>
            </p:cNvSpPr>
            <p:nvPr/>
          </p:nvSpPr>
          <p:spPr bwMode="auto">
            <a:xfrm>
              <a:off x="1879" y="2588"/>
              <a:ext cx="2074" cy="13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Rectangle 22"/>
            <p:cNvSpPr>
              <a:spLocks noChangeArrowheads="1"/>
            </p:cNvSpPr>
            <p:nvPr/>
          </p:nvSpPr>
          <p:spPr bwMode="auto">
            <a:xfrm>
              <a:off x="585" y="1681"/>
              <a:ext cx="63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Coordinator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17" name="Rectangle 23"/>
            <p:cNvSpPr>
              <a:spLocks noChangeArrowheads="1"/>
            </p:cNvSpPr>
            <p:nvPr/>
          </p:nvSpPr>
          <p:spPr bwMode="auto">
            <a:xfrm>
              <a:off x="585" y="2151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18" name="Rectangle 24"/>
            <p:cNvSpPr>
              <a:spLocks noChangeArrowheads="1"/>
            </p:cNvSpPr>
            <p:nvPr/>
          </p:nvSpPr>
          <p:spPr bwMode="auto">
            <a:xfrm>
              <a:off x="585" y="2539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19" name="Rectangle 25"/>
            <p:cNvSpPr>
              <a:spLocks noChangeArrowheads="1"/>
            </p:cNvSpPr>
            <p:nvPr/>
          </p:nvSpPr>
          <p:spPr bwMode="auto">
            <a:xfrm>
              <a:off x="875" y="2303"/>
              <a:ext cx="9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(waiting for votes)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20" name="Rectangle 26"/>
            <p:cNvSpPr>
              <a:spLocks noChangeArrowheads="1"/>
            </p:cNvSpPr>
            <p:nvPr/>
          </p:nvSpPr>
          <p:spPr bwMode="auto">
            <a:xfrm>
              <a:off x="875" y="2539"/>
              <a:ext cx="5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committed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21" name="Rectangle 27"/>
            <p:cNvSpPr>
              <a:spLocks noChangeArrowheads="1"/>
            </p:cNvSpPr>
            <p:nvPr/>
          </p:nvSpPr>
          <p:spPr bwMode="auto">
            <a:xfrm>
              <a:off x="875" y="2884"/>
              <a:ext cx="2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done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22" name="Rectangle 28"/>
            <p:cNvSpPr>
              <a:spLocks noChangeArrowheads="1"/>
            </p:cNvSpPr>
            <p:nvPr/>
          </p:nvSpPr>
          <p:spPr bwMode="auto">
            <a:xfrm>
              <a:off x="875" y="2137"/>
              <a:ext cx="10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prepared to commit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23" name="Rectangle 29"/>
            <p:cNvSpPr>
              <a:spLocks noChangeArrowheads="1"/>
            </p:cNvSpPr>
            <p:nvPr/>
          </p:nvSpPr>
          <p:spPr bwMode="auto">
            <a:xfrm>
              <a:off x="571" y="1922"/>
              <a:ext cx="2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step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24" name="Line 30"/>
            <p:cNvSpPr>
              <a:spLocks noChangeShapeType="1"/>
            </p:cNvSpPr>
            <p:nvPr/>
          </p:nvSpPr>
          <p:spPr bwMode="auto">
            <a:xfrm>
              <a:off x="537" y="2062"/>
              <a:ext cx="150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Rectangle 31"/>
            <p:cNvSpPr>
              <a:spLocks noChangeArrowheads="1"/>
            </p:cNvSpPr>
            <p:nvPr/>
          </p:nvSpPr>
          <p:spPr bwMode="auto">
            <a:xfrm>
              <a:off x="4050" y="1578"/>
              <a:ext cx="1507" cy="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Rectangle 32"/>
            <p:cNvSpPr>
              <a:spLocks noChangeArrowheads="1"/>
            </p:cNvSpPr>
            <p:nvPr/>
          </p:nvSpPr>
          <p:spPr bwMode="auto">
            <a:xfrm>
              <a:off x="4050" y="1578"/>
              <a:ext cx="1521" cy="145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Rectangle 33"/>
            <p:cNvSpPr>
              <a:spLocks noChangeArrowheads="1"/>
            </p:cNvSpPr>
            <p:nvPr/>
          </p:nvSpPr>
          <p:spPr bwMode="auto">
            <a:xfrm>
              <a:off x="4098" y="1681"/>
              <a:ext cx="57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28" name="Rectangle 34"/>
            <p:cNvSpPr>
              <a:spLocks noChangeArrowheads="1"/>
            </p:cNvSpPr>
            <p:nvPr/>
          </p:nvSpPr>
          <p:spPr bwMode="auto">
            <a:xfrm>
              <a:off x="4098" y="2317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29" name="Rectangle 35"/>
            <p:cNvSpPr>
              <a:spLocks noChangeArrowheads="1"/>
            </p:cNvSpPr>
            <p:nvPr/>
          </p:nvSpPr>
          <p:spPr bwMode="auto">
            <a:xfrm>
              <a:off x="4098" y="271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30" name="Rectangle 36"/>
            <p:cNvSpPr>
              <a:spLocks noChangeArrowheads="1"/>
            </p:cNvSpPr>
            <p:nvPr/>
          </p:nvSpPr>
          <p:spPr bwMode="auto">
            <a:xfrm>
              <a:off x="4430" y="2497"/>
              <a:ext cx="5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(uncertain)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31" name="Rectangle 37"/>
            <p:cNvSpPr>
              <a:spLocks noChangeArrowheads="1"/>
            </p:cNvSpPr>
            <p:nvPr/>
          </p:nvSpPr>
          <p:spPr bwMode="auto">
            <a:xfrm>
              <a:off x="4430" y="2331"/>
              <a:ext cx="104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prepared to commit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32" name="Rectangle 38"/>
            <p:cNvSpPr>
              <a:spLocks noChangeArrowheads="1"/>
            </p:cNvSpPr>
            <p:nvPr/>
          </p:nvSpPr>
          <p:spPr bwMode="auto">
            <a:xfrm>
              <a:off x="4430" y="2718"/>
              <a:ext cx="5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committed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33" name="Rectangle 39"/>
            <p:cNvSpPr>
              <a:spLocks noChangeArrowheads="1"/>
            </p:cNvSpPr>
            <p:nvPr/>
          </p:nvSpPr>
          <p:spPr bwMode="auto">
            <a:xfrm>
              <a:off x="4430" y="1922"/>
              <a:ext cx="3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status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34" name="Rectangle 40"/>
            <p:cNvSpPr>
              <a:spLocks noChangeArrowheads="1"/>
            </p:cNvSpPr>
            <p:nvPr/>
          </p:nvSpPr>
          <p:spPr bwMode="auto">
            <a:xfrm>
              <a:off x="4098" y="1922"/>
              <a:ext cx="2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step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835" name="Line 41"/>
            <p:cNvSpPr>
              <a:spLocks noChangeShapeType="1"/>
            </p:cNvSpPr>
            <p:nvPr/>
          </p:nvSpPr>
          <p:spPr bwMode="auto">
            <a:xfrm>
              <a:off x="4064" y="2076"/>
              <a:ext cx="149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Rectangle 42"/>
            <p:cNvSpPr>
              <a:spLocks noChangeArrowheads="1"/>
            </p:cNvSpPr>
            <p:nvPr/>
          </p:nvSpPr>
          <p:spPr bwMode="auto">
            <a:xfrm>
              <a:off x="875" y="1922"/>
              <a:ext cx="3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charset="0"/>
                </a:rPr>
                <a:t>status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</p:grpSp>
      <p:sp>
        <p:nvSpPr>
          <p:cNvPr id="33796" name="Text Box 43"/>
          <p:cNvSpPr txBox="1">
            <a:spLocks noChangeArrowheads="1"/>
          </p:cNvSpPr>
          <p:nvPr/>
        </p:nvSpPr>
        <p:spPr bwMode="auto">
          <a:xfrm>
            <a:off x="3717925" y="5580063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33797" name="Rectangle 44"/>
          <p:cNvSpPr>
            <a:spLocks noChangeArrowheads="1"/>
          </p:cNvSpPr>
          <p:nvPr/>
        </p:nvSpPr>
        <p:spPr bwMode="auto">
          <a:xfrm>
            <a:off x="520700" y="3314700"/>
            <a:ext cx="8001000" cy="3022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b="1">
                <a:solidFill>
                  <a:schemeClr val="hlink"/>
                </a:solidFill>
                <a:latin typeface="Arial" charset="0"/>
              </a:rPr>
              <a:t>To deal with server crashes</a:t>
            </a:r>
          </a:p>
          <a:p>
            <a:pPr marL="685800" lvl="1" indent="-228600"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b="1">
                <a:solidFill>
                  <a:schemeClr val="hlink"/>
                </a:solidFill>
                <a:latin typeface="Arial" charset="0"/>
              </a:rPr>
              <a:t>Each participant saves tentative updates into permanent storage, </a:t>
            </a:r>
            <a:r>
              <a:rPr lang="en-US" b="1" u="sng">
                <a:solidFill>
                  <a:schemeClr val="hlink"/>
                </a:solidFill>
                <a:latin typeface="Arial" charset="0"/>
              </a:rPr>
              <a:t>right before </a:t>
            </a:r>
            <a:r>
              <a:rPr lang="en-US" b="1">
                <a:solidFill>
                  <a:schemeClr val="hlink"/>
                </a:solidFill>
                <a:latin typeface="Arial" charset="0"/>
              </a:rPr>
              <a:t>replying yes/no in first phase. Retrievable after crash recovery.</a:t>
            </a:r>
          </a:p>
          <a:p>
            <a:pPr marL="285750" indent="-285750"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b="1">
                <a:solidFill>
                  <a:schemeClr val="hlink"/>
                </a:solidFill>
                <a:latin typeface="Arial" charset="0"/>
              </a:rPr>
              <a:t>To deal with canCommit? loss</a:t>
            </a:r>
          </a:p>
          <a:p>
            <a:pPr marL="685800" lvl="1" indent="-228600"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b="1">
                <a:solidFill>
                  <a:schemeClr val="hlink"/>
                </a:solidFill>
                <a:latin typeface="Arial" charset="0"/>
              </a:rPr>
              <a:t>The participant may decide to abort unilaterally after a timeout (coordinator will eventually abort)</a:t>
            </a:r>
          </a:p>
          <a:p>
            <a:pPr marL="285750" indent="-285750"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b="1">
                <a:solidFill>
                  <a:schemeClr val="hlink"/>
                </a:solidFill>
                <a:latin typeface="Arial" charset="0"/>
              </a:rPr>
              <a:t>To deal with Yes/No loss, the coordinator aborts the transaction after a timeout (pessimistic!). It must annouce doAbort to those who sent in their votes.</a:t>
            </a:r>
          </a:p>
          <a:p>
            <a:pPr marL="285750" indent="-285750"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b="1">
                <a:latin typeface="Arial" charset="0"/>
              </a:rPr>
              <a:t>To deal with doCommit loss</a:t>
            </a:r>
          </a:p>
          <a:p>
            <a:pPr marL="685800" lvl="1" indent="-228600"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b="1">
                <a:latin typeface="Arial" charset="0"/>
              </a:rPr>
              <a:t>The participant may wait for a timeout, send a getDecision request (retries until reply received) – cannot abort after having voted Yes but before receiving doCommit/doAbort!</a:t>
            </a: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F46-6084-3A4E-8B7E-595CEF75DA5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850900"/>
            <a:ext cx="8001000" cy="53467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82563"/>
            <a:ext cx="6872287" cy="52228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Two Phase Commit (2PC) Protocol 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68500" y="952500"/>
            <a:ext cx="1663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134100" y="1028700"/>
            <a:ext cx="1663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2019300" y="1587500"/>
            <a:ext cx="1587500" cy="6651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120000"/>
              <a:defRPr/>
            </a:pPr>
            <a:r>
              <a: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600" b="1" i="1">
                <a:solidFill>
                  <a:schemeClr val="bg2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Execute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Precommit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1828800" y="2667000"/>
            <a:ext cx="2006600" cy="1449388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120000"/>
              <a:defRPr/>
            </a:pPr>
            <a:r>
              <a:rPr lang="en-US" sz="1600" b="1">
                <a:solidFill>
                  <a:schemeClr val="bg2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Uncertain</a:t>
            </a:r>
            <a:endParaRPr lang="en-US" sz="1600" b="1" i="1">
              <a:solidFill>
                <a:schemeClr val="bg2"/>
              </a:solidFill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Send </a:t>
            </a:r>
            <a:r>
              <a:rPr lang="en-US" sz="1600" b="1">
                <a:solidFill>
                  <a:schemeClr val="hlink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request</a:t>
            </a: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to each participant</a:t>
            </a:r>
          </a:p>
          <a:p>
            <a:pPr>
              <a:spcBef>
                <a:spcPct val="50000"/>
              </a:spcBef>
              <a:buSzPct val="120000"/>
              <a:buFontTx/>
              <a:buChar char="•"/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Wait for replies (time out possible) </a:t>
            </a:r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3175000" y="4800600"/>
            <a:ext cx="2006600" cy="88582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120000"/>
              <a:defRPr/>
            </a:pPr>
            <a:r>
              <a: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600" b="1" i="1">
                <a:solidFill>
                  <a:schemeClr val="bg2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Commit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Send </a:t>
            </a:r>
            <a:r>
              <a:rPr lang="en-US" sz="1600" b="1">
                <a:solidFill>
                  <a:schemeClr val="hlink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COMMIT</a:t>
            </a: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to each participant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2768600" y="2247900"/>
            <a:ext cx="0" cy="4445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1739900" y="4114800"/>
            <a:ext cx="723900" cy="6858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850900" y="4787900"/>
            <a:ext cx="2006600" cy="88582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120000"/>
              <a:defRPr/>
            </a:pPr>
            <a:r>
              <a: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600" b="1" i="1">
                <a:solidFill>
                  <a:schemeClr val="bg2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Abort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Send </a:t>
            </a:r>
            <a:r>
              <a:rPr lang="en-US" sz="1600" b="1">
                <a:solidFill>
                  <a:schemeClr val="hlink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ABORT</a:t>
            </a: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 to each participant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2971800" y="4114800"/>
            <a:ext cx="1193800" cy="6731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223000" y="1536700"/>
            <a:ext cx="1168400" cy="322263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/>
              <a:t> </a:t>
            </a:r>
            <a:r>
              <a:rPr lang="en-US" sz="1600" b="1" i="1">
                <a:solidFill>
                  <a:schemeClr val="bg2"/>
                </a:solidFill>
              </a:rPr>
              <a:t>Execute</a:t>
            </a:r>
          </a:p>
        </p:txBody>
      </p:sp>
      <p:cxnSp>
        <p:nvCxnSpPr>
          <p:cNvPr id="35854" name="AutoShape 14"/>
          <p:cNvCxnSpPr>
            <a:cxnSpLocks noChangeShapeType="1"/>
            <a:stCxn id="252935" idx="3"/>
            <a:endCxn id="35853" idx="1"/>
          </p:cNvCxnSpPr>
          <p:nvPr/>
        </p:nvCxnSpPr>
        <p:spPr bwMode="auto">
          <a:xfrm flipV="1">
            <a:off x="3835400" y="1698625"/>
            <a:ext cx="2387600" cy="169386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37C0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934200" y="2755900"/>
            <a:ext cx="1587500" cy="1449388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en-US" sz="1600" b="1">
                <a:solidFill>
                  <a:schemeClr val="tx1"/>
                </a:solidFill>
              </a:rPr>
              <a:t> </a:t>
            </a:r>
            <a:r>
              <a:rPr lang="en-US" sz="1600" b="1" i="1">
                <a:solidFill>
                  <a:schemeClr val="bg2"/>
                </a:solidFill>
              </a:rPr>
              <a:t>Precommit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en-US" sz="1600" b="1">
                <a:solidFill>
                  <a:schemeClr val="tx1"/>
                </a:solidFill>
              </a:rPr>
              <a:t> send </a:t>
            </a:r>
            <a:r>
              <a:rPr lang="en-US" sz="1600" b="1">
                <a:solidFill>
                  <a:schemeClr val="hlink"/>
                </a:solidFill>
              </a:rPr>
              <a:t>YES</a:t>
            </a:r>
            <a:r>
              <a:rPr lang="en-US" sz="1600" b="1">
                <a:solidFill>
                  <a:schemeClr val="tx1"/>
                </a:solidFill>
              </a:rPr>
              <a:t> to coordinator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en-US" sz="1600" b="1">
                <a:solidFill>
                  <a:schemeClr val="tx1"/>
                </a:solidFill>
              </a:rPr>
              <a:t> Wait for decision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308600" y="2540000"/>
            <a:ext cx="1473200" cy="885825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/>
              <a:t> </a:t>
            </a:r>
            <a:r>
              <a:rPr lang="en-US" sz="1600" b="1" i="1">
                <a:solidFill>
                  <a:schemeClr val="bg2"/>
                </a:solidFill>
              </a:rPr>
              <a:t>Abort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en-US" sz="1600" b="1">
                <a:solidFill>
                  <a:schemeClr val="tx1"/>
                </a:solidFill>
              </a:rPr>
              <a:t>Send </a:t>
            </a:r>
            <a:r>
              <a:rPr lang="en-US" sz="1600" b="1">
                <a:solidFill>
                  <a:schemeClr val="hlink"/>
                </a:solidFill>
              </a:rPr>
              <a:t>NO</a:t>
            </a:r>
            <a:r>
              <a:rPr lang="en-US" sz="1600" b="1">
                <a:solidFill>
                  <a:schemeClr val="tx1"/>
                </a:solidFill>
              </a:rPr>
              <a:t> to coordinator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H="1">
            <a:off x="6019800" y="1866900"/>
            <a:ext cx="635000" cy="6604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896100" y="1854200"/>
            <a:ext cx="774700" cy="9144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H="1">
            <a:off x="3835400" y="3632200"/>
            <a:ext cx="9779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flipH="1">
            <a:off x="3822700" y="3886200"/>
            <a:ext cx="26416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4203700" y="3403600"/>
            <a:ext cx="596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232400" y="3644900"/>
            <a:ext cx="596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YES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4241800" y="2425700"/>
            <a:ext cx="889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5816600" y="1866900"/>
            <a:ext cx="889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not</a:t>
            </a:r>
            <a:r>
              <a:rPr lang="en-US" b="1">
                <a:solidFill>
                  <a:schemeClr val="hlink"/>
                </a:solidFill>
              </a:rPr>
              <a:t> </a:t>
            </a:r>
            <a:r>
              <a:rPr lang="en-US" b="1"/>
              <a:t>ready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7239000" y="2044700"/>
            <a:ext cx="749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ready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644900" y="4191000"/>
            <a:ext cx="59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All YES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1244600" y="4191000"/>
            <a:ext cx="889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Timeout or a NO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6007100" y="4864100"/>
            <a:ext cx="1333500" cy="1106488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/>
              <a:t> </a:t>
            </a:r>
            <a:r>
              <a:rPr lang="en-US" sz="1600" b="1" i="1">
                <a:solidFill>
                  <a:schemeClr val="bg2"/>
                </a:solidFill>
              </a:rPr>
              <a:t>Commit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en-US" sz="1600" b="1">
                <a:solidFill>
                  <a:schemeClr val="tx1"/>
                </a:solidFill>
              </a:rPr>
              <a:t> Make transaction visible</a:t>
            </a:r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V="1">
            <a:off x="6438900" y="3479800"/>
            <a:ext cx="495300" cy="4064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V="1">
            <a:off x="4813300" y="3225800"/>
            <a:ext cx="495300" cy="4064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1727200" y="5892800"/>
            <a:ext cx="37338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flipH="1">
            <a:off x="1727200" y="5689600"/>
            <a:ext cx="0" cy="2159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V="1">
            <a:off x="6489700" y="3860800"/>
            <a:ext cx="444500" cy="3810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 flipH="1">
            <a:off x="5461000" y="4229100"/>
            <a:ext cx="10541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5461000" y="4229100"/>
            <a:ext cx="0" cy="16764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5181600" y="5308600"/>
            <a:ext cx="2921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7518400" y="5181600"/>
            <a:ext cx="914400" cy="322263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20000"/>
            </a:pPr>
            <a:r>
              <a:rPr lang="en-US"/>
              <a:t> </a:t>
            </a:r>
            <a:r>
              <a:rPr lang="en-US" sz="1600" b="1" i="1">
                <a:solidFill>
                  <a:schemeClr val="bg2"/>
                </a:solidFill>
              </a:rPr>
              <a:t>Abort</a:t>
            </a:r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H="1">
            <a:off x="6565900" y="4216400"/>
            <a:ext cx="812800" cy="647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7924800" y="4203700"/>
            <a:ext cx="0" cy="9652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6248400" y="4305300"/>
            <a:ext cx="104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COMMIT decision</a:t>
            </a:r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1168400" y="1409700"/>
            <a:ext cx="15875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>
            <a:off x="2755900" y="1409700"/>
            <a:ext cx="0" cy="1778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800100" y="1168400"/>
            <a:ext cx="14732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CloseTrans()</a:t>
            </a:r>
          </a:p>
        </p:txBody>
      </p:sp>
      <p:pic>
        <p:nvPicPr>
          <p:cNvPr id="35884" name="Picture 44" descr="Stopw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3530600"/>
            <a:ext cx="492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7594600" y="4483100"/>
            <a:ext cx="104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ABORT decision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1613" y="550863"/>
            <a:ext cx="7885112" cy="522287"/>
          </a:xfrm>
        </p:spPr>
        <p:txBody>
          <a:bodyPr/>
          <a:lstStyle/>
          <a:p>
            <a:pPr>
              <a:defRPr/>
            </a:pPr>
            <a:r>
              <a:rPr lang="en-GB"/>
              <a:t>Lock Hierarchy for the Banking Example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654050" y="2236788"/>
            <a:ext cx="7705725" cy="1803400"/>
            <a:chOff x="446" y="1409"/>
            <a:chExt cx="5259" cy="1136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2630" y="1409"/>
              <a:ext cx="4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Branch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2540" y="2372"/>
              <a:ext cx="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Account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2943" y="1633"/>
              <a:ext cx="0" cy="606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446" y="2239"/>
              <a:ext cx="5259" cy="1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Rectangle 8"/>
            <p:cNvSpPr>
              <a:spLocks noChangeArrowheads="1"/>
            </p:cNvSpPr>
            <p:nvPr/>
          </p:nvSpPr>
          <p:spPr bwMode="auto">
            <a:xfrm>
              <a:off x="472" y="2354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865" y="2354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1257" y="2354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517" y="2239"/>
              <a:ext cx="1" cy="71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910" y="2239"/>
              <a:ext cx="1" cy="71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1302" y="2239"/>
              <a:ext cx="1" cy="71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444625" y="4451350"/>
            <a:ext cx="72263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Deposit and withdrawal operations require locking</a:t>
            </a:r>
          </a:p>
          <a:p>
            <a:r>
              <a:rPr lang="en-US"/>
              <a:t>  at the granularity of an account.</a:t>
            </a:r>
          </a:p>
          <a:p>
            <a:pPr>
              <a:buFontTx/>
              <a:buChar char="•"/>
            </a:pPr>
            <a:r>
              <a:rPr lang="en-US"/>
              <a:t>branchTotal operation acquires a read lock on all of</a:t>
            </a:r>
          </a:p>
          <a:p>
            <a:r>
              <a:rPr lang="en-US"/>
              <a:t>  the accounts.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9413" y="436563"/>
            <a:ext cx="5135562" cy="522287"/>
          </a:xfrm>
        </p:spPr>
        <p:txBody>
          <a:bodyPr/>
          <a:lstStyle/>
          <a:p>
            <a:pPr>
              <a:defRPr/>
            </a:pPr>
            <a:r>
              <a:rPr lang="en-GB"/>
              <a:t>Lock Hierarchy for a Diary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504825" y="2687638"/>
            <a:ext cx="8061325" cy="1811337"/>
            <a:chOff x="345" y="1693"/>
            <a:chExt cx="5501" cy="1141"/>
          </a:xfrm>
        </p:grpSpPr>
        <p:sp>
          <p:nvSpPr>
            <p:cNvPr id="51204" name="Rectangle 4"/>
            <p:cNvSpPr>
              <a:spLocks noChangeArrowheads="1"/>
            </p:cNvSpPr>
            <p:nvPr/>
          </p:nvSpPr>
          <p:spPr bwMode="auto">
            <a:xfrm>
              <a:off x="1522" y="1693"/>
              <a:ext cx="3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Week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>
              <a:off x="433" y="2051"/>
              <a:ext cx="329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1308" y="2067"/>
              <a:ext cx="1" cy="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624" y="2067"/>
              <a:ext cx="1" cy="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345" y="2202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Monday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1045" y="2202"/>
              <a:ext cx="4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Tuesday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1713" y="2202"/>
              <a:ext cx="6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Wednesday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2557" y="2202"/>
              <a:ext cx="5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Thursday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3369" y="2202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Friday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2852" y="2067"/>
              <a:ext cx="1" cy="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3536" y="2067"/>
              <a:ext cx="1" cy="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2088" y="2051"/>
              <a:ext cx="1" cy="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 flipV="1">
              <a:off x="1722" y="1844"/>
              <a:ext cx="1" cy="20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flipH="1">
              <a:off x="528" y="2576"/>
              <a:ext cx="506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671" y="2576"/>
              <a:ext cx="1" cy="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2279" y="2576"/>
              <a:ext cx="1" cy="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>
              <a:off x="1531" y="2576"/>
              <a:ext cx="1" cy="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Rectangle 21"/>
            <p:cNvSpPr>
              <a:spLocks noChangeArrowheads="1"/>
            </p:cNvSpPr>
            <p:nvPr/>
          </p:nvSpPr>
          <p:spPr bwMode="auto">
            <a:xfrm>
              <a:off x="376" y="2680"/>
              <a:ext cx="6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9:00–10:00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3871" y="2576"/>
              <a:ext cx="1" cy="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>
              <a:off x="5478" y="2576"/>
              <a:ext cx="1" cy="3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>
              <a:off x="4682" y="2576"/>
              <a:ext cx="1" cy="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>
              <a:off x="3091" y="2576"/>
              <a:ext cx="1" cy="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Rectangle 26"/>
            <p:cNvSpPr>
              <a:spLocks noChangeArrowheads="1"/>
            </p:cNvSpPr>
            <p:nvPr/>
          </p:nvSpPr>
          <p:spPr bwMode="auto">
            <a:xfrm>
              <a:off x="5008" y="2425"/>
              <a:ext cx="5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time slots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flipV="1">
              <a:off x="2852" y="2353"/>
              <a:ext cx="1" cy="22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Rectangle 28"/>
            <p:cNvSpPr>
              <a:spLocks noChangeArrowheads="1"/>
            </p:cNvSpPr>
            <p:nvPr/>
          </p:nvSpPr>
          <p:spPr bwMode="auto">
            <a:xfrm>
              <a:off x="1172" y="2680"/>
              <a:ext cx="7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10:00–11:00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1952" y="2680"/>
              <a:ext cx="7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11:00–12:00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2748" y="2680"/>
              <a:ext cx="7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12:00–13:00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31" name="Rectangle 31"/>
            <p:cNvSpPr>
              <a:spLocks noChangeArrowheads="1"/>
            </p:cNvSpPr>
            <p:nvPr/>
          </p:nvSpPr>
          <p:spPr bwMode="auto">
            <a:xfrm>
              <a:off x="3544" y="2680"/>
              <a:ext cx="7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13:00–14:00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32" name="Rectangle 32"/>
            <p:cNvSpPr>
              <a:spLocks noChangeArrowheads="1"/>
            </p:cNvSpPr>
            <p:nvPr/>
          </p:nvSpPr>
          <p:spPr bwMode="auto">
            <a:xfrm>
              <a:off x="4340" y="2680"/>
              <a:ext cx="7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14:00–15:00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5135" y="2680"/>
              <a:ext cx="7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15:00–16:00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</p:grp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581025" y="4756150"/>
            <a:ext cx="75866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At each level, the setting of a parent lock has the same</a:t>
            </a:r>
          </a:p>
          <a:p>
            <a:r>
              <a:rPr lang="en-US"/>
              <a:t>effect as setting all the equivalent child locks.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69863"/>
            <a:ext cx="5018087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Distributed Transactions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50900"/>
            <a:ext cx="8001000" cy="53467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A transaction that invokes operations at several servers.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1054100" y="2882900"/>
            <a:ext cx="787400" cy="7747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2108200"/>
            <a:ext cx="787400" cy="7747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2692400" y="3378200"/>
            <a:ext cx="787400" cy="7747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2705100" y="4610100"/>
            <a:ext cx="787400" cy="10033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2895600" y="23241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2882900" y="25146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959100" y="35560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946400" y="37465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2946400" y="46609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2933700" y="48514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2971800" y="51689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2959100" y="53594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232" name="AutoShape 16"/>
          <p:cNvCxnSpPr>
            <a:cxnSpLocks noChangeShapeType="1"/>
            <a:stCxn id="9236" idx="0"/>
            <a:endCxn id="9224" idx="2"/>
          </p:cNvCxnSpPr>
          <p:nvPr/>
        </p:nvCxnSpPr>
        <p:spPr bwMode="auto">
          <a:xfrm rot="-5400000">
            <a:off x="1889125" y="2079625"/>
            <a:ext cx="571500" cy="14414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7"/>
          <p:cNvCxnSpPr>
            <a:cxnSpLocks noChangeShapeType="1"/>
            <a:stCxn id="9236" idx="3"/>
            <a:endCxn id="9227" idx="0"/>
          </p:cNvCxnSpPr>
          <p:nvPr/>
        </p:nvCxnSpPr>
        <p:spPr bwMode="auto">
          <a:xfrm>
            <a:off x="1612900" y="3249613"/>
            <a:ext cx="1333500" cy="48260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8"/>
          <p:cNvCxnSpPr>
            <a:cxnSpLocks noChangeShapeType="1"/>
            <a:stCxn id="9236" idx="2"/>
            <a:endCxn id="9228" idx="2"/>
          </p:cNvCxnSpPr>
          <p:nvPr/>
        </p:nvCxnSpPr>
        <p:spPr bwMode="auto">
          <a:xfrm rot="16200000" flipH="1">
            <a:off x="1480344" y="3385344"/>
            <a:ext cx="1439862" cy="14922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9"/>
          <p:cNvCxnSpPr>
            <a:cxnSpLocks noChangeShapeType="1"/>
            <a:stCxn id="9236" idx="2"/>
            <a:endCxn id="9230" idx="2"/>
          </p:cNvCxnSpPr>
          <p:nvPr/>
        </p:nvCxnSpPr>
        <p:spPr bwMode="auto">
          <a:xfrm rot="16200000" flipH="1">
            <a:off x="1239044" y="3626644"/>
            <a:ext cx="1947862" cy="15176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1295400" y="30861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162300" y="2413000"/>
            <a:ext cx="266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2641600" y="39116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2667000" y="53721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3200400" y="3619500"/>
            <a:ext cx="292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3213100" y="47117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225800" y="5219700"/>
            <a:ext cx="342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D</a:t>
            </a:r>
          </a:p>
        </p:txBody>
      </p:sp>
      <p:sp>
        <p:nvSpPr>
          <p:cNvPr id="236571" name="Rectangle 27"/>
          <p:cNvSpPr>
            <a:spLocks noChangeArrowheads="1"/>
          </p:cNvSpPr>
          <p:nvPr/>
        </p:nvSpPr>
        <p:spPr bwMode="auto">
          <a:xfrm>
            <a:off x="4318000" y="3276600"/>
            <a:ext cx="787400" cy="7747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94200" y="35052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6573" name="Rectangle 29"/>
          <p:cNvSpPr>
            <a:spLocks noChangeArrowheads="1"/>
          </p:cNvSpPr>
          <p:nvPr/>
        </p:nvSpPr>
        <p:spPr bwMode="auto">
          <a:xfrm>
            <a:off x="5524500" y="2540000"/>
            <a:ext cx="914400" cy="7747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219700" y="2743200"/>
            <a:ext cx="4191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236575" name="Rectangle 31"/>
          <p:cNvSpPr>
            <a:spLocks noChangeArrowheads="1"/>
          </p:cNvSpPr>
          <p:nvPr/>
        </p:nvSpPr>
        <p:spPr bwMode="auto">
          <a:xfrm>
            <a:off x="5486400" y="3860800"/>
            <a:ext cx="952500" cy="863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36576" name="Rectangle 32"/>
          <p:cNvSpPr>
            <a:spLocks noChangeArrowheads="1"/>
          </p:cNvSpPr>
          <p:nvPr/>
        </p:nvSpPr>
        <p:spPr bwMode="auto">
          <a:xfrm>
            <a:off x="6870700" y="2146300"/>
            <a:ext cx="1041400" cy="7747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36577" name="Rectangle 33"/>
          <p:cNvSpPr>
            <a:spLocks noChangeArrowheads="1"/>
          </p:cNvSpPr>
          <p:nvPr/>
        </p:nvSpPr>
        <p:spPr bwMode="auto">
          <a:xfrm>
            <a:off x="7035800" y="3289300"/>
            <a:ext cx="1092200" cy="9398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36578" name="Rectangle 34"/>
          <p:cNvSpPr>
            <a:spLocks noChangeArrowheads="1"/>
          </p:cNvSpPr>
          <p:nvPr/>
        </p:nvSpPr>
        <p:spPr bwMode="auto">
          <a:xfrm>
            <a:off x="6896100" y="4533900"/>
            <a:ext cx="990600" cy="9144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5270500" y="4152900"/>
            <a:ext cx="4191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6578600" y="22733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T11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6769100" y="33909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T12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6769100" y="38354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T21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6553200" y="48768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T22</a:t>
            </a:r>
          </a:p>
        </p:txBody>
      </p:sp>
      <p:sp>
        <p:nvSpPr>
          <p:cNvPr id="9256" name="Oval 40"/>
          <p:cNvSpPr>
            <a:spLocks noChangeArrowheads="1"/>
          </p:cNvSpPr>
          <p:nvPr/>
        </p:nvSpPr>
        <p:spPr bwMode="auto">
          <a:xfrm>
            <a:off x="7378700" y="22987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>
            <a:off x="7366000" y="24892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7645400" y="23495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9259" name="Oval 43"/>
          <p:cNvSpPr>
            <a:spLocks noChangeArrowheads="1"/>
          </p:cNvSpPr>
          <p:nvPr/>
        </p:nvSpPr>
        <p:spPr bwMode="auto">
          <a:xfrm>
            <a:off x="7569200" y="33401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>
            <a:off x="7556500" y="35306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7835900" y="3390900"/>
            <a:ext cx="317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9262" name="Oval 46"/>
          <p:cNvSpPr>
            <a:spLocks noChangeArrowheads="1"/>
          </p:cNvSpPr>
          <p:nvPr/>
        </p:nvSpPr>
        <p:spPr bwMode="auto">
          <a:xfrm>
            <a:off x="7569200" y="3784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47"/>
          <p:cNvSpPr>
            <a:spLocks noChangeShapeType="1"/>
          </p:cNvSpPr>
          <p:nvPr/>
        </p:nvSpPr>
        <p:spPr bwMode="auto">
          <a:xfrm>
            <a:off x="7556500" y="3975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7835900" y="3835400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327900" y="45720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50"/>
          <p:cNvSpPr>
            <a:spLocks noChangeShapeType="1"/>
          </p:cNvSpPr>
          <p:nvPr/>
        </p:nvSpPr>
        <p:spPr bwMode="auto">
          <a:xfrm>
            <a:off x="7315200" y="47625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7594600" y="4622800"/>
            <a:ext cx="317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D</a:t>
            </a:r>
          </a:p>
        </p:txBody>
      </p:sp>
      <p:sp>
        <p:nvSpPr>
          <p:cNvPr id="9268" name="Oval 52"/>
          <p:cNvSpPr>
            <a:spLocks noChangeArrowheads="1"/>
          </p:cNvSpPr>
          <p:nvPr/>
        </p:nvSpPr>
        <p:spPr bwMode="auto">
          <a:xfrm>
            <a:off x="7327900" y="50165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Line 53"/>
          <p:cNvSpPr>
            <a:spLocks noChangeShapeType="1"/>
          </p:cNvSpPr>
          <p:nvPr/>
        </p:nvSpPr>
        <p:spPr bwMode="auto">
          <a:xfrm>
            <a:off x="7315200" y="52070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7594600" y="5067300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F</a:t>
            </a:r>
          </a:p>
        </p:txBody>
      </p:sp>
      <p:sp>
        <p:nvSpPr>
          <p:cNvPr id="9271" name="Oval 55"/>
          <p:cNvSpPr>
            <a:spLocks noChangeArrowheads="1"/>
          </p:cNvSpPr>
          <p:nvPr/>
        </p:nvSpPr>
        <p:spPr bwMode="auto">
          <a:xfrm>
            <a:off x="5918200" y="27178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6172200" y="27686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H</a:t>
            </a:r>
          </a:p>
        </p:txBody>
      </p:sp>
      <p:sp>
        <p:nvSpPr>
          <p:cNvPr id="9273" name="Line 57"/>
          <p:cNvSpPr>
            <a:spLocks noChangeShapeType="1"/>
          </p:cNvSpPr>
          <p:nvPr/>
        </p:nvSpPr>
        <p:spPr bwMode="auto">
          <a:xfrm>
            <a:off x="5918200" y="29083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4" name="Oval 58"/>
          <p:cNvSpPr>
            <a:spLocks noChangeArrowheads="1"/>
          </p:cNvSpPr>
          <p:nvPr/>
        </p:nvSpPr>
        <p:spPr bwMode="auto">
          <a:xfrm>
            <a:off x="5905500" y="42037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6159500" y="42545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9276" name="Line 60"/>
          <p:cNvSpPr>
            <a:spLocks noChangeShapeType="1"/>
          </p:cNvSpPr>
          <p:nvPr/>
        </p:nvSpPr>
        <p:spPr bwMode="auto">
          <a:xfrm>
            <a:off x="5905500" y="43942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277" name="AutoShape 61"/>
          <p:cNvCxnSpPr>
            <a:cxnSpLocks noChangeShapeType="1"/>
            <a:stCxn id="9251" idx="2"/>
            <a:endCxn id="9255" idx="1"/>
          </p:cNvCxnSpPr>
          <p:nvPr/>
        </p:nvCxnSpPr>
        <p:spPr bwMode="auto">
          <a:xfrm rot="16200000" flipH="1">
            <a:off x="5735637" y="4194176"/>
            <a:ext cx="561975" cy="1073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8" name="AutoShape 62"/>
          <p:cNvCxnSpPr>
            <a:cxnSpLocks noChangeShapeType="1"/>
            <a:stCxn id="9246" idx="0"/>
            <a:endCxn id="9252" idx="1"/>
          </p:cNvCxnSpPr>
          <p:nvPr/>
        </p:nvCxnSpPr>
        <p:spPr bwMode="auto">
          <a:xfrm rot="-5400000">
            <a:off x="5836444" y="2001044"/>
            <a:ext cx="334962" cy="11493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9" name="Line 63"/>
          <p:cNvSpPr>
            <a:spLocks noChangeShapeType="1"/>
          </p:cNvSpPr>
          <p:nvPr/>
        </p:nvSpPr>
        <p:spPr bwMode="auto">
          <a:xfrm>
            <a:off x="5638800" y="2895600"/>
            <a:ext cx="279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0" name="Line 64"/>
          <p:cNvSpPr>
            <a:spLocks noChangeShapeType="1"/>
          </p:cNvSpPr>
          <p:nvPr/>
        </p:nvSpPr>
        <p:spPr bwMode="auto">
          <a:xfrm flipV="1">
            <a:off x="4559300" y="2882900"/>
            <a:ext cx="0" cy="622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1" name="Line 65"/>
          <p:cNvSpPr>
            <a:spLocks noChangeShapeType="1"/>
          </p:cNvSpPr>
          <p:nvPr/>
        </p:nvSpPr>
        <p:spPr bwMode="auto">
          <a:xfrm>
            <a:off x="4559300" y="2870200"/>
            <a:ext cx="66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2" name="Line 66"/>
          <p:cNvSpPr>
            <a:spLocks noChangeShapeType="1"/>
          </p:cNvSpPr>
          <p:nvPr/>
        </p:nvSpPr>
        <p:spPr bwMode="auto">
          <a:xfrm flipV="1">
            <a:off x="4559300" y="38354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3" name="Line 67"/>
          <p:cNvSpPr>
            <a:spLocks noChangeShapeType="1"/>
          </p:cNvSpPr>
          <p:nvPr/>
        </p:nvSpPr>
        <p:spPr bwMode="auto">
          <a:xfrm>
            <a:off x="4584700" y="4279900"/>
            <a:ext cx="66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284" name="AutoShape 68"/>
          <p:cNvCxnSpPr>
            <a:cxnSpLocks noChangeShapeType="1"/>
            <a:stCxn id="9246" idx="2"/>
            <a:endCxn id="9253" idx="1"/>
          </p:cNvCxnSpPr>
          <p:nvPr/>
        </p:nvCxnSpPr>
        <p:spPr bwMode="auto">
          <a:xfrm rot="16200000" flipH="1">
            <a:off x="5856287" y="2613026"/>
            <a:ext cx="485775" cy="1339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5" name="AutoShape 69"/>
          <p:cNvCxnSpPr>
            <a:cxnSpLocks noChangeShapeType="1"/>
            <a:stCxn id="9251" idx="0"/>
            <a:endCxn id="9254" idx="1"/>
          </p:cNvCxnSpPr>
          <p:nvPr/>
        </p:nvCxnSpPr>
        <p:spPr bwMode="auto">
          <a:xfrm rot="-5400000">
            <a:off x="6033294" y="3417094"/>
            <a:ext cx="182562" cy="12890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6" name="Line 70"/>
          <p:cNvSpPr>
            <a:spLocks noChangeShapeType="1"/>
          </p:cNvSpPr>
          <p:nvPr/>
        </p:nvSpPr>
        <p:spPr bwMode="auto">
          <a:xfrm>
            <a:off x="5676900" y="4330700"/>
            <a:ext cx="266700" cy="63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7" name="Line 71"/>
          <p:cNvSpPr>
            <a:spLocks noChangeShapeType="1"/>
          </p:cNvSpPr>
          <p:nvPr/>
        </p:nvSpPr>
        <p:spPr bwMode="auto">
          <a:xfrm>
            <a:off x="7048500" y="2400300"/>
            <a:ext cx="34290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8" name="Line 72"/>
          <p:cNvSpPr>
            <a:spLocks noChangeShapeType="1"/>
          </p:cNvSpPr>
          <p:nvPr/>
        </p:nvSpPr>
        <p:spPr bwMode="auto">
          <a:xfrm>
            <a:off x="7251700" y="3543300"/>
            <a:ext cx="317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9" name="Line 73"/>
          <p:cNvSpPr>
            <a:spLocks noChangeShapeType="1"/>
          </p:cNvSpPr>
          <p:nvPr/>
        </p:nvSpPr>
        <p:spPr bwMode="auto">
          <a:xfrm>
            <a:off x="7251700" y="3975100"/>
            <a:ext cx="330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0" name="Line 74"/>
          <p:cNvSpPr>
            <a:spLocks noChangeShapeType="1"/>
          </p:cNvSpPr>
          <p:nvPr/>
        </p:nvSpPr>
        <p:spPr bwMode="auto">
          <a:xfrm flipV="1">
            <a:off x="7048500" y="4762500"/>
            <a:ext cx="27940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1" name="Line 75"/>
          <p:cNvSpPr>
            <a:spLocks noChangeShapeType="1"/>
          </p:cNvSpPr>
          <p:nvPr/>
        </p:nvSpPr>
        <p:spPr bwMode="auto">
          <a:xfrm>
            <a:off x="7048500" y="5003800"/>
            <a:ext cx="279400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1460500" y="5765800"/>
            <a:ext cx="32766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Flat Distributed Transaction</a:t>
            </a:r>
          </a:p>
        </p:txBody>
      </p:sp>
      <p:sp>
        <p:nvSpPr>
          <p:cNvPr id="9293" name="Text Box 77"/>
          <p:cNvSpPr txBox="1">
            <a:spLocks noChangeArrowheads="1"/>
          </p:cNvSpPr>
          <p:nvPr/>
        </p:nvSpPr>
        <p:spPr bwMode="auto">
          <a:xfrm>
            <a:off x="4927600" y="5753100"/>
            <a:ext cx="32766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Nested Distributed Transaction</a:t>
            </a:r>
          </a:p>
        </p:txBody>
      </p:sp>
      <p:sp>
        <p:nvSpPr>
          <p:cNvPr id="9294" name="Text Box 78"/>
          <p:cNvSpPr txBox="1">
            <a:spLocks noChangeArrowheads="1"/>
          </p:cNvSpPr>
          <p:nvPr/>
        </p:nvSpPr>
        <p:spPr bwMode="auto">
          <a:xfrm>
            <a:off x="2654300" y="25781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49300"/>
            <a:ext cx="7924800" cy="5575300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Char char="§"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If objects are in a </a:t>
            </a:r>
            <a:r>
              <a:rPr lang="ja-JP" alt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part-of</a:t>
            </a:r>
            <a:r>
              <a:rPr lang="ja-JP" alt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hierarchy, a lock at a higher node implicitly applies to children objects.</a:t>
            </a:r>
          </a:p>
          <a:p>
            <a:pPr>
              <a:lnSpc>
                <a:spcPct val="100000"/>
              </a:lnSpc>
              <a:buFont typeface="Symbol" charset="0"/>
              <a:buChar char="§"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Before a child node (in the object hierarchy) gets a read/write lock, an intention lock (I-read/I-write) is set for </a:t>
            </a:r>
            <a:r>
              <a:rPr lang="en-US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all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ancestor nodes. The intention lock is compatible with other intention locks but conflicts with read/write locks according to the usual rules.</a:t>
            </a:r>
          </a:p>
          <a:p>
            <a:pPr>
              <a:buFont typeface="Symbol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    Lock set		Lock requested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			read	   write   I-read	I-write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	none		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OK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   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OK       OK	 OK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	read		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OK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   </a:t>
            </a: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WAIT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OK</a:t>
            </a: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	           WAIT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	write		</a:t>
            </a: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WAIT	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WAIT    WAIT       WAIT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I-read	           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OK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   </a:t>
            </a: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WAIT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OK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          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OK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I-write 	</a:t>
            </a: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WAIT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   </a:t>
            </a: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WAIT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OK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          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OK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1613" y="169863"/>
            <a:ext cx="4186237" cy="522287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Hierarchical Locking 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 flipV="1">
            <a:off x="1016000" y="4241800"/>
            <a:ext cx="69342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H="1">
            <a:off x="4025900" y="3924300"/>
            <a:ext cx="0" cy="2235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flipH="1">
            <a:off x="2451100" y="3721100"/>
            <a:ext cx="0" cy="2400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H="1">
            <a:off x="5194300" y="3937000"/>
            <a:ext cx="0" cy="2235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H="1">
            <a:off x="6426200" y="3937000"/>
            <a:ext cx="0" cy="2235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V="1">
            <a:off x="2463800" y="3924300"/>
            <a:ext cx="55245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V="1">
            <a:off x="1041400" y="6146800"/>
            <a:ext cx="69342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 Transactions</a:t>
            </a:r>
          </a:p>
          <a:p>
            <a:pPr lvl="1"/>
            <a:r>
              <a:rPr lang="en-US" dirty="0" smtClean="0"/>
              <a:t>More than one server process (each managing different set of objects)</a:t>
            </a:r>
          </a:p>
          <a:p>
            <a:pPr lvl="1"/>
            <a:r>
              <a:rPr lang="en-US" dirty="0" smtClean="0"/>
              <a:t>One server process marked out as coordinator</a:t>
            </a:r>
          </a:p>
          <a:p>
            <a:pPr lvl="1"/>
            <a:r>
              <a:rPr lang="en-US" dirty="0" smtClean="0"/>
              <a:t>Atomic Commit: 2PC</a:t>
            </a:r>
          </a:p>
          <a:p>
            <a:pPr lvl="1"/>
            <a:r>
              <a:rPr lang="en-US" dirty="0" smtClean="0"/>
              <a:t>Deadlock detection: Edge chasing</a:t>
            </a:r>
          </a:p>
          <a:p>
            <a:pPr lvl="1"/>
            <a:r>
              <a:rPr lang="en-US" dirty="0" smtClean="0"/>
              <a:t>Hierarchical locking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762500" y="1511300"/>
            <a:ext cx="3644900" cy="4216400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49300" y="1511300"/>
            <a:ext cx="3810000" cy="4216400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title"/>
          </p:nvPr>
        </p:nvSpPr>
        <p:spPr>
          <a:xfrm>
            <a:off x="201613" y="182563"/>
            <a:ext cx="8164512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Coordination in Distributed Transactions 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7700" y="901700"/>
            <a:ext cx="8001000" cy="53467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Each server has a special 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participant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process. </a:t>
            </a:r>
            <a:r>
              <a:rPr lang="en-US" sz="1800" u="sng">
                <a:latin typeface="Arial" charset="0"/>
                <a:ea typeface="ＭＳ Ｐゴシック" charset="0"/>
                <a:cs typeface="ＭＳ Ｐゴシック" charset="0"/>
              </a:rPr>
              <a:t>Coordinator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process (leader)  resides in one of the servers, talks to trans. &amp; participants.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901700" y="3111500"/>
            <a:ext cx="787400" cy="7747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2933700" y="1778000"/>
            <a:ext cx="889000" cy="9398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2971800" y="2984500"/>
            <a:ext cx="876300" cy="10033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2971800" y="4305300"/>
            <a:ext cx="889000" cy="13208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340100" y="22479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3327400" y="24384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365500" y="34925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3352800" y="36830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3314700" y="46609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3302000" y="48514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3340100" y="51689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3327400" y="53594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282" name="AutoShape 18"/>
          <p:cNvCxnSpPr>
            <a:cxnSpLocks noChangeShapeType="1"/>
            <a:stCxn id="11285" idx="0"/>
            <a:endCxn id="11274" idx="2"/>
          </p:cNvCxnSpPr>
          <p:nvPr/>
        </p:nvCxnSpPr>
        <p:spPr bwMode="auto">
          <a:xfrm rot="-5400000">
            <a:off x="1882775" y="1857375"/>
            <a:ext cx="876300" cy="20383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85" idx="2"/>
            <a:endCxn id="11278" idx="2"/>
          </p:cNvCxnSpPr>
          <p:nvPr/>
        </p:nvCxnSpPr>
        <p:spPr bwMode="auto">
          <a:xfrm rot="16200000" flipH="1">
            <a:off x="1702594" y="3239294"/>
            <a:ext cx="1211262" cy="20129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85" idx="2"/>
            <a:endCxn id="11280" idx="2"/>
          </p:cNvCxnSpPr>
          <p:nvPr/>
        </p:nvCxnSpPr>
        <p:spPr bwMode="auto">
          <a:xfrm rot="16200000" flipH="1">
            <a:off x="1461294" y="3480594"/>
            <a:ext cx="1719262" cy="20383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1143000" y="33147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606800" y="2336800"/>
            <a:ext cx="266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3009900" y="37465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3060700" y="54102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3606800" y="3556000"/>
            <a:ext cx="292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3581400" y="47117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3594100" y="5219700"/>
            <a:ext cx="342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D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3022600" y="24638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1447800" y="3530600"/>
            <a:ext cx="195580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1892300" y="18542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1879600" y="20447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Oval 32"/>
          <p:cNvSpPr>
            <a:spLocks noChangeArrowheads="1"/>
          </p:cNvSpPr>
          <p:nvPr/>
        </p:nvSpPr>
        <p:spPr bwMode="auto">
          <a:xfrm>
            <a:off x="3149600" y="18542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3136900" y="20447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Oval 34"/>
          <p:cNvSpPr>
            <a:spLocks noChangeArrowheads="1"/>
          </p:cNvSpPr>
          <p:nvPr/>
        </p:nvSpPr>
        <p:spPr bwMode="auto">
          <a:xfrm>
            <a:off x="3111500" y="30353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3098800" y="32258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Oval 36"/>
          <p:cNvSpPr>
            <a:spLocks noChangeArrowheads="1"/>
          </p:cNvSpPr>
          <p:nvPr/>
        </p:nvSpPr>
        <p:spPr bwMode="auto">
          <a:xfrm>
            <a:off x="3060700" y="43561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3048000" y="45466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H="1">
            <a:off x="2171700" y="2032000"/>
            <a:ext cx="9779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 flipH="1" flipV="1">
            <a:off x="2184400" y="2057400"/>
            <a:ext cx="914400" cy="1168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H="1" flipV="1">
            <a:off x="2171700" y="2146300"/>
            <a:ext cx="901700" cy="2400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2336800" y="1739900"/>
            <a:ext cx="622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join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2590800" y="2717800"/>
            <a:ext cx="622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join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2260600" y="3187700"/>
            <a:ext cx="622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join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787400" y="1752600"/>
            <a:ext cx="1295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3352800" y="1816100"/>
            <a:ext cx="1308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3327400" y="3048000"/>
            <a:ext cx="1308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3276600" y="4343400"/>
            <a:ext cx="1308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11312" name="Text Box 48"/>
          <p:cNvSpPr txBox="1">
            <a:spLocks noChangeArrowheads="1"/>
          </p:cNvSpPr>
          <p:nvPr/>
        </p:nvSpPr>
        <p:spPr bwMode="auto">
          <a:xfrm>
            <a:off x="5181600" y="23495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670800" y="22479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7658100" y="24384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7086600" y="1727200"/>
            <a:ext cx="1295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Coordinator</a:t>
            </a:r>
          </a:p>
        </p:txBody>
      </p:sp>
      <p:cxnSp>
        <p:nvCxnSpPr>
          <p:cNvPr id="11316" name="AutoShape 52"/>
          <p:cNvCxnSpPr>
            <a:cxnSpLocks noChangeShapeType="1"/>
            <a:stCxn id="11312" idx="0"/>
            <a:endCxn id="11313" idx="1"/>
          </p:cNvCxnSpPr>
          <p:nvPr/>
        </p:nvCxnSpPr>
        <p:spPr bwMode="auto">
          <a:xfrm rot="-5400000">
            <a:off x="6503194" y="1140619"/>
            <a:ext cx="46037" cy="2371725"/>
          </a:xfrm>
          <a:prstGeom prst="curvedConnector3">
            <a:avLst>
              <a:gd name="adj1" fmla="val 717241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7" name="Text Box 53"/>
          <p:cNvSpPr txBox="1">
            <a:spLocks noChangeArrowheads="1"/>
          </p:cNvSpPr>
          <p:nvPr/>
        </p:nvSpPr>
        <p:spPr bwMode="auto">
          <a:xfrm>
            <a:off x="5880100" y="1816100"/>
            <a:ext cx="124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Open Transacton</a:t>
            </a:r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 flipH="1">
            <a:off x="5511800" y="2438400"/>
            <a:ext cx="2146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6210300" y="2298700"/>
            <a:ext cx="558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TID</a:t>
            </a:r>
          </a:p>
        </p:txBody>
      </p:sp>
      <p:cxnSp>
        <p:nvCxnSpPr>
          <p:cNvPr id="11320" name="AutoShape 56"/>
          <p:cNvCxnSpPr>
            <a:cxnSpLocks noChangeShapeType="1"/>
            <a:stCxn id="11312" idx="2"/>
            <a:endCxn id="11313" idx="4"/>
          </p:cNvCxnSpPr>
          <p:nvPr/>
        </p:nvCxnSpPr>
        <p:spPr bwMode="auto">
          <a:xfrm rot="5400000" flipH="1" flipV="1">
            <a:off x="6552406" y="1416844"/>
            <a:ext cx="46038" cy="2470150"/>
          </a:xfrm>
          <a:prstGeom prst="curvedConnector3">
            <a:avLst>
              <a:gd name="adj1" fmla="val -496551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6045200" y="2667000"/>
            <a:ext cx="124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Close Transaction</a:t>
            </a:r>
          </a:p>
        </p:txBody>
      </p:sp>
      <p:cxnSp>
        <p:nvCxnSpPr>
          <p:cNvPr id="11322" name="AutoShape 58"/>
          <p:cNvCxnSpPr>
            <a:cxnSpLocks noChangeShapeType="1"/>
          </p:cNvCxnSpPr>
          <p:nvPr/>
        </p:nvCxnSpPr>
        <p:spPr bwMode="auto">
          <a:xfrm rot="5400000" flipH="1" flipV="1">
            <a:off x="6527006" y="1493044"/>
            <a:ext cx="46038" cy="2470150"/>
          </a:xfrm>
          <a:prstGeom prst="curvedConnector3">
            <a:avLst>
              <a:gd name="adj1" fmla="val -1268968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3" name="Line 59"/>
          <p:cNvSpPr>
            <a:spLocks noChangeShapeType="1"/>
          </p:cNvSpPr>
          <p:nvPr/>
        </p:nvSpPr>
        <p:spPr bwMode="auto">
          <a:xfrm>
            <a:off x="5308600" y="2692400"/>
            <a:ext cx="127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4" name="Text Box 60"/>
          <p:cNvSpPr txBox="1">
            <a:spLocks noChangeArrowheads="1"/>
          </p:cNvSpPr>
          <p:nvPr/>
        </p:nvSpPr>
        <p:spPr bwMode="auto">
          <a:xfrm>
            <a:off x="6007100" y="3124200"/>
            <a:ext cx="124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Abort Transaction</a:t>
            </a:r>
          </a:p>
        </p:txBody>
      </p:sp>
      <p:sp>
        <p:nvSpPr>
          <p:cNvPr id="238653" name="Rectangle 61"/>
          <p:cNvSpPr>
            <a:spLocks noChangeArrowheads="1"/>
          </p:cNvSpPr>
          <p:nvPr/>
        </p:nvSpPr>
        <p:spPr bwMode="auto">
          <a:xfrm>
            <a:off x="5867400" y="4622800"/>
            <a:ext cx="889000" cy="9398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326" name="Oval 62"/>
          <p:cNvSpPr>
            <a:spLocks noChangeArrowheads="1"/>
          </p:cNvSpPr>
          <p:nvPr/>
        </p:nvSpPr>
        <p:spPr bwMode="auto">
          <a:xfrm>
            <a:off x="5981700" y="50927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>
            <a:off x="5969000" y="52832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8" name="Oval 64"/>
          <p:cNvSpPr>
            <a:spLocks noChangeArrowheads="1"/>
          </p:cNvSpPr>
          <p:nvPr/>
        </p:nvSpPr>
        <p:spPr bwMode="auto">
          <a:xfrm>
            <a:off x="6324600" y="46990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>
            <a:off x="6311900" y="48895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0" name="Text Box 66"/>
          <p:cNvSpPr txBox="1">
            <a:spLocks noChangeArrowheads="1"/>
          </p:cNvSpPr>
          <p:nvPr/>
        </p:nvSpPr>
        <p:spPr bwMode="auto">
          <a:xfrm>
            <a:off x="6527800" y="5003800"/>
            <a:ext cx="1308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11331" name="Text Box 67"/>
          <p:cNvSpPr txBox="1">
            <a:spLocks noChangeArrowheads="1"/>
          </p:cNvSpPr>
          <p:nvPr/>
        </p:nvSpPr>
        <p:spPr bwMode="auto">
          <a:xfrm>
            <a:off x="5905500" y="4876800"/>
            <a:ext cx="266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cxnSp>
        <p:nvCxnSpPr>
          <p:cNvPr id="11332" name="AutoShape 68"/>
          <p:cNvCxnSpPr>
            <a:cxnSpLocks noChangeShapeType="1"/>
            <a:stCxn id="11312" idx="1"/>
            <a:endCxn id="11326" idx="2"/>
          </p:cNvCxnSpPr>
          <p:nvPr/>
        </p:nvCxnSpPr>
        <p:spPr bwMode="auto">
          <a:xfrm rot="10800000" flipH="1" flipV="1">
            <a:off x="5181600" y="2513013"/>
            <a:ext cx="800100" cy="2770187"/>
          </a:xfrm>
          <a:prstGeom prst="curvedConnector3">
            <a:avLst>
              <a:gd name="adj1" fmla="val -28569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4914900" y="3924300"/>
            <a:ext cx="167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a.method (TID )</a:t>
            </a:r>
          </a:p>
        </p:txBody>
      </p:sp>
      <p:cxnSp>
        <p:nvCxnSpPr>
          <p:cNvPr id="11334" name="AutoShape 70"/>
          <p:cNvCxnSpPr>
            <a:cxnSpLocks noChangeShapeType="1"/>
            <a:stCxn id="11327" idx="1"/>
            <a:endCxn id="11328" idx="4"/>
          </p:cNvCxnSpPr>
          <p:nvPr/>
        </p:nvCxnSpPr>
        <p:spPr bwMode="auto">
          <a:xfrm rot="5400000" flipH="1" flipV="1">
            <a:off x="6253956" y="5087144"/>
            <a:ext cx="217488" cy="203200"/>
          </a:xfrm>
          <a:prstGeom prst="curvedConnector3">
            <a:avLst>
              <a:gd name="adj1" fmla="val -5111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35" name="Oval 71"/>
          <p:cNvSpPr>
            <a:spLocks noChangeArrowheads="1"/>
          </p:cNvSpPr>
          <p:nvPr/>
        </p:nvSpPr>
        <p:spPr bwMode="auto">
          <a:xfrm>
            <a:off x="4838700" y="3721100"/>
            <a:ext cx="2159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4826000" y="37084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1337" name="Oval 73"/>
          <p:cNvSpPr>
            <a:spLocks noChangeArrowheads="1"/>
          </p:cNvSpPr>
          <p:nvPr/>
        </p:nvSpPr>
        <p:spPr bwMode="auto">
          <a:xfrm>
            <a:off x="6350000" y="5308600"/>
            <a:ext cx="2159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8" name="Text Box 74"/>
          <p:cNvSpPr txBox="1">
            <a:spLocks noChangeArrowheads="1"/>
          </p:cNvSpPr>
          <p:nvPr/>
        </p:nvSpPr>
        <p:spPr bwMode="auto">
          <a:xfrm>
            <a:off x="6337300" y="52832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2</a:t>
            </a:r>
          </a:p>
        </p:txBody>
      </p:sp>
      <p:cxnSp>
        <p:nvCxnSpPr>
          <p:cNvPr id="11339" name="AutoShape 75"/>
          <p:cNvCxnSpPr>
            <a:cxnSpLocks noChangeShapeType="1"/>
            <a:stCxn id="11328" idx="0"/>
            <a:endCxn id="11313" idx="4"/>
          </p:cNvCxnSpPr>
          <p:nvPr/>
        </p:nvCxnSpPr>
        <p:spPr bwMode="auto">
          <a:xfrm rot="-5400000">
            <a:off x="6102350" y="2990850"/>
            <a:ext cx="2070100" cy="13462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40" name="Text Box 76"/>
          <p:cNvSpPr txBox="1">
            <a:spLocks noChangeArrowheads="1"/>
          </p:cNvSpPr>
          <p:nvPr/>
        </p:nvSpPr>
        <p:spPr bwMode="auto">
          <a:xfrm>
            <a:off x="6642100" y="3949700"/>
            <a:ext cx="1638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Join (TID, ref)</a:t>
            </a:r>
          </a:p>
        </p:txBody>
      </p:sp>
      <p:sp>
        <p:nvSpPr>
          <p:cNvPr id="11341" name="Oval 77"/>
          <p:cNvSpPr>
            <a:spLocks noChangeArrowheads="1"/>
          </p:cNvSpPr>
          <p:nvPr/>
        </p:nvSpPr>
        <p:spPr bwMode="auto">
          <a:xfrm>
            <a:off x="6743700" y="3695700"/>
            <a:ext cx="2159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6731000" y="36703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1343" name="Text Box 79"/>
          <p:cNvSpPr txBox="1">
            <a:spLocks noChangeArrowheads="1"/>
          </p:cNvSpPr>
          <p:nvPr/>
        </p:nvSpPr>
        <p:spPr bwMode="auto">
          <a:xfrm>
            <a:off x="1282700" y="5842000"/>
            <a:ext cx="29083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Coordinator &amp; Participants</a:t>
            </a:r>
          </a:p>
        </p:txBody>
      </p:sp>
      <p:sp>
        <p:nvSpPr>
          <p:cNvPr id="11344" name="Text Box 80"/>
          <p:cNvSpPr txBox="1">
            <a:spLocks noChangeArrowheads="1"/>
          </p:cNvSpPr>
          <p:nvPr/>
        </p:nvSpPr>
        <p:spPr bwMode="auto">
          <a:xfrm>
            <a:off x="5245100" y="5842000"/>
            <a:ext cx="29083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The Coordination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82563"/>
            <a:ext cx="6189662" cy="522287"/>
          </a:xfrm>
        </p:spPr>
        <p:txBody>
          <a:bodyPr/>
          <a:lstStyle/>
          <a:p>
            <a:pPr>
              <a:defRPr/>
            </a:pPr>
            <a:r>
              <a:rPr lang="en-GB"/>
              <a:t>Distributed banking transaction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341313" y="1371600"/>
            <a:ext cx="8316912" cy="4716463"/>
            <a:chOff x="233" y="864"/>
            <a:chExt cx="5675" cy="2971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1535" y="1385"/>
              <a:ext cx="935" cy="1041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848" y="1825"/>
              <a:ext cx="304" cy="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>
              <a:off x="2546" y="864"/>
              <a:ext cx="153" cy="214"/>
            </a:xfrm>
            <a:prstGeom prst="roundRect">
              <a:avLst>
                <a:gd name="adj" fmla="val 42481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546" y="864"/>
              <a:ext cx="169" cy="230"/>
            </a:xfrm>
            <a:prstGeom prst="roundRect">
              <a:avLst>
                <a:gd name="adj" fmla="val 38463"/>
              </a:avLst>
            </a:prstGeom>
            <a:noFill/>
            <a:ln w="34925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561" y="864"/>
              <a:ext cx="138" cy="1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2561" y="864"/>
              <a:ext cx="154" cy="122"/>
            </a:xfrm>
            <a:prstGeom prst="rect">
              <a:avLst/>
            </a:prstGeom>
            <a:noFill/>
            <a:ln w="349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2546" y="864"/>
              <a:ext cx="169" cy="230"/>
            </a:xfrm>
            <a:prstGeom prst="roundRect">
              <a:avLst>
                <a:gd name="adj" fmla="val 38463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2546" y="971"/>
              <a:ext cx="15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4093" y="1905"/>
              <a:ext cx="934" cy="904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4093" y="2916"/>
              <a:ext cx="934" cy="904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4093" y="925"/>
              <a:ext cx="934" cy="888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AutoShape 15"/>
            <p:cNvSpPr>
              <a:spLocks noChangeArrowheads="1"/>
            </p:cNvSpPr>
            <p:nvPr/>
          </p:nvSpPr>
          <p:spPr bwMode="auto">
            <a:xfrm>
              <a:off x="4154" y="1140"/>
              <a:ext cx="138" cy="199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AutoShape 16"/>
            <p:cNvSpPr>
              <a:spLocks noChangeArrowheads="1"/>
            </p:cNvSpPr>
            <p:nvPr/>
          </p:nvSpPr>
          <p:spPr bwMode="auto">
            <a:xfrm>
              <a:off x="4154" y="1140"/>
              <a:ext cx="153" cy="214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4154" y="1247"/>
              <a:ext cx="138" cy="10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4154" y="1247"/>
              <a:ext cx="153" cy="122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AutoShape 19"/>
            <p:cNvSpPr>
              <a:spLocks noChangeArrowheads="1"/>
            </p:cNvSpPr>
            <p:nvPr/>
          </p:nvSpPr>
          <p:spPr bwMode="auto">
            <a:xfrm>
              <a:off x="4154" y="1140"/>
              <a:ext cx="153" cy="214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4154" y="1247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AutoShape 21"/>
            <p:cNvSpPr>
              <a:spLocks noChangeArrowheads="1"/>
            </p:cNvSpPr>
            <p:nvPr/>
          </p:nvSpPr>
          <p:spPr bwMode="auto">
            <a:xfrm>
              <a:off x="4736" y="1170"/>
              <a:ext cx="138" cy="199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AutoShape 22"/>
            <p:cNvSpPr>
              <a:spLocks noChangeArrowheads="1"/>
            </p:cNvSpPr>
            <p:nvPr/>
          </p:nvSpPr>
          <p:spPr bwMode="auto">
            <a:xfrm>
              <a:off x="4736" y="1170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4736" y="1277"/>
              <a:ext cx="138" cy="108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4736" y="1277"/>
              <a:ext cx="153" cy="123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AutoShape 25"/>
            <p:cNvSpPr>
              <a:spLocks noChangeArrowheads="1"/>
            </p:cNvSpPr>
            <p:nvPr/>
          </p:nvSpPr>
          <p:spPr bwMode="auto">
            <a:xfrm>
              <a:off x="4736" y="1170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>
              <a:off x="4736" y="1277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AutoShape 27"/>
            <p:cNvSpPr>
              <a:spLocks noChangeArrowheads="1"/>
            </p:cNvSpPr>
            <p:nvPr/>
          </p:nvSpPr>
          <p:spPr bwMode="auto">
            <a:xfrm>
              <a:off x="4154" y="2104"/>
              <a:ext cx="138" cy="200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AutoShape 28"/>
            <p:cNvSpPr>
              <a:spLocks noChangeArrowheads="1"/>
            </p:cNvSpPr>
            <p:nvPr/>
          </p:nvSpPr>
          <p:spPr bwMode="auto">
            <a:xfrm>
              <a:off x="4154" y="2104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154" y="2212"/>
              <a:ext cx="138" cy="9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4154" y="2212"/>
              <a:ext cx="153" cy="10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AutoShape 31"/>
            <p:cNvSpPr>
              <a:spLocks noChangeArrowheads="1"/>
            </p:cNvSpPr>
            <p:nvPr/>
          </p:nvSpPr>
          <p:spPr bwMode="auto">
            <a:xfrm>
              <a:off x="4154" y="2104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154" y="2196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AutoShape 33"/>
            <p:cNvSpPr>
              <a:spLocks noChangeArrowheads="1"/>
            </p:cNvSpPr>
            <p:nvPr/>
          </p:nvSpPr>
          <p:spPr bwMode="auto">
            <a:xfrm>
              <a:off x="4752" y="2227"/>
              <a:ext cx="137" cy="214"/>
            </a:xfrm>
            <a:prstGeom prst="roundRect">
              <a:avLst>
                <a:gd name="adj" fmla="val 4744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AutoShape 34"/>
            <p:cNvSpPr>
              <a:spLocks noChangeArrowheads="1"/>
            </p:cNvSpPr>
            <p:nvPr/>
          </p:nvSpPr>
          <p:spPr bwMode="auto">
            <a:xfrm>
              <a:off x="4752" y="2227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4752" y="2349"/>
              <a:ext cx="137" cy="9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6"/>
            <p:cNvSpPr>
              <a:spLocks noChangeArrowheads="1"/>
            </p:cNvSpPr>
            <p:nvPr/>
          </p:nvSpPr>
          <p:spPr bwMode="auto">
            <a:xfrm>
              <a:off x="4752" y="2349"/>
              <a:ext cx="153" cy="108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AutoShape 37"/>
            <p:cNvSpPr>
              <a:spLocks noChangeArrowheads="1"/>
            </p:cNvSpPr>
            <p:nvPr/>
          </p:nvSpPr>
          <p:spPr bwMode="auto">
            <a:xfrm>
              <a:off x="4752" y="2227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>
              <a:off x="4752" y="2334"/>
              <a:ext cx="137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AutoShape 39"/>
            <p:cNvSpPr>
              <a:spLocks noChangeArrowheads="1"/>
            </p:cNvSpPr>
            <p:nvPr/>
          </p:nvSpPr>
          <p:spPr bwMode="auto">
            <a:xfrm>
              <a:off x="4154" y="3069"/>
              <a:ext cx="138" cy="199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AutoShape 40"/>
            <p:cNvSpPr>
              <a:spLocks noChangeArrowheads="1"/>
            </p:cNvSpPr>
            <p:nvPr/>
          </p:nvSpPr>
          <p:spPr bwMode="auto">
            <a:xfrm>
              <a:off x="4154" y="3069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4154" y="3176"/>
              <a:ext cx="138" cy="9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Rectangle 42"/>
            <p:cNvSpPr>
              <a:spLocks noChangeArrowheads="1"/>
            </p:cNvSpPr>
            <p:nvPr/>
          </p:nvSpPr>
          <p:spPr bwMode="auto">
            <a:xfrm>
              <a:off x="4154" y="3176"/>
              <a:ext cx="153" cy="108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AutoShape 43"/>
            <p:cNvSpPr>
              <a:spLocks noChangeArrowheads="1"/>
            </p:cNvSpPr>
            <p:nvPr/>
          </p:nvSpPr>
          <p:spPr bwMode="auto">
            <a:xfrm>
              <a:off x="4154" y="3069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4154" y="3161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AutoShape 45"/>
            <p:cNvSpPr>
              <a:spLocks noChangeArrowheads="1"/>
            </p:cNvSpPr>
            <p:nvPr/>
          </p:nvSpPr>
          <p:spPr bwMode="auto">
            <a:xfrm>
              <a:off x="4736" y="3069"/>
              <a:ext cx="138" cy="215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AutoShape 46"/>
            <p:cNvSpPr>
              <a:spLocks noChangeArrowheads="1"/>
            </p:cNvSpPr>
            <p:nvPr/>
          </p:nvSpPr>
          <p:spPr bwMode="auto">
            <a:xfrm>
              <a:off x="4736" y="3069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auto">
            <a:xfrm>
              <a:off x="4736" y="3192"/>
              <a:ext cx="138" cy="9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Rectangle 48"/>
            <p:cNvSpPr>
              <a:spLocks noChangeArrowheads="1"/>
            </p:cNvSpPr>
            <p:nvPr/>
          </p:nvSpPr>
          <p:spPr bwMode="auto">
            <a:xfrm>
              <a:off x="4736" y="3192"/>
              <a:ext cx="153" cy="10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AutoShape 49"/>
            <p:cNvSpPr>
              <a:spLocks noChangeArrowheads="1"/>
            </p:cNvSpPr>
            <p:nvPr/>
          </p:nvSpPr>
          <p:spPr bwMode="auto">
            <a:xfrm>
              <a:off x="4736" y="3069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4736" y="3176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AutoShape 51"/>
            <p:cNvSpPr>
              <a:spLocks noChangeArrowheads="1"/>
            </p:cNvSpPr>
            <p:nvPr/>
          </p:nvSpPr>
          <p:spPr bwMode="auto">
            <a:xfrm>
              <a:off x="4721" y="3376"/>
              <a:ext cx="138" cy="214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AutoShape 52"/>
            <p:cNvSpPr>
              <a:spLocks noChangeArrowheads="1"/>
            </p:cNvSpPr>
            <p:nvPr/>
          </p:nvSpPr>
          <p:spPr bwMode="auto">
            <a:xfrm>
              <a:off x="4721" y="3376"/>
              <a:ext cx="153" cy="229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Rectangle 53"/>
            <p:cNvSpPr>
              <a:spLocks noChangeArrowheads="1"/>
            </p:cNvSpPr>
            <p:nvPr/>
          </p:nvSpPr>
          <p:spPr bwMode="auto">
            <a:xfrm>
              <a:off x="4736" y="3498"/>
              <a:ext cx="123" cy="9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Rectangle 54"/>
            <p:cNvSpPr>
              <a:spLocks noChangeArrowheads="1"/>
            </p:cNvSpPr>
            <p:nvPr/>
          </p:nvSpPr>
          <p:spPr bwMode="auto">
            <a:xfrm>
              <a:off x="4736" y="3498"/>
              <a:ext cx="138" cy="10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AutoShape 55"/>
            <p:cNvSpPr>
              <a:spLocks noChangeArrowheads="1"/>
            </p:cNvSpPr>
            <p:nvPr/>
          </p:nvSpPr>
          <p:spPr bwMode="auto">
            <a:xfrm>
              <a:off x="4721" y="3376"/>
              <a:ext cx="153" cy="229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4721" y="3483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Rectangle 57"/>
            <p:cNvSpPr>
              <a:spLocks noChangeArrowheads="1"/>
            </p:cNvSpPr>
            <p:nvPr/>
          </p:nvSpPr>
          <p:spPr bwMode="auto">
            <a:xfrm>
              <a:off x="3282" y="133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70" name="Rectangle 58"/>
            <p:cNvSpPr>
              <a:spLocks noChangeArrowheads="1"/>
            </p:cNvSpPr>
            <p:nvPr/>
          </p:nvSpPr>
          <p:spPr bwMode="auto">
            <a:xfrm>
              <a:off x="3282" y="133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4446" y="3674"/>
              <a:ext cx="5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BranchZ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72" name="Rectangle 60"/>
            <p:cNvSpPr>
              <a:spLocks noChangeArrowheads="1"/>
            </p:cNvSpPr>
            <p:nvPr/>
          </p:nvSpPr>
          <p:spPr bwMode="auto">
            <a:xfrm>
              <a:off x="4430" y="1652"/>
              <a:ext cx="53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BranchX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73" name="Rectangle 61"/>
            <p:cNvSpPr>
              <a:spLocks noChangeArrowheads="1"/>
            </p:cNvSpPr>
            <p:nvPr/>
          </p:nvSpPr>
          <p:spPr bwMode="auto">
            <a:xfrm>
              <a:off x="4137" y="1959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74" name="Rectangle 62"/>
            <p:cNvSpPr>
              <a:spLocks noChangeArrowheads="1"/>
            </p:cNvSpPr>
            <p:nvPr/>
          </p:nvSpPr>
          <p:spPr bwMode="auto">
            <a:xfrm>
              <a:off x="4113" y="2939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75" name="Rectangle 63"/>
            <p:cNvSpPr>
              <a:spLocks noChangeArrowheads="1"/>
            </p:cNvSpPr>
            <p:nvPr/>
          </p:nvSpPr>
          <p:spPr bwMode="auto">
            <a:xfrm>
              <a:off x="4507" y="321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4507" y="344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1639" y="2280"/>
              <a:ext cx="3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4430" y="2648"/>
              <a:ext cx="53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BranchY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4507" y="231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80" name="Rectangle 68"/>
            <p:cNvSpPr>
              <a:spLocks noChangeArrowheads="1"/>
            </p:cNvSpPr>
            <p:nvPr/>
          </p:nvSpPr>
          <p:spPr bwMode="auto">
            <a:xfrm>
              <a:off x="4507" y="125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4107" y="994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82" name="Freeform 70"/>
            <p:cNvSpPr>
              <a:spLocks/>
            </p:cNvSpPr>
            <p:nvPr/>
          </p:nvSpPr>
          <p:spPr bwMode="auto">
            <a:xfrm>
              <a:off x="2699" y="941"/>
              <a:ext cx="62" cy="61"/>
            </a:xfrm>
            <a:custGeom>
              <a:avLst/>
              <a:gdLst>
                <a:gd name="T0" fmla="*/ 62 w 62"/>
                <a:gd name="T1" fmla="*/ 30 h 61"/>
                <a:gd name="T2" fmla="*/ 46 w 62"/>
                <a:gd name="T3" fmla="*/ 61 h 61"/>
                <a:gd name="T4" fmla="*/ 0 w 62"/>
                <a:gd name="T5" fmla="*/ 15 h 61"/>
                <a:gd name="T6" fmla="*/ 62 w 62"/>
                <a:gd name="T7" fmla="*/ 0 h 61"/>
                <a:gd name="T8" fmla="*/ 62 w 62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1"/>
                <a:gd name="T17" fmla="*/ 62 w 6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1">
                  <a:moveTo>
                    <a:pt x="62" y="30"/>
                  </a:moveTo>
                  <a:lnTo>
                    <a:pt x="46" y="61"/>
                  </a:lnTo>
                  <a:lnTo>
                    <a:pt x="0" y="15"/>
                  </a:lnTo>
                  <a:lnTo>
                    <a:pt x="62" y="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3" name="Line 71"/>
            <p:cNvSpPr>
              <a:spLocks noChangeShapeType="1"/>
            </p:cNvSpPr>
            <p:nvPr/>
          </p:nvSpPr>
          <p:spPr bwMode="auto">
            <a:xfrm flipH="1" flipV="1">
              <a:off x="2761" y="971"/>
              <a:ext cx="1393" cy="26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4" name="Freeform 72"/>
            <p:cNvSpPr>
              <a:spLocks/>
            </p:cNvSpPr>
            <p:nvPr/>
          </p:nvSpPr>
          <p:spPr bwMode="auto">
            <a:xfrm>
              <a:off x="2699" y="1048"/>
              <a:ext cx="62" cy="61"/>
            </a:xfrm>
            <a:custGeom>
              <a:avLst/>
              <a:gdLst>
                <a:gd name="T0" fmla="*/ 46 w 62"/>
                <a:gd name="T1" fmla="*/ 30 h 61"/>
                <a:gd name="T2" fmla="*/ 16 w 62"/>
                <a:gd name="T3" fmla="*/ 61 h 61"/>
                <a:gd name="T4" fmla="*/ 0 w 62"/>
                <a:gd name="T5" fmla="*/ 0 h 61"/>
                <a:gd name="T6" fmla="*/ 62 w 62"/>
                <a:gd name="T7" fmla="*/ 0 h 61"/>
                <a:gd name="T8" fmla="*/ 46 w 62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1"/>
                <a:gd name="T17" fmla="*/ 62 w 6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1">
                  <a:moveTo>
                    <a:pt x="46" y="30"/>
                  </a:moveTo>
                  <a:lnTo>
                    <a:pt x="16" y="61"/>
                  </a:lnTo>
                  <a:lnTo>
                    <a:pt x="0" y="0"/>
                  </a:lnTo>
                  <a:lnTo>
                    <a:pt x="62" y="0"/>
                  </a:lnTo>
                  <a:lnTo>
                    <a:pt x="46" y="30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5" name="Line 73"/>
            <p:cNvSpPr>
              <a:spLocks noChangeShapeType="1"/>
            </p:cNvSpPr>
            <p:nvPr/>
          </p:nvSpPr>
          <p:spPr bwMode="auto">
            <a:xfrm flipH="1" flipV="1">
              <a:off x="2745" y="1078"/>
              <a:ext cx="1409" cy="113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6" name="Freeform 74"/>
            <p:cNvSpPr>
              <a:spLocks/>
            </p:cNvSpPr>
            <p:nvPr/>
          </p:nvSpPr>
          <p:spPr bwMode="auto">
            <a:xfrm>
              <a:off x="2638" y="1078"/>
              <a:ext cx="61" cy="62"/>
            </a:xfrm>
            <a:custGeom>
              <a:avLst/>
              <a:gdLst>
                <a:gd name="T0" fmla="*/ 31 w 61"/>
                <a:gd name="T1" fmla="*/ 46 h 62"/>
                <a:gd name="T2" fmla="*/ 0 w 61"/>
                <a:gd name="T3" fmla="*/ 62 h 62"/>
                <a:gd name="T4" fmla="*/ 0 w 61"/>
                <a:gd name="T5" fmla="*/ 0 h 62"/>
                <a:gd name="T6" fmla="*/ 61 w 61"/>
                <a:gd name="T7" fmla="*/ 31 h 62"/>
                <a:gd name="T8" fmla="*/ 31 w 61"/>
                <a:gd name="T9" fmla="*/ 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62"/>
                <a:gd name="T17" fmla="*/ 61 w 61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62">
                  <a:moveTo>
                    <a:pt x="31" y="46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1" y="31"/>
                  </a:lnTo>
                  <a:lnTo>
                    <a:pt x="31" y="46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7" name="Line 75"/>
            <p:cNvSpPr>
              <a:spLocks noChangeShapeType="1"/>
            </p:cNvSpPr>
            <p:nvPr/>
          </p:nvSpPr>
          <p:spPr bwMode="auto">
            <a:xfrm flipH="1" flipV="1">
              <a:off x="2669" y="1124"/>
              <a:ext cx="1470" cy="2037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291" y="948"/>
              <a:ext cx="3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   </a:t>
              </a: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join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3282" y="1464"/>
              <a:ext cx="3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   </a:t>
              </a: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join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90" name="Rectangle 78"/>
            <p:cNvSpPr>
              <a:spLocks noChangeArrowheads="1"/>
            </p:cNvSpPr>
            <p:nvPr/>
          </p:nvSpPr>
          <p:spPr bwMode="auto">
            <a:xfrm>
              <a:off x="3470" y="2709"/>
              <a:ext cx="3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   </a:t>
              </a: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join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1968" y="1882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4888" y="1254"/>
              <a:ext cx="10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      a.withdraw(4);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4921" y="3153"/>
              <a:ext cx="9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      c.deposit(4);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4888" y="2311"/>
              <a:ext cx="10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      b.withdraw(3);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95" name="Rectangle 83"/>
            <p:cNvSpPr>
              <a:spLocks noChangeArrowheads="1"/>
            </p:cNvSpPr>
            <p:nvPr/>
          </p:nvSpPr>
          <p:spPr bwMode="auto">
            <a:xfrm>
              <a:off x="4877" y="3459"/>
              <a:ext cx="9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      d.deposit(3);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396" name="Freeform 84"/>
            <p:cNvSpPr>
              <a:spLocks/>
            </p:cNvSpPr>
            <p:nvPr/>
          </p:nvSpPr>
          <p:spPr bwMode="auto">
            <a:xfrm>
              <a:off x="2822" y="2058"/>
              <a:ext cx="76" cy="62"/>
            </a:xfrm>
            <a:custGeom>
              <a:avLst/>
              <a:gdLst>
                <a:gd name="T0" fmla="*/ 15 w 76"/>
                <a:gd name="T1" fmla="*/ 31 h 62"/>
                <a:gd name="T2" fmla="*/ 15 w 76"/>
                <a:gd name="T3" fmla="*/ 0 h 62"/>
                <a:gd name="T4" fmla="*/ 76 w 76"/>
                <a:gd name="T5" fmla="*/ 46 h 62"/>
                <a:gd name="T6" fmla="*/ 0 w 76"/>
                <a:gd name="T7" fmla="*/ 62 h 62"/>
                <a:gd name="T8" fmla="*/ 15 w 76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62"/>
                <a:gd name="T17" fmla="*/ 76 w 76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62">
                  <a:moveTo>
                    <a:pt x="15" y="31"/>
                  </a:moveTo>
                  <a:lnTo>
                    <a:pt x="15" y="0"/>
                  </a:lnTo>
                  <a:lnTo>
                    <a:pt x="76" y="46"/>
                  </a:lnTo>
                  <a:lnTo>
                    <a:pt x="0" y="62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7" name="Line 85"/>
            <p:cNvSpPr>
              <a:spLocks noChangeShapeType="1"/>
            </p:cNvSpPr>
            <p:nvPr/>
          </p:nvSpPr>
          <p:spPr bwMode="auto">
            <a:xfrm>
              <a:off x="2179" y="1936"/>
              <a:ext cx="643" cy="153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8" name="Freeform 86"/>
            <p:cNvSpPr>
              <a:spLocks/>
            </p:cNvSpPr>
            <p:nvPr/>
          </p:nvSpPr>
          <p:spPr bwMode="auto">
            <a:xfrm>
              <a:off x="2485" y="986"/>
              <a:ext cx="61" cy="62"/>
            </a:xfrm>
            <a:custGeom>
              <a:avLst/>
              <a:gdLst>
                <a:gd name="T0" fmla="*/ 30 w 61"/>
                <a:gd name="T1" fmla="*/ 46 h 62"/>
                <a:gd name="T2" fmla="*/ 0 w 61"/>
                <a:gd name="T3" fmla="*/ 16 h 62"/>
                <a:gd name="T4" fmla="*/ 61 w 61"/>
                <a:gd name="T5" fmla="*/ 0 h 62"/>
                <a:gd name="T6" fmla="*/ 46 w 61"/>
                <a:gd name="T7" fmla="*/ 62 h 62"/>
                <a:gd name="T8" fmla="*/ 30 w 61"/>
                <a:gd name="T9" fmla="*/ 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62"/>
                <a:gd name="T17" fmla="*/ 61 w 61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62">
                  <a:moveTo>
                    <a:pt x="30" y="46"/>
                  </a:moveTo>
                  <a:lnTo>
                    <a:pt x="0" y="16"/>
                  </a:lnTo>
                  <a:lnTo>
                    <a:pt x="61" y="0"/>
                  </a:lnTo>
                  <a:lnTo>
                    <a:pt x="46" y="62"/>
                  </a:lnTo>
                  <a:lnTo>
                    <a:pt x="30" y="46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9" name="Line 87"/>
            <p:cNvSpPr>
              <a:spLocks noChangeShapeType="1"/>
            </p:cNvSpPr>
            <p:nvPr/>
          </p:nvSpPr>
          <p:spPr bwMode="auto">
            <a:xfrm flipV="1">
              <a:off x="1995" y="1032"/>
              <a:ext cx="505" cy="7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0" name="Rectangle 88"/>
            <p:cNvSpPr>
              <a:spLocks noChangeArrowheads="1"/>
            </p:cNvSpPr>
            <p:nvPr/>
          </p:nvSpPr>
          <p:spPr bwMode="auto">
            <a:xfrm>
              <a:off x="1358" y="960"/>
              <a:ext cx="10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openTransaction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401" name="Rectangle 89"/>
            <p:cNvSpPr>
              <a:spLocks noChangeArrowheads="1"/>
            </p:cNvSpPr>
            <p:nvPr/>
          </p:nvSpPr>
          <p:spPr bwMode="auto">
            <a:xfrm>
              <a:off x="2297" y="2188"/>
              <a:ext cx="11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      b.withdraw(T, 3);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402" name="Rectangle 90"/>
            <p:cNvSpPr>
              <a:spLocks noChangeArrowheads="1"/>
            </p:cNvSpPr>
            <p:nvPr/>
          </p:nvSpPr>
          <p:spPr bwMode="auto">
            <a:xfrm>
              <a:off x="1292" y="1089"/>
              <a:ext cx="1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chemeClr val="tx1"/>
                  </a:solidFill>
                  <a:latin typeface="Arial" charset="0"/>
                </a:rPr>
                <a:t>closeTransaction</a:t>
              </a:r>
              <a:endParaRPr lang="en-GB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403" name="Rectangle 91"/>
            <p:cNvSpPr>
              <a:spLocks noChangeArrowheads="1"/>
            </p:cNvSpPr>
            <p:nvPr/>
          </p:nvSpPr>
          <p:spPr bwMode="auto">
            <a:xfrm>
              <a:off x="396" y="2592"/>
              <a:ext cx="20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charset="0"/>
                </a:rPr>
                <a:t>T </a:t>
              </a: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= 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404" name="Rectangle 92"/>
            <p:cNvSpPr>
              <a:spLocks noChangeArrowheads="1"/>
            </p:cNvSpPr>
            <p:nvPr/>
          </p:nvSpPr>
          <p:spPr bwMode="auto">
            <a:xfrm>
              <a:off x="605" y="2592"/>
              <a:ext cx="9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charset="0"/>
                </a:rPr>
                <a:t>openTransaction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405" name="Rectangle 93"/>
            <p:cNvSpPr>
              <a:spLocks noChangeArrowheads="1"/>
            </p:cNvSpPr>
            <p:nvPr/>
          </p:nvSpPr>
          <p:spPr bwMode="auto">
            <a:xfrm>
              <a:off x="439" y="2742"/>
              <a:ext cx="9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charset="0"/>
                </a:rPr>
                <a:t>      a.withdraw(4);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406" name="Rectangle 94"/>
            <p:cNvSpPr>
              <a:spLocks noChangeArrowheads="1"/>
            </p:cNvSpPr>
            <p:nvPr/>
          </p:nvSpPr>
          <p:spPr bwMode="auto">
            <a:xfrm>
              <a:off x="439" y="2906"/>
              <a:ext cx="85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charset="0"/>
                </a:rPr>
                <a:t>      c.deposit(4);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407" name="Rectangle 95"/>
            <p:cNvSpPr>
              <a:spLocks noChangeArrowheads="1"/>
            </p:cNvSpPr>
            <p:nvPr/>
          </p:nvSpPr>
          <p:spPr bwMode="auto">
            <a:xfrm>
              <a:off x="439" y="3040"/>
              <a:ext cx="9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charset="0"/>
                </a:rPr>
                <a:t>      b.withdraw(3);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408" name="Rectangle 96"/>
            <p:cNvSpPr>
              <a:spLocks noChangeArrowheads="1"/>
            </p:cNvSpPr>
            <p:nvPr/>
          </p:nvSpPr>
          <p:spPr bwMode="auto">
            <a:xfrm>
              <a:off x="439" y="3175"/>
              <a:ext cx="86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charset="0"/>
                </a:rPr>
                <a:t>      d.deposit(3);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409" name="Rectangle 97"/>
            <p:cNvSpPr>
              <a:spLocks noChangeArrowheads="1"/>
            </p:cNvSpPr>
            <p:nvPr/>
          </p:nvSpPr>
          <p:spPr bwMode="auto">
            <a:xfrm>
              <a:off x="364" y="3324"/>
              <a:ext cx="119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      </a:t>
              </a:r>
              <a:r>
                <a:rPr lang="en-GB" sz="1500" i="1">
                  <a:solidFill>
                    <a:srgbClr val="000000"/>
                  </a:solidFill>
                  <a:latin typeface="Arial" charset="0"/>
                </a:rPr>
                <a:t>closeTransaction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410" name="Rectangle 98"/>
            <p:cNvSpPr>
              <a:spLocks noChangeArrowheads="1"/>
            </p:cNvSpPr>
            <p:nvPr/>
          </p:nvSpPr>
          <p:spPr bwMode="auto">
            <a:xfrm>
              <a:off x="233" y="3547"/>
              <a:ext cx="3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chemeClr val="tx1"/>
                  </a:solidFill>
                  <a:latin typeface="Times" charset="0"/>
                </a:rPr>
                <a:t> </a:t>
              </a:r>
              <a:r>
                <a:rPr lang="en-GB" sz="1600">
                  <a:solidFill>
                    <a:schemeClr val="tx1"/>
                  </a:solidFill>
                  <a:latin typeface="Arial" charset="0"/>
                </a:rPr>
                <a:t>Note: the coordinator is in one of the servers, e.g. BranchX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F46-6084-3A4E-8B7E-595CEF75DA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838200"/>
            <a:ext cx="7924800" cy="5359400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Char char="§"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Each server is responsible for applying concurrency control to objects it stores.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Servers are collectively responsible for serial equivalence of operations.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SzTx/>
              <a:buFont typeface="Symbol" charset="0"/>
              <a:buChar char="§"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Locks are held locally, and cannot be released until all servers involved in a transaction have committed or aborted.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SzTx/>
              <a:buFont typeface="Symbol" charset="0"/>
              <a:buChar char="§"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Locks are retained during 2PC protocol.</a:t>
            </a:r>
            <a:endParaRPr lang="en-US" sz="28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Since lock managers work independently, deadlocks are (very?) likely.</a:t>
            </a:r>
            <a:endParaRPr lang="en-US" sz="32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  <a:buFont typeface="Symbol" charset="0"/>
              <a:buChar char="§"/>
            </a:pPr>
            <a:endParaRPr lang="en-US" sz="28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82563"/>
            <a:ext cx="7069137" cy="52228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I. Locks in Distributed Transactions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927100"/>
            <a:ext cx="7924800" cy="5295900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Char char="§"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wait-for graph in a distributed set of transactions is held partially by each server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To find cycles in a distributed wait-for graph, one option is to use a central coordinator: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Each server reports updates of its wait-for graph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The coordinator constructs a global graph and checks for cycles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Centralized deadlock detection suffers from usual comm. overhead + bottleneck problems.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In </a:t>
            </a: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edge chasing,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servers collectively make the global wait-for graph and detect deadlocks :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Servers forward </a:t>
            </a:r>
            <a:r>
              <a:rPr lang="ja-JP" alt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probe</a:t>
            </a:r>
            <a:r>
              <a:rPr lang="ja-JP" alt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”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 messages to servers in the edges of wait-for graph, pushing the graph forward, until cycle is found.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69863"/>
            <a:ext cx="4365625" cy="52228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Distributed Deadlocks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3" y="423863"/>
            <a:ext cx="7658100" cy="522287"/>
          </a:xfrm>
        </p:spPr>
        <p:txBody>
          <a:bodyPr/>
          <a:lstStyle/>
          <a:p>
            <a:r>
              <a:rPr lang="en-GB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Probes Transmitted to Detect Deadlock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630238" y="1255713"/>
            <a:ext cx="7593012" cy="4718050"/>
            <a:chOff x="430" y="791"/>
            <a:chExt cx="5182" cy="2972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4782" y="1321"/>
              <a:ext cx="679" cy="6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3008" y="3095"/>
              <a:ext cx="663" cy="64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367" y="1189"/>
              <a:ext cx="679" cy="64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1616" y="1321"/>
              <a:ext cx="149" cy="232"/>
            </a:xfrm>
            <a:prstGeom prst="roundRect">
              <a:avLst>
                <a:gd name="adj" fmla="val 46981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>
              <a:off x="1616" y="1321"/>
              <a:ext cx="165" cy="249"/>
            </a:xfrm>
            <a:prstGeom prst="roundRect">
              <a:avLst>
                <a:gd name="adj" fmla="val 42426"/>
              </a:avLst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1616" y="1437"/>
              <a:ext cx="149" cy="11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616" y="1437"/>
              <a:ext cx="165" cy="133"/>
            </a:xfrm>
            <a:prstGeom prst="rect">
              <a:avLst/>
            </a:prstGeom>
            <a:noFill/>
            <a:ln w="38100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1616" y="1321"/>
              <a:ext cx="165" cy="249"/>
            </a:xfrm>
            <a:prstGeom prst="roundRect">
              <a:avLst>
                <a:gd name="adj" fmla="val 4242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1616" y="1437"/>
              <a:ext cx="14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>
              <a:off x="5097" y="1537"/>
              <a:ext cx="149" cy="215"/>
            </a:xfrm>
            <a:prstGeom prst="roundRect">
              <a:avLst>
                <a:gd name="adj" fmla="val 46981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AutoShape 14"/>
            <p:cNvSpPr>
              <a:spLocks noChangeArrowheads="1"/>
            </p:cNvSpPr>
            <p:nvPr/>
          </p:nvSpPr>
          <p:spPr bwMode="auto">
            <a:xfrm>
              <a:off x="5097" y="1537"/>
              <a:ext cx="165" cy="232"/>
            </a:xfrm>
            <a:prstGeom prst="roundRect">
              <a:avLst>
                <a:gd name="adj" fmla="val 42426"/>
              </a:avLst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5097" y="1653"/>
              <a:ext cx="149" cy="11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5097" y="1653"/>
              <a:ext cx="165" cy="132"/>
            </a:xfrm>
            <a:prstGeom prst="rect">
              <a:avLst/>
            </a:prstGeom>
            <a:noFill/>
            <a:ln w="2857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AutoShape 17"/>
            <p:cNvSpPr>
              <a:spLocks noChangeArrowheads="1"/>
            </p:cNvSpPr>
            <p:nvPr/>
          </p:nvSpPr>
          <p:spPr bwMode="auto">
            <a:xfrm>
              <a:off x="5097" y="1537"/>
              <a:ext cx="165" cy="232"/>
            </a:xfrm>
            <a:prstGeom prst="roundRect">
              <a:avLst>
                <a:gd name="adj" fmla="val 4242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5097" y="1653"/>
              <a:ext cx="14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AutoShape 19"/>
            <p:cNvSpPr>
              <a:spLocks noChangeArrowheads="1"/>
            </p:cNvSpPr>
            <p:nvPr/>
          </p:nvSpPr>
          <p:spPr bwMode="auto">
            <a:xfrm>
              <a:off x="3257" y="3310"/>
              <a:ext cx="149" cy="216"/>
            </a:xfrm>
            <a:prstGeom prst="roundRect">
              <a:avLst>
                <a:gd name="adj" fmla="val 46981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AutoShape 20"/>
            <p:cNvSpPr>
              <a:spLocks noChangeArrowheads="1"/>
            </p:cNvSpPr>
            <p:nvPr/>
          </p:nvSpPr>
          <p:spPr bwMode="auto">
            <a:xfrm>
              <a:off x="3257" y="3310"/>
              <a:ext cx="165" cy="232"/>
            </a:xfrm>
            <a:prstGeom prst="roundRect">
              <a:avLst>
                <a:gd name="adj" fmla="val 42426"/>
              </a:avLst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3273" y="3426"/>
              <a:ext cx="133" cy="100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3273" y="3426"/>
              <a:ext cx="149" cy="116"/>
            </a:xfrm>
            <a:prstGeom prst="rect">
              <a:avLst/>
            </a:prstGeom>
            <a:noFill/>
            <a:ln w="38100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AutoShape 23"/>
            <p:cNvSpPr>
              <a:spLocks noChangeArrowheads="1"/>
            </p:cNvSpPr>
            <p:nvPr/>
          </p:nvSpPr>
          <p:spPr bwMode="auto">
            <a:xfrm>
              <a:off x="3257" y="3310"/>
              <a:ext cx="165" cy="232"/>
            </a:xfrm>
            <a:prstGeom prst="roundRect">
              <a:avLst>
                <a:gd name="adj" fmla="val 4242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>
              <a:off x="3257" y="3410"/>
              <a:ext cx="14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1980" y="2647"/>
              <a:ext cx="199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Rectangle 26"/>
            <p:cNvSpPr>
              <a:spLocks noChangeArrowheads="1"/>
            </p:cNvSpPr>
            <p:nvPr/>
          </p:nvSpPr>
          <p:spPr bwMode="auto">
            <a:xfrm>
              <a:off x="1980" y="2647"/>
              <a:ext cx="216" cy="28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2032" y="2716"/>
              <a:ext cx="9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>
              <a:off x="3489" y="791"/>
              <a:ext cx="215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3489" y="791"/>
              <a:ext cx="232" cy="28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2402" y="1064"/>
              <a:ext cx="46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Held by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487" name="Freeform 31"/>
            <p:cNvSpPr>
              <a:spLocks/>
            </p:cNvSpPr>
            <p:nvPr/>
          </p:nvSpPr>
          <p:spPr bwMode="auto">
            <a:xfrm>
              <a:off x="1781" y="1437"/>
              <a:ext cx="67" cy="83"/>
            </a:xfrm>
            <a:custGeom>
              <a:avLst/>
              <a:gdLst>
                <a:gd name="T0" fmla="*/ 50 w 67"/>
                <a:gd name="T1" fmla="*/ 67 h 83"/>
                <a:gd name="T2" fmla="*/ 17 w 67"/>
                <a:gd name="T3" fmla="*/ 83 h 83"/>
                <a:gd name="T4" fmla="*/ 0 w 67"/>
                <a:gd name="T5" fmla="*/ 0 h 83"/>
                <a:gd name="T6" fmla="*/ 67 w 67"/>
                <a:gd name="T7" fmla="*/ 50 h 83"/>
                <a:gd name="T8" fmla="*/ 50 w 67"/>
                <a:gd name="T9" fmla="*/ 67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83"/>
                <a:gd name="T17" fmla="*/ 67 w 67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83">
                  <a:moveTo>
                    <a:pt x="50" y="67"/>
                  </a:moveTo>
                  <a:lnTo>
                    <a:pt x="17" y="83"/>
                  </a:lnTo>
                  <a:lnTo>
                    <a:pt x="0" y="0"/>
                  </a:lnTo>
                  <a:lnTo>
                    <a:pt x="67" y="50"/>
                  </a:lnTo>
                  <a:lnTo>
                    <a:pt x="50" y="67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1831" y="1504"/>
              <a:ext cx="1426" cy="19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Freeform 33"/>
            <p:cNvSpPr>
              <a:spLocks/>
            </p:cNvSpPr>
            <p:nvPr/>
          </p:nvSpPr>
          <p:spPr bwMode="auto">
            <a:xfrm>
              <a:off x="3406" y="3327"/>
              <a:ext cx="83" cy="83"/>
            </a:xfrm>
            <a:custGeom>
              <a:avLst/>
              <a:gdLst>
                <a:gd name="T0" fmla="*/ 66 w 83"/>
                <a:gd name="T1" fmla="*/ 16 h 83"/>
                <a:gd name="T2" fmla="*/ 83 w 83"/>
                <a:gd name="T3" fmla="*/ 33 h 83"/>
                <a:gd name="T4" fmla="*/ 0 w 83"/>
                <a:gd name="T5" fmla="*/ 83 h 83"/>
                <a:gd name="T6" fmla="*/ 49 w 83"/>
                <a:gd name="T7" fmla="*/ 0 h 83"/>
                <a:gd name="T8" fmla="*/ 66 w 83"/>
                <a:gd name="T9" fmla="*/ 16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83"/>
                <a:gd name="T17" fmla="*/ 83 w 83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83">
                  <a:moveTo>
                    <a:pt x="66" y="16"/>
                  </a:moveTo>
                  <a:lnTo>
                    <a:pt x="83" y="33"/>
                  </a:lnTo>
                  <a:lnTo>
                    <a:pt x="0" y="83"/>
                  </a:lnTo>
                  <a:lnTo>
                    <a:pt x="49" y="0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 flipV="1">
              <a:off x="3472" y="1736"/>
              <a:ext cx="1641" cy="16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Rectangle 35"/>
            <p:cNvSpPr>
              <a:spLocks noChangeArrowheads="1"/>
            </p:cNvSpPr>
            <p:nvPr/>
          </p:nvSpPr>
          <p:spPr bwMode="auto">
            <a:xfrm>
              <a:off x="3530" y="865"/>
              <a:ext cx="1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3977" y="3467"/>
              <a:ext cx="53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Waits for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493" name="Rectangle 37"/>
            <p:cNvSpPr>
              <a:spLocks noChangeArrowheads="1"/>
            </p:cNvSpPr>
            <p:nvPr/>
          </p:nvSpPr>
          <p:spPr bwMode="auto">
            <a:xfrm>
              <a:off x="1971" y="3418"/>
              <a:ext cx="46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Held by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494" name="Rectangle 38"/>
            <p:cNvSpPr>
              <a:spLocks noChangeArrowheads="1"/>
            </p:cNvSpPr>
            <p:nvPr/>
          </p:nvSpPr>
          <p:spPr bwMode="auto">
            <a:xfrm>
              <a:off x="1325" y="2208"/>
              <a:ext cx="34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Waits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1325" y="2357"/>
              <a:ext cx="1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for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4016" y="1081"/>
              <a:ext cx="53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Waits for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497" name="Rectangle 41"/>
            <p:cNvSpPr>
              <a:spLocks noChangeArrowheads="1"/>
            </p:cNvSpPr>
            <p:nvPr/>
          </p:nvSpPr>
          <p:spPr bwMode="auto">
            <a:xfrm>
              <a:off x="761" y="1279"/>
              <a:ext cx="5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Deadlock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498" name="Rectangle 42"/>
            <p:cNvSpPr>
              <a:spLocks noChangeArrowheads="1"/>
            </p:cNvSpPr>
            <p:nvPr/>
          </p:nvSpPr>
          <p:spPr bwMode="auto">
            <a:xfrm>
              <a:off x="761" y="1445"/>
              <a:ext cx="52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detected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499" name="Rectangle 43"/>
            <p:cNvSpPr>
              <a:spLocks noChangeArrowheads="1"/>
            </p:cNvSpPr>
            <p:nvPr/>
          </p:nvSpPr>
          <p:spPr bwMode="auto">
            <a:xfrm>
              <a:off x="4500" y="2747"/>
              <a:ext cx="215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Rectangle 44"/>
            <p:cNvSpPr>
              <a:spLocks noChangeArrowheads="1"/>
            </p:cNvSpPr>
            <p:nvPr/>
          </p:nvSpPr>
          <p:spPr bwMode="auto">
            <a:xfrm>
              <a:off x="4500" y="2747"/>
              <a:ext cx="232" cy="29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Rectangle 45"/>
            <p:cNvSpPr>
              <a:spLocks noChangeArrowheads="1"/>
            </p:cNvSpPr>
            <p:nvPr/>
          </p:nvSpPr>
          <p:spPr bwMode="auto">
            <a:xfrm>
              <a:off x="4557" y="2821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02" name="Rectangle 46"/>
            <p:cNvSpPr>
              <a:spLocks noChangeArrowheads="1"/>
            </p:cNvSpPr>
            <p:nvPr/>
          </p:nvSpPr>
          <p:spPr bwMode="auto">
            <a:xfrm>
              <a:off x="1432" y="137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03" name="Rectangle 47"/>
            <p:cNvSpPr>
              <a:spLocks noChangeArrowheads="1"/>
            </p:cNvSpPr>
            <p:nvPr/>
          </p:nvSpPr>
          <p:spPr bwMode="auto">
            <a:xfrm>
              <a:off x="4974" y="1611"/>
              <a:ext cx="9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04" name="Rectangle 48"/>
            <p:cNvSpPr>
              <a:spLocks noChangeArrowheads="1"/>
            </p:cNvSpPr>
            <p:nvPr/>
          </p:nvSpPr>
          <p:spPr bwMode="auto">
            <a:xfrm>
              <a:off x="3210" y="3550"/>
              <a:ext cx="9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05" name="Rectangle 49"/>
            <p:cNvSpPr>
              <a:spLocks noChangeArrowheads="1"/>
            </p:cNvSpPr>
            <p:nvPr/>
          </p:nvSpPr>
          <p:spPr bwMode="auto">
            <a:xfrm>
              <a:off x="4176" y="1926"/>
              <a:ext cx="56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b="1">
                  <a:solidFill>
                    <a:srgbClr val="000000"/>
                  </a:solidFill>
                  <a:latin typeface="Arial" charset="0"/>
                </a:rPr>
                <a:t>Initiation</a:t>
              </a:r>
              <a:endParaRPr lang="en-GB" b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06" name="Rectangle 50"/>
            <p:cNvSpPr>
              <a:spLocks noChangeArrowheads="1"/>
            </p:cNvSpPr>
            <p:nvPr/>
          </p:nvSpPr>
          <p:spPr bwMode="auto">
            <a:xfrm>
              <a:off x="430" y="1047"/>
              <a:ext cx="1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07" name="Rectangle 51"/>
            <p:cNvSpPr>
              <a:spLocks noChangeArrowheads="1"/>
            </p:cNvSpPr>
            <p:nvPr/>
          </p:nvSpPr>
          <p:spPr bwMode="auto">
            <a:xfrm>
              <a:off x="562" y="1030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Symbol" charset="0"/>
                </a:rPr>
                <a:t>®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08" name="Rectangle 52"/>
            <p:cNvSpPr>
              <a:spLocks noChangeArrowheads="1"/>
            </p:cNvSpPr>
            <p:nvPr/>
          </p:nvSpPr>
          <p:spPr bwMode="auto">
            <a:xfrm>
              <a:off x="712" y="1047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 U 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09" name="Rectangle 53"/>
            <p:cNvSpPr>
              <a:spLocks noChangeArrowheads="1"/>
            </p:cNvSpPr>
            <p:nvPr/>
          </p:nvSpPr>
          <p:spPr bwMode="auto">
            <a:xfrm>
              <a:off x="911" y="1030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Symbol" charset="0"/>
                </a:rPr>
                <a:t>®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10" name="Rectangle 54"/>
            <p:cNvSpPr>
              <a:spLocks noChangeArrowheads="1"/>
            </p:cNvSpPr>
            <p:nvPr/>
          </p:nvSpPr>
          <p:spPr bwMode="auto">
            <a:xfrm>
              <a:off x="1060" y="1047"/>
              <a:ext cx="20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  V 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11" name="Rectangle 55"/>
            <p:cNvSpPr>
              <a:spLocks noChangeArrowheads="1"/>
            </p:cNvSpPr>
            <p:nvPr/>
          </p:nvSpPr>
          <p:spPr bwMode="auto">
            <a:xfrm>
              <a:off x="1275" y="1030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Symbol" charset="0"/>
                </a:rPr>
                <a:t>®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12" name="Rectangle 56"/>
            <p:cNvSpPr>
              <a:spLocks noChangeArrowheads="1"/>
            </p:cNvSpPr>
            <p:nvPr/>
          </p:nvSpPr>
          <p:spPr bwMode="auto">
            <a:xfrm>
              <a:off x="1424" y="1047"/>
              <a:ext cx="16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 W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3929" y="2340"/>
              <a:ext cx="1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14" name="Rectangle 58"/>
            <p:cNvSpPr>
              <a:spLocks noChangeArrowheads="1"/>
            </p:cNvSpPr>
            <p:nvPr/>
          </p:nvSpPr>
          <p:spPr bwMode="auto">
            <a:xfrm>
              <a:off x="4062" y="2323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Symbol" charset="0"/>
                </a:rPr>
                <a:t>®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15" name="Rectangle 59"/>
            <p:cNvSpPr>
              <a:spLocks noChangeArrowheads="1"/>
            </p:cNvSpPr>
            <p:nvPr/>
          </p:nvSpPr>
          <p:spPr bwMode="auto">
            <a:xfrm>
              <a:off x="4211" y="2340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 U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16" name="Rectangle 60"/>
            <p:cNvSpPr>
              <a:spLocks noChangeArrowheads="1"/>
            </p:cNvSpPr>
            <p:nvPr/>
          </p:nvSpPr>
          <p:spPr bwMode="auto">
            <a:xfrm>
              <a:off x="2459" y="2092"/>
              <a:ext cx="1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17" name="Rectangle 61"/>
            <p:cNvSpPr>
              <a:spLocks noChangeArrowheads="1"/>
            </p:cNvSpPr>
            <p:nvPr/>
          </p:nvSpPr>
          <p:spPr bwMode="auto">
            <a:xfrm>
              <a:off x="2609" y="2075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Symbol" charset="0"/>
                </a:rPr>
                <a:t>®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18" name="Rectangle 62"/>
            <p:cNvSpPr>
              <a:spLocks noChangeArrowheads="1"/>
            </p:cNvSpPr>
            <p:nvPr/>
          </p:nvSpPr>
          <p:spPr bwMode="auto">
            <a:xfrm>
              <a:off x="2758" y="2092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 U 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19" name="Rectangle 63"/>
            <p:cNvSpPr>
              <a:spLocks noChangeArrowheads="1"/>
            </p:cNvSpPr>
            <p:nvPr/>
          </p:nvSpPr>
          <p:spPr bwMode="auto">
            <a:xfrm>
              <a:off x="2940" y="2075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Symbol" charset="0"/>
                </a:rPr>
                <a:t>®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20" name="Rectangle 64"/>
            <p:cNvSpPr>
              <a:spLocks noChangeArrowheads="1"/>
            </p:cNvSpPr>
            <p:nvPr/>
          </p:nvSpPr>
          <p:spPr bwMode="auto">
            <a:xfrm>
              <a:off x="3089" y="2092"/>
              <a:ext cx="16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  V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21" name="Freeform 65"/>
            <p:cNvSpPr>
              <a:spLocks/>
            </p:cNvSpPr>
            <p:nvPr/>
          </p:nvSpPr>
          <p:spPr bwMode="auto">
            <a:xfrm>
              <a:off x="4135" y="3675"/>
              <a:ext cx="66" cy="83"/>
            </a:xfrm>
            <a:custGeom>
              <a:avLst/>
              <a:gdLst>
                <a:gd name="T0" fmla="*/ 50 w 66"/>
                <a:gd name="T1" fmla="*/ 50 h 83"/>
                <a:gd name="T2" fmla="*/ 66 w 66"/>
                <a:gd name="T3" fmla="*/ 83 h 83"/>
                <a:gd name="T4" fmla="*/ 0 w 66"/>
                <a:gd name="T5" fmla="*/ 50 h 83"/>
                <a:gd name="T6" fmla="*/ 50 w 66"/>
                <a:gd name="T7" fmla="*/ 0 h 83"/>
                <a:gd name="T8" fmla="*/ 50 w 66"/>
                <a:gd name="T9" fmla="*/ 5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83"/>
                <a:gd name="T17" fmla="*/ 66 w 66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83">
                  <a:moveTo>
                    <a:pt x="50" y="50"/>
                  </a:moveTo>
                  <a:lnTo>
                    <a:pt x="66" y="83"/>
                  </a:lnTo>
                  <a:lnTo>
                    <a:pt x="0" y="50"/>
                  </a:lnTo>
                  <a:lnTo>
                    <a:pt x="50" y="0"/>
                  </a:lnTo>
                  <a:lnTo>
                    <a:pt x="50" y="5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2" name="Freeform 66"/>
            <p:cNvSpPr>
              <a:spLocks/>
            </p:cNvSpPr>
            <p:nvPr/>
          </p:nvSpPr>
          <p:spPr bwMode="auto">
            <a:xfrm>
              <a:off x="4201" y="3277"/>
              <a:ext cx="1094" cy="448"/>
            </a:xfrm>
            <a:custGeom>
              <a:avLst/>
              <a:gdLst>
                <a:gd name="T0" fmla="*/ 1094 w 1094"/>
                <a:gd name="T1" fmla="*/ 0 h 448"/>
                <a:gd name="T2" fmla="*/ 1078 w 1094"/>
                <a:gd name="T3" fmla="*/ 83 h 448"/>
                <a:gd name="T4" fmla="*/ 1012 w 1094"/>
                <a:gd name="T5" fmla="*/ 166 h 448"/>
                <a:gd name="T6" fmla="*/ 780 w 1094"/>
                <a:gd name="T7" fmla="*/ 315 h 448"/>
                <a:gd name="T8" fmla="*/ 431 w 1094"/>
                <a:gd name="T9" fmla="*/ 398 h 448"/>
                <a:gd name="T10" fmla="*/ 0 w 1094"/>
                <a:gd name="T11" fmla="*/ 448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4"/>
                <a:gd name="T19" fmla="*/ 0 h 448"/>
                <a:gd name="T20" fmla="*/ 1094 w 1094"/>
                <a:gd name="T21" fmla="*/ 448 h 4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4" h="448">
                  <a:moveTo>
                    <a:pt x="1094" y="0"/>
                  </a:moveTo>
                  <a:lnTo>
                    <a:pt x="1078" y="83"/>
                  </a:lnTo>
                  <a:lnTo>
                    <a:pt x="1012" y="166"/>
                  </a:lnTo>
                  <a:lnTo>
                    <a:pt x="780" y="315"/>
                  </a:lnTo>
                  <a:lnTo>
                    <a:pt x="431" y="398"/>
                  </a:lnTo>
                  <a:lnTo>
                    <a:pt x="0" y="448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3" name="Freeform 67"/>
            <p:cNvSpPr>
              <a:spLocks/>
            </p:cNvSpPr>
            <p:nvPr/>
          </p:nvSpPr>
          <p:spPr bwMode="auto">
            <a:xfrm>
              <a:off x="3406" y="3410"/>
              <a:ext cx="66" cy="66"/>
            </a:xfrm>
            <a:custGeom>
              <a:avLst/>
              <a:gdLst>
                <a:gd name="T0" fmla="*/ 66 w 66"/>
                <a:gd name="T1" fmla="*/ 33 h 66"/>
                <a:gd name="T2" fmla="*/ 66 w 66"/>
                <a:gd name="T3" fmla="*/ 66 h 66"/>
                <a:gd name="T4" fmla="*/ 0 w 66"/>
                <a:gd name="T5" fmla="*/ 33 h 66"/>
                <a:gd name="T6" fmla="*/ 66 w 66"/>
                <a:gd name="T7" fmla="*/ 0 h 66"/>
                <a:gd name="T8" fmla="*/ 66 w 66"/>
                <a:gd name="T9" fmla="*/ 33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66"/>
                <a:gd name="T17" fmla="*/ 66 w 6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66">
                  <a:moveTo>
                    <a:pt x="66" y="33"/>
                  </a:moveTo>
                  <a:lnTo>
                    <a:pt x="66" y="66"/>
                  </a:lnTo>
                  <a:lnTo>
                    <a:pt x="0" y="33"/>
                  </a:lnTo>
                  <a:lnTo>
                    <a:pt x="66" y="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Freeform 68"/>
            <p:cNvSpPr>
              <a:spLocks/>
            </p:cNvSpPr>
            <p:nvPr/>
          </p:nvSpPr>
          <p:spPr bwMode="auto">
            <a:xfrm>
              <a:off x="3472" y="3029"/>
              <a:ext cx="1144" cy="414"/>
            </a:xfrm>
            <a:custGeom>
              <a:avLst/>
              <a:gdLst>
                <a:gd name="T0" fmla="*/ 1144 w 1144"/>
                <a:gd name="T1" fmla="*/ 0 h 414"/>
                <a:gd name="T2" fmla="*/ 1111 w 1144"/>
                <a:gd name="T3" fmla="*/ 82 h 414"/>
                <a:gd name="T4" fmla="*/ 1044 w 1144"/>
                <a:gd name="T5" fmla="*/ 149 h 414"/>
                <a:gd name="T6" fmla="*/ 812 w 1144"/>
                <a:gd name="T7" fmla="*/ 281 h 414"/>
                <a:gd name="T8" fmla="*/ 448 w 1144"/>
                <a:gd name="T9" fmla="*/ 381 h 414"/>
                <a:gd name="T10" fmla="*/ 0 w 1144"/>
                <a:gd name="T11" fmla="*/ 414 h 4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4"/>
                <a:gd name="T19" fmla="*/ 0 h 414"/>
                <a:gd name="T20" fmla="*/ 1144 w 1144"/>
                <a:gd name="T21" fmla="*/ 414 h 4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4" h="414">
                  <a:moveTo>
                    <a:pt x="1144" y="0"/>
                  </a:moveTo>
                  <a:lnTo>
                    <a:pt x="1111" y="82"/>
                  </a:lnTo>
                  <a:lnTo>
                    <a:pt x="1044" y="149"/>
                  </a:lnTo>
                  <a:lnTo>
                    <a:pt x="812" y="281"/>
                  </a:lnTo>
                  <a:lnTo>
                    <a:pt x="448" y="381"/>
                  </a:lnTo>
                  <a:lnTo>
                    <a:pt x="0" y="41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5" name="Freeform 69"/>
            <p:cNvSpPr>
              <a:spLocks/>
            </p:cNvSpPr>
            <p:nvPr/>
          </p:nvSpPr>
          <p:spPr bwMode="auto">
            <a:xfrm>
              <a:off x="2063" y="2913"/>
              <a:ext cx="66" cy="66"/>
            </a:xfrm>
            <a:custGeom>
              <a:avLst/>
              <a:gdLst>
                <a:gd name="T0" fmla="*/ 33 w 66"/>
                <a:gd name="T1" fmla="*/ 49 h 66"/>
                <a:gd name="T2" fmla="*/ 0 w 66"/>
                <a:gd name="T3" fmla="*/ 66 h 66"/>
                <a:gd name="T4" fmla="*/ 17 w 66"/>
                <a:gd name="T5" fmla="*/ 0 h 66"/>
                <a:gd name="T6" fmla="*/ 66 w 66"/>
                <a:gd name="T7" fmla="*/ 49 h 66"/>
                <a:gd name="T8" fmla="*/ 33 w 66"/>
                <a:gd name="T9" fmla="*/ 49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66"/>
                <a:gd name="T17" fmla="*/ 66 w 6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66">
                  <a:moveTo>
                    <a:pt x="33" y="49"/>
                  </a:moveTo>
                  <a:lnTo>
                    <a:pt x="0" y="66"/>
                  </a:lnTo>
                  <a:lnTo>
                    <a:pt x="17" y="0"/>
                  </a:lnTo>
                  <a:lnTo>
                    <a:pt x="66" y="49"/>
                  </a:lnTo>
                  <a:lnTo>
                    <a:pt x="33" y="49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6" name="Freeform 70"/>
            <p:cNvSpPr>
              <a:spLocks/>
            </p:cNvSpPr>
            <p:nvPr/>
          </p:nvSpPr>
          <p:spPr bwMode="auto">
            <a:xfrm>
              <a:off x="2096" y="2979"/>
              <a:ext cx="1161" cy="464"/>
            </a:xfrm>
            <a:custGeom>
              <a:avLst/>
              <a:gdLst>
                <a:gd name="T0" fmla="*/ 1161 w 1161"/>
                <a:gd name="T1" fmla="*/ 464 h 464"/>
                <a:gd name="T2" fmla="*/ 730 w 1161"/>
                <a:gd name="T3" fmla="*/ 431 h 464"/>
                <a:gd name="T4" fmla="*/ 365 w 1161"/>
                <a:gd name="T5" fmla="*/ 331 h 464"/>
                <a:gd name="T6" fmla="*/ 116 w 1161"/>
                <a:gd name="T7" fmla="*/ 182 h 464"/>
                <a:gd name="T8" fmla="*/ 33 w 1161"/>
                <a:gd name="T9" fmla="*/ 99 h 464"/>
                <a:gd name="T10" fmla="*/ 0 w 1161"/>
                <a:gd name="T11" fmla="*/ 0 h 4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1"/>
                <a:gd name="T19" fmla="*/ 0 h 464"/>
                <a:gd name="T20" fmla="*/ 1161 w 1161"/>
                <a:gd name="T21" fmla="*/ 464 h 4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1" h="464">
                  <a:moveTo>
                    <a:pt x="1161" y="464"/>
                  </a:moveTo>
                  <a:lnTo>
                    <a:pt x="730" y="431"/>
                  </a:lnTo>
                  <a:lnTo>
                    <a:pt x="365" y="331"/>
                  </a:lnTo>
                  <a:lnTo>
                    <a:pt x="116" y="182"/>
                  </a:lnTo>
                  <a:lnTo>
                    <a:pt x="33" y="99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7" name="Freeform 71"/>
            <p:cNvSpPr>
              <a:spLocks/>
            </p:cNvSpPr>
            <p:nvPr/>
          </p:nvSpPr>
          <p:spPr bwMode="auto">
            <a:xfrm>
              <a:off x="1665" y="1570"/>
              <a:ext cx="67" cy="66"/>
            </a:xfrm>
            <a:custGeom>
              <a:avLst/>
              <a:gdLst>
                <a:gd name="T0" fmla="*/ 33 w 67"/>
                <a:gd name="T1" fmla="*/ 66 h 66"/>
                <a:gd name="T2" fmla="*/ 0 w 67"/>
                <a:gd name="T3" fmla="*/ 66 h 66"/>
                <a:gd name="T4" fmla="*/ 33 w 67"/>
                <a:gd name="T5" fmla="*/ 0 h 66"/>
                <a:gd name="T6" fmla="*/ 67 w 67"/>
                <a:gd name="T7" fmla="*/ 66 h 66"/>
                <a:gd name="T8" fmla="*/ 33 w 67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66"/>
                <a:gd name="T17" fmla="*/ 67 w 67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66">
                  <a:moveTo>
                    <a:pt x="33" y="66"/>
                  </a:moveTo>
                  <a:lnTo>
                    <a:pt x="0" y="66"/>
                  </a:lnTo>
                  <a:lnTo>
                    <a:pt x="33" y="0"/>
                  </a:lnTo>
                  <a:lnTo>
                    <a:pt x="67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8" name="Freeform 72"/>
            <p:cNvSpPr>
              <a:spLocks/>
            </p:cNvSpPr>
            <p:nvPr/>
          </p:nvSpPr>
          <p:spPr bwMode="auto">
            <a:xfrm>
              <a:off x="1698" y="1636"/>
              <a:ext cx="282" cy="1144"/>
            </a:xfrm>
            <a:custGeom>
              <a:avLst/>
              <a:gdLst>
                <a:gd name="T0" fmla="*/ 282 w 282"/>
                <a:gd name="T1" fmla="*/ 1144 h 1144"/>
                <a:gd name="T2" fmla="*/ 232 w 282"/>
                <a:gd name="T3" fmla="*/ 1127 h 1144"/>
                <a:gd name="T4" fmla="*/ 183 w 282"/>
                <a:gd name="T5" fmla="*/ 1061 h 1144"/>
                <a:gd name="T6" fmla="*/ 83 w 282"/>
                <a:gd name="T7" fmla="*/ 812 h 1144"/>
                <a:gd name="T8" fmla="*/ 34 w 282"/>
                <a:gd name="T9" fmla="*/ 448 h 1144"/>
                <a:gd name="T10" fmla="*/ 0 w 282"/>
                <a:gd name="T11" fmla="*/ 0 h 1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2"/>
                <a:gd name="T19" fmla="*/ 0 h 1144"/>
                <a:gd name="T20" fmla="*/ 282 w 282"/>
                <a:gd name="T21" fmla="*/ 1144 h 1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2" h="1144">
                  <a:moveTo>
                    <a:pt x="282" y="1144"/>
                  </a:moveTo>
                  <a:lnTo>
                    <a:pt x="232" y="1127"/>
                  </a:lnTo>
                  <a:lnTo>
                    <a:pt x="183" y="1061"/>
                  </a:lnTo>
                  <a:lnTo>
                    <a:pt x="83" y="812"/>
                  </a:lnTo>
                  <a:lnTo>
                    <a:pt x="34" y="448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9" name="Freeform 73"/>
            <p:cNvSpPr>
              <a:spLocks/>
            </p:cNvSpPr>
            <p:nvPr/>
          </p:nvSpPr>
          <p:spPr bwMode="auto">
            <a:xfrm>
              <a:off x="3406" y="857"/>
              <a:ext cx="49" cy="67"/>
            </a:xfrm>
            <a:custGeom>
              <a:avLst/>
              <a:gdLst>
                <a:gd name="T0" fmla="*/ 0 w 49"/>
                <a:gd name="T1" fmla="*/ 33 h 67"/>
                <a:gd name="T2" fmla="*/ 0 w 49"/>
                <a:gd name="T3" fmla="*/ 0 h 67"/>
                <a:gd name="T4" fmla="*/ 49 w 49"/>
                <a:gd name="T5" fmla="*/ 33 h 67"/>
                <a:gd name="T6" fmla="*/ 0 w 49"/>
                <a:gd name="T7" fmla="*/ 67 h 67"/>
                <a:gd name="T8" fmla="*/ 0 w 49"/>
                <a:gd name="T9" fmla="*/ 33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67"/>
                <a:gd name="T17" fmla="*/ 49 w 49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67">
                  <a:moveTo>
                    <a:pt x="0" y="33"/>
                  </a:moveTo>
                  <a:lnTo>
                    <a:pt x="0" y="0"/>
                  </a:lnTo>
                  <a:lnTo>
                    <a:pt x="49" y="33"/>
                  </a:lnTo>
                  <a:lnTo>
                    <a:pt x="0" y="67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0" name="Freeform 74"/>
            <p:cNvSpPr>
              <a:spLocks/>
            </p:cNvSpPr>
            <p:nvPr/>
          </p:nvSpPr>
          <p:spPr bwMode="auto">
            <a:xfrm>
              <a:off x="1715" y="890"/>
              <a:ext cx="1674" cy="465"/>
            </a:xfrm>
            <a:custGeom>
              <a:avLst/>
              <a:gdLst>
                <a:gd name="T0" fmla="*/ 0 w 1674"/>
                <a:gd name="T1" fmla="*/ 465 h 465"/>
                <a:gd name="T2" fmla="*/ 33 w 1674"/>
                <a:gd name="T3" fmla="*/ 365 h 465"/>
                <a:gd name="T4" fmla="*/ 133 w 1674"/>
                <a:gd name="T5" fmla="*/ 282 h 465"/>
                <a:gd name="T6" fmla="*/ 497 w 1674"/>
                <a:gd name="T7" fmla="*/ 133 h 465"/>
                <a:gd name="T8" fmla="*/ 1028 w 1674"/>
                <a:gd name="T9" fmla="*/ 34 h 465"/>
                <a:gd name="T10" fmla="*/ 1674 w 1674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74"/>
                <a:gd name="T19" fmla="*/ 0 h 465"/>
                <a:gd name="T20" fmla="*/ 1674 w 1674"/>
                <a:gd name="T21" fmla="*/ 465 h 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74" h="465">
                  <a:moveTo>
                    <a:pt x="0" y="465"/>
                  </a:moveTo>
                  <a:lnTo>
                    <a:pt x="33" y="365"/>
                  </a:lnTo>
                  <a:lnTo>
                    <a:pt x="133" y="282"/>
                  </a:lnTo>
                  <a:lnTo>
                    <a:pt x="497" y="133"/>
                  </a:lnTo>
                  <a:lnTo>
                    <a:pt x="1028" y="34"/>
                  </a:lnTo>
                  <a:lnTo>
                    <a:pt x="1674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1" name="Freeform 75"/>
            <p:cNvSpPr>
              <a:spLocks/>
            </p:cNvSpPr>
            <p:nvPr/>
          </p:nvSpPr>
          <p:spPr bwMode="auto">
            <a:xfrm>
              <a:off x="5130" y="1454"/>
              <a:ext cx="66" cy="66"/>
            </a:xfrm>
            <a:custGeom>
              <a:avLst/>
              <a:gdLst>
                <a:gd name="T0" fmla="*/ 33 w 66"/>
                <a:gd name="T1" fmla="*/ 17 h 66"/>
                <a:gd name="T2" fmla="*/ 66 w 66"/>
                <a:gd name="T3" fmla="*/ 0 h 66"/>
                <a:gd name="T4" fmla="*/ 49 w 66"/>
                <a:gd name="T5" fmla="*/ 66 h 66"/>
                <a:gd name="T6" fmla="*/ 0 w 66"/>
                <a:gd name="T7" fmla="*/ 17 h 66"/>
                <a:gd name="T8" fmla="*/ 33 w 66"/>
                <a:gd name="T9" fmla="*/ 1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66"/>
                <a:gd name="T17" fmla="*/ 66 w 6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66">
                  <a:moveTo>
                    <a:pt x="33" y="17"/>
                  </a:moveTo>
                  <a:lnTo>
                    <a:pt x="66" y="0"/>
                  </a:lnTo>
                  <a:lnTo>
                    <a:pt x="49" y="66"/>
                  </a:lnTo>
                  <a:lnTo>
                    <a:pt x="0" y="17"/>
                  </a:lnTo>
                  <a:lnTo>
                    <a:pt x="33" y="17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2" name="Freeform 76"/>
            <p:cNvSpPr>
              <a:spLocks/>
            </p:cNvSpPr>
            <p:nvPr/>
          </p:nvSpPr>
          <p:spPr bwMode="auto">
            <a:xfrm>
              <a:off x="3704" y="907"/>
              <a:ext cx="1459" cy="547"/>
            </a:xfrm>
            <a:custGeom>
              <a:avLst/>
              <a:gdLst>
                <a:gd name="T0" fmla="*/ 0 w 1459"/>
                <a:gd name="T1" fmla="*/ 0 h 547"/>
                <a:gd name="T2" fmla="*/ 531 w 1459"/>
                <a:gd name="T3" fmla="*/ 50 h 547"/>
                <a:gd name="T4" fmla="*/ 995 w 1459"/>
                <a:gd name="T5" fmla="*/ 166 h 547"/>
                <a:gd name="T6" fmla="*/ 1177 w 1459"/>
                <a:gd name="T7" fmla="*/ 232 h 547"/>
                <a:gd name="T8" fmla="*/ 1310 w 1459"/>
                <a:gd name="T9" fmla="*/ 332 h 547"/>
                <a:gd name="T10" fmla="*/ 1409 w 1459"/>
                <a:gd name="T11" fmla="*/ 431 h 547"/>
                <a:gd name="T12" fmla="*/ 1459 w 1459"/>
                <a:gd name="T13" fmla="*/ 547 h 5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9"/>
                <a:gd name="T22" fmla="*/ 0 h 547"/>
                <a:gd name="T23" fmla="*/ 1459 w 1459"/>
                <a:gd name="T24" fmla="*/ 547 h 5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9" h="547">
                  <a:moveTo>
                    <a:pt x="0" y="0"/>
                  </a:moveTo>
                  <a:lnTo>
                    <a:pt x="531" y="50"/>
                  </a:lnTo>
                  <a:lnTo>
                    <a:pt x="995" y="166"/>
                  </a:lnTo>
                  <a:lnTo>
                    <a:pt x="1177" y="232"/>
                  </a:lnTo>
                  <a:lnTo>
                    <a:pt x="1310" y="332"/>
                  </a:lnTo>
                  <a:lnTo>
                    <a:pt x="1409" y="431"/>
                  </a:lnTo>
                  <a:lnTo>
                    <a:pt x="1459" y="54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3" name="Freeform 77"/>
            <p:cNvSpPr>
              <a:spLocks/>
            </p:cNvSpPr>
            <p:nvPr/>
          </p:nvSpPr>
          <p:spPr bwMode="auto">
            <a:xfrm>
              <a:off x="4715" y="2813"/>
              <a:ext cx="67" cy="66"/>
            </a:xfrm>
            <a:custGeom>
              <a:avLst/>
              <a:gdLst>
                <a:gd name="T0" fmla="*/ 50 w 67"/>
                <a:gd name="T1" fmla="*/ 33 h 66"/>
                <a:gd name="T2" fmla="*/ 67 w 67"/>
                <a:gd name="T3" fmla="*/ 66 h 66"/>
                <a:gd name="T4" fmla="*/ 0 w 67"/>
                <a:gd name="T5" fmla="*/ 33 h 66"/>
                <a:gd name="T6" fmla="*/ 50 w 67"/>
                <a:gd name="T7" fmla="*/ 0 h 66"/>
                <a:gd name="T8" fmla="*/ 50 w 67"/>
                <a:gd name="T9" fmla="*/ 33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66"/>
                <a:gd name="T17" fmla="*/ 67 w 67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66">
                  <a:moveTo>
                    <a:pt x="50" y="33"/>
                  </a:moveTo>
                  <a:lnTo>
                    <a:pt x="67" y="66"/>
                  </a:lnTo>
                  <a:lnTo>
                    <a:pt x="0" y="33"/>
                  </a:lnTo>
                  <a:lnTo>
                    <a:pt x="50" y="0"/>
                  </a:lnTo>
                  <a:lnTo>
                    <a:pt x="50" y="33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4" name="Freeform 78"/>
            <p:cNvSpPr>
              <a:spLocks/>
            </p:cNvSpPr>
            <p:nvPr/>
          </p:nvSpPr>
          <p:spPr bwMode="auto">
            <a:xfrm>
              <a:off x="4782" y="1785"/>
              <a:ext cx="397" cy="1061"/>
            </a:xfrm>
            <a:custGeom>
              <a:avLst/>
              <a:gdLst>
                <a:gd name="T0" fmla="*/ 397 w 397"/>
                <a:gd name="T1" fmla="*/ 0 h 1061"/>
                <a:gd name="T2" fmla="*/ 364 w 397"/>
                <a:gd name="T3" fmla="*/ 382 h 1061"/>
                <a:gd name="T4" fmla="*/ 281 w 397"/>
                <a:gd name="T5" fmla="*/ 697 h 1061"/>
                <a:gd name="T6" fmla="*/ 165 w 397"/>
                <a:gd name="T7" fmla="*/ 945 h 1061"/>
                <a:gd name="T8" fmla="*/ 82 w 397"/>
                <a:gd name="T9" fmla="*/ 1012 h 1061"/>
                <a:gd name="T10" fmla="*/ 0 w 397"/>
                <a:gd name="T11" fmla="*/ 1061 h 10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7"/>
                <a:gd name="T19" fmla="*/ 0 h 1061"/>
                <a:gd name="T20" fmla="*/ 397 w 397"/>
                <a:gd name="T21" fmla="*/ 1061 h 10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7" h="1061">
                  <a:moveTo>
                    <a:pt x="397" y="0"/>
                  </a:moveTo>
                  <a:lnTo>
                    <a:pt x="364" y="382"/>
                  </a:lnTo>
                  <a:lnTo>
                    <a:pt x="281" y="697"/>
                  </a:lnTo>
                  <a:lnTo>
                    <a:pt x="165" y="945"/>
                  </a:lnTo>
                  <a:lnTo>
                    <a:pt x="82" y="1012"/>
                  </a:lnTo>
                  <a:lnTo>
                    <a:pt x="0" y="106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5" name="Rectangle 79"/>
            <p:cNvSpPr>
              <a:spLocks noChangeArrowheads="1"/>
            </p:cNvSpPr>
            <p:nvPr/>
          </p:nvSpPr>
          <p:spPr bwMode="auto">
            <a:xfrm>
              <a:off x="1254" y="1710"/>
              <a:ext cx="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Z</a:t>
              </a:r>
              <a:endParaRPr lang="en-GB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36" name="Rectangle 80"/>
            <p:cNvSpPr>
              <a:spLocks noChangeArrowheads="1"/>
            </p:cNvSpPr>
            <p:nvPr/>
          </p:nvSpPr>
          <p:spPr bwMode="auto">
            <a:xfrm>
              <a:off x="2878" y="3600"/>
              <a:ext cx="9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537" name="Rectangle 81"/>
            <p:cNvSpPr>
              <a:spLocks noChangeArrowheads="1"/>
            </p:cNvSpPr>
            <p:nvPr/>
          </p:nvSpPr>
          <p:spPr bwMode="auto">
            <a:xfrm>
              <a:off x="5521" y="1860"/>
              <a:ext cx="9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 i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GB" i="1">
                <a:solidFill>
                  <a:schemeClr val="tx1"/>
                </a:solidFill>
                <a:latin typeface="Times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7F46-6084-3A4E-8B7E-595CEF75DA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69863"/>
            <a:ext cx="2787650" cy="522287"/>
          </a:xfrm>
        </p:spPr>
        <p:txBody>
          <a:bodyPr/>
          <a:lstStyle/>
          <a:p>
            <a:pPr>
              <a:defRPr/>
            </a:pPr>
            <a:r>
              <a:rPr lang="en-US"/>
              <a:t>Edge Chasing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Initiation: When a server S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notices that a transaction T starts waiting for another transaction U, where U is waiting to access an object at another server S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 it initiates detection by sending &lt;T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U&gt; to S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Detection: Servers receive probes and decide whether deadlock has occurred and whether to forward the probes.</a:t>
            </a: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Resolution: When a cycle is detected, one or more transactions in the cycle is/are aborted to break the deadlock.</a:t>
            </a: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Phantom deadlocks=false detection of deadlocks that don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 actually exist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Arial" charset="0"/>
                <a:ea typeface="ＭＳ Ｐゴシック" charset="0"/>
              </a:rPr>
              <a:t>Edge chasing messages contain stale data (Edges may have disappeared in the meantime). So, all edges in a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</a:rPr>
              <a:t>detected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</a:rPr>
              <a:t> cycle may not have been present in the system all at the same time.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71500" y="4559300"/>
            <a:ext cx="3022600" cy="1524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1843" name="Freeform 3"/>
          <p:cNvSpPr>
            <a:spLocks/>
          </p:cNvSpPr>
          <p:nvPr/>
        </p:nvSpPr>
        <p:spPr bwMode="auto">
          <a:xfrm>
            <a:off x="430213" y="1500188"/>
            <a:ext cx="1487487" cy="1192212"/>
          </a:xfrm>
          <a:custGeom>
            <a:avLst/>
            <a:gdLst/>
            <a:ahLst/>
            <a:cxnLst>
              <a:cxn ang="0">
                <a:pos x="49" y="191"/>
              </a:cxn>
              <a:cxn ang="0">
                <a:pos x="129" y="87"/>
              </a:cxn>
              <a:cxn ang="0">
                <a:pos x="209" y="55"/>
              </a:cxn>
              <a:cxn ang="0">
                <a:pos x="545" y="63"/>
              </a:cxn>
              <a:cxn ang="0">
                <a:pos x="625" y="39"/>
              </a:cxn>
              <a:cxn ang="0">
                <a:pos x="673" y="7"/>
              </a:cxn>
              <a:cxn ang="0">
                <a:pos x="825" y="15"/>
              </a:cxn>
              <a:cxn ang="0">
                <a:pos x="857" y="63"/>
              </a:cxn>
              <a:cxn ang="0">
                <a:pos x="897" y="159"/>
              </a:cxn>
              <a:cxn ang="0">
                <a:pos x="913" y="207"/>
              </a:cxn>
              <a:cxn ang="0">
                <a:pos x="921" y="231"/>
              </a:cxn>
              <a:cxn ang="0">
                <a:pos x="905" y="479"/>
              </a:cxn>
              <a:cxn ang="0">
                <a:pos x="881" y="535"/>
              </a:cxn>
              <a:cxn ang="0">
                <a:pos x="849" y="607"/>
              </a:cxn>
              <a:cxn ang="0">
                <a:pos x="681" y="759"/>
              </a:cxn>
              <a:cxn ang="0">
                <a:pos x="513" y="751"/>
              </a:cxn>
              <a:cxn ang="0">
                <a:pos x="385" y="719"/>
              </a:cxn>
              <a:cxn ang="0">
                <a:pos x="297" y="735"/>
              </a:cxn>
              <a:cxn ang="0">
                <a:pos x="249" y="767"/>
              </a:cxn>
              <a:cxn ang="0">
                <a:pos x="225" y="783"/>
              </a:cxn>
              <a:cxn ang="0">
                <a:pos x="137" y="775"/>
              </a:cxn>
              <a:cxn ang="0">
                <a:pos x="41" y="639"/>
              </a:cxn>
              <a:cxn ang="0">
                <a:pos x="9" y="471"/>
              </a:cxn>
              <a:cxn ang="0">
                <a:pos x="17" y="215"/>
              </a:cxn>
              <a:cxn ang="0">
                <a:pos x="49" y="191"/>
              </a:cxn>
            </a:cxnLst>
            <a:rect l="0" t="0" r="r" b="b"/>
            <a:pathLst>
              <a:path w="953" h="783">
                <a:moveTo>
                  <a:pt x="49" y="191"/>
                </a:moveTo>
                <a:cubicBezTo>
                  <a:pt x="72" y="145"/>
                  <a:pt x="90" y="126"/>
                  <a:pt x="129" y="87"/>
                </a:cubicBezTo>
                <a:cubicBezTo>
                  <a:pt x="149" y="67"/>
                  <a:pt x="183" y="68"/>
                  <a:pt x="209" y="55"/>
                </a:cubicBezTo>
                <a:cubicBezTo>
                  <a:pt x="323" y="61"/>
                  <a:pt x="431" y="72"/>
                  <a:pt x="545" y="63"/>
                </a:cubicBezTo>
                <a:cubicBezTo>
                  <a:pt x="570" y="55"/>
                  <a:pt x="602" y="52"/>
                  <a:pt x="625" y="39"/>
                </a:cubicBezTo>
                <a:cubicBezTo>
                  <a:pt x="642" y="30"/>
                  <a:pt x="673" y="7"/>
                  <a:pt x="673" y="7"/>
                </a:cubicBezTo>
                <a:cubicBezTo>
                  <a:pt x="724" y="10"/>
                  <a:pt x="776" y="0"/>
                  <a:pt x="825" y="15"/>
                </a:cubicBezTo>
                <a:cubicBezTo>
                  <a:pt x="843" y="21"/>
                  <a:pt x="857" y="63"/>
                  <a:pt x="857" y="63"/>
                </a:cubicBezTo>
                <a:cubicBezTo>
                  <a:pt x="871" y="118"/>
                  <a:pt x="860" y="85"/>
                  <a:pt x="897" y="159"/>
                </a:cubicBezTo>
                <a:cubicBezTo>
                  <a:pt x="905" y="174"/>
                  <a:pt x="908" y="191"/>
                  <a:pt x="913" y="207"/>
                </a:cubicBezTo>
                <a:cubicBezTo>
                  <a:pt x="916" y="215"/>
                  <a:pt x="921" y="231"/>
                  <a:pt x="921" y="231"/>
                </a:cubicBezTo>
                <a:cubicBezTo>
                  <a:pt x="933" y="313"/>
                  <a:pt x="953" y="407"/>
                  <a:pt x="905" y="479"/>
                </a:cubicBezTo>
                <a:cubicBezTo>
                  <a:pt x="884" y="564"/>
                  <a:pt x="913" y="464"/>
                  <a:pt x="881" y="535"/>
                </a:cubicBezTo>
                <a:cubicBezTo>
                  <a:pt x="843" y="621"/>
                  <a:pt x="885" y="553"/>
                  <a:pt x="849" y="607"/>
                </a:cubicBezTo>
                <a:cubicBezTo>
                  <a:pt x="830" y="684"/>
                  <a:pt x="754" y="735"/>
                  <a:pt x="681" y="759"/>
                </a:cubicBezTo>
                <a:cubicBezTo>
                  <a:pt x="625" y="756"/>
                  <a:pt x="569" y="757"/>
                  <a:pt x="513" y="751"/>
                </a:cubicBezTo>
                <a:cubicBezTo>
                  <a:pt x="473" y="747"/>
                  <a:pt x="426" y="725"/>
                  <a:pt x="385" y="719"/>
                </a:cubicBezTo>
                <a:cubicBezTo>
                  <a:pt x="371" y="721"/>
                  <a:pt x="318" y="723"/>
                  <a:pt x="297" y="735"/>
                </a:cubicBezTo>
                <a:cubicBezTo>
                  <a:pt x="280" y="744"/>
                  <a:pt x="265" y="756"/>
                  <a:pt x="249" y="767"/>
                </a:cubicBezTo>
                <a:cubicBezTo>
                  <a:pt x="241" y="772"/>
                  <a:pt x="225" y="783"/>
                  <a:pt x="225" y="783"/>
                </a:cubicBezTo>
                <a:cubicBezTo>
                  <a:pt x="196" y="780"/>
                  <a:pt x="166" y="779"/>
                  <a:pt x="137" y="775"/>
                </a:cubicBezTo>
                <a:cubicBezTo>
                  <a:pt x="70" y="765"/>
                  <a:pt x="70" y="683"/>
                  <a:pt x="41" y="639"/>
                </a:cubicBezTo>
                <a:cubicBezTo>
                  <a:pt x="32" y="582"/>
                  <a:pt x="17" y="528"/>
                  <a:pt x="9" y="471"/>
                </a:cubicBezTo>
                <a:cubicBezTo>
                  <a:pt x="12" y="386"/>
                  <a:pt x="0" y="299"/>
                  <a:pt x="17" y="215"/>
                </a:cubicBezTo>
                <a:cubicBezTo>
                  <a:pt x="25" y="174"/>
                  <a:pt x="96" y="215"/>
                  <a:pt x="49" y="191"/>
                </a:cubicBez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91844" name="Freeform 4"/>
          <p:cNvSpPr>
            <a:spLocks/>
          </p:cNvSpPr>
          <p:nvPr/>
        </p:nvSpPr>
        <p:spPr bwMode="auto">
          <a:xfrm>
            <a:off x="1382713" y="3138488"/>
            <a:ext cx="1512887" cy="1243012"/>
          </a:xfrm>
          <a:custGeom>
            <a:avLst/>
            <a:gdLst/>
            <a:ahLst/>
            <a:cxnLst>
              <a:cxn ang="0">
                <a:pos x="49" y="191"/>
              </a:cxn>
              <a:cxn ang="0">
                <a:pos x="129" y="87"/>
              </a:cxn>
              <a:cxn ang="0">
                <a:pos x="209" y="55"/>
              </a:cxn>
              <a:cxn ang="0">
                <a:pos x="545" y="63"/>
              </a:cxn>
              <a:cxn ang="0">
                <a:pos x="625" y="39"/>
              </a:cxn>
              <a:cxn ang="0">
                <a:pos x="673" y="7"/>
              </a:cxn>
              <a:cxn ang="0">
                <a:pos x="825" y="15"/>
              </a:cxn>
              <a:cxn ang="0">
                <a:pos x="857" y="63"/>
              </a:cxn>
              <a:cxn ang="0">
                <a:pos x="897" y="159"/>
              </a:cxn>
              <a:cxn ang="0">
                <a:pos x="913" y="207"/>
              </a:cxn>
              <a:cxn ang="0">
                <a:pos x="921" y="231"/>
              </a:cxn>
              <a:cxn ang="0">
                <a:pos x="905" y="479"/>
              </a:cxn>
              <a:cxn ang="0">
                <a:pos x="881" y="535"/>
              </a:cxn>
              <a:cxn ang="0">
                <a:pos x="849" y="607"/>
              </a:cxn>
              <a:cxn ang="0">
                <a:pos x="681" y="759"/>
              </a:cxn>
              <a:cxn ang="0">
                <a:pos x="513" y="751"/>
              </a:cxn>
              <a:cxn ang="0">
                <a:pos x="385" y="719"/>
              </a:cxn>
              <a:cxn ang="0">
                <a:pos x="297" y="735"/>
              </a:cxn>
              <a:cxn ang="0">
                <a:pos x="249" y="767"/>
              </a:cxn>
              <a:cxn ang="0">
                <a:pos x="225" y="783"/>
              </a:cxn>
              <a:cxn ang="0">
                <a:pos x="137" y="775"/>
              </a:cxn>
              <a:cxn ang="0">
                <a:pos x="41" y="639"/>
              </a:cxn>
              <a:cxn ang="0">
                <a:pos x="9" y="471"/>
              </a:cxn>
              <a:cxn ang="0">
                <a:pos x="17" y="215"/>
              </a:cxn>
              <a:cxn ang="0">
                <a:pos x="49" y="191"/>
              </a:cxn>
            </a:cxnLst>
            <a:rect l="0" t="0" r="r" b="b"/>
            <a:pathLst>
              <a:path w="953" h="783">
                <a:moveTo>
                  <a:pt x="49" y="191"/>
                </a:moveTo>
                <a:cubicBezTo>
                  <a:pt x="72" y="145"/>
                  <a:pt x="90" y="126"/>
                  <a:pt x="129" y="87"/>
                </a:cubicBezTo>
                <a:cubicBezTo>
                  <a:pt x="149" y="67"/>
                  <a:pt x="183" y="68"/>
                  <a:pt x="209" y="55"/>
                </a:cubicBezTo>
                <a:cubicBezTo>
                  <a:pt x="323" y="61"/>
                  <a:pt x="431" y="72"/>
                  <a:pt x="545" y="63"/>
                </a:cubicBezTo>
                <a:cubicBezTo>
                  <a:pt x="570" y="55"/>
                  <a:pt x="602" y="52"/>
                  <a:pt x="625" y="39"/>
                </a:cubicBezTo>
                <a:cubicBezTo>
                  <a:pt x="642" y="30"/>
                  <a:pt x="673" y="7"/>
                  <a:pt x="673" y="7"/>
                </a:cubicBezTo>
                <a:cubicBezTo>
                  <a:pt x="724" y="10"/>
                  <a:pt x="776" y="0"/>
                  <a:pt x="825" y="15"/>
                </a:cubicBezTo>
                <a:cubicBezTo>
                  <a:pt x="843" y="21"/>
                  <a:pt x="857" y="63"/>
                  <a:pt x="857" y="63"/>
                </a:cubicBezTo>
                <a:cubicBezTo>
                  <a:pt x="871" y="118"/>
                  <a:pt x="860" y="85"/>
                  <a:pt x="897" y="159"/>
                </a:cubicBezTo>
                <a:cubicBezTo>
                  <a:pt x="905" y="174"/>
                  <a:pt x="908" y="191"/>
                  <a:pt x="913" y="207"/>
                </a:cubicBezTo>
                <a:cubicBezTo>
                  <a:pt x="916" y="215"/>
                  <a:pt x="921" y="231"/>
                  <a:pt x="921" y="231"/>
                </a:cubicBezTo>
                <a:cubicBezTo>
                  <a:pt x="933" y="313"/>
                  <a:pt x="953" y="407"/>
                  <a:pt x="905" y="479"/>
                </a:cubicBezTo>
                <a:cubicBezTo>
                  <a:pt x="884" y="564"/>
                  <a:pt x="913" y="464"/>
                  <a:pt x="881" y="535"/>
                </a:cubicBezTo>
                <a:cubicBezTo>
                  <a:pt x="843" y="621"/>
                  <a:pt x="885" y="553"/>
                  <a:pt x="849" y="607"/>
                </a:cubicBezTo>
                <a:cubicBezTo>
                  <a:pt x="830" y="684"/>
                  <a:pt x="754" y="735"/>
                  <a:pt x="681" y="759"/>
                </a:cubicBezTo>
                <a:cubicBezTo>
                  <a:pt x="625" y="756"/>
                  <a:pt x="569" y="757"/>
                  <a:pt x="513" y="751"/>
                </a:cubicBezTo>
                <a:cubicBezTo>
                  <a:pt x="473" y="747"/>
                  <a:pt x="426" y="725"/>
                  <a:pt x="385" y="719"/>
                </a:cubicBezTo>
                <a:cubicBezTo>
                  <a:pt x="371" y="721"/>
                  <a:pt x="318" y="723"/>
                  <a:pt x="297" y="735"/>
                </a:cubicBezTo>
                <a:cubicBezTo>
                  <a:pt x="280" y="744"/>
                  <a:pt x="265" y="756"/>
                  <a:pt x="249" y="767"/>
                </a:cubicBezTo>
                <a:cubicBezTo>
                  <a:pt x="241" y="772"/>
                  <a:pt x="225" y="783"/>
                  <a:pt x="225" y="783"/>
                </a:cubicBezTo>
                <a:cubicBezTo>
                  <a:pt x="196" y="780"/>
                  <a:pt x="166" y="779"/>
                  <a:pt x="137" y="775"/>
                </a:cubicBezTo>
                <a:cubicBezTo>
                  <a:pt x="70" y="765"/>
                  <a:pt x="70" y="683"/>
                  <a:pt x="41" y="639"/>
                </a:cubicBezTo>
                <a:cubicBezTo>
                  <a:pt x="32" y="582"/>
                  <a:pt x="17" y="528"/>
                  <a:pt x="9" y="471"/>
                </a:cubicBezTo>
                <a:cubicBezTo>
                  <a:pt x="12" y="386"/>
                  <a:pt x="0" y="299"/>
                  <a:pt x="17" y="215"/>
                </a:cubicBezTo>
                <a:cubicBezTo>
                  <a:pt x="25" y="174"/>
                  <a:pt x="96" y="215"/>
                  <a:pt x="49" y="191"/>
                </a:cubicBez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91845" name="Freeform 5"/>
          <p:cNvSpPr>
            <a:spLocks/>
          </p:cNvSpPr>
          <p:nvPr/>
        </p:nvSpPr>
        <p:spPr bwMode="auto">
          <a:xfrm>
            <a:off x="2551113" y="1538288"/>
            <a:ext cx="1512887" cy="1243012"/>
          </a:xfrm>
          <a:custGeom>
            <a:avLst/>
            <a:gdLst/>
            <a:ahLst/>
            <a:cxnLst>
              <a:cxn ang="0">
                <a:pos x="49" y="191"/>
              </a:cxn>
              <a:cxn ang="0">
                <a:pos x="129" y="87"/>
              </a:cxn>
              <a:cxn ang="0">
                <a:pos x="209" y="55"/>
              </a:cxn>
              <a:cxn ang="0">
                <a:pos x="545" y="63"/>
              </a:cxn>
              <a:cxn ang="0">
                <a:pos x="625" y="39"/>
              </a:cxn>
              <a:cxn ang="0">
                <a:pos x="673" y="7"/>
              </a:cxn>
              <a:cxn ang="0">
                <a:pos x="825" y="15"/>
              </a:cxn>
              <a:cxn ang="0">
                <a:pos x="857" y="63"/>
              </a:cxn>
              <a:cxn ang="0">
                <a:pos x="897" y="159"/>
              </a:cxn>
              <a:cxn ang="0">
                <a:pos x="913" y="207"/>
              </a:cxn>
              <a:cxn ang="0">
                <a:pos x="921" y="231"/>
              </a:cxn>
              <a:cxn ang="0">
                <a:pos x="905" y="479"/>
              </a:cxn>
              <a:cxn ang="0">
                <a:pos x="881" y="535"/>
              </a:cxn>
              <a:cxn ang="0">
                <a:pos x="849" y="607"/>
              </a:cxn>
              <a:cxn ang="0">
                <a:pos x="681" y="759"/>
              </a:cxn>
              <a:cxn ang="0">
                <a:pos x="513" y="751"/>
              </a:cxn>
              <a:cxn ang="0">
                <a:pos x="385" y="719"/>
              </a:cxn>
              <a:cxn ang="0">
                <a:pos x="297" y="735"/>
              </a:cxn>
              <a:cxn ang="0">
                <a:pos x="249" y="767"/>
              </a:cxn>
              <a:cxn ang="0">
                <a:pos x="225" y="783"/>
              </a:cxn>
              <a:cxn ang="0">
                <a:pos x="137" y="775"/>
              </a:cxn>
              <a:cxn ang="0">
                <a:pos x="41" y="639"/>
              </a:cxn>
              <a:cxn ang="0">
                <a:pos x="9" y="471"/>
              </a:cxn>
              <a:cxn ang="0">
                <a:pos x="17" y="215"/>
              </a:cxn>
              <a:cxn ang="0">
                <a:pos x="49" y="191"/>
              </a:cxn>
            </a:cxnLst>
            <a:rect l="0" t="0" r="r" b="b"/>
            <a:pathLst>
              <a:path w="953" h="783">
                <a:moveTo>
                  <a:pt x="49" y="191"/>
                </a:moveTo>
                <a:cubicBezTo>
                  <a:pt x="72" y="145"/>
                  <a:pt x="90" y="126"/>
                  <a:pt x="129" y="87"/>
                </a:cubicBezTo>
                <a:cubicBezTo>
                  <a:pt x="149" y="67"/>
                  <a:pt x="183" y="68"/>
                  <a:pt x="209" y="55"/>
                </a:cubicBezTo>
                <a:cubicBezTo>
                  <a:pt x="323" y="61"/>
                  <a:pt x="431" y="72"/>
                  <a:pt x="545" y="63"/>
                </a:cubicBezTo>
                <a:cubicBezTo>
                  <a:pt x="570" y="55"/>
                  <a:pt x="602" y="52"/>
                  <a:pt x="625" y="39"/>
                </a:cubicBezTo>
                <a:cubicBezTo>
                  <a:pt x="642" y="30"/>
                  <a:pt x="673" y="7"/>
                  <a:pt x="673" y="7"/>
                </a:cubicBezTo>
                <a:cubicBezTo>
                  <a:pt x="724" y="10"/>
                  <a:pt x="776" y="0"/>
                  <a:pt x="825" y="15"/>
                </a:cubicBezTo>
                <a:cubicBezTo>
                  <a:pt x="843" y="21"/>
                  <a:pt x="857" y="63"/>
                  <a:pt x="857" y="63"/>
                </a:cubicBezTo>
                <a:cubicBezTo>
                  <a:pt x="871" y="118"/>
                  <a:pt x="860" y="85"/>
                  <a:pt x="897" y="159"/>
                </a:cubicBezTo>
                <a:cubicBezTo>
                  <a:pt x="905" y="174"/>
                  <a:pt x="908" y="191"/>
                  <a:pt x="913" y="207"/>
                </a:cubicBezTo>
                <a:cubicBezTo>
                  <a:pt x="916" y="215"/>
                  <a:pt x="921" y="231"/>
                  <a:pt x="921" y="231"/>
                </a:cubicBezTo>
                <a:cubicBezTo>
                  <a:pt x="933" y="313"/>
                  <a:pt x="953" y="407"/>
                  <a:pt x="905" y="479"/>
                </a:cubicBezTo>
                <a:cubicBezTo>
                  <a:pt x="884" y="564"/>
                  <a:pt x="913" y="464"/>
                  <a:pt x="881" y="535"/>
                </a:cubicBezTo>
                <a:cubicBezTo>
                  <a:pt x="843" y="621"/>
                  <a:pt x="885" y="553"/>
                  <a:pt x="849" y="607"/>
                </a:cubicBezTo>
                <a:cubicBezTo>
                  <a:pt x="830" y="684"/>
                  <a:pt x="754" y="735"/>
                  <a:pt x="681" y="759"/>
                </a:cubicBezTo>
                <a:cubicBezTo>
                  <a:pt x="625" y="756"/>
                  <a:pt x="569" y="757"/>
                  <a:pt x="513" y="751"/>
                </a:cubicBezTo>
                <a:cubicBezTo>
                  <a:pt x="473" y="747"/>
                  <a:pt x="426" y="725"/>
                  <a:pt x="385" y="719"/>
                </a:cubicBezTo>
                <a:cubicBezTo>
                  <a:pt x="371" y="721"/>
                  <a:pt x="318" y="723"/>
                  <a:pt x="297" y="735"/>
                </a:cubicBezTo>
                <a:cubicBezTo>
                  <a:pt x="280" y="744"/>
                  <a:pt x="265" y="756"/>
                  <a:pt x="249" y="767"/>
                </a:cubicBezTo>
                <a:cubicBezTo>
                  <a:pt x="241" y="772"/>
                  <a:pt x="225" y="783"/>
                  <a:pt x="225" y="783"/>
                </a:cubicBezTo>
                <a:cubicBezTo>
                  <a:pt x="196" y="780"/>
                  <a:pt x="166" y="779"/>
                  <a:pt x="137" y="775"/>
                </a:cubicBezTo>
                <a:cubicBezTo>
                  <a:pt x="70" y="765"/>
                  <a:pt x="70" y="683"/>
                  <a:pt x="41" y="639"/>
                </a:cubicBezTo>
                <a:cubicBezTo>
                  <a:pt x="32" y="582"/>
                  <a:pt x="17" y="528"/>
                  <a:pt x="9" y="471"/>
                </a:cubicBezTo>
                <a:cubicBezTo>
                  <a:pt x="12" y="386"/>
                  <a:pt x="0" y="299"/>
                  <a:pt x="17" y="215"/>
                </a:cubicBezTo>
                <a:cubicBezTo>
                  <a:pt x="25" y="174"/>
                  <a:pt x="96" y="215"/>
                  <a:pt x="49" y="191"/>
                </a:cubicBez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3700" y="927100"/>
            <a:ext cx="7924800" cy="5295900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title"/>
          </p:nvPr>
        </p:nvSpPr>
        <p:spPr>
          <a:xfrm>
            <a:off x="201613" y="182563"/>
            <a:ext cx="4479925" cy="52228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Reverse Edge Chasing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977900" y="3035300"/>
            <a:ext cx="3556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T</a:t>
            </a:r>
          </a:p>
        </p:txBody>
      </p: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1930400" y="3517900"/>
            <a:ext cx="317500" cy="381000"/>
            <a:chOff x="1000" y="2232"/>
            <a:chExt cx="200" cy="240"/>
          </a:xfrm>
        </p:grpSpPr>
        <p:sp>
          <p:nvSpPr>
            <p:cNvPr id="41044" name="Oval 10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5" name="Line 11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70" name="Group 12"/>
          <p:cNvGrpSpPr>
            <a:grpSpLocks/>
          </p:cNvGrpSpPr>
          <p:nvPr/>
        </p:nvGrpSpPr>
        <p:grpSpPr bwMode="auto">
          <a:xfrm>
            <a:off x="1054100" y="1943100"/>
            <a:ext cx="317500" cy="381000"/>
            <a:chOff x="1000" y="2232"/>
            <a:chExt cx="200" cy="240"/>
          </a:xfrm>
        </p:grpSpPr>
        <p:sp>
          <p:nvSpPr>
            <p:cNvPr id="41042" name="Oval 13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3" name="Line 14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Text Box 15"/>
          <p:cNvSpPr txBox="1">
            <a:spLocks noChangeArrowheads="1"/>
          </p:cNvSpPr>
          <p:nvPr/>
        </p:nvSpPr>
        <p:spPr bwMode="auto">
          <a:xfrm>
            <a:off x="2959100" y="3060700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U</a:t>
            </a:r>
          </a:p>
        </p:txBody>
      </p:sp>
      <p:cxnSp>
        <p:nvCxnSpPr>
          <p:cNvPr id="40972" name="AutoShape 16"/>
          <p:cNvCxnSpPr>
            <a:cxnSpLocks noChangeShapeType="1"/>
            <a:stCxn id="40968" idx="2"/>
            <a:endCxn id="41044" idx="2"/>
          </p:cNvCxnSpPr>
          <p:nvPr/>
        </p:nvCxnSpPr>
        <p:spPr bwMode="auto">
          <a:xfrm rot="16200000" flipH="1">
            <a:off x="1423194" y="3201194"/>
            <a:ext cx="239712" cy="7747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AutoShape 17"/>
          <p:cNvCxnSpPr>
            <a:cxnSpLocks noChangeShapeType="1"/>
            <a:stCxn id="41045" idx="1"/>
            <a:endCxn id="40971" idx="2"/>
          </p:cNvCxnSpPr>
          <p:nvPr/>
        </p:nvCxnSpPr>
        <p:spPr bwMode="auto">
          <a:xfrm rot="5400000" flipH="1" flipV="1">
            <a:off x="2587625" y="3154363"/>
            <a:ext cx="241300" cy="920750"/>
          </a:xfrm>
          <a:prstGeom prst="curvedConnector3">
            <a:avLst>
              <a:gd name="adj1" fmla="val 5264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4" name="Text Box 18"/>
          <p:cNvSpPr txBox="1">
            <a:spLocks noChangeArrowheads="1"/>
          </p:cNvSpPr>
          <p:nvPr/>
        </p:nvSpPr>
        <p:spPr bwMode="auto">
          <a:xfrm>
            <a:off x="2857500" y="27305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40975" name="Text Box 19"/>
          <p:cNvSpPr txBox="1">
            <a:spLocks noChangeArrowheads="1"/>
          </p:cNvSpPr>
          <p:nvPr/>
        </p:nvSpPr>
        <p:spPr bwMode="auto">
          <a:xfrm>
            <a:off x="1168400" y="26924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40976" name="Text Box 20"/>
          <p:cNvSpPr txBox="1">
            <a:spLocks noChangeArrowheads="1"/>
          </p:cNvSpPr>
          <p:nvPr/>
        </p:nvSpPr>
        <p:spPr bwMode="auto">
          <a:xfrm>
            <a:off x="2362200" y="36957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40977" name="Text Box 21"/>
          <p:cNvSpPr txBox="1">
            <a:spLocks noChangeArrowheads="1"/>
          </p:cNvSpPr>
          <p:nvPr/>
        </p:nvSpPr>
        <p:spPr bwMode="auto">
          <a:xfrm>
            <a:off x="965200" y="36449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40978" name="Text Box 22"/>
          <p:cNvSpPr txBox="1">
            <a:spLocks noChangeArrowheads="1"/>
          </p:cNvSpPr>
          <p:nvPr/>
        </p:nvSpPr>
        <p:spPr bwMode="auto">
          <a:xfrm>
            <a:off x="1892300" y="3263900"/>
            <a:ext cx="342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</a:t>
            </a:r>
          </a:p>
        </p:txBody>
      </p:sp>
      <p:grpSp>
        <p:nvGrpSpPr>
          <p:cNvPr id="40979" name="Group 23"/>
          <p:cNvGrpSpPr>
            <a:grpSpLocks/>
          </p:cNvGrpSpPr>
          <p:nvPr/>
        </p:nvGrpSpPr>
        <p:grpSpPr bwMode="auto">
          <a:xfrm>
            <a:off x="3009900" y="1866900"/>
            <a:ext cx="317500" cy="381000"/>
            <a:chOff x="1000" y="2232"/>
            <a:chExt cx="200" cy="240"/>
          </a:xfrm>
        </p:grpSpPr>
        <p:sp>
          <p:nvSpPr>
            <p:cNvPr id="41040" name="Oval 24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1" name="Line 25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0" name="Text Box 26"/>
          <p:cNvSpPr txBox="1">
            <a:spLocks noChangeArrowheads="1"/>
          </p:cNvSpPr>
          <p:nvPr/>
        </p:nvSpPr>
        <p:spPr bwMode="auto">
          <a:xfrm>
            <a:off x="1917700" y="1117600"/>
            <a:ext cx="4064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V</a:t>
            </a:r>
          </a:p>
        </p:txBody>
      </p:sp>
      <p:sp>
        <p:nvSpPr>
          <p:cNvPr id="40981" name="Line 27"/>
          <p:cNvSpPr>
            <a:spLocks noChangeShapeType="1"/>
          </p:cNvSpPr>
          <p:nvPr/>
        </p:nvSpPr>
        <p:spPr bwMode="auto">
          <a:xfrm flipV="1">
            <a:off x="3149600" y="22225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0982" name="AutoShape 28"/>
          <p:cNvCxnSpPr>
            <a:cxnSpLocks noChangeShapeType="1"/>
            <a:stCxn id="41040" idx="0"/>
            <a:endCxn id="40980" idx="3"/>
          </p:cNvCxnSpPr>
          <p:nvPr/>
        </p:nvCxnSpPr>
        <p:spPr bwMode="auto">
          <a:xfrm rot="5400000" flipH="1">
            <a:off x="2470944" y="1188244"/>
            <a:ext cx="531812" cy="8255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3" name="Text Box 29"/>
          <p:cNvSpPr txBox="1">
            <a:spLocks noChangeArrowheads="1"/>
          </p:cNvSpPr>
          <p:nvPr/>
        </p:nvSpPr>
        <p:spPr bwMode="auto">
          <a:xfrm>
            <a:off x="2628900" y="12827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cxnSp>
        <p:nvCxnSpPr>
          <p:cNvPr id="40984" name="AutoShape 30"/>
          <p:cNvCxnSpPr>
            <a:cxnSpLocks noChangeShapeType="1"/>
            <a:stCxn id="40980" idx="1"/>
            <a:endCxn id="41042" idx="0"/>
          </p:cNvCxnSpPr>
          <p:nvPr/>
        </p:nvCxnSpPr>
        <p:spPr bwMode="auto">
          <a:xfrm rot="10800000" flipV="1">
            <a:off x="1193800" y="1335088"/>
            <a:ext cx="723900" cy="608012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5" name="Text Box 31"/>
          <p:cNvSpPr txBox="1">
            <a:spLocks noChangeArrowheads="1"/>
          </p:cNvSpPr>
          <p:nvPr/>
        </p:nvSpPr>
        <p:spPr bwMode="auto">
          <a:xfrm>
            <a:off x="850900" y="13462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40986" name="Line 32"/>
          <p:cNvSpPr>
            <a:spLocks noChangeShapeType="1"/>
          </p:cNvSpPr>
          <p:nvPr/>
        </p:nvSpPr>
        <p:spPr bwMode="auto">
          <a:xfrm>
            <a:off x="1168400" y="2311400"/>
            <a:ext cx="0" cy="736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Text Box 33"/>
          <p:cNvSpPr txBox="1">
            <a:spLocks noChangeArrowheads="1"/>
          </p:cNvSpPr>
          <p:nvPr/>
        </p:nvSpPr>
        <p:spPr bwMode="auto">
          <a:xfrm>
            <a:off x="1358900" y="1981200"/>
            <a:ext cx="342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40988" name="Text Box 34"/>
          <p:cNvSpPr txBox="1">
            <a:spLocks noChangeArrowheads="1"/>
          </p:cNvSpPr>
          <p:nvPr/>
        </p:nvSpPr>
        <p:spPr bwMode="auto">
          <a:xfrm>
            <a:off x="2755900" y="1943100"/>
            <a:ext cx="342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40989" name="Text Box 35"/>
          <p:cNvSpPr txBox="1">
            <a:spLocks noChangeArrowheads="1"/>
          </p:cNvSpPr>
          <p:nvPr/>
        </p:nvSpPr>
        <p:spPr bwMode="auto">
          <a:xfrm>
            <a:off x="3467100" y="2273300"/>
            <a:ext cx="368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990" name="Text Box 36"/>
          <p:cNvSpPr txBox="1">
            <a:spLocks noChangeArrowheads="1"/>
          </p:cNvSpPr>
          <p:nvPr/>
        </p:nvSpPr>
        <p:spPr bwMode="auto">
          <a:xfrm>
            <a:off x="1536700" y="3975100"/>
            <a:ext cx="368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0991" name="Text Box 37"/>
          <p:cNvSpPr txBox="1">
            <a:spLocks noChangeArrowheads="1"/>
          </p:cNvSpPr>
          <p:nvPr/>
        </p:nvSpPr>
        <p:spPr bwMode="auto">
          <a:xfrm>
            <a:off x="520700" y="2324100"/>
            <a:ext cx="368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0992" name="Text Box 38"/>
          <p:cNvSpPr txBox="1">
            <a:spLocks noChangeArrowheads="1"/>
          </p:cNvSpPr>
          <p:nvPr/>
        </p:nvSpPr>
        <p:spPr bwMode="auto">
          <a:xfrm>
            <a:off x="1879600" y="4584700"/>
            <a:ext cx="17399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X:  U </a:t>
            </a:r>
            <a:r>
              <a:rPr lang="en-US">
                <a:solidFill>
                  <a:schemeClr val="tx1"/>
                </a:solidFill>
                <a:sym typeface="Wingdings" charset="0"/>
              </a:rPr>
              <a:t> V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sym typeface="Wingdings" charset="0"/>
              </a:rPr>
              <a:t>Y:  T  U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sym typeface="Wingdings" charset="0"/>
              </a:rPr>
              <a:t>Z:  V  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993" name="Text Box 39"/>
          <p:cNvSpPr txBox="1">
            <a:spLocks noChangeArrowheads="1"/>
          </p:cNvSpPr>
          <p:nvPr/>
        </p:nvSpPr>
        <p:spPr bwMode="auto">
          <a:xfrm>
            <a:off x="571500" y="4851400"/>
            <a:ext cx="1574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LOCAL Wait-for GRAPHS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4622800" y="1117600"/>
            <a:ext cx="3657600" cy="3278188"/>
            <a:chOff x="2912" y="704"/>
            <a:chExt cx="2304" cy="2065"/>
          </a:xfrm>
        </p:grpSpPr>
        <p:sp>
          <p:nvSpPr>
            <p:cNvPr id="291881" name="Freeform 41"/>
            <p:cNvSpPr>
              <a:spLocks/>
            </p:cNvSpPr>
            <p:nvPr/>
          </p:nvSpPr>
          <p:spPr bwMode="auto">
            <a:xfrm>
              <a:off x="2951" y="1113"/>
              <a:ext cx="649" cy="615"/>
            </a:xfrm>
            <a:custGeom>
              <a:avLst/>
              <a:gdLst/>
              <a:ahLst/>
              <a:cxnLst>
                <a:cxn ang="0">
                  <a:pos x="49" y="191"/>
                </a:cxn>
                <a:cxn ang="0">
                  <a:pos x="129" y="87"/>
                </a:cxn>
                <a:cxn ang="0">
                  <a:pos x="209" y="55"/>
                </a:cxn>
                <a:cxn ang="0">
                  <a:pos x="545" y="63"/>
                </a:cxn>
                <a:cxn ang="0">
                  <a:pos x="625" y="39"/>
                </a:cxn>
                <a:cxn ang="0">
                  <a:pos x="673" y="7"/>
                </a:cxn>
                <a:cxn ang="0">
                  <a:pos x="825" y="15"/>
                </a:cxn>
                <a:cxn ang="0">
                  <a:pos x="857" y="63"/>
                </a:cxn>
                <a:cxn ang="0">
                  <a:pos x="897" y="159"/>
                </a:cxn>
                <a:cxn ang="0">
                  <a:pos x="913" y="207"/>
                </a:cxn>
                <a:cxn ang="0">
                  <a:pos x="921" y="231"/>
                </a:cxn>
                <a:cxn ang="0">
                  <a:pos x="905" y="479"/>
                </a:cxn>
                <a:cxn ang="0">
                  <a:pos x="881" y="535"/>
                </a:cxn>
                <a:cxn ang="0">
                  <a:pos x="849" y="607"/>
                </a:cxn>
                <a:cxn ang="0">
                  <a:pos x="681" y="759"/>
                </a:cxn>
                <a:cxn ang="0">
                  <a:pos x="513" y="751"/>
                </a:cxn>
                <a:cxn ang="0">
                  <a:pos x="385" y="719"/>
                </a:cxn>
                <a:cxn ang="0">
                  <a:pos x="297" y="735"/>
                </a:cxn>
                <a:cxn ang="0">
                  <a:pos x="249" y="767"/>
                </a:cxn>
                <a:cxn ang="0">
                  <a:pos x="225" y="783"/>
                </a:cxn>
                <a:cxn ang="0">
                  <a:pos x="137" y="775"/>
                </a:cxn>
                <a:cxn ang="0">
                  <a:pos x="41" y="639"/>
                </a:cxn>
                <a:cxn ang="0">
                  <a:pos x="9" y="471"/>
                </a:cxn>
                <a:cxn ang="0">
                  <a:pos x="17" y="215"/>
                </a:cxn>
                <a:cxn ang="0">
                  <a:pos x="49" y="191"/>
                </a:cxn>
              </a:cxnLst>
              <a:rect l="0" t="0" r="r" b="b"/>
              <a:pathLst>
                <a:path w="953" h="783">
                  <a:moveTo>
                    <a:pt x="49" y="191"/>
                  </a:moveTo>
                  <a:cubicBezTo>
                    <a:pt x="72" y="145"/>
                    <a:pt x="90" y="126"/>
                    <a:pt x="129" y="87"/>
                  </a:cubicBezTo>
                  <a:cubicBezTo>
                    <a:pt x="149" y="67"/>
                    <a:pt x="183" y="68"/>
                    <a:pt x="209" y="55"/>
                  </a:cubicBezTo>
                  <a:cubicBezTo>
                    <a:pt x="323" y="61"/>
                    <a:pt x="431" y="72"/>
                    <a:pt x="545" y="63"/>
                  </a:cubicBezTo>
                  <a:cubicBezTo>
                    <a:pt x="570" y="55"/>
                    <a:pt x="602" y="52"/>
                    <a:pt x="625" y="39"/>
                  </a:cubicBezTo>
                  <a:cubicBezTo>
                    <a:pt x="642" y="30"/>
                    <a:pt x="673" y="7"/>
                    <a:pt x="673" y="7"/>
                  </a:cubicBezTo>
                  <a:cubicBezTo>
                    <a:pt x="724" y="10"/>
                    <a:pt x="776" y="0"/>
                    <a:pt x="825" y="15"/>
                  </a:cubicBezTo>
                  <a:cubicBezTo>
                    <a:pt x="843" y="21"/>
                    <a:pt x="857" y="63"/>
                    <a:pt x="857" y="63"/>
                  </a:cubicBezTo>
                  <a:cubicBezTo>
                    <a:pt x="871" y="118"/>
                    <a:pt x="860" y="85"/>
                    <a:pt x="897" y="159"/>
                  </a:cubicBezTo>
                  <a:cubicBezTo>
                    <a:pt x="905" y="174"/>
                    <a:pt x="908" y="191"/>
                    <a:pt x="913" y="207"/>
                  </a:cubicBezTo>
                  <a:cubicBezTo>
                    <a:pt x="916" y="215"/>
                    <a:pt x="921" y="231"/>
                    <a:pt x="921" y="231"/>
                  </a:cubicBezTo>
                  <a:cubicBezTo>
                    <a:pt x="933" y="313"/>
                    <a:pt x="953" y="407"/>
                    <a:pt x="905" y="479"/>
                  </a:cubicBezTo>
                  <a:cubicBezTo>
                    <a:pt x="884" y="564"/>
                    <a:pt x="913" y="464"/>
                    <a:pt x="881" y="535"/>
                  </a:cubicBezTo>
                  <a:cubicBezTo>
                    <a:pt x="843" y="621"/>
                    <a:pt x="885" y="553"/>
                    <a:pt x="849" y="607"/>
                  </a:cubicBezTo>
                  <a:cubicBezTo>
                    <a:pt x="830" y="684"/>
                    <a:pt x="754" y="735"/>
                    <a:pt x="681" y="759"/>
                  </a:cubicBezTo>
                  <a:cubicBezTo>
                    <a:pt x="625" y="756"/>
                    <a:pt x="569" y="757"/>
                    <a:pt x="513" y="751"/>
                  </a:cubicBezTo>
                  <a:cubicBezTo>
                    <a:pt x="473" y="747"/>
                    <a:pt x="426" y="725"/>
                    <a:pt x="385" y="719"/>
                  </a:cubicBezTo>
                  <a:cubicBezTo>
                    <a:pt x="371" y="721"/>
                    <a:pt x="318" y="723"/>
                    <a:pt x="297" y="735"/>
                  </a:cubicBezTo>
                  <a:cubicBezTo>
                    <a:pt x="280" y="744"/>
                    <a:pt x="265" y="756"/>
                    <a:pt x="249" y="767"/>
                  </a:cubicBezTo>
                  <a:cubicBezTo>
                    <a:pt x="241" y="772"/>
                    <a:pt x="225" y="783"/>
                    <a:pt x="225" y="783"/>
                  </a:cubicBezTo>
                  <a:cubicBezTo>
                    <a:pt x="196" y="780"/>
                    <a:pt x="166" y="779"/>
                    <a:pt x="137" y="775"/>
                  </a:cubicBezTo>
                  <a:cubicBezTo>
                    <a:pt x="70" y="765"/>
                    <a:pt x="70" y="683"/>
                    <a:pt x="41" y="639"/>
                  </a:cubicBezTo>
                  <a:cubicBezTo>
                    <a:pt x="32" y="582"/>
                    <a:pt x="17" y="528"/>
                    <a:pt x="9" y="471"/>
                  </a:cubicBezTo>
                  <a:cubicBezTo>
                    <a:pt x="12" y="386"/>
                    <a:pt x="0" y="299"/>
                    <a:pt x="17" y="215"/>
                  </a:cubicBezTo>
                  <a:cubicBezTo>
                    <a:pt x="25" y="174"/>
                    <a:pt x="96" y="215"/>
                    <a:pt x="49" y="19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291882" name="Freeform 42"/>
            <p:cNvSpPr>
              <a:spLocks/>
            </p:cNvSpPr>
            <p:nvPr/>
          </p:nvSpPr>
          <p:spPr bwMode="auto">
            <a:xfrm>
              <a:off x="3551" y="2153"/>
              <a:ext cx="857" cy="575"/>
            </a:xfrm>
            <a:custGeom>
              <a:avLst/>
              <a:gdLst/>
              <a:ahLst/>
              <a:cxnLst>
                <a:cxn ang="0">
                  <a:pos x="49" y="191"/>
                </a:cxn>
                <a:cxn ang="0">
                  <a:pos x="129" y="87"/>
                </a:cxn>
                <a:cxn ang="0">
                  <a:pos x="209" y="55"/>
                </a:cxn>
                <a:cxn ang="0">
                  <a:pos x="545" y="63"/>
                </a:cxn>
                <a:cxn ang="0">
                  <a:pos x="625" y="39"/>
                </a:cxn>
                <a:cxn ang="0">
                  <a:pos x="673" y="7"/>
                </a:cxn>
                <a:cxn ang="0">
                  <a:pos x="825" y="15"/>
                </a:cxn>
                <a:cxn ang="0">
                  <a:pos x="857" y="63"/>
                </a:cxn>
                <a:cxn ang="0">
                  <a:pos x="897" y="159"/>
                </a:cxn>
                <a:cxn ang="0">
                  <a:pos x="913" y="207"/>
                </a:cxn>
                <a:cxn ang="0">
                  <a:pos x="921" y="231"/>
                </a:cxn>
                <a:cxn ang="0">
                  <a:pos x="905" y="479"/>
                </a:cxn>
                <a:cxn ang="0">
                  <a:pos x="881" y="535"/>
                </a:cxn>
                <a:cxn ang="0">
                  <a:pos x="849" y="607"/>
                </a:cxn>
                <a:cxn ang="0">
                  <a:pos x="681" y="759"/>
                </a:cxn>
                <a:cxn ang="0">
                  <a:pos x="513" y="751"/>
                </a:cxn>
                <a:cxn ang="0">
                  <a:pos x="385" y="719"/>
                </a:cxn>
                <a:cxn ang="0">
                  <a:pos x="297" y="735"/>
                </a:cxn>
                <a:cxn ang="0">
                  <a:pos x="249" y="767"/>
                </a:cxn>
                <a:cxn ang="0">
                  <a:pos x="225" y="783"/>
                </a:cxn>
                <a:cxn ang="0">
                  <a:pos x="137" y="775"/>
                </a:cxn>
                <a:cxn ang="0">
                  <a:pos x="41" y="639"/>
                </a:cxn>
                <a:cxn ang="0">
                  <a:pos x="9" y="471"/>
                </a:cxn>
                <a:cxn ang="0">
                  <a:pos x="17" y="215"/>
                </a:cxn>
                <a:cxn ang="0">
                  <a:pos x="49" y="191"/>
                </a:cxn>
              </a:cxnLst>
              <a:rect l="0" t="0" r="r" b="b"/>
              <a:pathLst>
                <a:path w="953" h="783">
                  <a:moveTo>
                    <a:pt x="49" y="191"/>
                  </a:moveTo>
                  <a:cubicBezTo>
                    <a:pt x="72" y="145"/>
                    <a:pt x="90" y="126"/>
                    <a:pt x="129" y="87"/>
                  </a:cubicBezTo>
                  <a:cubicBezTo>
                    <a:pt x="149" y="67"/>
                    <a:pt x="183" y="68"/>
                    <a:pt x="209" y="55"/>
                  </a:cubicBezTo>
                  <a:cubicBezTo>
                    <a:pt x="323" y="61"/>
                    <a:pt x="431" y="72"/>
                    <a:pt x="545" y="63"/>
                  </a:cubicBezTo>
                  <a:cubicBezTo>
                    <a:pt x="570" y="55"/>
                    <a:pt x="602" y="52"/>
                    <a:pt x="625" y="39"/>
                  </a:cubicBezTo>
                  <a:cubicBezTo>
                    <a:pt x="642" y="30"/>
                    <a:pt x="673" y="7"/>
                    <a:pt x="673" y="7"/>
                  </a:cubicBezTo>
                  <a:cubicBezTo>
                    <a:pt x="724" y="10"/>
                    <a:pt x="776" y="0"/>
                    <a:pt x="825" y="15"/>
                  </a:cubicBezTo>
                  <a:cubicBezTo>
                    <a:pt x="843" y="21"/>
                    <a:pt x="857" y="63"/>
                    <a:pt x="857" y="63"/>
                  </a:cubicBezTo>
                  <a:cubicBezTo>
                    <a:pt x="871" y="118"/>
                    <a:pt x="860" y="85"/>
                    <a:pt x="897" y="159"/>
                  </a:cubicBezTo>
                  <a:cubicBezTo>
                    <a:pt x="905" y="174"/>
                    <a:pt x="908" y="191"/>
                    <a:pt x="913" y="207"/>
                  </a:cubicBezTo>
                  <a:cubicBezTo>
                    <a:pt x="916" y="215"/>
                    <a:pt x="921" y="231"/>
                    <a:pt x="921" y="231"/>
                  </a:cubicBezTo>
                  <a:cubicBezTo>
                    <a:pt x="933" y="313"/>
                    <a:pt x="953" y="407"/>
                    <a:pt x="905" y="479"/>
                  </a:cubicBezTo>
                  <a:cubicBezTo>
                    <a:pt x="884" y="564"/>
                    <a:pt x="913" y="464"/>
                    <a:pt x="881" y="535"/>
                  </a:cubicBezTo>
                  <a:cubicBezTo>
                    <a:pt x="843" y="621"/>
                    <a:pt x="885" y="553"/>
                    <a:pt x="849" y="607"/>
                  </a:cubicBezTo>
                  <a:cubicBezTo>
                    <a:pt x="830" y="684"/>
                    <a:pt x="754" y="735"/>
                    <a:pt x="681" y="759"/>
                  </a:cubicBezTo>
                  <a:cubicBezTo>
                    <a:pt x="625" y="756"/>
                    <a:pt x="569" y="757"/>
                    <a:pt x="513" y="751"/>
                  </a:cubicBezTo>
                  <a:cubicBezTo>
                    <a:pt x="473" y="747"/>
                    <a:pt x="426" y="725"/>
                    <a:pt x="385" y="719"/>
                  </a:cubicBezTo>
                  <a:cubicBezTo>
                    <a:pt x="371" y="721"/>
                    <a:pt x="318" y="723"/>
                    <a:pt x="297" y="735"/>
                  </a:cubicBezTo>
                  <a:cubicBezTo>
                    <a:pt x="280" y="744"/>
                    <a:pt x="265" y="756"/>
                    <a:pt x="249" y="767"/>
                  </a:cubicBezTo>
                  <a:cubicBezTo>
                    <a:pt x="241" y="772"/>
                    <a:pt x="225" y="783"/>
                    <a:pt x="225" y="783"/>
                  </a:cubicBezTo>
                  <a:cubicBezTo>
                    <a:pt x="196" y="780"/>
                    <a:pt x="166" y="779"/>
                    <a:pt x="137" y="775"/>
                  </a:cubicBezTo>
                  <a:cubicBezTo>
                    <a:pt x="70" y="765"/>
                    <a:pt x="70" y="683"/>
                    <a:pt x="41" y="639"/>
                  </a:cubicBezTo>
                  <a:cubicBezTo>
                    <a:pt x="32" y="582"/>
                    <a:pt x="17" y="528"/>
                    <a:pt x="9" y="471"/>
                  </a:cubicBezTo>
                  <a:cubicBezTo>
                    <a:pt x="12" y="386"/>
                    <a:pt x="0" y="299"/>
                    <a:pt x="17" y="215"/>
                  </a:cubicBezTo>
                  <a:cubicBezTo>
                    <a:pt x="25" y="174"/>
                    <a:pt x="96" y="215"/>
                    <a:pt x="49" y="19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291883" name="Freeform 43"/>
            <p:cNvSpPr>
              <a:spLocks/>
            </p:cNvSpPr>
            <p:nvPr/>
          </p:nvSpPr>
          <p:spPr bwMode="auto">
            <a:xfrm>
              <a:off x="4535" y="969"/>
              <a:ext cx="681" cy="783"/>
            </a:xfrm>
            <a:custGeom>
              <a:avLst/>
              <a:gdLst/>
              <a:ahLst/>
              <a:cxnLst>
                <a:cxn ang="0">
                  <a:pos x="49" y="191"/>
                </a:cxn>
                <a:cxn ang="0">
                  <a:pos x="129" y="87"/>
                </a:cxn>
                <a:cxn ang="0">
                  <a:pos x="209" y="55"/>
                </a:cxn>
                <a:cxn ang="0">
                  <a:pos x="545" y="63"/>
                </a:cxn>
                <a:cxn ang="0">
                  <a:pos x="625" y="39"/>
                </a:cxn>
                <a:cxn ang="0">
                  <a:pos x="673" y="7"/>
                </a:cxn>
                <a:cxn ang="0">
                  <a:pos x="825" y="15"/>
                </a:cxn>
                <a:cxn ang="0">
                  <a:pos x="857" y="63"/>
                </a:cxn>
                <a:cxn ang="0">
                  <a:pos x="897" y="159"/>
                </a:cxn>
                <a:cxn ang="0">
                  <a:pos x="913" y="207"/>
                </a:cxn>
                <a:cxn ang="0">
                  <a:pos x="921" y="231"/>
                </a:cxn>
                <a:cxn ang="0">
                  <a:pos x="905" y="479"/>
                </a:cxn>
                <a:cxn ang="0">
                  <a:pos x="881" y="535"/>
                </a:cxn>
                <a:cxn ang="0">
                  <a:pos x="849" y="607"/>
                </a:cxn>
                <a:cxn ang="0">
                  <a:pos x="681" y="759"/>
                </a:cxn>
                <a:cxn ang="0">
                  <a:pos x="513" y="751"/>
                </a:cxn>
                <a:cxn ang="0">
                  <a:pos x="385" y="719"/>
                </a:cxn>
                <a:cxn ang="0">
                  <a:pos x="297" y="735"/>
                </a:cxn>
                <a:cxn ang="0">
                  <a:pos x="249" y="767"/>
                </a:cxn>
                <a:cxn ang="0">
                  <a:pos x="225" y="783"/>
                </a:cxn>
                <a:cxn ang="0">
                  <a:pos x="137" y="775"/>
                </a:cxn>
                <a:cxn ang="0">
                  <a:pos x="41" y="639"/>
                </a:cxn>
                <a:cxn ang="0">
                  <a:pos x="9" y="471"/>
                </a:cxn>
                <a:cxn ang="0">
                  <a:pos x="17" y="215"/>
                </a:cxn>
                <a:cxn ang="0">
                  <a:pos x="49" y="191"/>
                </a:cxn>
              </a:cxnLst>
              <a:rect l="0" t="0" r="r" b="b"/>
              <a:pathLst>
                <a:path w="953" h="783">
                  <a:moveTo>
                    <a:pt x="49" y="191"/>
                  </a:moveTo>
                  <a:cubicBezTo>
                    <a:pt x="72" y="145"/>
                    <a:pt x="90" y="126"/>
                    <a:pt x="129" y="87"/>
                  </a:cubicBezTo>
                  <a:cubicBezTo>
                    <a:pt x="149" y="67"/>
                    <a:pt x="183" y="68"/>
                    <a:pt x="209" y="55"/>
                  </a:cubicBezTo>
                  <a:cubicBezTo>
                    <a:pt x="323" y="61"/>
                    <a:pt x="431" y="72"/>
                    <a:pt x="545" y="63"/>
                  </a:cubicBezTo>
                  <a:cubicBezTo>
                    <a:pt x="570" y="55"/>
                    <a:pt x="602" y="52"/>
                    <a:pt x="625" y="39"/>
                  </a:cubicBezTo>
                  <a:cubicBezTo>
                    <a:pt x="642" y="30"/>
                    <a:pt x="673" y="7"/>
                    <a:pt x="673" y="7"/>
                  </a:cubicBezTo>
                  <a:cubicBezTo>
                    <a:pt x="724" y="10"/>
                    <a:pt x="776" y="0"/>
                    <a:pt x="825" y="15"/>
                  </a:cubicBezTo>
                  <a:cubicBezTo>
                    <a:pt x="843" y="21"/>
                    <a:pt x="857" y="63"/>
                    <a:pt x="857" y="63"/>
                  </a:cubicBezTo>
                  <a:cubicBezTo>
                    <a:pt x="871" y="118"/>
                    <a:pt x="860" y="85"/>
                    <a:pt x="897" y="159"/>
                  </a:cubicBezTo>
                  <a:cubicBezTo>
                    <a:pt x="905" y="174"/>
                    <a:pt x="908" y="191"/>
                    <a:pt x="913" y="207"/>
                  </a:cubicBezTo>
                  <a:cubicBezTo>
                    <a:pt x="916" y="215"/>
                    <a:pt x="921" y="231"/>
                    <a:pt x="921" y="231"/>
                  </a:cubicBezTo>
                  <a:cubicBezTo>
                    <a:pt x="933" y="313"/>
                    <a:pt x="953" y="407"/>
                    <a:pt x="905" y="479"/>
                  </a:cubicBezTo>
                  <a:cubicBezTo>
                    <a:pt x="884" y="564"/>
                    <a:pt x="913" y="464"/>
                    <a:pt x="881" y="535"/>
                  </a:cubicBezTo>
                  <a:cubicBezTo>
                    <a:pt x="843" y="621"/>
                    <a:pt x="885" y="553"/>
                    <a:pt x="849" y="607"/>
                  </a:cubicBezTo>
                  <a:cubicBezTo>
                    <a:pt x="830" y="684"/>
                    <a:pt x="754" y="735"/>
                    <a:pt x="681" y="759"/>
                  </a:cubicBezTo>
                  <a:cubicBezTo>
                    <a:pt x="625" y="756"/>
                    <a:pt x="569" y="757"/>
                    <a:pt x="513" y="751"/>
                  </a:cubicBezTo>
                  <a:cubicBezTo>
                    <a:pt x="473" y="747"/>
                    <a:pt x="426" y="725"/>
                    <a:pt x="385" y="719"/>
                  </a:cubicBezTo>
                  <a:cubicBezTo>
                    <a:pt x="371" y="721"/>
                    <a:pt x="318" y="723"/>
                    <a:pt x="297" y="735"/>
                  </a:cubicBezTo>
                  <a:cubicBezTo>
                    <a:pt x="280" y="744"/>
                    <a:pt x="265" y="756"/>
                    <a:pt x="249" y="767"/>
                  </a:cubicBezTo>
                  <a:cubicBezTo>
                    <a:pt x="241" y="772"/>
                    <a:pt x="225" y="783"/>
                    <a:pt x="225" y="783"/>
                  </a:cubicBezTo>
                  <a:cubicBezTo>
                    <a:pt x="196" y="780"/>
                    <a:pt x="166" y="779"/>
                    <a:pt x="137" y="775"/>
                  </a:cubicBezTo>
                  <a:cubicBezTo>
                    <a:pt x="70" y="765"/>
                    <a:pt x="70" y="683"/>
                    <a:pt x="41" y="639"/>
                  </a:cubicBezTo>
                  <a:cubicBezTo>
                    <a:pt x="32" y="582"/>
                    <a:pt x="17" y="528"/>
                    <a:pt x="9" y="471"/>
                  </a:cubicBezTo>
                  <a:cubicBezTo>
                    <a:pt x="12" y="386"/>
                    <a:pt x="0" y="299"/>
                    <a:pt x="17" y="215"/>
                  </a:cubicBezTo>
                  <a:cubicBezTo>
                    <a:pt x="25" y="174"/>
                    <a:pt x="96" y="215"/>
                    <a:pt x="49" y="19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1010" name="Text Box 44"/>
            <p:cNvSpPr txBox="1">
              <a:spLocks noChangeArrowheads="1"/>
            </p:cNvSpPr>
            <p:nvPr/>
          </p:nvSpPr>
          <p:spPr bwMode="auto">
            <a:xfrm>
              <a:off x="3296" y="1912"/>
              <a:ext cx="224" cy="27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T</a:t>
              </a:r>
            </a:p>
          </p:txBody>
        </p:sp>
        <p:grpSp>
          <p:nvGrpSpPr>
            <p:cNvPr id="41011" name="Group 45"/>
            <p:cNvGrpSpPr>
              <a:grpSpLocks/>
            </p:cNvGrpSpPr>
            <p:nvPr/>
          </p:nvGrpSpPr>
          <p:grpSpPr bwMode="auto">
            <a:xfrm>
              <a:off x="3896" y="2216"/>
              <a:ext cx="200" cy="240"/>
              <a:chOff x="1000" y="2232"/>
              <a:chExt cx="200" cy="240"/>
            </a:xfrm>
          </p:grpSpPr>
          <p:sp>
            <p:nvSpPr>
              <p:cNvPr id="41038" name="Oval 46"/>
              <p:cNvSpPr>
                <a:spLocks noChangeArrowheads="1"/>
              </p:cNvSpPr>
              <p:nvPr/>
            </p:nvSpPr>
            <p:spPr bwMode="auto">
              <a:xfrm>
                <a:off x="1000" y="2232"/>
                <a:ext cx="176" cy="240"/>
              </a:xfrm>
              <a:prstGeom prst="ellipse">
                <a:avLst/>
              </a:prstGeom>
              <a:solidFill>
                <a:srgbClr val="038A69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9" name="Line 47"/>
              <p:cNvSpPr>
                <a:spLocks noChangeShapeType="1"/>
              </p:cNvSpPr>
              <p:nvPr/>
            </p:nvSpPr>
            <p:spPr bwMode="auto">
              <a:xfrm>
                <a:off x="1000" y="2360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012" name="Group 48"/>
            <p:cNvGrpSpPr>
              <a:grpSpLocks/>
            </p:cNvGrpSpPr>
            <p:nvPr/>
          </p:nvGrpSpPr>
          <p:grpSpPr bwMode="auto">
            <a:xfrm>
              <a:off x="3344" y="1224"/>
              <a:ext cx="200" cy="240"/>
              <a:chOff x="1000" y="2232"/>
              <a:chExt cx="200" cy="240"/>
            </a:xfrm>
          </p:grpSpPr>
          <p:sp>
            <p:nvSpPr>
              <p:cNvPr id="41036" name="Oval 49"/>
              <p:cNvSpPr>
                <a:spLocks noChangeArrowheads="1"/>
              </p:cNvSpPr>
              <p:nvPr/>
            </p:nvSpPr>
            <p:spPr bwMode="auto">
              <a:xfrm>
                <a:off x="1000" y="2232"/>
                <a:ext cx="176" cy="240"/>
              </a:xfrm>
              <a:prstGeom prst="ellipse">
                <a:avLst/>
              </a:prstGeom>
              <a:solidFill>
                <a:srgbClr val="038A69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7" name="Line 50"/>
              <p:cNvSpPr>
                <a:spLocks noChangeShapeType="1"/>
              </p:cNvSpPr>
              <p:nvPr/>
            </p:nvSpPr>
            <p:spPr bwMode="auto">
              <a:xfrm>
                <a:off x="1000" y="2360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13" name="Text Box 51"/>
            <p:cNvSpPr txBox="1">
              <a:spLocks noChangeArrowheads="1"/>
            </p:cNvSpPr>
            <p:nvPr/>
          </p:nvSpPr>
          <p:spPr bwMode="auto">
            <a:xfrm>
              <a:off x="4544" y="1928"/>
              <a:ext cx="264" cy="27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U</a:t>
              </a:r>
            </a:p>
          </p:txBody>
        </p:sp>
        <p:cxnSp>
          <p:nvCxnSpPr>
            <p:cNvPr id="41014" name="AutoShape 52"/>
            <p:cNvCxnSpPr>
              <a:cxnSpLocks noChangeShapeType="1"/>
              <a:stCxn id="41010" idx="2"/>
              <a:endCxn id="41038" idx="2"/>
            </p:cNvCxnSpPr>
            <p:nvPr/>
          </p:nvCxnSpPr>
          <p:spPr bwMode="auto">
            <a:xfrm rot="16200000" flipH="1">
              <a:off x="3576" y="2017"/>
              <a:ext cx="151" cy="4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5" name="AutoShape 53"/>
            <p:cNvCxnSpPr>
              <a:cxnSpLocks noChangeShapeType="1"/>
              <a:stCxn id="41039" idx="1"/>
              <a:endCxn id="41013" idx="2"/>
            </p:cNvCxnSpPr>
            <p:nvPr/>
          </p:nvCxnSpPr>
          <p:spPr bwMode="auto">
            <a:xfrm rot="5400000" flipH="1" flipV="1">
              <a:off x="4310" y="1987"/>
              <a:ext cx="152" cy="580"/>
            </a:xfrm>
            <a:prstGeom prst="curvedConnector3">
              <a:avLst>
                <a:gd name="adj1" fmla="val 5264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16" name="Text Box 54"/>
            <p:cNvSpPr txBox="1">
              <a:spLocks noChangeArrowheads="1"/>
            </p:cNvSpPr>
            <p:nvPr/>
          </p:nvSpPr>
          <p:spPr bwMode="auto">
            <a:xfrm>
              <a:off x="4480" y="1720"/>
              <a:ext cx="5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Wait for</a:t>
              </a:r>
            </a:p>
          </p:txBody>
        </p:sp>
        <p:sp>
          <p:nvSpPr>
            <p:cNvPr id="41017" name="Text Box 55"/>
            <p:cNvSpPr txBox="1">
              <a:spLocks noChangeArrowheads="1"/>
            </p:cNvSpPr>
            <p:nvPr/>
          </p:nvSpPr>
          <p:spPr bwMode="auto">
            <a:xfrm>
              <a:off x="2912" y="1736"/>
              <a:ext cx="5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Held by</a:t>
              </a:r>
            </a:p>
          </p:txBody>
        </p:sp>
        <p:sp>
          <p:nvSpPr>
            <p:cNvPr id="41018" name="Text Box 56"/>
            <p:cNvSpPr txBox="1">
              <a:spLocks noChangeArrowheads="1"/>
            </p:cNvSpPr>
            <p:nvPr/>
          </p:nvSpPr>
          <p:spPr bwMode="auto">
            <a:xfrm>
              <a:off x="4168" y="2328"/>
              <a:ext cx="5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Held by</a:t>
              </a:r>
            </a:p>
          </p:txBody>
        </p:sp>
        <p:sp>
          <p:nvSpPr>
            <p:cNvPr id="41019" name="Text Box 57"/>
            <p:cNvSpPr txBox="1">
              <a:spLocks noChangeArrowheads="1"/>
            </p:cNvSpPr>
            <p:nvPr/>
          </p:nvSpPr>
          <p:spPr bwMode="auto">
            <a:xfrm>
              <a:off x="3288" y="2296"/>
              <a:ext cx="5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Wait for</a:t>
              </a:r>
            </a:p>
          </p:txBody>
        </p:sp>
        <p:sp>
          <p:nvSpPr>
            <p:cNvPr id="41020" name="Text Box 58"/>
            <p:cNvSpPr txBox="1">
              <a:spLocks noChangeArrowheads="1"/>
            </p:cNvSpPr>
            <p:nvPr/>
          </p:nvSpPr>
          <p:spPr bwMode="auto">
            <a:xfrm>
              <a:off x="3872" y="2448"/>
              <a:ext cx="2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B</a:t>
              </a:r>
            </a:p>
          </p:txBody>
        </p:sp>
        <p:grpSp>
          <p:nvGrpSpPr>
            <p:cNvPr id="41021" name="Group 59"/>
            <p:cNvGrpSpPr>
              <a:grpSpLocks/>
            </p:cNvGrpSpPr>
            <p:nvPr/>
          </p:nvGrpSpPr>
          <p:grpSpPr bwMode="auto">
            <a:xfrm>
              <a:off x="4576" y="1176"/>
              <a:ext cx="200" cy="240"/>
              <a:chOff x="1000" y="2232"/>
              <a:chExt cx="200" cy="240"/>
            </a:xfrm>
          </p:grpSpPr>
          <p:sp>
            <p:nvSpPr>
              <p:cNvPr id="41034" name="Oval 60"/>
              <p:cNvSpPr>
                <a:spLocks noChangeArrowheads="1"/>
              </p:cNvSpPr>
              <p:nvPr/>
            </p:nvSpPr>
            <p:spPr bwMode="auto">
              <a:xfrm>
                <a:off x="1000" y="2232"/>
                <a:ext cx="176" cy="240"/>
              </a:xfrm>
              <a:prstGeom prst="ellipse">
                <a:avLst/>
              </a:prstGeom>
              <a:solidFill>
                <a:srgbClr val="038A69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5" name="Line 61"/>
              <p:cNvSpPr>
                <a:spLocks noChangeShapeType="1"/>
              </p:cNvSpPr>
              <p:nvPr/>
            </p:nvSpPr>
            <p:spPr bwMode="auto">
              <a:xfrm>
                <a:off x="1000" y="2360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22" name="Text Box 62"/>
            <p:cNvSpPr txBox="1">
              <a:spLocks noChangeArrowheads="1"/>
            </p:cNvSpPr>
            <p:nvPr/>
          </p:nvSpPr>
          <p:spPr bwMode="auto">
            <a:xfrm>
              <a:off x="3888" y="704"/>
              <a:ext cx="256" cy="27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V</a:t>
              </a:r>
            </a:p>
          </p:txBody>
        </p:sp>
        <p:sp>
          <p:nvSpPr>
            <p:cNvPr id="41023" name="Line 63"/>
            <p:cNvSpPr>
              <a:spLocks noChangeShapeType="1"/>
            </p:cNvSpPr>
            <p:nvPr/>
          </p:nvSpPr>
          <p:spPr bwMode="auto">
            <a:xfrm flipV="1">
              <a:off x="4664" y="1400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1024" name="AutoShape 64"/>
            <p:cNvCxnSpPr>
              <a:cxnSpLocks noChangeShapeType="1"/>
              <a:stCxn id="41034" idx="0"/>
              <a:endCxn id="41022" idx="3"/>
            </p:cNvCxnSpPr>
            <p:nvPr/>
          </p:nvCxnSpPr>
          <p:spPr bwMode="auto">
            <a:xfrm rot="5400000" flipH="1">
              <a:off x="4236" y="749"/>
              <a:ext cx="335" cy="52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25" name="Text Box 65"/>
            <p:cNvSpPr txBox="1">
              <a:spLocks noChangeArrowheads="1"/>
            </p:cNvSpPr>
            <p:nvPr/>
          </p:nvSpPr>
          <p:spPr bwMode="auto">
            <a:xfrm>
              <a:off x="4336" y="808"/>
              <a:ext cx="5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Held by</a:t>
              </a:r>
            </a:p>
          </p:txBody>
        </p:sp>
        <p:cxnSp>
          <p:nvCxnSpPr>
            <p:cNvPr id="41026" name="AutoShape 66"/>
            <p:cNvCxnSpPr>
              <a:cxnSpLocks noChangeShapeType="1"/>
              <a:stCxn id="41022" idx="1"/>
              <a:endCxn id="41036" idx="0"/>
            </p:cNvCxnSpPr>
            <p:nvPr/>
          </p:nvCxnSpPr>
          <p:spPr bwMode="auto">
            <a:xfrm rot="10800000" flipV="1">
              <a:off x="3432" y="841"/>
              <a:ext cx="456" cy="383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27" name="Text Box 67"/>
            <p:cNvSpPr txBox="1">
              <a:spLocks noChangeArrowheads="1"/>
            </p:cNvSpPr>
            <p:nvPr/>
          </p:nvSpPr>
          <p:spPr bwMode="auto">
            <a:xfrm>
              <a:off x="3216" y="848"/>
              <a:ext cx="5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Wait for</a:t>
              </a:r>
            </a:p>
          </p:txBody>
        </p:sp>
        <p:sp>
          <p:nvSpPr>
            <p:cNvPr id="41028" name="Line 68"/>
            <p:cNvSpPr>
              <a:spLocks noChangeShapeType="1"/>
            </p:cNvSpPr>
            <p:nvPr/>
          </p:nvSpPr>
          <p:spPr bwMode="auto">
            <a:xfrm>
              <a:off x="3416" y="1456"/>
              <a:ext cx="0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Text Box 69"/>
            <p:cNvSpPr txBox="1">
              <a:spLocks noChangeArrowheads="1"/>
            </p:cNvSpPr>
            <p:nvPr/>
          </p:nvSpPr>
          <p:spPr bwMode="auto">
            <a:xfrm>
              <a:off x="3536" y="1248"/>
              <a:ext cx="2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41030" name="Text Box 70"/>
            <p:cNvSpPr txBox="1">
              <a:spLocks noChangeArrowheads="1"/>
            </p:cNvSpPr>
            <p:nvPr/>
          </p:nvSpPr>
          <p:spPr bwMode="auto">
            <a:xfrm>
              <a:off x="4792" y="1192"/>
              <a:ext cx="2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1031" name="Text Box 71"/>
            <p:cNvSpPr txBox="1">
              <a:spLocks noChangeArrowheads="1"/>
            </p:cNvSpPr>
            <p:nvPr/>
          </p:nvSpPr>
          <p:spPr bwMode="auto">
            <a:xfrm>
              <a:off x="4864" y="1432"/>
              <a:ext cx="23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1032" name="Text Box 72"/>
            <p:cNvSpPr txBox="1">
              <a:spLocks noChangeArrowheads="1"/>
            </p:cNvSpPr>
            <p:nvPr/>
          </p:nvSpPr>
          <p:spPr bwMode="auto">
            <a:xfrm>
              <a:off x="3648" y="2504"/>
              <a:ext cx="23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41033" name="Text Box 73"/>
            <p:cNvSpPr txBox="1">
              <a:spLocks noChangeArrowheads="1"/>
            </p:cNvSpPr>
            <p:nvPr/>
          </p:nvSpPr>
          <p:spPr bwMode="auto">
            <a:xfrm>
              <a:off x="3008" y="1464"/>
              <a:ext cx="23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Z</a:t>
              </a:r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5702300" y="2182813"/>
            <a:ext cx="2019300" cy="2733675"/>
            <a:chOff x="3592" y="1375"/>
            <a:chExt cx="1272" cy="1722"/>
          </a:xfrm>
        </p:grpSpPr>
        <p:sp>
          <p:nvSpPr>
            <p:cNvPr id="41004" name="Line 75"/>
            <p:cNvSpPr>
              <a:spLocks noChangeShapeType="1"/>
            </p:cNvSpPr>
            <p:nvPr/>
          </p:nvSpPr>
          <p:spPr bwMode="auto">
            <a:xfrm flipH="1">
              <a:off x="4128" y="1472"/>
              <a:ext cx="488" cy="792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Text Box 76"/>
            <p:cNvSpPr txBox="1">
              <a:spLocks noChangeArrowheads="1"/>
            </p:cNvSpPr>
            <p:nvPr/>
          </p:nvSpPr>
          <p:spPr bwMode="auto">
            <a:xfrm rot="-3377504">
              <a:off x="4056" y="1584"/>
              <a:ext cx="61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hlink"/>
                  </a:solidFill>
                </a:rPr>
                <a:t>U </a:t>
              </a:r>
              <a:r>
                <a:rPr lang="en-US" sz="1600">
                  <a:solidFill>
                    <a:schemeClr val="hlink"/>
                  </a:solidFill>
                  <a:sym typeface="Wingdings" charset="0"/>
                </a:rPr>
                <a:t> V</a:t>
              </a:r>
              <a:endParaRPr lang="en-US" sz="1600">
                <a:solidFill>
                  <a:schemeClr val="hlink"/>
                </a:solidFill>
              </a:endParaRPr>
            </a:p>
          </p:txBody>
        </p:sp>
        <p:sp>
          <p:nvSpPr>
            <p:cNvPr id="41006" name="Text Box 77"/>
            <p:cNvSpPr txBox="1">
              <a:spLocks noChangeArrowheads="1"/>
            </p:cNvSpPr>
            <p:nvPr/>
          </p:nvSpPr>
          <p:spPr bwMode="auto">
            <a:xfrm>
              <a:off x="3592" y="2824"/>
              <a:ext cx="1272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X:  U </a:t>
              </a:r>
              <a:r>
                <a:rPr lang="en-US">
                  <a:solidFill>
                    <a:schemeClr val="tx1"/>
                  </a:solidFill>
                  <a:sym typeface="Wingdings" charset="0"/>
                </a:rPr>
                <a:t> V</a:t>
              </a:r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5511800" y="2336800"/>
            <a:ext cx="2400300" cy="3049588"/>
            <a:chOff x="3472" y="1472"/>
            <a:chExt cx="1512" cy="1921"/>
          </a:xfrm>
        </p:grpSpPr>
        <p:sp>
          <p:nvSpPr>
            <p:cNvPr id="41001" name="Line 79"/>
            <p:cNvSpPr>
              <a:spLocks noChangeShapeType="1"/>
            </p:cNvSpPr>
            <p:nvPr/>
          </p:nvSpPr>
          <p:spPr bwMode="auto">
            <a:xfrm flipH="1" flipV="1">
              <a:off x="3472" y="1520"/>
              <a:ext cx="456" cy="7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Text Box 80"/>
            <p:cNvSpPr txBox="1">
              <a:spLocks noChangeArrowheads="1"/>
            </p:cNvSpPr>
            <p:nvPr/>
          </p:nvSpPr>
          <p:spPr bwMode="auto">
            <a:xfrm rot="3271814">
              <a:off x="3410" y="1797"/>
              <a:ext cx="8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hlink"/>
                  </a:solidFill>
                </a:rPr>
                <a:t>T </a:t>
              </a:r>
              <a:r>
                <a:rPr lang="en-US" sz="1600">
                  <a:solidFill>
                    <a:schemeClr val="hlink"/>
                  </a:solidFill>
                  <a:sym typeface="Wingdings" charset="0"/>
                </a:rPr>
                <a:t> U  V</a:t>
              </a:r>
              <a:endParaRPr lang="en-US" sz="1600">
                <a:solidFill>
                  <a:schemeClr val="hlink"/>
                </a:solidFill>
              </a:endParaRPr>
            </a:p>
          </p:txBody>
        </p:sp>
        <p:sp>
          <p:nvSpPr>
            <p:cNvPr id="41003" name="Text Box 81"/>
            <p:cNvSpPr txBox="1">
              <a:spLocks noChangeArrowheads="1"/>
            </p:cNvSpPr>
            <p:nvPr/>
          </p:nvSpPr>
          <p:spPr bwMode="auto">
            <a:xfrm>
              <a:off x="3600" y="3120"/>
              <a:ext cx="1384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sym typeface="Wingdings" charset="0"/>
                </a:rPr>
                <a:t>Y:  T  U  V</a:t>
              </a:r>
            </a:p>
          </p:txBody>
        </p:sp>
      </p:grpSp>
      <p:sp>
        <p:nvSpPr>
          <p:cNvPr id="291922" name="Rectangle 82"/>
          <p:cNvSpPr>
            <a:spLocks noChangeArrowheads="1"/>
          </p:cNvSpPr>
          <p:nvPr/>
        </p:nvSpPr>
        <p:spPr bwMode="auto">
          <a:xfrm>
            <a:off x="5484813" y="5403850"/>
            <a:ext cx="2684462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sym typeface="Wingdings" charset="0"/>
              </a:rPr>
              <a:t>Z:  T U V  T </a:t>
            </a:r>
            <a:r>
              <a:rPr lang="en-US">
                <a:sym typeface="Wingdings" charset="0"/>
              </a:rPr>
              <a:t>deadlock detected</a:t>
            </a:r>
          </a:p>
        </p:txBody>
      </p:sp>
      <p:sp>
        <p:nvSpPr>
          <p:cNvPr id="40998" name="Line 83"/>
          <p:cNvSpPr>
            <a:spLocks noChangeShapeType="1"/>
          </p:cNvSpPr>
          <p:nvPr/>
        </p:nvSpPr>
        <p:spPr bwMode="auto">
          <a:xfrm>
            <a:off x="1790700" y="4572000"/>
            <a:ext cx="0" cy="151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84"/>
          <p:cNvSpPr>
            <a:spLocks noChangeShapeType="1"/>
          </p:cNvSpPr>
          <p:nvPr/>
        </p:nvSpPr>
        <p:spPr bwMode="auto">
          <a:xfrm>
            <a:off x="1790700" y="5029200"/>
            <a:ext cx="180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0" name="Line 85"/>
          <p:cNvSpPr>
            <a:spLocks noChangeShapeType="1"/>
          </p:cNvSpPr>
          <p:nvPr/>
        </p:nvSpPr>
        <p:spPr bwMode="auto">
          <a:xfrm>
            <a:off x="1790700" y="5562600"/>
            <a:ext cx="180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3D9-118B-064A-B944-086B9E4E50A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22" grpId="0" animBg="1" autoUpdateAnimBg="0"/>
    </p:bldLst>
  </p:timing>
</p:sld>
</file>

<file path=ppt/theme/theme1.xml><?xml version="1.0" encoding="utf-8"?>
<a:theme xmlns:a="http://schemas.openxmlformats.org/drawingml/2006/main" name="2_LECT01">
  <a:themeElements>
    <a:clrScheme name="">
      <a:dk1>
        <a:srgbClr val="000000"/>
      </a:dk1>
      <a:lt1>
        <a:srgbClr val="FFFFFF"/>
      </a:lt1>
      <a:dk2>
        <a:srgbClr val="FAFD00"/>
      </a:dk2>
      <a:lt2>
        <a:srgbClr val="7F0624"/>
      </a:lt2>
      <a:accent1>
        <a:srgbClr val="FFFFFF"/>
      </a:accent1>
      <a:accent2>
        <a:srgbClr val="FA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E30000"/>
      </a:accent6>
      <a:hlink>
        <a:srgbClr val="1700E5"/>
      </a:hlink>
      <a:folHlink>
        <a:srgbClr val="CECECE"/>
      </a:folHlink>
    </a:clrScheme>
    <a:fontScheme name="2_LECT01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stealth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Helvetic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stealth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Helvetica" pitchFamily="-107" charset="0"/>
          </a:defRPr>
        </a:defPPr>
      </a:lstStyle>
    </a:lnDef>
  </a:objectDefaults>
  <a:extraClrSchemeLst>
    <a:extraClrScheme>
      <a:clrScheme name="LECT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D:\MSOFFICE\POWERPNT\LECT01.PPT</Template>
  <TotalTime>99203050</TotalTime>
  <Pages>34</Pages>
  <Words>1969</Words>
  <Application>Microsoft Macintosh PowerPoint</Application>
  <PresentationFormat>On-screen Show (4:3)</PresentationFormat>
  <Paragraphs>411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2_LECT01</vt:lpstr>
      <vt:lpstr>Distributed Transactions</vt:lpstr>
      <vt:lpstr>Distributed Transactions </vt:lpstr>
      <vt:lpstr>Coordination in Distributed Transactions </vt:lpstr>
      <vt:lpstr>Distributed banking transaction</vt:lpstr>
      <vt:lpstr>I. Locks in Distributed Transactions </vt:lpstr>
      <vt:lpstr>Distributed Deadlocks</vt:lpstr>
      <vt:lpstr>Probes Transmitted to Detect Deadlock</vt:lpstr>
      <vt:lpstr>Edge Chasing</vt:lpstr>
      <vt:lpstr>Reverse Edge Chasing</vt:lpstr>
      <vt:lpstr>Transaction Priority</vt:lpstr>
      <vt:lpstr>Deadlock Prevention </vt:lpstr>
      <vt:lpstr>II. Atomic Commit Problem </vt:lpstr>
      <vt:lpstr>Atomic Commit Protocols</vt:lpstr>
      <vt:lpstr>RPCs for Two-Phase Commit Protocol</vt:lpstr>
      <vt:lpstr>The two-phase commit protocol</vt:lpstr>
      <vt:lpstr>Communication in Two-Phase Commit</vt:lpstr>
      <vt:lpstr>Two Phase Commit (2PC) Protocol </vt:lpstr>
      <vt:lpstr>Lock Hierarchy for the Banking Example</vt:lpstr>
      <vt:lpstr>Lock Hierarchy for a Diary</vt:lpstr>
      <vt:lpstr>Hierarchical Locking </vt:lpstr>
      <vt:lpstr>Summary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>Distributed Systems</dc:subject>
  <dc:creator>Mehdi T. Harandi</dc:creator>
  <cp:keywords/>
  <dc:description/>
  <cp:lastModifiedBy>Nikita Borisov</cp:lastModifiedBy>
  <cp:revision>430</cp:revision>
  <cp:lastPrinted>2011-10-06T17:44:02Z</cp:lastPrinted>
  <dcterms:created xsi:type="dcterms:W3CDTF">2010-10-17T22:42:00Z</dcterms:created>
  <dcterms:modified xsi:type="dcterms:W3CDTF">2011-10-06T17:44:04Z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C:\WINNT40\Profiles\harandi.000\Personal</vt:lpwstr>
  </property>
</Properties>
</file>