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9" r:id="rId1"/>
  </p:sldMasterIdLst>
  <p:notesMasterIdLst>
    <p:notesMasterId r:id="rId44"/>
  </p:notesMasterIdLst>
  <p:handoutMasterIdLst>
    <p:handoutMasterId r:id="rId45"/>
  </p:handoutMasterIdLst>
  <p:sldIdLst>
    <p:sldId id="441" r:id="rId2"/>
    <p:sldId id="442" r:id="rId3"/>
    <p:sldId id="422"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43" r:id="rId21"/>
    <p:sldId id="444" r:id="rId22"/>
    <p:sldId id="445" r:id="rId23"/>
    <p:sldId id="446" r:id="rId24"/>
    <p:sldId id="447" r:id="rId25"/>
    <p:sldId id="448" r:id="rId26"/>
    <p:sldId id="449" r:id="rId27"/>
    <p:sldId id="450" r:id="rId28"/>
    <p:sldId id="451"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39" r:id="rId43"/>
  </p:sldIdLst>
  <p:sldSz cx="9144000" cy="6858000" type="screen4x3"/>
  <p:notesSz cx="7315200" cy="9601200"/>
  <p:defaultTextStyle>
    <a:defPPr>
      <a:defRPr lang="en-US"/>
    </a:defPPr>
    <a:lvl1pPr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1pPr>
    <a:lvl2pPr marL="4572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2pPr>
    <a:lvl3pPr marL="9144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3pPr>
    <a:lvl4pPr marL="13716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4pPr>
    <a:lvl5pPr marL="18288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5pPr>
    <a:lvl6pPr marL="2286000" algn="l" defTabSz="457200" rtl="0" eaLnBrk="1" latinLnBrk="0" hangingPunct="1">
      <a:defRPr sz="1400" kern="1200">
        <a:solidFill>
          <a:schemeClr val="accent2"/>
        </a:solidFill>
        <a:latin typeface="Helvetica" charset="0"/>
        <a:ea typeface="ＭＳ Ｐゴシック" charset="0"/>
        <a:cs typeface="ＭＳ Ｐゴシック" charset="0"/>
      </a:defRPr>
    </a:lvl6pPr>
    <a:lvl7pPr marL="2743200" algn="l" defTabSz="457200" rtl="0" eaLnBrk="1" latinLnBrk="0" hangingPunct="1">
      <a:defRPr sz="1400" kern="1200">
        <a:solidFill>
          <a:schemeClr val="accent2"/>
        </a:solidFill>
        <a:latin typeface="Helvetica" charset="0"/>
        <a:ea typeface="ＭＳ Ｐゴシック" charset="0"/>
        <a:cs typeface="ＭＳ Ｐゴシック" charset="0"/>
      </a:defRPr>
    </a:lvl7pPr>
    <a:lvl8pPr marL="3200400" algn="l" defTabSz="457200" rtl="0" eaLnBrk="1" latinLnBrk="0" hangingPunct="1">
      <a:defRPr sz="1400" kern="1200">
        <a:solidFill>
          <a:schemeClr val="accent2"/>
        </a:solidFill>
        <a:latin typeface="Helvetica" charset="0"/>
        <a:ea typeface="ＭＳ Ｐゴシック" charset="0"/>
        <a:cs typeface="ＭＳ Ｐゴシック" charset="0"/>
      </a:defRPr>
    </a:lvl8pPr>
    <a:lvl9pPr marL="3657600" algn="l" defTabSz="457200" rtl="0" eaLnBrk="1" latinLnBrk="0" hangingPunct="1">
      <a:defRPr sz="1400" kern="1200">
        <a:solidFill>
          <a:schemeClr val="accent2"/>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18FFD"/>
    <a:srgbClr val="C073FA"/>
    <a:srgbClr val="8CFC6C"/>
    <a:srgbClr val="038A69"/>
    <a:srgbClr val="037C03"/>
    <a:srgbClr val="FF7A31"/>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112" y="-9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9" d="100"/>
          <a:sy n="89" d="100"/>
        </p:scale>
        <p:origin x="-1704"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defTabSz="979488">
              <a:defRPr sz="1000" i="1">
                <a:solidFill>
                  <a:srgbClr val="000000"/>
                </a:solidFill>
                <a:latin typeface="Helvetica" pitchFamily="-107" charset="0"/>
                <a:ea typeface="+mn-ea"/>
                <a:cs typeface="+mn-cs"/>
              </a:defRPr>
            </a:lvl1pPr>
          </a:lstStyle>
          <a:p>
            <a:pPr>
              <a:defRPr/>
            </a:pPr>
            <a:endParaRPr lang="en-US"/>
          </a:p>
        </p:txBody>
      </p:sp>
      <p:sp>
        <p:nvSpPr>
          <p:cNvPr id="3075" name="Rectangle 3"/>
          <p:cNvSpPr>
            <a:spLocks noGrp="1" noChangeArrowheads="1"/>
          </p:cNvSpPr>
          <p:nvPr>
            <p:ph type="dt" sz="quarter" idx="1"/>
          </p:nvPr>
        </p:nvSpPr>
        <p:spPr bwMode="auto">
          <a:xfrm>
            <a:off x="414655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algn="r" defTabSz="979488">
              <a:defRPr sz="1000" i="1">
                <a:solidFill>
                  <a:srgbClr val="000000"/>
                </a:solidFill>
                <a:latin typeface="Helvetica" pitchFamily="-107" charset="0"/>
                <a:ea typeface="+mn-ea"/>
                <a:cs typeface="+mn-cs"/>
              </a:defRPr>
            </a:lvl1pPr>
          </a:lstStyle>
          <a:p>
            <a:pPr>
              <a:defRPr/>
            </a:pPr>
            <a:endParaRPr lang="en-US"/>
          </a:p>
        </p:txBody>
      </p:sp>
      <p:sp>
        <p:nvSpPr>
          <p:cNvPr id="3076" name="Rectangle 4"/>
          <p:cNvSpPr>
            <a:spLocks noGrp="1" noChangeArrowheads="1"/>
          </p:cNvSpPr>
          <p:nvPr>
            <p:ph type="ftr" sz="quarter" idx="2"/>
          </p:nvPr>
        </p:nvSpPr>
        <p:spPr bwMode="auto">
          <a:xfrm>
            <a:off x="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defTabSz="979488">
              <a:defRPr sz="1000" i="1">
                <a:solidFill>
                  <a:srgbClr val="000000"/>
                </a:solidFill>
                <a:latin typeface="Helvetica" pitchFamily="-107" charset="0"/>
                <a:ea typeface="+mn-ea"/>
                <a:cs typeface="+mn-cs"/>
              </a:defRPr>
            </a:lvl1pPr>
          </a:lstStyle>
          <a:p>
            <a:pPr>
              <a:defRPr/>
            </a:pPr>
            <a:endParaRPr lang="en-US"/>
          </a:p>
        </p:txBody>
      </p:sp>
      <p:sp>
        <p:nvSpPr>
          <p:cNvPr id="3077" name="Rectangle 5"/>
          <p:cNvSpPr>
            <a:spLocks noGrp="1" noChangeArrowheads="1"/>
          </p:cNvSpPr>
          <p:nvPr>
            <p:ph type="sldNum" sz="quarter" idx="3"/>
          </p:nvPr>
        </p:nvSpPr>
        <p:spPr bwMode="auto">
          <a:xfrm>
            <a:off x="414655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algn="r" defTabSz="979488">
              <a:defRPr sz="1000" i="1">
                <a:solidFill>
                  <a:srgbClr val="000000"/>
                </a:solidFill>
              </a:defRPr>
            </a:lvl1pPr>
          </a:lstStyle>
          <a:p>
            <a:fld id="{3F67BB49-1B2A-B844-8231-59D526237C3F}" type="slidenum">
              <a:rPr lang="en-US"/>
              <a:pPr/>
              <a:t>‹#›</a:t>
            </a:fld>
            <a:endParaRPr lang="en-US"/>
          </a:p>
        </p:txBody>
      </p:sp>
      <p:sp>
        <p:nvSpPr>
          <p:cNvPr id="3078" name="Rectangle 6"/>
          <p:cNvSpPr>
            <a:spLocks noChangeArrowheads="1"/>
          </p:cNvSpPr>
          <p:nvPr/>
        </p:nvSpPr>
        <p:spPr bwMode="auto">
          <a:xfrm>
            <a:off x="2159000" y="9140825"/>
            <a:ext cx="3114675" cy="238125"/>
          </a:xfrm>
          <a:prstGeom prst="rect">
            <a:avLst/>
          </a:prstGeom>
          <a:solidFill>
            <a:srgbClr val="FFFFFF"/>
          </a:solidFill>
          <a:ln w="9525">
            <a:noFill/>
            <a:miter lim="800000"/>
            <a:headEnd/>
            <a:tailEnd/>
          </a:ln>
          <a:effectLst/>
        </p:spPr>
        <p:txBody>
          <a:bodyPr lIns="46501" tIns="18268" rIns="46501" bIns="18268">
            <a:spAutoFit/>
          </a:bodyPr>
          <a:lstStyle/>
          <a:p>
            <a:pPr marL="338138" indent="-338138" defTabSz="912813">
              <a:lnSpc>
                <a:spcPct val="115000"/>
              </a:lnSpc>
              <a:spcAft>
                <a:spcPct val="57000"/>
              </a:spcAft>
              <a:tabLst>
                <a:tab pos="450850" algn="l"/>
              </a:tabLst>
              <a:defRPr/>
            </a:pPr>
            <a:r>
              <a:rPr lang="en-US" sz="1200" b="1">
                <a:solidFill>
                  <a:srgbClr val="000000"/>
                </a:solidFill>
                <a:latin typeface="Helvetica" pitchFamily="-107" charset="0"/>
                <a:ea typeface="+mn-ea"/>
                <a:cs typeface="+mn-cs"/>
              </a:rPr>
              <a:t>       2002 M. T. Harandi and J. Hou</a:t>
            </a:r>
          </a:p>
        </p:txBody>
      </p:sp>
      <p:pic>
        <p:nvPicPr>
          <p:cNvPr id="3079"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9101138"/>
            <a:ext cx="2206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8"/>
          <p:cNvSpPr>
            <a:spLocks noChangeArrowheads="1"/>
          </p:cNvSpPr>
          <p:nvPr/>
        </p:nvSpPr>
        <p:spPr bwMode="auto">
          <a:xfrm>
            <a:off x="-1588" y="6350"/>
            <a:ext cx="1765301" cy="290513"/>
          </a:xfrm>
          <a:prstGeom prst="rect">
            <a:avLst/>
          </a:prstGeom>
          <a:noFill/>
          <a:ln w="9525">
            <a:noFill/>
            <a:miter lim="800000"/>
            <a:headEnd/>
            <a:tailEnd/>
          </a:ln>
          <a:effectLst/>
        </p:spPr>
        <p:txBody>
          <a:bodyPr wrap="none" lIns="91342" tIns="44840" rIns="91342" bIns="44840">
            <a:spAutoFit/>
          </a:bodyPr>
          <a:lstStyle/>
          <a:p>
            <a:pPr defTabSz="912813">
              <a:defRPr/>
            </a:pPr>
            <a:r>
              <a:rPr lang="en-US" sz="1500" b="1" i="1">
                <a:solidFill>
                  <a:schemeClr val="tx1"/>
                </a:solidFill>
                <a:latin typeface="Arial" pitchFamily="-107" charset="0"/>
                <a:ea typeface="+mn-ea"/>
                <a:cs typeface="+mn-cs"/>
              </a:rPr>
              <a:t>Student Notes Pages</a:t>
            </a:r>
          </a:p>
        </p:txBody>
      </p:sp>
    </p:spTree>
    <p:extLst>
      <p:ext uri="{BB962C8B-B14F-4D97-AF65-F5344CB8AC3E}">
        <p14:creationId xmlns:p14="http://schemas.microsoft.com/office/powerpoint/2010/main" val="3793575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1" name="Rectangle 3"/>
          <p:cNvSpPr>
            <a:spLocks noGrp="1" noChangeArrowheads="1"/>
          </p:cNvSpPr>
          <p:nvPr>
            <p:ph type="dt" idx="1"/>
          </p:nvPr>
        </p:nvSpPr>
        <p:spPr bwMode="auto">
          <a:xfrm>
            <a:off x="414655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algn="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2" name="Rectangle 4"/>
          <p:cNvSpPr>
            <a:spLocks noGrp="1" noChangeArrowheads="1"/>
          </p:cNvSpPr>
          <p:nvPr>
            <p:ph type="ftr" sz="quarter" idx="4"/>
          </p:nvPr>
        </p:nvSpPr>
        <p:spPr bwMode="auto">
          <a:xfrm>
            <a:off x="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3" name="Rectangle 5"/>
          <p:cNvSpPr>
            <a:spLocks noGrp="1" noChangeArrowheads="1"/>
          </p:cNvSpPr>
          <p:nvPr>
            <p:ph type="sldNum" sz="quarter" idx="5"/>
          </p:nvPr>
        </p:nvSpPr>
        <p:spPr bwMode="auto">
          <a:xfrm>
            <a:off x="414655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algn="r" defTabSz="979488">
              <a:lnSpc>
                <a:spcPct val="100000"/>
              </a:lnSpc>
              <a:defRPr sz="1000" i="1">
                <a:solidFill>
                  <a:schemeClr val="tx1"/>
                </a:solidFill>
                <a:latin typeface="Times New Roman" charset="0"/>
              </a:defRPr>
            </a:lvl1pPr>
          </a:lstStyle>
          <a:p>
            <a:fld id="{6E76C28A-CDE3-324B-9618-DA303C76CFA7}" type="slidenum">
              <a:rPr lang="en-US"/>
              <a:pPr/>
              <a:t>‹#›</a:t>
            </a:fld>
            <a:endParaRPr lang="en-US"/>
          </a:p>
        </p:txBody>
      </p:sp>
      <p:sp>
        <p:nvSpPr>
          <p:cNvPr id="4102" name="Rectangle 6"/>
          <p:cNvSpPr>
            <a:spLocks noGrp="1" noRot="1" noChangeAspect="1" noChangeArrowheads="1" noTextEdit="1"/>
          </p:cNvSpPr>
          <p:nvPr>
            <p:ph type="sldImg" idx="2"/>
          </p:nvPr>
        </p:nvSpPr>
        <p:spPr bwMode="auto">
          <a:xfrm>
            <a:off x="176213" y="142875"/>
            <a:ext cx="372586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2055" name="Rectangle 7"/>
          <p:cNvSpPr>
            <a:spLocks noChangeArrowheads="1"/>
          </p:cNvSpPr>
          <p:nvPr/>
        </p:nvSpPr>
        <p:spPr bwMode="auto">
          <a:xfrm>
            <a:off x="417513" y="341313"/>
            <a:ext cx="3917950" cy="2747962"/>
          </a:xfrm>
          <a:prstGeom prst="rect">
            <a:avLst/>
          </a:prstGeom>
          <a:noFill/>
          <a:ln w="9525">
            <a:noFill/>
            <a:miter lim="800000"/>
            <a:headEnd/>
            <a:tailEnd/>
          </a:ln>
          <a:effectLst/>
        </p:spPr>
        <p:txBody>
          <a:bodyPr wrap="none" anchor="ctr"/>
          <a:lstStyle/>
          <a:p>
            <a:pPr>
              <a:defRPr/>
            </a:pPr>
            <a:endParaRPr lang="en-US">
              <a:latin typeface="Helvetica" pitchFamily="-107" charset="0"/>
              <a:ea typeface="+mn-ea"/>
              <a:cs typeface="+mn-cs"/>
            </a:endParaRPr>
          </a:p>
        </p:txBody>
      </p:sp>
      <p:sp>
        <p:nvSpPr>
          <p:cNvPr id="2056" name="Rectangle 8"/>
          <p:cNvSpPr>
            <a:spLocks noChangeArrowheads="1"/>
          </p:cNvSpPr>
          <p:nvPr/>
        </p:nvSpPr>
        <p:spPr bwMode="auto">
          <a:xfrm>
            <a:off x="4156075" y="77788"/>
            <a:ext cx="3051175" cy="327025"/>
          </a:xfrm>
          <a:prstGeom prst="rect">
            <a:avLst/>
          </a:prstGeom>
          <a:noFill/>
          <a:ln w="9525">
            <a:noFill/>
            <a:miter lim="800000"/>
            <a:headEnd/>
            <a:tailEnd/>
          </a:ln>
          <a:effectLst/>
        </p:spPr>
        <p:txBody>
          <a:bodyPr lIns="97985" tIns="48163" rIns="97985" bIns="48163">
            <a:spAutoFit/>
          </a:bodyPr>
          <a:lstStyle/>
          <a:p>
            <a:pPr defTabSz="979488">
              <a:spcBef>
                <a:spcPct val="50000"/>
              </a:spcBef>
              <a:defRPr/>
            </a:pPr>
            <a:r>
              <a:rPr lang="en-US" sz="1700" b="1">
                <a:solidFill>
                  <a:srgbClr val="000000"/>
                </a:solidFill>
                <a:latin typeface="Helvetica" pitchFamily="-107" charset="0"/>
                <a:ea typeface="+mn-ea"/>
                <a:cs typeface="+mn-cs"/>
              </a:rPr>
              <a:t>Teaching Tips:</a:t>
            </a:r>
          </a:p>
        </p:txBody>
      </p:sp>
      <p:sp>
        <p:nvSpPr>
          <p:cNvPr id="2057" name="Rectangle 9"/>
          <p:cNvSpPr>
            <a:spLocks noChangeArrowheads="1"/>
          </p:cNvSpPr>
          <p:nvPr/>
        </p:nvSpPr>
        <p:spPr bwMode="auto">
          <a:xfrm>
            <a:off x="4106863" y="22225"/>
            <a:ext cx="3124200" cy="3136900"/>
          </a:xfrm>
          <a:prstGeom prst="rect">
            <a:avLst/>
          </a:prstGeom>
          <a:noFill/>
          <a:ln w="12700">
            <a:solidFill>
              <a:srgbClr val="000000"/>
            </a:solidFill>
            <a:miter lim="800000"/>
            <a:headEnd/>
            <a:tailEnd/>
          </a:ln>
          <a:effectLst/>
        </p:spPr>
        <p:txBody>
          <a:bodyPr wrap="none" anchor="ctr"/>
          <a:lstStyle/>
          <a:p>
            <a:pPr>
              <a:defRPr/>
            </a:pPr>
            <a:endParaRPr lang="en-US">
              <a:latin typeface="Helvetica" pitchFamily="-107" charset="0"/>
              <a:ea typeface="+mn-ea"/>
              <a:cs typeface="+mn-cs"/>
            </a:endParaRPr>
          </a:p>
        </p:txBody>
      </p:sp>
      <p:sp>
        <p:nvSpPr>
          <p:cNvPr id="2058" name="Rectangle 10"/>
          <p:cNvSpPr>
            <a:spLocks noChangeArrowheads="1"/>
          </p:cNvSpPr>
          <p:nvPr/>
        </p:nvSpPr>
        <p:spPr bwMode="auto">
          <a:xfrm>
            <a:off x="52388" y="3217863"/>
            <a:ext cx="7178675" cy="5867400"/>
          </a:xfrm>
          <a:prstGeom prst="rect">
            <a:avLst/>
          </a:prstGeom>
          <a:noFill/>
          <a:ln w="12700">
            <a:solidFill>
              <a:srgbClr val="000000"/>
            </a:solidFill>
            <a:miter lim="800000"/>
            <a:headEnd/>
            <a:tailEnd/>
          </a:ln>
          <a:effectLst/>
        </p:spPr>
        <p:txBody>
          <a:bodyPr wrap="none" anchor="ctr"/>
          <a:lstStyle/>
          <a:p>
            <a:pPr>
              <a:defRPr/>
            </a:pPr>
            <a:endParaRPr lang="en-US">
              <a:latin typeface="Helvetica" pitchFamily="-107" charset="0"/>
              <a:ea typeface="+mn-ea"/>
              <a:cs typeface="+mn-cs"/>
            </a:endParaRPr>
          </a:p>
        </p:txBody>
      </p:sp>
    </p:spTree>
    <p:extLst>
      <p:ext uri="{BB962C8B-B14F-4D97-AF65-F5344CB8AC3E}">
        <p14:creationId xmlns:p14="http://schemas.microsoft.com/office/powerpoint/2010/main" val="327697903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charset="0"/>
                <a:ea typeface="ＭＳ Ｐゴシック" charset="0"/>
                <a:cs typeface="ＭＳ Ｐゴシック" charset="0"/>
              </a:defRPr>
            </a:lvl1pPr>
            <a:lvl2pPr marL="37931725" indent="-37474525" defTabSz="979488">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fld id="{228ED87D-FC0C-7E4D-8B69-2A6FDAFD8F71}" type="slidenum">
              <a:rPr lang="en-US" sz="1000">
                <a:solidFill>
                  <a:prstClr val="black"/>
                </a:solidFill>
                <a:latin typeface="Times New Roman" charset="0"/>
              </a:rPr>
              <a:pPr/>
              <a:t>1</a:t>
            </a:fld>
            <a:endParaRPr lang="en-US" sz="1000">
              <a:solidFill>
                <a:prstClr val="black"/>
              </a:solidFill>
              <a:latin typeface="Times New Roman" charset="0"/>
            </a:endParaRPr>
          </a:p>
        </p:txBody>
      </p:sp>
      <p:sp>
        <p:nvSpPr>
          <p:cNvPr id="6147" name="Rectangle 2"/>
          <p:cNvSpPr>
            <a:spLocks noGrp="1" noRot="1" noChangeAspect="1" noChangeArrowheads="1"/>
          </p:cNvSpPr>
          <p:nvPr>
            <p:ph type="sldImg"/>
          </p:nvPr>
        </p:nvSpPr>
        <p:spPr>
          <a:xfrm>
            <a:off x="185738" y="146050"/>
            <a:ext cx="3709987" cy="2782888"/>
          </a:xfrm>
          <a:ln w="12700" cap="flat">
            <a:solidFill>
              <a:schemeClr val="tx1"/>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noTextEdit="1"/>
          </p:cNvSpPr>
          <p:nvPr>
            <p:ph type="sldImg"/>
          </p:nvPr>
        </p:nvSpPr>
        <p:spPr/>
      </p:sp>
      <p:sp>
        <p:nvSpPr>
          <p:cNvPr id="819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p:sp>
      <p:sp>
        <p:nvSpPr>
          <p:cNvPr id="1024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noTextEdit="1"/>
          </p:cNvSpPr>
          <p:nvPr>
            <p:ph type="sldImg"/>
          </p:nvPr>
        </p:nvSpPr>
        <p:spPr/>
      </p:sp>
      <p:sp>
        <p:nvSpPr>
          <p:cNvPr id="1229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noTextEdit="1"/>
          </p:cNvSpPr>
          <p:nvPr>
            <p:ph type="sldImg"/>
          </p:nvPr>
        </p:nvSpPr>
        <p:spPr/>
      </p:sp>
      <p:sp>
        <p:nvSpPr>
          <p:cNvPr id="1433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noTextEdit="1"/>
          </p:cNvSpPr>
          <p:nvPr>
            <p:ph type="sldImg"/>
          </p:nvPr>
        </p:nvSpPr>
        <p:spPr/>
      </p:sp>
      <p:sp>
        <p:nvSpPr>
          <p:cNvPr id="1638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noTextEdit="1"/>
          </p:cNvSpPr>
          <p:nvPr>
            <p:ph type="sldImg"/>
          </p:nvPr>
        </p:nvSpPr>
        <p:spPr/>
      </p:sp>
      <p:sp>
        <p:nvSpPr>
          <p:cNvPr id="1843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noTextEdit="1"/>
          </p:cNvSpPr>
          <p:nvPr>
            <p:ph type="sldImg"/>
          </p:nvPr>
        </p:nvSpPr>
        <p:spPr/>
      </p:sp>
      <p:sp>
        <p:nvSpPr>
          <p:cNvPr id="2048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noTextEdit="1"/>
          </p:cNvSpPr>
          <p:nvPr>
            <p:ph type="sldImg"/>
          </p:nvPr>
        </p:nvSpPr>
        <p:spPr/>
      </p:sp>
      <p:sp>
        <p:nvSpPr>
          <p:cNvPr id="2253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noTextEdit="1"/>
          </p:cNvSpPr>
          <p:nvPr>
            <p:ph type="sldImg"/>
          </p:nvPr>
        </p:nvSpPr>
        <p:spPr/>
      </p:sp>
      <p:sp>
        <p:nvSpPr>
          <p:cNvPr id="2457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p:sp>
      <p:sp>
        <p:nvSpPr>
          <p:cNvPr id="2662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p:sp>
      <p:sp>
        <p:nvSpPr>
          <p:cNvPr id="2867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r>
              <a:rPr lang="en-US" dirty="0" smtClean="0">
                <a:latin typeface="Arial" charset="0"/>
                <a:ea typeface="ＭＳ Ｐゴシック" charset="0"/>
                <a:cs typeface="ＭＳ Ｐゴシック" charset="0"/>
              </a:rPr>
              <a:t>Note: front end </a:t>
            </a:r>
            <a:r>
              <a:rPr lang="en-US" dirty="0" err="1" smtClean="0">
                <a:latin typeface="Arial" charset="0"/>
                <a:ea typeface="ＭＳ Ｐゴシック" charset="0"/>
                <a:cs typeface="ＭＳ Ｐゴシック" charset="0"/>
              </a:rPr>
              <a:t>doesn</a:t>
            </a:r>
            <a:r>
              <a:rPr lang="fr-FR" dirty="0" smtClean="0">
                <a:latin typeface="Arial" charset="0"/>
                <a:ea typeface="ＭＳ Ｐゴシック" charset="0"/>
                <a:cs typeface="ＭＳ Ｐゴシック" charset="0"/>
              </a:rPr>
              <a:t>'</a:t>
            </a:r>
            <a:r>
              <a:rPr lang="en-US" dirty="0" smtClean="0">
                <a:latin typeface="Arial" charset="0"/>
                <a:ea typeface="ＭＳ Ｐゴシック" charset="0"/>
                <a:cs typeface="ＭＳ Ｐゴシック" charset="0"/>
              </a:rPr>
              <a:t>t </a:t>
            </a:r>
            <a:r>
              <a:rPr lang="en-US" dirty="0" smtClean="0">
                <a:latin typeface="Arial" charset="0"/>
                <a:ea typeface="ＭＳ Ｐゴシック" charset="0"/>
                <a:cs typeface="ＭＳ Ｐゴシック" charset="0"/>
              </a:rPr>
              <a:t>maintain state, provides just a wrapper for transparency</a:t>
            </a:r>
            <a:endParaRPr lang="en-US" dirty="0">
              <a:latin typeface="Arial" charset="0"/>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p:sp>
      <p:sp>
        <p:nvSpPr>
          <p:cNvPr id="3072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p:sp>
      <p:sp>
        <p:nvSpPr>
          <p:cNvPr id="3277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p:sp>
      <p:sp>
        <p:nvSpPr>
          <p:cNvPr id="3481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p:sp>
      <p:sp>
        <p:nvSpPr>
          <p:cNvPr id="3686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p:sp>
      <p:sp>
        <p:nvSpPr>
          <p:cNvPr id="3891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p:sp>
      <p:sp>
        <p:nvSpPr>
          <p:cNvPr id="4096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p:sp>
      <p:sp>
        <p:nvSpPr>
          <p:cNvPr id="4301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p:sp>
      <p:sp>
        <p:nvSpPr>
          <p:cNvPr id="4505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p:sp>
      <p:sp>
        <p:nvSpPr>
          <p:cNvPr id="4710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p:sp>
      <p:sp>
        <p:nvSpPr>
          <p:cNvPr id="5222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p:sp>
      <p:sp>
        <p:nvSpPr>
          <p:cNvPr id="5017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p:sp>
      <p:sp>
        <p:nvSpPr>
          <p:cNvPr id="1433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r>
              <a:rPr lang="en-US" smtClean="0">
                <a:solidFill>
                  <a:prstClr val="white">
                    <a:tint val="95000"/>
                  </a:prstClr>
                </a:solidFill>
              </a:rPr>
              <a:t>2011-09-22</a:t>
            </a:r>
            <a:endParaRPr lang="en-US">
              <a:solidFill>
                <a:prstClr val="white">
                  <a:tint val="95000"/>
                </a:prstClr>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85DA900-934F-E14A-9A9A-ED45BA5C3E5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prstClr val="black">
                    <a:tint val="95000"/>
                  </a:prstClr>
                </a:solidFill>
              </a:rPr>
              <a:t>2011-09-22</a:t>
            </a:r>
            <a:endParaRPr lang="en-US">
              <a:solidFill>
                <a:prstClr val="black">
                  <a:tint val="95000"/>
                </a:prstClr>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1B8423-4FE0-0D4B-BBAE-C1457ECD3B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prstClr val="black">
                    <a:tint val="95000"/>
                  </a:prstClr>
                </a:solidFill>
              </a:rPr>
              <a:t>2011-09-22</a:t>
            </a:r>
            <a:endParaRPr lang="en-US">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fld id="{CB1B8423-4FE0-0D4B-BBAE-C1457ECD3B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prstClr val="black">
                    <a:tint val="95000"/>
                  </a:prstClr>
                </a:solidFill>
              </a:rPr>
              <a:t>2011-09-22</a:t>
            </a:r>
            <a:endParaRPr lang="en-US">
              <a:solidFill>
                <a:prstClr val="black">
                  <a:tint val="95000"/>
                </a:prstClr>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1B8423-4FE0-0D4B-BBAE-C1457ECD3B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white">
                    <a:tint val="95000"/>
                  </a:prstClr>
                </a:solidFill>
              </a:rPr>
              <a:t>2011-09-22</a:t>
            </a:r>
            <a:endParaRPr lang="en-US">
              <a:solidFill>
                <a:prstClr val="white">
                  <a:tint val="95000"/>
                </a:prstClr>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1B8423-4FE0-0D4B-BBAE-C1457ECD3B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10235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1023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prstClr val="black">
                    <a:tint val="95000"/>
                  </a:prstClr>
                </a:solidFill>
              </a:rPr>
              <a:t>2011-09-22</a:t>
            </a:r>
            <a:endParaRPr lang="en-US">
              <a:solidFill>
                <a:prstClr val="black">
                  <a:tint val="95000"/>
                </a:prstClr>
              </a:solidFill>
            </a:endParaRP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B1B8423-4FE0-0D4B-BBAE-C1457ECD3B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prstClr val="black">
                    <a:tint val="95000"/>
                  </a:prstClr>
                </a:solidFill>
              </a:rPr>
              <a:t>2011-09-22</a:t>
            </a:r>
            <a:endParaRPr lang="en-US">
              <a:solidFill>
                <a:prstClr val="black">
                  <a:tint val="95000"/>
                </a:prstClr>
              </a:solidFill>
            </a:endParaRPr>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CB1B8423-4FE0-0D4B-BBAE-C1457ECD3B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prstClr val="black">
                    <a:tint val="95000"/>
                  </a:prstClr>
                </a:solidFill>
              </a:rPr>
              <a:t>2011-09-22</a:t>
            </a:r>
            <a:endParaRPr lang="en-US">
              <a:solidFill>
                <a:prstClr val="black">
                  <a:tint val="95000"/>
                </a:prstClr>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B1B8423-4FE0-0D4B-BBAE-C1457ECD3B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95000"/>
                  </a:prstClr>
                </a:solidFill>
              </a:rPr>
              <a:t>2011-09-22</a:t>
            </a:r>
            <a:endParaRPr lang="en-US">
              <a:solidFill>
                <a:prstClr val="black">
                  <a:tint val="95000"/>
                </a:prstClr>
              </a:solidFill>
            </a:endParaRP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B1B8423-4FE0-0D4B-BBAE-C1457ECD3B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95000"/>
                  </a:prstClr>
                </a:solidFill>
              </a:rPr>
              <a:t>2011-09-22</a:t>
            </a:r>
            <a:endParaRPr lang="en-US">
              <a:solidFill>
                <a:prstClr val="black">
                  <a:tint val="95000"/>
                </a:prstClr>
              </a:solidFill>
            </a:endParaRP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B1B8423-4FE0-0D4B-BBAE-C1457ECD3BA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r>
              <a:rPr lang="en-US" smtClean="0">
                <a:solidFill>
                  <a:prstClr val="black">
                    <a:tint val="95000"/>
                  </a:prstClr>
                </a:solidFill>
              </a:rPr>
              <a:t>2011-09-22</a:t>
            </a:r>
            <a:endParaRPr lang="en-US" dirty="0">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B1B8423-4FE0-0D4B-BBAE-C1457ECD3B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972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4000" cy="10668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76200"/>
            <a:ext cx="8229600" cy="9144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295401"/>
            <a:ext cx="8229600" cy="5105400"/>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2011-09-22</a:t>
            </a:r>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B1B8423-4FE0-0D4B-BBAE-C1457ECD3B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rtl="0" eaLnBrk="1" latinLnBrk="0" hangingPunct="1">
        <a:spcBef>
          <a:spcPct val="0"/>
        </a:spcBef>
        <a:buNone/>
        <a:defRPr kumimoji="0" sz="40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ctrTitle"/>
          </p:nvPr>
        </p:nvSpPr>
        <p:spPr/>
        <p:txBody>
          <a:bodyPr/>
          <a:lstStyle/>
          <a:p>
            <a:r>
              <a:rPr lang="en-US" dirty="0" smtClean="0"/>
              <a:t>Replica Management</a:t>
            </a:r>
            <a:endParaRPr lang="en-US" dirty="0"/>
          </a:p>
        </p:txBody>
      </p:sp>
      <p:sp>
        <p:nvSpPr>
          <p:cNvPr id="4" name="Subtitle 3"/>
          <p:cNvSpPr>
            <a:spLocks noGrp="1"/>
          </p:cNvSpPr>
          <p:nvPr>
            <p:ph type="subTitle" idx="1"/>
          </p:nvPr>
        </p:nvSpPr>
        <p:spPr/>
        <p:txBody>
          <a:bodyPr/>
          <a:lstStyle/>
          <a:p>
            <a:r>
              <a:rPr lang="en-US" smtClean="0"/>
              <a:t>CS425 /CSE424/ECE428 – Distributed Systems – Fall 2011	 </a:t>
            </a:r>
            <a:endParaRPr lang="en-US" dirty="0"/>
          </a:p>
        </p:txBody>
      </p:sp>
      <p:sp>
        <p:nvSpPr>
          <p:cNvPr id="5" name="Date Placeholder 4"/>
          <p:cNvSpPr>
            <a:spLocks noGrp="1"/>
          </p:cNvSpPr>
          <p:nvPr>
            <p:ph type="dt" sz="half" idx="10"/>
          </p:nvPr>
        </p:nvSpPr>
        <p:spPr/>
        <p:txBody>
          <a:bodyPr/>
          <a:lstStyle/>
          <a:p>
            <a:r>
              <a:rPr lang="en-US" smtClean="0"/>
              <a:t>2011-09-22</a:t>
            </a:r>
            <a:endParaRPr lang="en-US"/>
          </a:p>
        </p:txBody>
      </p:sp>
      <p:sp>
        <p:nvSpPr>
          <p:cNvPr id="6" name="Footer Placeholder 5"/>
          <p:cNvSpPr>
            <a:spLocks noGrp="1"/>
          </p:cNvSpPr>
          <p:nvPr>
            <p:ph type="ftr" sz="quarter" idx="11"/>
          </p:nvPr>
        </p:nvSpPr>
        <p:spPr/>
        <p:txBody>
          <a:bodyPr/>
          <a:lstStyle/>
          <a:p>
            <a:r>
              <a:rPr lang="en-US" smtClean="0"/>
              <a:t>Nikita Borisov - UIUC</a:t>
            </a:r>
            <a:endParaRPr lang="en-US"/>
          </a:p>
        </p:txBody>
      </p:sp>
      <p:sp>
        <p:nvSpPr>
          <p:cNvPr id="7" name="Slide Number Placeholder 6"/>
          <p:cNvSpPr>
            <a:spLocks noGrp="1"/>
          </p:cNvSpPr>
          <p:nvPr>
            <p:ph type="sldNum" sz="quarter" idx="12"/>
          </p:nvPr>
        </p:nvSpPr>
        <p:spPr/>
        <p:txBody>
          <a:bodyPr/>
          <a:lstStyle/>
          <a:p>
            <a:fld id="{D309F3EC-D33C-9A4E-B66B-49515E34B6A2}" type="slidenum">
              <a:rPr lang="en-US" smtClean="0"/>
              <a:pPr/>
              <a:t>1</a:t>
            </a:fld>
            <a:endParaRPr lang="en-US"/>
          </a:p>
        </p:txBody>
      </p:sp>
      <p:sp>
        <p:nvSpPr>
          <p:cNvPr id="8" name="TextBox 7"/>
          <p:cNvSpPr txBox="1"/>
          <p:nvPr/>
        </p:nvSpPr>
        <p:spPr>
          <a:xfrm>
            <a:off x="4724400" y="5334000"/>
            <a:ext cx="4335567" cy="483722"/>
          </a:xfrm>
          <a:prstGeom prst="rect">
            <a:avLst/>
          </a:prstGeom>
          <a:noFill/>
        </p:spPr>
        <p:txBody>
          <a:bodyPr wrap="none" rtlCol="0">
            <a:spAutoFit/>
          </a:bodyPr>
          <a:lstStyle/>
          <a:p>
            <a:r>
              <a:rPr lang="en-US" dirty="0">
                <a:solidFill>
                  <a:srgbClr val="60B5CC"/>
                </a:solidFill>
              </a:rPr>
              <a:t>Material derived from slides by I. Gupta, M. </a:t>
            </a:r>
            <a:r>
              <a:rPr lang="en-US" dirty="0" err="1">
                <a:solidFill>
                  <a:srgbClr val="60B5CC"/>
                </a:solidFill>
              </a:rPr>
              <a:t>Harandi</a:t>
            </a:r>
            <a:r>
              <a:rPr lang="en-US" dirty="0">
                <a:solidFill>
                  <a:srgbClr val="60B5CC"/>
                </a:solidFill>
              </a:rPr>
              <a:t>, </a:t>
            </a:r>
          </a:p>
          <a:p>
            <a:r>
              <a:rPr lang="en-US" dirty="0">
                <a:solidFill>
                  <a:srgbClr val="60B5CC"/>
                </a:solidFill>
              </a:rPr>
              <a:t>J. </a:t>
            </a:r>
            <a:r>
              <a:rPr lang="en-US" dirty="0" err="1">
                <a:solidFill>
                  <a:srgbClr val="60B5CC"/>
                </a:solidFill>
              </a:rPr>
              <a:t>Hou</a:t>
            </a:r>
            <a:r>
              <a:rPr lang="en-US" dirty="0">
                <a:solidFill>
                  <a:srgbClr val="60B5CC"/>
                </a:solidFill>
              </a:rPr>
              <a:t>, S. </a:t>
            </a:r>
            <a:r>
              <a:rPr lang="en-US" dirty="0" err="1">
                <a:solidFill>
                  <a:srgbClr val="60B5CC"/>
                </a:solidFill>
              </a:rPr>
              <a:t>Mitra</a:t>
            </a:r>
            <a:r>
              <a:rPr lang="en-US" dirty="0">
                <a:solidFill>
                  <a:srgbClr val="60B5CC"/>
                </a:solidFill>
              </a:rPr>
              <a:t>, K. </a:t>
            </a:r>
            <a:r>
              <a:rPr lang="en-US" dirty="0" err="1">
                <a:solidFill>
                  <a:srgbClr val="60B5CC"/>
                </a:solidFill>
              </a:rPr>
              <a:t>Nahrstedt</a:t>
            </a:r>
            <a:r>
              <a:rPr lang="en-US" dirty="0">
                <a:solidFill>
                  <a:srgbClr val="60B5CC"/>
                </a:solidFill>
              </a:rPr>
              <a:t>, N. </a:t>
            </a:r>
            <a:r>
              <a:rPr lang="en-US" dirty="0" err="1">
                <a:solidFill>
                  <a:srgbClr val="60B5CC"/>
                </a:solidFill>
              </a:rPr>
              <a:t>Vaidya</a:t>
            </a:r>
            <a:endParaRPr lang="en-US" dirty="0">
              <a:solidFill>
                <a:srgbClr val="60B5CC"/>
              </a:solidFill>
            </a:endParaRPr>
          </a:p>
        </p:txBody>
      </p:sp>
    </p:spTree>
    <p:extLst>
      <p:ext uri="{BB962C8B-B14F-4D97-AF65-F5344CB8AC3E}">
        <p14:creationId xmlns:p14="http://schemas.microsoft.com/office/powerpoint/2010/main" val="1780844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View Synchronous Communication</a:t>
            </a:r>
            <a:endParaRPr lang="en-US"/>
          </a:p>
        </p:txBody>
      </p:sp>
      <p:sp>
        <p:nvSpPr>
          <p:cNvPr id="21507" name="Rectangle 3"/>
          <p:cNvSpPr>
            <a:spLocks noGrp="1" noChangeArrowheads="1"/>
          </p:cNvSpPr>
          <p:nvPr>
            <p:ph idx="1"/>
          </p:nvPr>
        </p:nvSpPr>
        <p:spPr/>
        <p:txBody>
          <a:bodyPr>
            <a:normAutofit fontScale="70000" lnSpcReduction="20000"/>
          </a:bodyPr>
          <a:lstStyle/>
          <a:p>
            <a:r>
              <a:rPr lang="en-US" dirty="0" smtClean="0"/>
              <a:t>View Synchronous Communication = Group Membership Service  +  Reliable multicast </a:t>
            </a:r>
          </a:p>
          <a:p>
            <a:r>
              <a:rPr lang="en-US" dirty="0" smtClean="0"/>
              <a:t> The following guarantees are provided for multicast messages:</a:t>
            </a:r>
          </a:p>
          <a:p>
            <a:pPr lvl="1"/>
            <a:r>
              <a:rPr lang="en-US" dirty="0" smtClean="0">
                <a:solidFill>
                  <a:schemeClr val="accent4"/>
                </a:solidFill>
              </a:rPr>
              <a:t>Integrity</a:t>
            </a:r>
            <a:r>
              <a:rPr lang="en-US" dirty="0" smtClean="0"/>
              <a:t>: If p delivered message m, p will not deliver m again. Also p </a:t>
            </a:r>
            <a:r>
              <a:rPr lang="en-US" dirty="0" smtClean="0">
                <a:sym typeface="Symbol" charset="0"/>
              </a:rPr>
              <a:t> group (m), i.e., p is in the latest view.</a:t>
            </a:r>
            <a:endParaRPr lang="en-US" dirty="0" smtClean="0"/>
          </a:p>
          <a:p>
            <a:pPr lvl="1"/>
            <a:r>
              <a:rPr lang="en-US" dirty="0" smtClean="0">
                <a:solidFill>
                  <a:schemeClr val="accent4"/>
                </a:solidFill>
              </a:rPr>
              <a:t>Validity</a:t>
            </a:r>
            <a:r>
              <a:rPr lang="en-US" dirty="0" smtClean="0"/>
              <a:t>: Correct processes always deliver all messages. That is, if p delivers message m in view v(g), and some process q </a:t>
            </a:r>
            <a:r>
              <a:rPr lang="en-US" dirty="0" smtClean="0">
                <a:sym typeface="Symbol" charset="0"/>
              </a:rPr>
              <a:t> v(g) does not deliver m in view v(g), then the next view </a:t>
            </a:r>
            <a:r>
              <a:rPr lang="en-US" dirty="0" smtClean="0">
                <a:sym typeface="Symbol" charset="0"/>
              </a:rPr>
              <a:t>v</a:t>
            </a:r>
            <a:r>
              <a:rPr lang="fr-FR" altLang="ja-JP" dirty="0" smtClean="0">
                <a:sym typeface="Symbol" charset="0"/>
              </a:rPr>
              <a:t>'</a:t>
            </a:r>
            <a:r>
              <a:rPr lang="en-US" dirty="0" smtClean="0">
                <a:sym typeface="Symbol" charset="0"/>
              </a:rPr>
              <a:t>(</a:t>
            </a:r>
            <a:r>
              <a:rPr lang="en-US" dirty="0" smtClean="0">
                <a:sym typeface="Symbol" charset="0"/>
              </a:rPr>
              <a:t>g) delivered at p will not include q.</a:t>
            </a:r>
            <a:endParaRPr lang="en-US" dirty="0" smtClean="0"/>
          </a:p>
          <a:p>
            <a:pPr lvl="1"/>
            <a:r>
              <a:rPr lang="en-US" dirty="0" smtClean="0">
                <a:solidFill>
                  <a:schemeClr val="accent4"/>
                </a:solidFill>
              </a:rPr>
              <a:t>Agreement</a:t>
            </a:r>
            <a:r>
              <a:rPr lang="en-US" dirty="0" smtClean="0"/>
              <a:t>:  Correct processes deliver the same sequence of views, and the same set of messages in any view.</a:t>
            </a:r>
          </a:p>
          <a:p>
            <a:pPr lvl="1"/>
            <a:r>
              <a:rPr lang="en-US" dirty="0" smtClean="0"/>
              <a:t>	if p delivers m in V, and then delivers </a:t>
            </a:r>
            <a:r>
              <a:rPr lang="en-US" dirty="0" smtClean="0"/>
              <a:t>V</a:t>
            </a:r>
            <a:r>
              <a:rPr lang="fr-FR" altLang="ja-JP" dirty="0" smtClean="0"/>
              <a:t>'</a:t>
            </a:r>
            <a:r>
              <a:rPr lang="en-US" dirty="0" smtClean="0"/>
              <a:t>, </a:t>
            </a:r>
            <a:r>
              <a:rPr lang="en-US" dirty="0" smtClean="0"/>
              <a:t>then   all processes in V </a:t>
            </a:r>
            <a:r>
              <a:rPr lang="en-US" dirty="0" smtClean="0">
                <a:sym typeface="Symbol" charset="0"/>
              </a:rPr>
              <a:t> </a:t>
            </a:r>
            <a:r>
              <a:rPr lang="en-US" dirty="0" smtClean="0">
                <a:sym typeface="Symbol" charset="0"/>
              </a:rPr>
              <a:t>V</a:t>
            </a:r>
            <a:r>
              <a:rPr lang="fr-FR" altLang="ja-JP" dirty="0" smtClean="0">
                <a:sym typeface="Symbol" charset="0"/>
              </a:rPr>
              <a:t>'</a:t>
            </a:r>
            <a:r>
              <a:rPr lang="en-US" dirty="0" smtClean="0">
                <a:sym typeface="Symbol" charset="0"/>
              </a:rPr>
              <a:t> </a:t>
            </a:r>
            <a:r>
              <a:rPr lang="en-US" dirty="0" smtClean="0">
                <a:sym typeface="Symbol" charset="0"/>
              </a:rPr>
              <a:t>deliver m in view V</a:t>
            </a:r>
            <a:endParaRPr lang="en-US" dirty="0" smtClean="0"/>
          </a:p>
          <a:p>
            <a:pPr lvl="1"/>
            <a:r>
              <a:rPr lang="en-US" dirty="0" smtClean="0"/>
              <a:t>All View Delivery conditions (Order, Integrity and Non-triviality conditions, from last slide) are satisfied</a:t>
            </a:r>
          </a:p>
          <a:p>
            <a:r>
              <a:rPr lang="en-US" altLang="ja-JP" dirty="0" smtClean="0"/>
              <a:t>"</a:t>
            </a:r>
            <a:r>
              <a:rPr lang="en-US" dirty="0" smtClean="0"/>
              <a:t>What happens in the View, stays in the View</a:t>
            </a:r>
            <a:r>
              <a:rPr lang="en-US" altLang="ja-JP" dirty="0" smtClean="0"/>
              <a:t>"</a:t>
            </a:r>
            <a:endParaRPr lang="en-US" dirty="0" smtClean="0"/>
          </a:p>
          <a:p>
            <a:r>
              <a:rPr lang="en-US" dirty="0" smtClean="0"/>
              <a:t>View and message deliveries are allowed to occur at different physical times at different members!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fontScale="90000"/>
          </a:bodyPr>
          <a:lstStyle/>
          <a:p>
            <a:r>
              <a:rPr lang="en-US" smtClean="0"/>
              <a:t>Example: View Synchronous Communication</a:t>
            </a:r>
            <a:endParaRPr lang="en-US"/>
          </a:p>
        </p:txBody>
      </p:sp>
      <p:grpSp>
        <p:nvGrpSpPr>
          <p:cNvPr id="2" name="Group 4"/>
          <p:cNvGrpSpPr>
            <a:grpSpLocks/>
          </p:cNvGrpSpPr>
          <p:nvPr/>
        </p:nvGrpSpPr>
        <p:grpSpPr bwMode="auto">
          <a:xfrm>
            <a:off x="749300" y="1443037"/>
            <a:ext cx="2806700" cy="1985963"/>
            <a:chOff x="456" y="744"/>
            <a:chExt cx="1768" cy="1251"/>
          </a:xfrm>
        </p:grpSpPr>
        <p:sp>
          <p:nvSpPr>
            <p:cNvPr id="23619" name="Line 5"/>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20" name="Line 6"/>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21" name="Line 7"/>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22" name="Text Box 8"/>
            <p:cNvSpPr txBox="1">
              <a:spLocks noChangeArrowheads="1"/>
            </p:cNvSpPr>
            <p:nvPr/>
          </p:nvSpPr>
          <p:spPr bwMode="auto">
            <a:xfrm>
              <a:off x="464" y="856"/>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23623" name="Text Box 9"/>
            <p:cNvSpPr txBox="1">
              <a:spLocks noChangeArrowheads="1"/>
            </p:cNvSpPr>
            <p:nvPr/>
          </p:nvSpPr>
          <p:spPr bwMode="auto">
            <a:xfrm>
              <a:off x="456" y="114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23624" name="Text Box 10"/>
            <p:cNvSpPr txBox="1">
              <a:spLocks noChangeArrowheads="1"/>
            </p:cNvSpPr>
            <p:nvPr/>
          </p:nvSpPr>
          <p:spPr bwMode="auto">
            <a:xfrm>
              <a:off x="456" y="146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23625" name="Freeform 11"/>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12700">
              <a:solidFill>
                <a:schemeClr val="accent2"/>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26" name="Text Box 12"/>
            <p:cNvSpPr txBox="1">
              <a:spLocks noChangeArrowheads="1"/>
            </p:cNvSpPr>
            <p:nvPr/>
          </p:nvSpPr>
          <p:spPr bwMode="auto">
            <a:xfrm>
              <a:off x="608" y="1816"/>
              <a:ext cx="5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3" name="Group 13"/>
          <p:cNvGrpSpPr>
            <a:grpSpLocks/>
          </p:cNvGrpSpPr>
          <p:nvPr/>
        </p:nvGrpSpPr>
        <p:grpSpPr bwMode="auto">
          <a:xfrm>
            <a:off x="774700" y="3759200"/>
            <a:ext cx="2806700" cy="1985963"/>
            <a:chOff x="456" y="744"/>
            <a:chExt cx="1768" cy="1251"/>
          </a:xfrm>
        </p:grpSpPr>
        <p:sp>
          <p:nvSpPr>
            <p:cNvPr id="23611" name="Line 14"/>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12" name="Line 15"/>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13" name="Line 16"/>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14" name="Text Box 17"/>
            <p:cNvSpPr txBox="1">
              <a:spLocks noChangeArrowheads="1"/>
            </p:cNvSpPr>
            <p:nvPr/>
          </p:nvSpPr>
          <p:spPr bwMode="auto">
            <a:xfrm>
              <a:off x="464" y="856"/>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23615" name="Text Box 18"/>
            <p:cNvSpPr txBox="1">
              <a:spLocks noChangeArrowheads="1"/>
            </p:cNvSpPr>
            <p:nvPr/>
          </p:nvSpPr>
          <p:spPr bwMode="auto">
            <a:xfrm>
              <a:off x="456" y="114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23616" name="Text Box 19"/>
            <p:cNvSpPr txBox="1">
              <a:spLocks noChangeArrowheads="1"/>
            </p:cNvSpPr>
            <p:nvPr/>
          </p:nvSpPr>
          <p:spPr bwMode="auto">
            <a:xfrm>
              <a:off x="456" y="146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23617" name="Freeform 20"/>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12700">
              <a:solidFill>
                <a:schemeClr val="accent2"/>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18" name="Text Box 21"/>
            <p:cNvSpPr txBox="1">
              <a:spLocks noChangeArrowheads="1"/>
            </p:cNvSpPr>
            <p:nvPr/>
          </p:nvSpPr>
          <p:spPr bwMode="auto">
            <a:xfrm>
              <a:off x="608" y="1816"/>
              <a:ext cx="5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4" name="Group 22"/>
          <p:cNvGrpSpPr>
            <a:grpSpLocks/>
          </p:cNvGrpSpPr>
          <p:nvPr/>
        </p:nvGrpSpPr>
        <p:grpSpPr bwMode="auto">
          <a:xfrm>
            <a:off x="5105400" y="1519237"/>
            <a:ext cx="2806700" cy="1985963"/>
            <a:chOff x="456" y="744"/>
            <a:chExt cx="1768" cy="1251"/>
          </a:xfrm>
        </p:grpSpPr>
        <p:sp>
          <p:nvSpPr>
            <p:cNvPr id="23603" name="Line 23"/>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24"/>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25"/>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606" name="Text Box 26"/>
            <p:cNvSpPr txBox="1">
              <a:spLocks noChangeArrowheads="1"/>
            </p:cNvSpPr>
            <p:nvPr/>
          </p:nvSpPr>
          <p:spPr bwMode="auto">
            <a:xfrm>
              <a:off x="464" y="856"/>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23607" name="Text Box 27"/>
            <p:cNvSpPr txBox="1">
              <a:spLocks noChangeArrowheads="1"/>
            </p:cNvSpPr>
            <p:nvPr/>
          </p:nvSpPr>
          <p:spPr bwMode="auto">
            <a:xfrm>
              <a:off x="456" y="114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23608" name="Text Box 28"/>
            <p:cNvSpPr txBox="1">
              <a:spLocks noChangeArrowheads="1"/>
            </p:cNvSpPr>
            <p:nvPr/>
          </p:nvSpPr>
          <p:spPr bwMode="auto">
            <a:xfrm>
              <a:off x="456" y="146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23609" name="Freeform 29"/>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12700">
              <a:solidFill>
                <a:schemeClr val="accent2"/>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10" name="Text Box 30"/>
            <p:cNvSpPr txBox="1">
              <a:spLocks noChangeArrowheads="1"/>
            </p:cNvSpPr>
            <p:nvPr/>
          </p:nvSpPr>
          <p:spPr bwMode="auto">
            <a:xfrm>
              <a:off x="608" y="1816"/>
              <a:ext cx="5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5" name="Group 31"/>
          <p:cNvGrpSpPr>
            <a:grpSpLocks/>
          </p:cNvGrpSpPr>
          <p:nvPr/>
        </p:nvGrpSpPr>
        <p:grpSpPr bwMode="auto">
          <a:xfrm>
            <a:off x="5016500" y="3822700"/>
            <a:ext cx="2806700" cy="1985963"/>
            <a:chOff x="456" y="744"/>
            <a:chExt cx="1768" cy="1251"/>
          </a:xfrm>
        </p:grpSpPr>
        <p:sp>
          <p:nvSpPr>
            <p:cNvPr id="23595" name="Line 32"/>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33"/>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34"/>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98" name="Text Box 35"/>
            <p:cNvSpPr txBox="1">
              <a:spLocks noChangeArrowheads="1"/>
            </p:cNvSpPr>
            <p:nvPr/>
          </p:nvSpPr>
          <p:spPr bwMode="auto">
            <a:xfrm>
              <a:off x="464" y="856"/>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23599" name="Text Box 36"/>
            <p:cNvSpPr txBox="1">
              <a:spLocks noChangeArrowheads="1"/>
            </p:cNvSpPr>
            <p:nvPr/>
          </p:nvSpPr>
          <p:spPr bwMode="auto">
            <a:xfrm>
              <a:off x="456" y="114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23600" name="Text Box 37"/>
            <p:cNvSpPr txBox="1">
              <a:spLocks noChangeArrowheads="1"/>
            </p:cNvSpPr>
            <p:nvPr/>
          </p:nvSpPr>
          <p:spPr bwMode="auto">
            <a:xfrm>
              <a:off x="456" y="146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23601" name="Freeform 38"/>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12700">
              <a:solidFill>
                <a:schemeClr val="accent2"/>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02" name="Text Box 39"/>
            <p:cNvSpPr txBox="1">
              <a:spLocks noChangeArrowheads="1"/>
            </p:cNvSpPr>
            <p:nvPr/>
          </p:nvSpPr>
          <p:spPr bwMode="auto">
            <a:xfrm>
              <a:off x="608" y="1816"/>
              <a:ext cx="5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6" name="Group 40"/>
          <p:cNvGrpSpPr>
            <a:grpSpLocks/>
          </p:cNvGrpSpPr>
          <p:nvPr/>
        </p:nvGrpSpPr>
        <p:grpSpPr bwMode="auto">
          <a:xfrm>
            <a:off x="1625600" y="1646237"/>
            <a:ext cx="482600" cy="614363"/>
            <a:chOff x="1024" y="872"/>
            <a:chExt cx="304" cy="387"/>
          </a:xfrm>
        </p:grpSpPr>
        <p:sp>
          <p:nvSpPr>
            <p:cNvPr id="23589" name="Line 41"/>
            <p:cNvSpPr>
              <a:spLocks noChangeShapeType="1"/>
            </p:cNvSpPr>
            <p:nvPr/>
          </p:nvSpPr>
          <p:spPr bwMode="auto">
            <a:xfrm>
              <a:off x="1040" y="976"/>
              <a:ext cx="24" cy="192"/>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3590" name="Group 42"/>
            <p:cNvGrpSpPr>
              <a:grpSpLocks/>
            </p:cNvGrpSpPr>
            <p:nvPr/>
          </p:nvGrpSpPr>
          <p:grpSpPr bwMode="auto">
            <a:xfrm>
              <a:off x="1024" y="872"/>
              <a:ext cx="304" cy="387"/>
              <a:chOff x="1024" y="872"/>
              <a:chExt cx="304" cy="387"/>
            </a:xfrm>
          </p:grpSpPr>
          <p:sp>
            <p:nvSpPr>
              <p:cNvPr id="23591" name="Line 43"/>
              <p:cNvSpPr>
                <a:spLocks noChangeShapeType="1"/>
              </p:cNvSpPr>
              <p:nvPr/>
            </p:nvSpPr>
            <p:spPr bwMode="auto">
              <a:xfrm>
                <a:off x="1032" y="968"/>
                <a:ext cx="176" cy="16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92" name="Text Box 44"/>
              <p:cNvSpPr txBox="1">
                <a:spLocks noChangeArrowheads="1"/>
              </p:cNvSpPr>
              <p:nvPr/>
            </p:nvSpPr>
            <p:spPr bwMode="auto">
              <a:xfrm>
                <a:off x="1112" y="872"/>
                <a:ext cx="1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23593" name="Text Box 45"/>
              <p:cNvSpPr txBox="1">
                <a:spLocks noChangeArrowheads="1"/>
              </p:cNvSpPr>
              <p:nvPr/>
            </p:nvSpPr>
            <p:spPr bwMode="auto">
              <a:xfrm>
                <a:off x="1152" y="1056"/>
                <a:ext cx="1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sp>
            <p:nvSpPr>
              <p:cNvPr id="23594" name="Text Box 46"/>
              <p:cNvSpPr txBox="1">
                <a:spLocks noChangeArrowheads="1"/>
              </p:cNvSpPr>
              <p:nvPr/>
            </p:nvSpPr>
            <p:spPr bwMode="auto">
              <a:xfrm>
                <a:off x="1024" y="1080"/>
                <a:ext cx="1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grpSp>
      </p:grpSp>
      <p:grpSp>
        <p:nvGrpSpPr>
          <p:cNvPr id="8" name="Group 47"/>
          <p:cNvGrpSpPr>
            <a:grpSpLocks/>
          </p:cNvGrpSpPr>
          <p:nvPr/>
        </p:nvGrpSpPr>
        <p:grpSpPr bwMode="auto">
          <a:xfrm>
            <a:off x="2387600" y="2103437"/>
            <a:ext cx="863600" cy="1262063"/>
            <a:chOff x="1504" y="1160"/>
            <a:chExt cx="544" cy="795"/>
          </a:xfrm>
        </p:grpSpPr>
        <p:sp>
          <p:nvSpPr>
            <p:cNvPr id="23587" name="Freeform 48"/>
            <p:cNvSpPr>
              <a:spLocks/>
            </p:cNvSpPr>
            <p:nvPr/>
          </p:nvSpPr>
          <p:spPr bwMode="auto">
            <a:xfrm>
              <a:off x="1597" y="1160"/>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12700">
              <a:solidFill>
                <a:schemeClr val="accent2"/>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8" name="Text Box 49"/>
            <p:cNvSpPr txBox="1">
              <a:spLocks noChangeArrowheads="1"/>
            </p:cNvSpPr>
            <p:nvPr/>
          </p:nvSpPr>
          <p:spPr bwMode="auto">
            <a:xfrm>
              <a:off x="1504" y="1776"/>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9" name="Group 50"/>
          <p:cNvGrpSpPr>
            <a:grpSpLocks/>
          </p:cNvGrpSpPr>
          <p:nvPr/>
        </p:nvGrpSpPr>
        <p:grpSpPr bwMode="auto">
          <a:xfrm>
            <a:off x="2171700" y="4432300"/>
            <a:ext cx="863600" cy="1262063"/>
            <a:chOff x="1368" y="2792"/>
            <a:chExt cx="544" cy="795"/>
          </a:xfrm>
        </p:grpSpPr>
        <p:sp>
          <p:nvSpPr>
            <p:cNvPr id="23585" name="Freeform 51"/>
            <p:cNvSpPr>
              <a:spLocks/>
            </p:cNvSpPr>
            <p:nvPr/>
          </p:nvSpPr>
          <p:spPr bwMode="auto">
            <a:xfrm>
              <a:off x="1461" y="2792"/>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12700">
              <a:solidFill>
                <a:schemeClr val="accent2"/>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6" name="Text Box 52"/>
            <p:cNvSpPr txBox="1">
              <a:spLocks noChangeArrowheads="1"/>
            </p:cNvSpPr>
            <p:nvPr/>
          </p:nvSpPr>
          <p:spPr bwMode="auto">
            <a:xfrm>
              <a:off x="1368" y="3408"/>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10" name="Group 53"/>
          <p:cNvGrpSpPr>
            <a:grpSpLocks/>
          </p:cNvGrpSpPr>
          <p:nvPr/>
        </p:nvGrpSpPr>
        <p:grpSpPr bwMode="auto">
          <a:xfrm>
            <a:off x="6832600" y="2116137"/>
            <a:ext cx="863600" cy="1262063"/>
            <a:chOff x="4280" y="1200"/>
            <a:chExt cx="544" cy="795"/>
          </a:xfrm>
        </p:grpSpPr>
        <p:sp>
          <p:nvSpPr>
            <p:cNvPr id="23583" name="Freeform 54"/>
            <p:cNvSpPr>
              <a:spLocks/>
            </p:cNvSpPr>
            <p:nvPr/>
          </p:nvSpPr>
          <p:spPr bwMode="auto">
            <a:xfrm>
              <a:off x="4373" y="1200"/>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12700">
              <a:solidFill>
                <a:schemeClr val="accent2"/>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4" name="Text Box 55"/>
            <p:cNvSpPr txBox="1">
              <a:spLocks noChangeArrowheads="1"/>
            </p:cNvSpPr>
            <p:nvPr/>
          </p:nvSpPr>
          <p:spPr bwMode="auto">
            <a:xfrm>
              <a:off x="4280" y="1816"/>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11" name="Group 56"/>
          <p:cNvGrpSpPr>
            <a:grpSpLocks/>
          </p:cNvGrpSpPr>
          <p:nvPr/>
        </p:nvGrpSpPr>
        <p:grpSpPr bwMode="auto">
          <a:xfrm>
            <a:off x="6413500" y="4495800"/>
            <a:ext cx="863600" cy="1262063"/>
            <a:chOff x="4040" y="2832"/>
            <a:chExt cx="544" cy="795"/>
          </a:xfrm>
        </p:grpSpPr>
        <p:sp>
          <p:nvSpPr>
            <p:cNvPr id="23581" name="Freeform 57"/>
            <p:cNvSpPr>
              <a:spLocks/>
            </p:cNvSpPr>
            <p:nvPr/>
          </p:nvSpPr>
          <p:spPr bwMode="auto">
            <a:xfrm>
              <a:off x="4133" y="2832"/>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12700">
              <a:solidFill>
                <a:schemeClr val="accent2"/>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2" name="Text Box 58"/>
            <p:cNvSpPr txBox="1">
              <a:spLocks noChangeArrowheads="1"/>
            </p:cNvSpPr>
            <p:nvPr/>
          </p:nvSpPr>
          <p:spPr bwMode="auto">
            <a:xfrm>
              <a:off x="4040" y="3448"/>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12" name="Group 59"/>
          <p:cNvGrpSpPr>
            <a:grpSpLocks/>
          </p:cNvGrpSpPr>
          <p:nvPr/>
        </p:nvGrpSpPr>
        <p:grpSpPr bwMode="auto">
          <a:xfrm>
            <a:off x="6007100" y="1697037"/>
            <a:ext cx="977900" cy="1155700"/>
            <a:chOff x="3760" y="936"/>
            <a:chExt cx="616" cy="728"/>
          </a:xfrm>
        </p:grpSpPr>
        <p:sp>
          <p:nvSpPr>
            <p:cNvPr id="23578" name="Text Box 60"/>
            <p:cNvSpPr txBox="1">
              <a:spLocks noChangeArrowheads="1"/>
            </p:cNvSpPr>
            <p:nvPr/>
          </p:nvSpPr>
          <p:spPr bwMode="auto">
            <a:xfrm>
              <a:off x="3984" y="936"/>
              <a:ext cx="1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23579" name="Line 61"/>
            <p:cNvSpPr>
              <a:spLocks noChangeShapeType="1"/>
            </p:cNvSpPr>
            <p:nvPr/>
          </p:nvSpPr>
          <p:spPr bwMode="auto">
            <a:xfrm>
              <a:off x="3760" y="1048"/>
              <a:ext cx="112" cy="29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80" name="Line 62"/>
            <p:cNvSpPr>
              <a:spLocks noChangeShapeType="1"/>
            </p:cNvSpPr>
            <p:nvPr/>
          </p:nvSpPr>
          <p:spPr bwMode="auto">
            <a:xfrm>
              <a:off x="3760" y="1048"/>
              <a:ext cx="616" cy="61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 name="Group 63"/>
          <p:cNvGrpSpPr>
            <a:grpSpLocks/>
          </p:cNvGrpSpPr>
          <p:nvPr/>
        </p:nvGrpSpPr>
        <p:grpSpPr bwMode="auto">
          <a:xfrm>
            <a:off x="1663700" y="3949700"/>
            <a:ext cx="977900" cy="1155700"/>
            <a:chOff x="1048" y="2488"/>
            <a:chExt cx="616" cy="728"/>
          </a:xfrm>
        </p:grpSpPr>
        <p:sp>
          <p:nvSpPr>
            <p:cNvPr id="23575" name="Text Box 64"/>
            <p:cNvSpPr txBox="1">
              <a:spLocks noChangeArrowheads="1"/>
            </p:cNvSpPr>
            <p:nvPr/>
          </p:nvSpPr>
          <p:spPr bwMode="auto">
            <a:xfrm>
              <a:off x="1272" y="2488"/>
              <a:ext cx="1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23576" name="Line 65"/>
            <p:cNvSpPr>
              <a:spLocks noChangeShapeType="1"/>
            </p:cNvSpPr>
            <p:nvPr/>
          </p:nvSpPr>
          <p:spPr bwMode="auto">
            <a:xfrm>
              <a:off x="1048" y="2600"/>
              <a:ext cx="112" cy="29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77" name="Line 66"/>
            <p:cNvSpPr>
              <a:spLocks noChangeShapeType="1"/>
            </p:cNvSpPr>
            <p:nvPr/>
          </p:nvSpPr>
          <p:spPr bwMode="auto">
            <a:xfrm>
              <a:off x="1048" y="2600"/>
              <a:ext cx="616" cy="61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67"/>
          <p:cNvGrpSpPr>
            <a:grpSpLocks/>
          </p:cNvGrpSpPr>
          <p:nvPr/>
        </p:nvGrpSpPr>
        <p:grpSpPr bwMode="auto">
          <a:xfrm>
            <a:off x="5943600" y="4000500"/>
            <a:ext cx="1130300" cy="1155700"/>
            <a:chOff x="3744" y="2520"/>
            <a:chExt cx="712" cy="728"/>
          </a:xfrm>
        </p:grpSpPr>
        <p:sp>
          <p:nvSpPr>
            <p:cNvPr id="23572" name="Text Box 68"/>
            <p:cNvSpPr txBox="1">
              <a:spLocks noChangeArrowheads="1"/>
            </p:cNvSpPr>
            <p:nvPr/>
          </p:nvSpPr>
          <p:spPr bwMode="auto">
            <a:xfrm>
              <a:off x="3968" y="2520"/>
              <a:ext cx="1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23573" name="Line 69"/>
            <p:cNvSpPr>
              <a:spLocks noChangeShapeType="1"/>
            </p:cNvSpPr>
            <p:nvPr/>
          </p:nvSpPr>
          <p:spPr bwMode="auto">
            <a:xfrm>
              <a:off x="3744" y="2632"/>
              <a:ext cx="712" cy="29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70"/>
            <p:cNvSpPr>
              <a:spLocks noChangeShapeType="1"/>
            </p:cNvSpPr>
            <p:nvPr/>
          </p:nvSpPr>
          <p:spPr bwMode="auto">
            <a:xfrm>
              <a:off x="3744" y="2632"/>
              <a:ext cx="616" cy="61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84039" name="Text Box 71"/>
          <p:cNvSpPr txBox="1">
            <a:spLocks noChangeArrowheads="1"/>
          </p:cNvSpPr>
          <p:nvPr/>
        </p:nvSpPr>
        <p:spPr bwMode="auto">
          <a:xfrm>
            <a:off x="1524000" y="5791200"/>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Not Allowed</a:t>
            </a:r>
          </a:p>
        </p:txBody>
      </p:sp>
      <p:sp>
        <p:nvSpPr>
          <p:cNvPr id="84040" name="Text Box 72"/>
          <p:cNvSpPr txBox="1">
            <a:spLocks noChangeArrowheads="1"/>
          </p:cNvSpPr>
          <p:nvPr/>
        </p:nvSpPr>
        <p:spPr bwMode="auto">
          <a:xfrm>
            <a:off x="5778500" y="5829300"/>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Not Allowed</a:t>
            </a:r>
          </a:p>
        </p:txBody>
      </p:sp>
      <p:sp>
        <p:nvSpPr>
          <p:cNvPr id="84041" name="Text Box 73"/>
          <p:cNvSpPr txBox="1">
            <a:spLocks noChangeArrowheads="1"/>
          </p:cNvSpPr>
          <p:nvPr/>
        </p:nvSpPr>
        <p:spPr bwMode="auto">
          <a:xfrm>
            <a:off x="1727200" y="1239837"/>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dirty="0">
                <a:solidFill>
                  <a:schemeClr val="hlink"/>
                </a:solidFill>
              </a:rPr>
              <a:t>Allowed</a:t>
            </a:r>
          </a:p>
        </p:txBody>
      </p:sp>
      <p:sp>
        <p:nvSpPr>
          <p:cNvPr id="84042" name="Text Box 74"/>
          <p:cNvSpPr txBox="1">
            <a:spLocks noChangeArrowheads="1"/>
          </p:cNvSpPr>
          <p:nvPr/>
        </p:nvSpPr>
        <p:spPr bwMode="auto">
          <a:xfrm>
            <a:off x="6007100" y="1227137"/>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Allowed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041"/>
                                        </p:tgtEl>
                                        <p:attrNameLst>
                                          <p:attrName>style.visibility</p:attrName>
                                        </p:attrNameLst>
                                      </p:cBhvr>
                                      <p:to>
                                        <p:strVal val="visible"/>
                                      </p:to>
                                    </p:set>
                                    <p:anim calcmode="lin" valueType="num">
                                      <p:cBhvr additive="base">
                                        <p:cTn id="25" dur="500" fill="hold"/>
                                        <p:tgtEl>
                                          <p:spTgt spid="84041"/>
                                        </p:tgtEl>
                                        <p:attrNameLst>
                                          <p:attrName>ppt_x</p:attrName>
                                        </p:attrNameLst>
                                      </p:cBhvr>
                                      <p:tavLst>
                                        <p:tav tm="0">
                                          <p:val>
                                            <p:strVal val="0-#ppt_w/2"/>
                                          </p:val>
                                        </p:tav>
                                        <p:tav tm="100000">
                                          <p:val>
                                            <p:strVal val="#ppt_x"/>
                                          </p:val>
                                        </p:tav>
                                      </p:tavLst>
                                    </p:anim>
                                    <p:anim calcmode="lin" valueType="num">
                                      <p:cBhvr additive="base">
                                        <p:cTn id="26" dur="500" fill="hold"/>
                                        <p:tgtEl>
                                          <p:spTgt spid="840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4042"/>
                                        </p:tgtEl>
                                        <p:attrNameLst>
                                          <p:attrName>style.visibility</p:attrName>
                                        </p:attrNameLst>
                                      </p:cBhvr>
                                      <p:to>
                                        <p:strVal val="visible"/>
                                      </p:to>
                                    </p:set>
                                    <p:anim calcmode="lin" valueType="num">
                                      <p:cBhvr additive="base">
                                        <p:cTn id="49" dur="500" fill="hold"/>
                                        <p:tgtEl>
                                          <p:spTgt spid="84042"/>
                                        </p:tgtEl>
                                        <p:attrNameLst>
                                          <p:attrName>ppt_x</p:attrName>
                                        </p:attrNameLst>
                                      </p:cBhvr>
                                      <p:tavLst>
                                        <p:tav tm="0">
                                          <p:val>
                                            <p:strVal val="0-#ppt_w/2"/>
                                          </p:val>
                                        </p:tav>
                                        <p:tav tm="100000">
                                          <p:val>
                                            <p:strVal val="#ppt_x"/>
                                          </p:val>
                                        </p:tav>
                                      </p:tavLst>
                                    </p:anim>
                                    <p:anim calcmode="lin" valueType="num">
                                      <p:cBhvr additive="base">
                                        <p:cTn id="50" dur="500" fill="hold"/>
                                        <p:tgtEl>
                                          <p:spTgt spid="8404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0-#ppt_w/2"/>
                                          </p:val>
                                        </p:tav>
                                        <p:tav tm="100000">
                                          <p:val>
                                            <p:strVal val="#ppt_x"/>
                                          </p:val>
                                        </p:tav>
                                      </p:tavLst>
                                    </p:anim>
                                    <p:anim calcmode="lin" valueType="num">
                                      <p:cBhvr additive="base">
                                        <p:cTn id="5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0-#ppt_w/2"/>
                                          </p:val>
                                        </p:tav>
                                        <p:tav tm="100000">
                                          <p:val>
                                            <p:strVal val="#ppt_x"/>
                                          </p:val>
                                        </p:tav>
                                      </p:tavLst>
                                    </p:anim>
                                    <p:anim calcmode="lin" valueType="num">
                                      <p:cBhvr additive="base">
                                        <p:cTn id="6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0-#ppt_w/2"/>
                                          </p:val>
                                        </p:tav>
                                        <p:tav tm="100000">
                                          <p:val>
                                            <p:strVal val="#ppt_x"/>
                                          </p:val>
                                        </p:tav>
                                      </p:tavLst>
                                    </p:anim>
                                    <p:anim calcmode="lin" valueType="num">
                                      <p:cBhvr additive="base">
                                        <p:cTn id="6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039"/>
                                        </p:tgtEl>
                                        <p:attrNameLst>
                                          <p:attrName>style.visibility</p:attrName>
                                        </p:attrNameLst>
                                      </p:cBhvr>
                                      <p:to>
                                        <p:strVal val="visible"/>
                                      </p:to>
                                    </p:set>
                                    <p:anim calcmode="lin" valueType="num">
                                      <p:cBhvr additive="base">
                                        <p:cTn id="73" dur="500" fill="hold"/>
                                        <p:tgtEl>
                                          <p:spTgt spid="84039"/>
                                        </p:tgtEl>
                                        <p:attrNameLst>
                                          <p:attrName>ppt_x</p:attrName>
                                        </p:attrNameLst>
                                      </p:cBhvr>
                                      <p:tavLst>
                                        <p:tav tm="0">
                                          <p:val>
                                            <p:strVal val="0-#ppt_w/2"/>
                                          </p:val>
                                        </p:tav>
                                        <p:tav tm="100000">
                                          <p:val>
                                            <p:strVal val="#ppt_x"/>
                                          </p:val>
                                        </p:tav>
                                      </p:tavLst>
                                    </p:anim>
                                    <p:anim calcmode="lin" valueType="num">
                                      <p:cBhvr additive="base">
                                        <p:cTn id="74" dur="500" fill="hold"/>
                                        <p:tgtEl>
                                          <p:spTgt spid="84039"/>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0-#ppt_w/2"/>
                                          </p:val>
                                        </p:tav>
                                        <p:tav tm="100000">
                                          <p:val>
                                            <p:strVal val="#ppt_x"/>
                                          </p:val>
                                        </p:tav>
                                      </p:tavLst>
                                    </p:anim>
                                    <p:anim calcmode="lin" valueType="num">
                                      <p:cBhvr additive="base">
                                        <p:cTn id="8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0-#ppt_w/2"/>
                                          </p:val>
                                        </p:tav>
                                        <p:tav tm="100000">
                                          <p:val>
                                            <p:strVal val="#ppt_x"/>
                                          </p:val>
                                        </p:tav>
                                      </p:tavLst>
                                    </p:anim>
                                    <p:anim calcmode="lin" valueType="num">
                                      <p:cBhvr additive="base">
                                        <p:cTn id="8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11"/>
                                        </p:tgtEl>
                                        <p:attrNameLst>
                                          <p:attrName>style.visibility</p:attrName>
                                        </p:attrNameLst>
                                      </p:cBhvr>
                                      <p:to>
                                        <p:strVal val="visible"/>
                                      </p:to>
                                    </p:set>
                                    <p:anim calcmode="lin" valueType="num">
                                      <p:cBhvr additive="base">
                                        <p:cTn id="91" dur="500" fill="hold"/>
                                        <p:tgtEl>
                                          <p:spTgt spid="11"/>
                                        </p:tgtEl>
                                        <p:attrNameLst>
                                          <p:attrName>ppt_x</p:attrName>
                                        </p:attrNameLst>
                                      </p:cBhvr>
                                      <p:tavLst>
                                        <p:tav tm="0">
                                          <p:val>
                                            <p:strVal val="0-#ppt_w/2"/>
                                          </p:val>
                                        </p:tav>
                                        <p:tav tm="100000">
                                          <p:val>
                                            <p:strVal val="#ppt_x"/>
                                          </p:val>
                                        </p:tav>
                                      </p:tavLst>
                                    </p:anim>
                                    <p:anim calcmode="lin" valueType="num">
                                      <p:cBhvr additive="base">
                                        <p:cTn id="9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4040"/>
                                        </p:tgtEl>
                                        <p:attrNameLst>
                                          <p:attrName>style.visibility</p:attrName>
                                        </p:attrNameLst>
                                      </p:cBhvr>
                                      <p:to>
                                        <p:strVal val="visible"/>
                                      </p:to>
                                    </p:set>
                                    <p:anim calcmode="lin" valueType="num">
                                      <p:cBhvr additive="base">
                                        <p:cTn id="97" dur="500" fill="hold"/>
                                        <p:tgtEl>
                                          <p:spTgt spid="84040"/>
                                        </p:tgtEl>
                                        <p:attrNameLst>
                                          <p:attrName>ppt_x</p:attrName>
                                        </p:attrNameLst>
                                      </p:cBhvr>
                                      <p:tavLst>
                                        <p:tav tm="0">
                                          <p:val>
                                            <p:strVal val="0-#ppt_w/2"/>
                                          </p:val>
                                        </p:tav>
                                        <p:tav tm="100000">
                                          <p:val>
                                            <p:strVal val="#ppt_x"/>
                                          </p:val>
                                        </p:tav>
                                      </p:tavLst>
                                    </p:anim>
                                    <p:anim calcmode="lin" valueType="num">
                                      <p:cBhvr additive="base">
                                        <p:cTn id="98" dur="500" fill="hold"/>
                                        <p:tgtEl>
                                          <p:spTgt spid="84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39" grpId="0" autoUpdateAnimBg="0"/>
      <p:bldP spid="84040" grpId="0" autoUpdateAnimBg="0"/>
      <p:bldP spid="84041" grpId="0" autoUpdateAnimBg="0"/>
      <p:bldP spid="8404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State Transfer</a:t>
            </a:r>
            <a:endParaRPr lang="en-US"/>
          </a:p>
        </p:txBody>
      </p:sp>
      <p:sp>
        <p:nvSpPr>
          <p:cNvPr id="25603" name="Rectangle 3"/>
          <p:cNvSpPr>
            <a:spLocks noGrp="1" noChangeArrowheads="1"/>
          </p:cNvSpPr>
          <p:nvPr>
            <p:ph idx="1"/>
          </p:nvPr>
        </p:nvSpPr>
        <p:spPr/>
        <p:txBody>
          <a:bodyPr>
            <a:normAutofit fontScale="85000" lnSpcReduction="20000"/>
          </a:bodyPr>
          <a:lstStyle/>
          <a:p>
            <a:r>
              <a:rPr lang="en-US" dirty="0" smtClean="0"/>
              <a:t>When a new process joins the group, state transfer may be needed (at view delivery point) to bring it up to date</a:t>
            </a:r>
          </a:p>
          <a:p>
            <a:pPr lvl="1"/>
            <a:r>
              <a:rPr lang="en-US" altLang="ja-JP" dirty="0" smtClean="0"/>
              <a:t>"</a:t>
            </a:r>
            <a:r>
              <a:rPr lang="en-US" dirty="0" smtClean="0"/>
              <a:t>state</a:t>
            </a:r>
            <a:r>
              <a:rPr lang="en-US" altLang="ja-JP" dirty="0" smtClean="0"/>
              <a:t>"</a:t>
            </a:r>
            <a:r>
              <a:rPr lang="en-US" dirty="0" smtClean="0"/>
              <a:t> may be list of all messages delivered so far (wasteful)</a:t>
            </a:r>
          </a:p>
          <a:p>
            <a:pPr lvl="1"/>
            <a:r>
              <a:rPr lang="en-US" altLang="ja-JP" dirty="0" smtClean="0"/>
              <a:t>"</a:t>
            </a:r>
            <a:r>
              <a:rPr lang="en-US" dirty="0" smtClean="0"/>
              <a:t>state</a:t>
            </a:r>
            <a:r>
              <a:rPr lang="en-US" altLang="ja-JP" dirty="0" smtClean="0"/>
              <a:t>"</a:t>
            </a:r>
            <a:r>
              <a:rPr lang="en-US" dirty="0" smtClean="0"/>
              <a:t> could be list of current server object values (e.g., a bank database) – could be large</a:t>
            </a:r>
          </a:p>
          <a:p>
            <a:pPr lvl="1"/>
            <a:r>
              <a:rPr lang="en-US" dirty="0" smtClean="0"/>
              <a:t>Important to optimize this state transfer</a:t>
            </a:r>
          </a:p>
          <a:p>
            <a:r>
              <a:rPr lang="en-US" dirty="0" smtClean="0"/>
              <a:t>View Synchrony = </a:t>
            </a:r>
            <a:r>
              <a:rPr lang="en-US" altLang="ja-JP" dirty="0" smtClean="0"/>
              <a:t>"</a:t>
            </a:r>
            <a:r>
              <a:rPr lang="en-US" dirty="0" smtClean="0"/>
              <a:t>Virtual Synchrony</a:t>
            </a:r>
            <a:r>
              <a:rPr lang="en-US" altLang="ja-JP" dirty="0" smtClean="0"/>
              <a:t>"</a:t>
            </a:r>
            <a:endParaRPr lang="en-US" dirty="0" smtClean="0"/>
          </a:p>
          <a:p>
            <a:pPr lvl="1"/>
            <a:r>
              <a:rPr lang="en-US" dirty="0" smtClean="0"/>
              <a:t>Provides an abstraction of a synchronous network that hides the asynchrony of the underlying network from distributed applications </a:t>
            </a:r>
          </a:p>
          <a:p>
            <a:pPr lvl="1"/>
            <a:r>
              <a:rPr lang="en-US" dirty="0" smtClean="0"/>
              <a:t>But does not violate FLP impossibility (since can partition)</a:t>
            </a:r>
          </a:p>
          <a:p>
            <a:r>
              <a:rPr lang="en-US" dirty="0" smtClean="0"/>
              <a:t>Used in ISIS toolkit (NY Stock Exchange)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765800" y="1054100"/>
            <a:ext cx="2451100" cy="29210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27651" name="Rectangle 3"/>
          <p:cNvSpPr>
            <a:spLocks noChangeArrowheads="1"/>
          </p:cNvSpPr>
          <p:nvPr/>
        </p:nvSpPr>
        <p:spPr bwMode="auto">
          <a:xfrm>
            <a:off x="5930900" y="21844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27652" name="Rectangle 4"/>
          <p:cNvSpPr>
            <a:spLocks noChangeArrowheads="1"/>
          </p:cNvSpPr>
          <p:nvPr/>
        </p:nvSpPr>
        <p:spPr bwMode="auto">
          <a:xfrm>
            <a:off x="5918200" y="29718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27653" name="Rectangle 5"/>
          <p:cNvSpPr>
            <a:spLocks noChangeArrowheads="1"/>
          </p:cNvSpPr>
          <p:nvPr/>
        </p:nvSpPr>
        <p:spPr bwMode="auto">
          <a:xfrm>
            <a:off x="5918200" y="1257300"/>
            <a:ext cx="2133600" cy="8382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88070" name="Rectangle 6"/>
          <p:cNvSpPr>
            <a:spLocks noChangeArrowheads="1"/>
          </p:cNvSpPr>
          <p:nvPr/>
        </p:nvSpPr>
        <p:spPr bwMode="auto">
          <a:xfrm>
            <a:off x="1079500" y="11684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88071" name="Rectangle 7"/>
          <p:cNvSpPr>
            <a:spLocks noGrp="1" noChangeArrowheads="1"/>
          </p:cNvSpPr>
          <p:nvPr>
            <p:ph type="title"/>
          </p:nvPr>
        </p:nvSpPr>
        <p:spPr/>
        <p:txBody>
          <a:bodyPr/>
          <a:lstStyle/>
          <a:p>
            <a:r>
              <a:rPr lang="en-US" smtClean="0"/>
              <a:t>Back to Replication</a:t>
            </a:r>
            <a:endParaRPr lang="en-US"/>
          </a:p>
        </p:txBody>
      </p:sp>
      <p:sp>
        <p:nvSpPr>
          <p:cNvPr id="27656" name="Rectangle 8"/>
          <p:cNvSpPr>
            <a:spLocks noGrp="1" noChangeArrowheads="1"/>
          </p:cNvSpPr>
          <p:nvPr>
            <p:ph idx="1"/>
          </p:nvPr>
        </p:nvSpPr>
        <p:spPr>
          <a:xfrm>
            <a:off x="457200" y="4343399"/>
            <a:ext cx="8229600" cy="2057401"/>
          </a:xfrm>
        </p:spPr>
        <p:txBody>
          <a:bodyPr>
            <a:normAutofit lnSpcReduction="10000"/>
          </a:bodyPr>
          <a:lstStyle/>
          <a:p>
            <a:r>
              <a:rPr lang="en-US" dirty="0" smtClean="0"/>
              <a:t>Need consistent updates to all copies of object</a:t>
            </a:r>
          </a:p>
          <a:p>
            <a:pPr lvl="1"/>
            <a:r>
              <a:rPr lang="en-US" dirty="0" err="1" smtClean="0"/>
              <a:t>Linearizability</a:t>
            </a:r>
            <a:endParaRPr lang="en-US" dirty="0" smtClean="0"/>
          </a:p>
          <a:p>
            <a:pPr lvl="1"/>
            <a:r>
              <a:rPr lang="en-US" dirty="0" smtClean="0"/>
              <a:t>Sequential consistency  </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7657" name="Oval 9"/>
          <p:cNvSpPr>
            <a:spLocks noChangeArrowheads="1"/>
          </p:cNvSpPr>
          <p:nvPr/>
        </p:nvSpPr>
        <p:spPr bwMode="auto">
          <a:xfrm>
            <a:off x="1371600" y="13208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7658" name="Text Box 10"/>
          <p:cNvSpPr txBox="1">
            <a:spLocks noChangeArrowheads="1"/>
          </p:cNvSpPr>
          <p:nvPr/>
        </p:nvSpPr>
        <p:spPr bwMode="auto">
          <a:xfrm>
            <a:off x="1384300" y="13716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27659" name="Text Box 11"/>
          <p:cNvSpPr txBox="1">
            <a:spLocks noChangeArrowheads="1"/>
          </p:cNvSpPr>
          <p:nvPr/>
        </p:nvSpPr>
        <p:spPr bwMode="auto">
          <a:xfrm>
            <a:off x="3378200" y="13589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27660" name="Oval 12"/>
          <p:cNvSpPr>
            <a:spLocks noChangeArrowheads="1"/>
          </p:cNvSpPr>
          <p:nvPr/>
        </p:nvSpPr>
        <p:spPr bwMode="auto">
          <a:xfrm>
            <a:off x="6121400" y="14224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7661" name="Oval 13"/>
          <p:cNvSpPr>
            <a:spLocks noChangeArrowheads="1"/>
          </p:cNvSpPr>
          <p:nvPr/>
        </p:nvSpPr>
        <p:spPr bwMode="auto">
          <a:xfrm>
            <a:off x="6121400" y="22225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7662" name="Oval 14"/>
          <p:cNvSpPr>
            <a:spLocks noChangeArrowheads="1"/>
          </p:cNvSpPr>
          <p:nvPr/>
        </p:nvSpPr>
        <p:spPr bwMode="auto">
          <a:xfrm>
            <a:off x="6108700" y="30226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7663" name="Text Box 15"/>
          <p:cNvSpPr txBox="1">
            <a:spLocks noChangeArrowheads="1"/>
          </p:cNvSpPr>
          <p:nvPr/>
        </p:nvSpPr>
        <p:spPr bwMode="auto">
          <a:xfrm>
            <a:off x="6083300" y="15240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27664" name="Text Box 16"/>
          <p:cNvSpPr txBox="1">
            <a:spLocks noChangeArrowheads="1"/>
          </p:cNvSpPr>
          <p:nvPr/>
        </p:nvSpPr>
        <p:spPr bwMode="auto">
          <a:xfrm>
            <a:off x="6070600" y="31877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27665" name="Text Box 17"/>
          <p:cNvSpPr txBox="1">
            <a:spLocks noChangeArrowheads="1"/>
          </p:cNvSpPr>
          <p:nvPr/>
        </p:nvSpPr>
        <p:spPr bwMode="auto">
          <a:xfrm>
            <a:off x="6096000" y="23495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88082" name="Rectangle 18"/>
          <p:cNvSpPr>
            <a:spLocks noChangeArrowheads="1"/>
          </p:cNvSpPr>
          <p:nvPr/>
        </p:nvSpPr>
        <p:spPr bwMode="auto">
          <a:xfrm>
            <a:off x="1079500" y="19685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27667" name="Oval 19"/>
          <p:cNvSpPr>
            <a:spLocks noChangeArrowheads="1"/>
          </p:cNvSpPr>
          <p:nvPr/>
        </p:nvSpPr>
        <p:spPr bwMode="auto">
          <a:xfrm>
            <a:off x="1371600" y="21209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7668" name="Text Box 20"/>
          <p:cNvSpPr txBox="1">
            <a:spLocks noChangeArrowheads="1"/>
          </p:cNvSpPr>
          <p:nvPr/>
        </p:nvSpPr>
        <p:spPr bwMode="auto">
          <a:xfrm>
            <a:off x="1384300" y="21717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27669" name="Text Box 21"/>
          <p:cNvSpPr txBox="1">
            <a:spLocks noChangeArrowheads="1"/>
          </p:cNvSpPr>
          <p:nvPr/>
        </p:nvSpPr>
        <p:spPr bwMode="auto">
          <a:xfrm>
            <a:off x="3378200" y="21463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88086" name="Rectangle 22"/>
          <p:cNvSpPr>
            <a:spLocks noChangeArrowheads="1"/>
          </p:cNvSpPr>
          <p:nvPr/>
        </p:nvSpPr>
        <p:spPr bwMode="auto">
          <a:xfrm>
            <a:off x="1092200" y="30861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27671" name="Oval 23"/>
          <p:cNvSpPr>
            <a:spLocks noChangeArrowheads="1"/>
          </p:cNvSpPr>
          <p:nvPr/>
        </p:nvSpPr>
        <p:spPr bwMode="auto">
          <a:xfrm>
            <a:off x="1384300" y="32385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7672" name="Text Box 24"/>
          <p:cNvSpPr txBox="1">
            <a:spLocks noChangeArrowheads="1"/>
          </p:cNvSpPr>
          <p:nvPr/>
        </p:nvSpPr>
        <p:spPr bwMode="auto">
          <a:xfrm>
            <a:off x="1397000" y="32893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27673" name="Text Box 25"/>
          <p:cNvSpPr txBox="1">
            <a:spLocks noChangeArrowheads="1"/>
          </p:cNvSpPr>
          <p:nvPr/>
        </p:nvSpPr>
        <p:spPr bwMode="auto">
          <a:xfrm>
            <a:off x="3390900" y="32639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27674" name="Text Box 26"/>
          <p:cNvSpPr txBox="1">
            <a:spLocks noChangeArrowheads="1"/>
          </p:cNvSpPr>
          <p:nvPr/>
        </p:nvSpPr>
        <p:spPr bwMode="auto">
          <a:xfrm>
            <a:off x="7162800" y="3721100"/>
            <a:ext cx="977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hlink"/>
                </a:solidFill>
              </a:rPr>
              <a:t>Service</a:t>
            </a:r>
          </a:p>
        </p:txBody>
      </p:sp>
      <p:sp>
        <p:nvSpPr>
          <p:cNvPr id="27675" name="Line 27"/>
          <p:cNvSpPr>
            <a:spLocks noChangeShapeType="1"/>
          </p:cNvSpPr>
          <p:nvPr/>
        </p:nvSpPr>
        <p:spPr bwMode="auto">
          <a:xfrm>
            <a:off x="2247900" y="15367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8"/>
          <p:cNvSpPr>
            <a:spLocks noChangeShapeType="1"/>
          </p:cNvSpPr>
          <p:nvPr/>
        </p:nvSpPr>
        <p:spPr bwMode="auto">
          <a:xfrm>
            <a:off x="2273300" y="23241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9"/>
          <p:cNvSpPr>
            <a:spLocks noChangeShapeType="1"/>
          </p:cNvSpPr>
          <p:nvPr/>
        </p:nvSpPr>
        <p:spPr bwMode="auto">
          <a:xfrm>
            <a:off x="2273300" y="34417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30"/>
          <p:cNvSpPr>
            <a:spLocks noChangeShapeType="1"/>
          </p:cNvSpPr>
          <p:nvPr/>
        </p:nvSpPr>
        <p:spPr bwMode="auto">
          <a:xfrm>
            <a:off x="4584700" y="1549400"/>
            <a:ext cx="1168400" cy="2921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31"/>
          <p:cNvSpPr>
            <a:spLocks noChangeShapeType="1"/>
          </p:cNvSpPr>
          <p:nvPr/>
        </p:nvSpPr>
        <p:spPr bwMode="auto">
          <a:xfrm>
            <a:off x="4572000" y="2298700"/>
            <a:ext cx="12065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32"/>
          <p:cNvSpPr>
            <a:spLocks noChangeShapeType="1"/>
          </p:cNvSpPr>
          <p:nvPr/>
        </p:nvSpPr>
        <p:spPr bwMode="auto">
          <a:xfrm flipV="1">
            <a:off x="4597400" y="3009900"/>
            <a:ext cx="1155700" cy="4064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7681" name="Group 33"/>
          <p:cNvGrpSpPr>
            <a:grpSpLocks/>
          </p:cNvGrpSpPr>
          <p:nvPr/>
        </p:nvGrpSpPr>
        <p:grpSpPr bwMode="auto">
          <a:xfrm>
            <a:off x="6997700" y="1333500"/>
            <a:ext cx="203200" cy="393700"/>
            <a:chOff x="4408" y="920"/>
            <a:chExt cx="128" cy="248"/>
          </a:xfrm>
        </p:grpSpPr>
        <p:sp>
          <p:nvSpPr>
            <p:cNvPr id="27713" name="Oval 34"/>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714" name="Line 35"/>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2" name="Group 36"/>
          <p:cNvGrpSpPr>
            <a:grpSpLocks/>
          </p:cNvGrpSpPr>
          <p:nvPr/>
        </p:nvGrpSpPr>
        <p:grpSpPr bwMode="auto">
          <a:xfrm>
            <a:off x="7150100" y="1485900"/>
            <a:ext cx="203200" cy="393700"/>
            <a:chOff x="4408" y="920"/>
            <a:chExt cx="128" cy="248"/>
          </a:xfrm>
        </p:grpSpPr>
        <p:sp>
          <p:nvSpPr>
            <p:cNvPr id="27711" name="Oval 37"/>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712" name="Line 38"/>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3" name="Group 39"/>
          <p:cNvGrpSpPr>
            <a:grpSpLocks/>
          </p:cNvGrpSpPr>
          <p:nvPr/>
        </p:nvGrpSpPr>
        <p:grpSpPr bwMode="auto">
          <a:xfrm>
            <a:off x="7302500" y="1638300"/>
            <a:ext cx="203200" cy="393700"/>
            <a:chOff x="4408" y="920"/>
            <a:chExt cx="128" cy="248"/>
          </a:xfrm>
        </p:grpSpPr>
        <p:sp>
          <p:nvSpPr>
            <p:cNvPr id="27709" name="Oval 40"/>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710" name="Line 41"/>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4" name="Group 42"/>
          <p:cNvGrpSpPr>
            <a:grpSpLocks/>
          </p:cNvGrpSpPr>
          <p:nvPr/>
        </p:nvGrpSpPr>
        <p:grpSpPr bwMode="auto">
          <a:xfrm>
            <a:off x="7010400" y="2273300"/>
            <a:ext cx="203200" cy="393700"/>
            <a:chOff x="4408" y="920"/>
            <a:chExt cx="128" cy="248"/>
          </a:xfrm>
        </p:grpSpPr>
        <p:sp>
          <p:nvSpPr>
            <p:cNvPr id="27707" name="Oval 43"/>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708" name="Line 44"/>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5" name="Group 45"/>
          <p:cNvGrpSpPr>
            <a:grpSpLocks/>
          </p:cNvGrpSpPr>
          <p:nvPr/>
        </p:nvGrpSpPr>
        <p:grpSpPr bwMode="auto">
          <a:xfrm>
            <a:off x="7289800" y="2260600"/>
            <a:ext cx="203200" cy="393700"/>
            <a:chOff x="4408" y="920"/>
            <a:chExt cx="128" cy="248"/>
          </a:xfrm>
        </p:grpSpPr>
        <p:sp>
          <p:nvSpPr>
            <p:cNvPr id="27705" name="Oval 46"/>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706" name="Line 47"/>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6" name="Group 48"/>
          <p:cNvGrpSpPr>
            <a:grpSpLocks/>
          </p:cNvGrpSpPr>
          <p:nvPr/>
        </p:nvGrpSpPr>
        <p:grpSpPr bwMode="auto">
          <a:xfrm>
            <a:off x="7556500" y="2273300"/>
            <a:ext cx="203200" cy="393700"/>
            <a:chOff x="4408" y="920"/>
            <a:chExt cx="128" cy="248"/>
          </a:xfrm>
        </p:grpSpPr>
        <p:sp>
          <p:nvSpPr>
            <p:cNvPr id="27703" name="Oval 49"/>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704" name="Line 50"/>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7" name="Group 51"/>
          <p:cNvGrpSpPr>
            <a:grpSpLocks/>
          </p:cNvGrpSpPr>
          <p:nvPr/>
        </p:nvGrpSpPr>
        <p:grpSpPr bwMode="auto">
          <a:xfrm>
            <a:off x="6819900" y="2997200"/>
            <a:ext cx="203200" cy="393700"/>
            <a:chOff x="4408" y="920"/>
            <a:chExt cx="128" cy="248"/>
          </a:xfrm>
        </p:grpSpPr>
        <p:sp>
          <p:nvSpPr>
            <p:cNvPr id="27701" name="Oval 52"/>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702" name="Line 53"/>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8" name="Group 54"/>
          <p:cNvGrpSpPr>
            <a:grpSpLocks/>
          </p:cNvGrpSpPr>
          <p:nvPr/>
        </p:nvGrpSpPr>
        <p:grpSpPr bwMode="auto">
          <a:xfrm>
            <a:off x="7048500" y="3175000"/>
            <a:ext cx="203200" cy="393700"/>
            <a:chOff x="4408" y="920"/>
            <a:chExt cx="128" cy="248"/>
          </a:xfrm>
        </p:grpSpPr>
        <p:sp>
          <p:nvSpPr>
            <p:cNvPr id="27699" name="Oval 55"/>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700" name="Line 56"/>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9" name="Group 57"/>
          <p:cNvGrpSpPr>
            <a:grpSpLocks/>
          </p:cNvGrpSpPr>
          <p:nvPr/>
        </p:nvGrpSpPr>
        <p:grpSpPr bwMode="auto">
          <a:xfrm>
            <a:off x="7315200" y="3086100"/>
            <a:ext cx="203200" cy="393700"/>
            <a:chOff x="4408" y="920"/>
            <a:chExt cx="128" cy="248"/>
          </a:xfrm>
        </p:grpSpPr>
        <p:sp>
          <p:nvSpPr>
            <p:cNvPr id="27697" name="Oval 58"/>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698" name="Line 59"/>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7690" name="Text Box 60"/>
          <p:cNvSpPr txBox="1">
            <a:spLocks noChangeArrowheads="1"/>
          </p:cNvSpPr>
          <p:nvPr/>
        </p:nvSpPr>
        <p:spPr bwMode="auto">
          <a:xfrm>
            <a:off x="7366000" y="34290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server</a:t>
            </a:r>
          </a:p>
        </p:txBody>
      </p:sp>
      <p:sp>
        <p:nvSpPr>
          <p:cNvPr id="27691" name="Text Box 61"/>
          <p:cNvSpPr txBox="1">
            <a:spLocks noChangeArrowheads="1"/>
          </p:cNvSpPr>
          <p:nvPr/>
        </p:nvSpPr>
        <p:spPr bwMode="auto">
          <a:xfrm>
            <a:off x="7315200" y="26289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server</a:t>
            </a:r>
          </a:p>
        </p:txBody>
      </p:sp>
      <p:sp>
        <p:nvSpPr>
          <p:cNvPr id="27692" name="Text Box 62"/>
          <p:cNvSpPr txBox="1">
            <a:spLocks noChangeArrowheads="1"/>
          </p:cNvSpPr>
          <p:nvPr/>
        </p:nvSpPr>
        <p:spPr bwMode="auto">
          <a:xfrm>
            <a:off x="7302500" y="12573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server</a:t>
            </a:r>
          </a:p>
        </p:txBody>
      </p:sp>
      <p:grpSp>
        <p:nvGrpSpPr>
          <p:cNvPr id="27693" name="Group 63"/>
          <p:cNvGrpSpPr>
            <a:grpSpLocks/>
          </p:cNvGrpSpPr>
          <p:nvPr/>
        </p:nvGrpSpPr>
        <p:grpSpPr bwMode="auto">
          <a:xfrm>
            <a:off x="7645400" y="3073400"/>
            <a:ext cx="215900" cy="393700"/>
            <a:chOff x="4408" y="920"/>
            <a:chExt cx="128" cy="248"/>
          </a:xfrm>
        </p:grpSpPr>
        <p:sp>
          <p:nvSpPr>
            <p:cNvPr id="27695" name="Oval 64"/>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27696" name="Line 65"/>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4" name="TextBox 3"/>
          <p:cNvSpPr txBox="1"/>
          <p:nvPr/>
        </p:nvSpPr>
        <p:spPr>
          <a:xfrm>
            <a:off x="1224378" y="4814876"/>
            <a:ext cx="184666" cy="289823"/>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Linearizability </a:t>
            </a:r>
            <a:endParaRPr lang="en-US"/>
          </a:p>
        </p:txBody>
      </p:sp>
      <p:sp>
        <p:nvSpPr>
          <p:cNvPr id="29699" name="Rectangle 3"/>
          <p:cNvSpPr>
            <a:spLocks noGrp="1" noChangeArrowheads="1"/>
          </p:cNvSpPr>
          <p:nvPr>
            <p:ph idx="1"/>
          </p:nvPr>
        </p:nvSpPr>
        <p:spPr/>
        <p:txBody>
          <a:bodyPr>
            <a:normAutofit fontScale="85000" lnSpcReduction="10000"/>
          </a:bodyPr>
          <a:lstStyle/>
          <a:p>
            <a:r>
              <a:rPr lang="en-US" dirty="0" smtClean="0"/>
              <a:t>Let the sequence of read and update operations that client </a:t>
            </a:r>
            <a:r>
              <a:rPr lang="en-US" dirty="0" err="1" smtClean="0"/>
              <a:t>i</a:t>
            </a:r>
            <a:r>
              <a:rPr lang="en-US" dirty="0" smtClean="0"/>
              <a:t> performs in some execution be oi1, oi2,….</a:t>
            </a:r>
          </a:p>
          <a:p>
            <a:pPr lvl="1"/>
            <a:r>
              <a:rPr lang="en-US" altLang="ja-JP" dirty="0" smtClean="0"/>
              <a:t>"</a:t>
            </a:r>
            <a:r>
              <a:rPr lang="en-US" dirty="0" smtClean="0"/>
              <a:t>Program order</a:t>
            </a:r>
            <a:r>
              <a:rPr lang="en-US" altLang="ja-JP" dirty="0" smtClean="0"/>
              <a:t>"</a:t>
            </a:r>
            <a:r>
              <a:rPr lang="en-US" dirty="0" smtClean="0"/>
              <a:t> for the client</a:t>
            </a:r>
          </a:p>
          <a:p>
            <a:r>
              <a:rPr lang="en-US" dirty="0" smtClean="0"/>
              <a:t>A replicated shared object service is </a:t>
            </a:r>
            <a:r>
              <a:rPr lang="en-US" dirty="0" err="1" smtClean="0">
                <a:solidFill>
                  <a:srgbClr val="6BB76D"/>
                </a:solidFill>
              </a:rPr>
              <a:t>linearizable</a:t>
            </a:r>
            <a:r>
              <a:rPr lang="en-US" dirty="0" smtClean="0">
                <a:solidFill>
                  <a:srgbClr val="6BB76D"/>
                </a:solidFill>
              </a:rPr>
              <a:t> </a:t>
            </a:r>
            <a:r>
              <a:rPr lang="en-US" dirty="0" smtClean="0"/>
              <a:t>if for any execution (real), there is some interleaving of operations (virtual) issued by all clients that: </a:t>
            </a:r>
          </a:p>
          <a:p>
            <a:pPr lvl="1"/>
            <a:r>
              <a:rPr lang="en-US" dirty="0" smtClean="0"/>
              <a:t> meets the specification of a single correct copy of objects</a:t>
            </a:r>
          </a:p>
          <a:p>
            <a:pPr lvl="1"/>
            <a:r>
              <a:rPr lang="en-US" dirty="0" smtClean="0"/>
              <a:t> is consistent with the real times at which each operation occurred during the execution </a:t>
            </a:r>
          </a:p>
          <a:p>
            <a:r>
              <a:rPr lang="en-US" dirty="0" smtClean="0"/>
              <a:t>Main goal: any client will see (at any point of time) a copy of the object that is correct and consistent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Sequential Consistency </a:t>
            </a:r>
            <a:endParaRPr lang="en-US"/>
          </a:p>
        </p:txBody>
      </p:sp>
      <p:sp>
        <p:nvSpPr>
          <p:cNvPr id="31747" name="Rectangle 3"/>
          <p:cNvSpPr>
            <a:spLocks noGrp="1" noChangeArrowheads="1"/>
          </p:cNvSpPr>
          <p:nvPr>
            <p:ph idx="1"/>
          </p:nvPr>
        </p:nvSpPr>
        <p:spPr/>
        <p:txBody>
          <a:bodyPr>
            <a:normAutofit fontScale="77500" lnSpcReduction="20000"/>
          </a:bodyPr>
          <a:lstStyle/>
          <a:p>
            <a:r>
              <a:rPr lang="en-US" dirty="0" smtClean="0"/>
              <a:t> The real-time requirement of </a:t>
            </a:r>
            <a:r>
              <a:rPr lang="en-US" dirty="0" err="1" smtClean="0"/>
              <a:t>linearizability</a:t>
            </a:r>
            <a:r>
              <a:rPr lang="en-US" dirty="0" smtClean="0"/>
              <a:t> is hard, if not impossible, to achieve in real systems</a:t>
            </a:r>
          </a:p>
          <a:p>
            <a:r>
              <a:rPr lang="en-US" dirty="0" smtClean="0"/>
              <a:t>  A less strict criterion is </a:t>
            </a:r>
            <a:r>
              <a:rPr lang="en-US" dirty="0" smtClean="0">
                <a:solidFill>
                  <a:srgbClr val="6BB76D"/>
                </a:solidFill>
              </a:rPr>
              <a:t>sequential consistency</a:t>
            </a:r>
            <a:r>
              <a:rPr lang="en-US" dirty="0" smtClean="0"/>
              <a:t>: A replicated shared object service is sequentially consistent if for any execution (real), there is some interleaving of </a:t>
            </a:r>
            <a:r>
              <a:rPr lang="en-US" dirty="0" smtClean="0"/>
              <a:t>clients</a:t>
            </a:r>
            <a:r>
              <a:rPr lang="fr-FR" altLang="ja-JP" dirty="0" smtClean="0"/>
              <a:t>'</a:t>
            </a:r>
            <a:r>
              <a:rPr lang="en-US" dirty="0" smtClean="0"/>
              <a:t> </a:t>
            </a:r>
            <a:r>
              <a:rPr lang="en-US" dirty="0" smtClean="0"/>
              <a:t>operations (virtual) that: </a:t>
            </a:r>
          </a:p>
          <a:p>
            <a:pPr lvl="1"/>
            <a:r>
              <a:rPr lang="en-US" dirty="0" smtClean="0"/>
              <a:t> meets the specification of a single correct copy of objects</a:t>
            </a:r>
          </a:p>
          <a:p>
            <a:pPr lvl="1"/>
            <a:r>
              <a:rPr lang="en-US" dirty="0" smtClean="0"/>
              <a:t> is consistent with the program order in which each individual client executes those operations.</a:t>
            </a:r>
          </a:p>
          <a:p>
            <a:r>
              <a:rPr lang="en-US" dirty="0" smtClean="0"/>
              <a:t>This approach does not require absolute time or total order.  Only that for each client the order in the sequence be consistent with that </a:t>
            </a:r>
            <a:r>
              <a:rPr lang="en-US" dirty="0" smtClean="0"/>
              <a:t>client</a:t>
            </a:r>
            <a:r>
              <a:rPr lang="fr-FR" altLang="ja-JP" dirty="0" smtClean="0"/>
              <a:t>'</a:t>
            </a:r>
            <a:r>
              <a:rPr lang="en-US" dirty="0" smtClean="0"/>
              <a:t>s </a:t>
            </a:r>
            <a:r>
              <a:rPr lang="en-US" dirty="0" smtClean="0"/>
              <a:t>program order (~ FIFO).</a:t>
            </a:r>
          </a:p>
          <a:p>
            <a:r>
              <a:rPr lang="en-US" dirty="0" err="1" smtClean="0"/>
              <a:t>Linearilizability</a:t>
            </a:r>
            <a:r>
              <a:rPr lang="en-US" dirty="0" smtClean="0"/>
              <a:t> implies sequential consistency. Not vice-versa!</a:t>
            </a:r>
          </a:p>
          <a:p>
            <a:r>
              <a:rPr lang="en-US" dirty="0" smtClean="0"/>
              <a:t>Challenge with guaranteeing seq. cons.? </a:t>
            </a:r>
          </a:p>
          <a:p>
            <a:pPr lvl="1"/>
            <a:r>
              <a:rPr lang="en-US" dirty="0" smtClean="0"/>
              <a:t>Ensuring that all replicas of an object are consistent.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765800" y="889000"/>
            <a:ext cx="2451100" cy="20828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94211" name="Rectangle 3"/>
          <p:cNvSpPr>
            <a:spLocks noChangeArrowheads="1"/>
          </p:cNvSpPr>
          <p:nvPr/>
        </p:nvSpPr>
        <p:spPr bwMode="auto">
          <a:xfrm>
            <a:off x="1079500" y="9525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94212" name="Rectangle 4"/>
          <p:cNvSpPr>
            <a:spLocks noGrp="1" noChangeArrowheads="1"/>
          </p:cNvSpPr>
          <p:nvPr>
            <p:ph type="title"/>
          </p:nvPr>
        </p:nvSpPr>
        <p:spPr/>
        <p:txBody>
          <a:bodyPr>
            <a:normAutofit fontScale="90000"/>
          </a:bodyPr>
          <a:lstStyle/>
          <a:p>
            <a:r>
              <a:rPr lang="en-US" smtClean="0"/>
              <a:t>Passive (Primary-Backup) Replication</a:t>
            </a:r>
            <a:endParaRPr lang="en-US"/>
          </a:p>
        </p:txBody>
      </p:sp>
      <p:sp>
        <p:nvSpPr>
          <p:cNvPr id="33797" name="Rectangle 5"/>
          <p:cNvSpPr>
            <a:spLocks noGrp="1" noChangeArrowheads="1"/>
          </p:cNvSpPr>
          <p:nvPr>
            <p:ph idx="1"/>
          </p:nvPr>
        </p:nvSpPr>
        <p:spPr/>
        <p:txBody>
          <a:bodyPr>
            <a:normAutofit fontScale="85000" lnSpcReduction="10000"/>
          </a:bodyPr>
          <a:lstStyle/>
          <a:p>
            <a:r>
              <a:rPr lang="en-US" dirty="0" smtClean="0"/>
              <a:t> </a:t>
            </a:r>
          </a:p>
          <a:p>
            <a:endParaRPr lang="en-US" dirty="0" smtClean="0"/>
          </a:p>
          <a:p>
            <a:endParaRPr lang="en-US" dirty="0" smtClean="0"/>
          </a:p>
          <a:p>
            <a:endParaRPr lang="en-US" dirty="0" smtClean="0"/>
          </a:p>
          <a:p>
            <a:r>
              <a:rPr lang="en-US" dirty="0" smtClean="0">
                <a:solidFill>
                  <a:srgbClr val="6BB76D"/>
                </a:solidFill>
              </a:rPr>
              <a:t>Request Communication</a:t>
            </a:r>
            <a:r>
              <a:rPr lang="en-US" dirty="0" smtClean="0"/>
              <a:t>: the request is issued to the primary RM and carries a unique request id.</a:t>
            </a:r>
          </a:p>
          <a:p>
            <a:r>
              <a:rPr lang="en-US" dirty="0" smtClean="0">
                <a:solidFill>
                  <a:srgbClr val="6BB76D"/>
                </a:solidFill>
              </a:rPr>
              <a:t>Coordination</a:t>
            </a:r>
            <a:r>
              <a:rPr lang="en-US" dirty="0" smtClean="0"/>
              <a:t>: Primary takes requests atomically, in order, checks id (resends response if not new id.)</a:t>
            </a:r>
          </a:p>
          <a:p>
            <a:r>
              <a:rPr lang="en-US" dirty="0" smtClean="0">
                <a:solidFill>
                  <a:srgbClr val="6BB76D"/>
                </a:solidFill>
              </a:rPr>
              <a:t>Execution</a:t>
            </a:r>
            <a:r>
              <a:rPr lang="en-US" dirty="0" smtClean="0"/>
              <a:t>: Primary executes &amp; stores the response  </a:t>
            </a:r>
          </a:p>
          <a:p>
            <a:r>
              <a:rPr lang="en-US" dirty="0" smtClean="0">
                <a:solidFill>
                  <a:srgbClr val="6BB76D"/>
                </a:solidFill>
              </a:rPr>
              <a:t>Agreement</a:t>
            </a:r>
            <a:r>
              <a:rPr lang="en-US" dirty="0" smtClean="0"/>
              <a:t>: If update, primary sends updated state/result, </a:t>
            </a:r>
            <a:r>
              <a:rPr lang="en-US" dirty="0" err="1" smtClean="0"/>
              <a:t>req</a:t>
            </a:r>
            <a:r>
              <a:rPr lang="en-US" dirty="0" smtClean="0"/>
              <a:t>-id and response to all backup RMs (1-phase commit enough).</a:t>
            </a:r>
          </a:p>
          <a:p>
            <a:r>
              <a:rPr lang="en-US" dirty="0" smtClean="0">
                <a:solidFill>
                  <a:srgbClr val="6BB76D"/>
                </a:solidFill>
              </a:rPr>
              <a:t>Response</a:t>
            </a:r>
            <a:r>
              <a:rPr lang="en-US" dirty="0" smtClean="0"/>
              <a:t>: primary sends result to the front end</a:t>
            </a:r>
          </a:p>
          <a:p>
            <a:endParaRPr lang="en-US" dirty="0"/>
          </a:p>
        </p:txBody>
      </p:sp>
      <p:sp>
        <p:nvSpPr>
          <p:cNvPr id="33798" name="Oval 6"/>
          <p:cNvSpPr>
            <a:spLocks noChangeArrowheads="1"/>
          </p:cNvSpPr>
          <p:nvPr/>
        </p:nvSpPr>
        <p:spPr bwMode="auto">
          <a:xfrm>
            <a:off x="1371600" y="11049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3799" name="Text Box 7"/>
          <p:cNvSpPr txBox="1">
            <a:spLocks noChangeArrowheads="1"/>
          </p:cNvSpPr>
          <p:nvPr/>
        </p:nvSpPr>
        <p:spPr bwMode="auto">
          <a:xfrm>
            <a:off x="1384300" y="11557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33800" name="Text Box 8"/>
          <p:cNvSpPr txBox="1">
            <a:spLocks noChangeArrowheads="1"/>
          </p:cNvSpPr>
          <p:nvPr/>
        </p:nvSpPr>
        <p:spPr bwMode="auto">
          <a:xfrm>
            <a:off x="3378200" y="11430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33801" name="Oval 9"/>
          <p:cNvSpPr>
            <a:spLocks noChangeArrowheads="1"/>
          </p:cNvSpPr>
          <p:nvPr/>
        </p:nvSpPr>
        <p:spPr bwMode="auto">
          <a:xfrm>
            <a:off x="5994400" y="13589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3802" name="Oval 10"/>
          <p:cNvSpPr>
            <a:spLocks noChangeArrowheads="1"/>
          </p:cNvSpPr>
          <p:nvPr/>
        </p:nvSpPr>
        <p:spPr bwMode="auto">
          <a:xfrm>
            <a:off x="7302500" y="18923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3803" name="Oval 11"/>
          <p:cNvSpPr>
            <a:spLocks noChangeArrowheads="1"/>
          </p:cNvSpPr>
          <p:nvPr/>
        </p:nvSpPr>
        <p:spPr bwMode="auto">
          <a:xfrm>
            <a:off x="7289800" y="9906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3804" name="Text Box 12"/>
          <p:cNvSpPr txBox="1">
            <a:spLocks noChangeArrowheads="1"/>
          </p:cNvSpPr>
          <p:nvPr/>
        </p:nvSpPr>
        <p:spPr bwMode="auto">
          <a:xfrm>
            <a:off x="5956300" y="14605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33805" name="Text Box 13"/>
          <p:cNvSpPr txBox="1">
            <a:spLocks noChangeArrowheads="1"/>
          </p:cNvSpPr>
          <p:nvPr/>
        </p:nvSpPr>
        <p:spPr bwMode="auto">
          <a:xfrm>
            <a:off x="7251700" y="11557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33806" name="Text Box 14"/>
          <p:cNvSpPr txBox="1">
            <a:spLocks noChangeArrowheads="1"/>
          </p:cNvSpPr>
          <p:nvPr/>
        </p:nvSpPr>
        <p:spPr bwMode="auto">
          <a:xfrm>
            <a:off x="7277100" y="20193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94223" name="Rectangle 15"/>
          <p:cNvSpPr>
            <a:spLocks noChangeArrowheads="1"/>
          </p:cNvSpPr>
          <p:nvPr/>
        </p:nvSpPr>
        <p:spPr bwMode="auto">
          <a:xfrm>
            <a:off x="1079500" y="22098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3808" name="Oval 16"/>
          <p:cNvSpPr>
            <a:spLocks noChangeArrowheads="1"/>
          </p:cNvSpPr>
          <p:nvPr/>
        </p:nvSpPr>
        <p:spPr bwMode="auto">
          <a:xfrm>
            <a:off x="1371600" y="23622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3809" name="Text Box 17"/>
          <p:cNvSpPr txBox="1">
            <a:spLocks noChangeArrowheads="1"/>
          </p:cNvSpPr>
          <p:nvPr/>
        </p:nvSpPr>
        <p:spPr bwMode="auto">
          <a:xfrm>
            <a:off x="1384300" y="24130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33810" name="Text Box 18"/>
          <p:cNvSpPr txBox="1">
            <a:spLocks noChangeArrowheads="1"/>
          </p:cNvSpPr>
          <p:nvPr/>
        </p:nvSpPr>
        <p:spPr bwMode="auto">
          <a:xfrm>
            <a:off x="3378200" y="23876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33811" name="Line 19"/>
          <p:cNvSpPr>
            <a:spLocks noChangeShapeType="1"/>
          </p:cNvSpPr>
          <p:nvPr/>
        </p:nvSpPr>
        <p:spPr bwMode="auto">
          <a:xfrm>
            <a:off x="2247900" y="13208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0"/>
          <p:cNvSpPr>
            <a:spLocks noChangeShapeType="1"/>
          </p:cNvSpPr>
          <p:nvPr/>
        </p:nvSpPr>
        <p:spPr bwMode="auto">
          <a:xfrm>
            <a:off x="2273300" y="25654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21"/>
          <p:cNvSpPr>
            <a:spLocks noChangeShapeType="1"/>
          </p:cNvSpPr>
          <p:nvPr/>
        </p:nvSpPr>
        <p:spPr bwMode="auto">
          <a:xfrm>
            <a:off x="4584700" y="1333500"/>
            <a:ext cx="1397000" cy="2794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4" name="Line 22"/>
          <p:cNvSpPr>
            <a:spLocks noChangeShapeType="1"/>
          </p:cNvSpPr>
          <p:nvPr/>
        </p:nvSpPr>
        <p:spPr bwMode="auto">
          <a:xfrm flipV="1">
            <a:off x="4572000" y="1816100"/>
            <a:ext cx="1549400" cy="7239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5" name="Oval 23"/>
          <p:cNvSpPr>
            <a:spLocks noChangeArrowheads="1"/>
          </p:cNvSpPr>
          <p:nvPr/>
        </p:nvSpPr>
        <p:spPr bwMode="auto">
          <a:xfrm>
            <a:off x="6375400" y="22098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3816" name="Text Box 24"/>
          <p:cNvSpPr txBox="1">
            <a:spLocks noChangeArrowheads="1"/>
          </p:cNvSpPr>
          <p:nvPr/>
        </p:nvSpPr>
        <p:spPr bwMode="auto">
          <a:xfrm>
            <a:off x="6337300" y="23749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33817" name="Line 25"/>
          <p:cNvSpPr>
            <a:spLocks noChangeShapeType="1"/>
          </p:cNvSpPr>
          <p:nvPr/>
        </p:nvSpPr>
        <p:spPr bwMode="auto">
          <a:xfrm flipV="1">
            <a:off x="6565900" y="1270000"/>
            <a:ext cx="736600" cy="3175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8" name="Line 26"/>
          <p:cNvSpPr>
            <a:spLocks noChangeShapeType="1"/>
          </p:cNvSpPr>
          <p:nvPr/>
        </p:nvSpPr>
        <p:spPr bwMode="auto">
          <a:xfrm>
            <a:off x="6540500" y="1778000"/>
            <a:ext cx="787400" cy="3302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9" name="Line 27"/>
          <p:cNvSpPr>
            <a:spLocks noChangeShapeType="1"/>
          </p:cNvSpPr>
          <p:nvPr/>
        </p:nvSpPr>
        <p:spPr bwMode="auto">
          <a:xfrm>
            <a:off x="6375400" y="1943100"/>
            <a:ext cx="177800" cy="3175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0" name="Text Box 28"/>
          <p:cNvSpPr txBox="1">
            <a:spLocks noChangeArrowheads="1"/>
          </p:cNvSpPr>
          <p:nvPr/>
        </p:nvSpPr>
        <p:spPr bwMode="auto">
          <a:xfrm>
            <a:off x="5854700" y="1104900"/>
            <a:ext cx="850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primary</a:t>
            </a:r>
          </a:p>
        </p:txBody>
      </p:sp>
      <p:sp>
        <p:nvSpPr>
          <p:cNvPr id="33821" name="Text Box 29"/>
          <p:cNvSpPr txBox="1">
            <a:spLocks noChangeArrowheads="1"/>
          </p:cNvSpPr>
          <p:nvPr/>
        </p:nvSpPr>
        <p:spPr bwMode="auto">
          <a:xfrm>
            <a:off x="7188200" y="1536700"/>
            <a:ext cx="850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Backup</a:t>
            </a:r>
          </a:p>
        </p:txBody>
      </p:sp>
      <p:sp>
        <p:nvSpPr>
          <p:cNvPr id="33822" name="Text Box 30"/>
          <p:cNvSpPr txBox="1">
            <a:spLocks noChangeArrowheads="1"/>
          </p:cNvSpPr>
          <p:nvPr/>
        </p:nvSpPr>
        <p:spPr bwMode="auto">
          <a:xfrm>
            <a:off x="7188200" y="2413000"/>
            <a:ext cx="850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Backup</a:t>
            </a:r>
          </a:p>
        </p:txBody>
      </p:sp>
      <p:sp>
        <p:nvSpPr>
          <p:cNvPr id="33823" name="Text Box 31"/>
          <p:cNvSpPr txBox="1">
            <a:spLocks noChangeArrowheads="1"/>
          </p:cNvSpPr>
          <p:nvPr/>
        </p:nvSpPr>
        <p:spPr bwMode="auto">
          <a:xfrm>
            <a:off x="6223000" y="2692400"/>
            <a:ext cx="850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Backup</a:t>
            </a:r>
          </a:p>
        </p:txBody>
      </p:sp>
      <p:sp>
        <p:nvSpPr>
          <p:cNvPr id="33824" name="Text Box 32"/>
          <p:cNvSpPr txBox="1">
            <a:spLocks noChangeArrowheads="1"/>
          </p:cNvSpPr>
          <p:nvPr/>
        </p:nvSpPr>
        <p:spPr bwMode="auto">
          <a:xfrm>
            <a:off x="2374900" y="1714500"/>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2000" b="1"/>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fontScale="90000"/>
          </a:bodyPr>
          <a:lstStyle/>
          <a:p>
            <a:r>
              <a:rPr lang="en-US" smtClean="0"/>
              <a:t>Fault Tolerance in Passive Replication  </a:t>
            </a:r>
            <a:endParaRPr lang="en-US"/>
          </a:p>
        </p:txBody>
      </p:sp>
      <p:sp>
        <p:nvSpPr>
          <p:cNvPr id="35843" name="Rectangle 3"/>
          <p:cNvSpPr>
            <a:spLocks noGrp="1" noChangeArrowheads="1"/>
          </p:cNvSpPr>
          <p:nvPr>
            <p:ph idx="1"/>
          </p:nvPr>
        </p:nvSpPr>
        <p:spPr/>
        <p:txBody>
          <a:bodyPr>
            <a:normAutofit fontScale="92500" lnSpcReduction="10000"/>
          </a:bodyPr>
          <a:lstStyle/>
          <a:p>
            <a:r>
              <a:rPr lang="en-US" dirty="0" smtClean="0"/>
              <a:t>If the primary fails, a backup becomes primary by leader election, and the replica managers that survive agree on which operations had been performed at the point when the new primary takes over.</a:t>
            </a:r>
          </a:p>
          <a:p>
            <a:pPr lvl="1"/>
            <a:r>
              <a:rPr lang="en-US" dirty="0" smtClean="0"/>
              <a:t>The above requirement can be met if the replica managers (primary and backups) are organized as a group and if the primary uses view-synchronous group communication to send updates to backups.</a:t>
            </a:r>
          </a:p>
          <a:p>
            <a:pPr lvl="1"/>
            <a:endParaRPr lang="en-US" dirty="0" smtClean="0"/>
          </a:p>
          <a:p>
            <a:r>
              <a:rPr lang="en-US" dirty="0" smtClean="0"/>
              <a:t> Thus the system remains sequentially consistent in spite of crashes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765800" y="889000"/>
            <a:ext cx="2451100" cy="20828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98307" name="Rectangle 3"/>
          <p:cNvSpPr>
            <a:spLocks noChangeArrowheads="1"/>
          </p:cNvSpPr>
          <p:nvPr/>
        </p:nvSpPr>
        <p:spPr bwMode="auto">
          <a:xfrm>
            <a:off x="1079500" y="9525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98308" name="Rectangle 4"/>
          <p:cNvSpPr>
            <a:spLocks noGrp="1" noChangeArrowheads="1"/>
          </p:cNvSpPr>
          <p:nvPr>
            <p:ph type="title"/>
          </p:nvPr>
        </p:nvSpPr>
        <p:spPr/>
        <p:txBody>
          <a:bodyPr/>
          <a:lstStyle/>
          <a:p>
            <a:r>
              <a:rPr lang="en-US" smtClean="0"/>
              <a:t>Active Replication</a:t>
            </a:r>
            <a:endParaRPr lang="en-US"/>
          </a:p>
        </p:txBody>
      </p:sp>
      <p:sp>
        <p:nvSpPr>
          <p:cNvPr id="37893" name="Rectangle 5"/>
          <p:cNvSpPr>
            <a:spLocks noGrp="1" noChangeArrowheads="1"/>
          </p:cNvSpPr>
          <p:nvPr>
            <p:ph idx="1"/>
          </p:nvPr>
        </p:nvSpPr>
        <p:spPr>
          <a:xfrm>
            <a:off x="457200" y="3200399"/>
            <a:ext cx="8229600" cy="3200401"/>
          </a:xfrm>
        </p:spPr>
        <p:txBody>
          <a:bodyPr>
            <a:normAutofit fontScale="70000" lnSpcReduction="20000"/>
          </a:bodyPr>
          <a:lstStyle/>
          <a:p>
            <a:r>
              <a:rPr lang="en-US" dirty="0" smtClean="0">
                <a:solidFill>
                  <a:srgbClr val="6BB76D"/>
                </a:solidFill>
              </a:rPr>
              <a:t>Request Communication</a:t>
            </a:r>
            <a:r>
              <a:rPr lang="en-US" dirty="0" smtClean="0"/>
              <a:t>: The request contains a unique identifier and is multicast to all by a reliable totally-ordered multicast.</a:t>
            </a:r>
          </a:p>
          <a:p>
            <a:r>
              <a:rPr lang="en-US" dirty="0" smtClean="0">
                <a:solidFill>
                  <a:srgbClr val="6BB76D"/>
                </a:solidFill>
              </a:rPr>
              <a:t>Coordination</a:t>
            </a:r>
            <a:r>
              <a:rPr lang="en-US" dirty="0" smtClean="0"/>
              <a:t>: Group communication ensures that requests are delivered to each RM in the same order (but may be at different physical times!).</a:t>
            </a:r>
          </a:p>
          <a:p>
            <a:r>
              <a:rPr lang="en-US" dirty="0" smtClean="0">
                <a:solidFill>
                  <a:srgbClr val="6BB76D"/>
                </a:solidFill>
              </a:rPr>
              <a:t>Execution</a:t>
            </a:r>
            <a:r>
              <a:rPr lang="en-US" dirty="0" smtClean="0"/>
              <a:t>: Each replica executes the request.  (Correct replicas return same result since they are running the same program, i.e., they are replicated protocols or replicated state machines)</a:t>
            </a:r>
          </a:p>
          <a:p>
            <a:r>
              <a:rPr lang="en-US" dirty="0" smtClean="0">
                <a:solidFill>
                  <a:srgbClr val="6BB76D"/>
                </a:solidFill>
              </a:rPr>
              <a:t>Agreement</a:t>
            </a:r>
            <a:r>
              <a:rPr lang="en-US" dirty="0" smtClean="0"/>
              <a:t>: No agreement phase is needed, because of multicast delivery semantics of requests</a:t>
            </a:r>
          </a:p>
          <a:p>
            <a:r>
              <a:rPr lang="en-US" dirty="0" smtClean="0">
                <a:solidFill>
                  <a:srgbClr val="6BB76D"/>
                </a:solidFill>
              </a:rPr>
              <a:t>Response</a:t>
            </a:r>
            <a:r>
              <a:rPr lang="en-US" dirty="0" smtClean="0"/>
              <a:t>: Each replica sends response directly to FE</a:t>
            </a:r>
            <a:endParaRPr lang="en-US" dirty="0"/>
          </a:p>
        </p:txBody>
      </p:sp>
      <p:sp>
        <p:nvSpPr>
          <p:cNvPr id="37894" name="Oval 6"/>
          <p:cNvSpPr>
            <a:spLocks noChangeArrowheads="1"/>
          </p:cNvSpPr>
          <p:nvPr/>
        </p:nvSpPr>
        <p:spPr bwMode="auto">
          <a:xfrm>
            <a:off x="1371600" y="11049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7895" name="Text Box 7"/>
          <p:cNvSpPr txBox="1">
            <a:spLocks noChangeArrowheads="1"/>
          </p:cNvSpPr>
          <p:nvPr/>
        </p:nvSpPr>
        <p:spPr bwMode="auto">
          <a:xfrm>
            <a:off x="1384300" y="11557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37896" name="Text Box 8"/>
          <p:cNvSpPr txBox="1">
            <a:spLocks noChangeArrowheads="1"/>
          </p:cNvSpPr>
          <p:nvPr/>
        </p:nvSpPr>
        <p:spPr bwMode="auto">
          <a:xfrm>
            <a:off x="3378200" y="11430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37897" name="Oval 9"/>
          <p:cNvSpPr>
            <a:spLocks noChangeArrowheads="1"/>
          </p:cNvSpPr>
          <p:nvPr/>
        </p:nvSpPr>
        <p:spPr bwMode="auto">
          <a:xfrm>
            <a:off x="7112000" y="16764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7898" name="Oval 10"/>
          <p:cNvSpPr>
            <a:spLocks noChangeArrowheads="1"/>
          </p:cNvSpPr>
          <p:nvPr/>
        </p:nvSpPr>
        <p:spPr bwMode="auto">
          <a:xfrm>
            <a:off x="6350000" y="10033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7899" name="Text Box 11"/>
          <p:cNvSpPr txBox="1">
            <a:spLocks noChangeArrowheads="1"/>
          </p:cNvSpPr>
          <p:nvPr/>
        </p:nvSpPr>
        <p:spPr bwMode="auto">
          <a:xfrm>
            <a:off x="6311900" y="11684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37900" name="Text Box 12"/>
          <p:cNvSpPr txBox="1">
            <a:spLocks noChangeArrowheads="1"/>
          </p:cNvSpPr>
          <p:nvPr/>
        </p:nvSpPr>
        <p:spPr bwMode="auto">
          <a:xfrm>
            <a:off x="7086600" y="18034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98317" name="Rectangle 13"/>
          <p:cNvSpPr>
            <a:spLocks noChangeArrowheads="1"/>
          </p:cNvSpPr>
          <p:nvPr/>
        </p:nvSpPr>
        <p:spPr bwMode="auto">
          <a:xfrm>
            <a:off x="1079500" y="22098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7902" name="Oval 14"/>
          <p:cNvSpPr>
            <a:spLocks noChangeArrowheads="1"/>
          </p:cNvSpPr>
          <p:nvPr/>
        </p:nvSpPr>
        <p:spPr bwMode="auto">
          <a:xfrm>
            <a:off x="1371600" y="23622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7903" name="Text Box 15"/>
          <p:cNvSpPr txBox="1">
            <a:spLocks noChangeArrowheads="1"/>
          </p:cNvSpPr>
          <p:nvPr/>
        </p:nvSpPr>
        <p:spPr bwMode="auto">
          <a:xfrm>
            <a:off x="1384300" y="24130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37904" name="Text Box 16"/>
          <p:cNvSpPr txBox="1">
            <a:spLocks noChangeArrowheads="1"/>
          </p:cNvSpPr>
          <p:nvPr/>
        </p:nvSpPr>
        <p:spPr bwMode="auto">
          <a:xfrm>
            <a:off x="3378200" y="23876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37905" name="Line 17"/>
          <p:cNvSpPr>
            <a:spLocks noChangeShapeType="1"/>
          </p:cNvSpPr>
          <p:nvPr/>
        </p:nvSpPr>
        <p:spPr bwMode="auto">
          <a:xfrm>
            <a:off x="2247900" y="13208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18"/>
          <p:cNvSpPr>
            <a:spLocks noChangeShapeType="1"/>
          </p:cNvSpPr>
          <p:nvPr/>
        </p:nvSpPr>
        <p:spPr bwMode="auto">
          <a:xfrm>
            <a:off x="2273300" y="25654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7" name="Oval 19"/>
          <p:cNvSpPr>
            <a:spLocks noChangeArrowheads="1"/>
          </p:cNvSpPr>
          <p:nvPr/>
        </p:nvSpPr>
        <p:spPr bwMode="auto">
          <a:xfrm>
            <a:off x="6375400" y="23114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37908" name="Text Box 20"/>
          <p:cNvSpPr txBox="1">
            <a:spLocks noChangeArrowheads="1"/>
          </p:cNvSpPr>
          <p:nvPr/>
        </p:nvSpPr>
        <p:spPr bwMode="auto">
          <a:xfrm>
            <a:off x="6337300" y="24765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37909" name="Text Box 21"/>
          <p:cNvSpPr txBox="1">
            <a:spLocks noChangeArrowheads="1"/>
          </p:cNvSpPr>
          <p:nvPr/>
        </p:nvSpPr>
        <p:spPr bwMode="auto">
          <a:xfrm>
            <a:off x="2374900" y="1714500"/>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2000" b="1"/>
              <a:t>….</a:t>
            </a:r>
          </a:p>
        </p:txBody>
      </p:sp>
      <p:sp>
        <p:nvSpPr>
          <p:cNvPr id="37910" name="Line 22"/>
          <p:cNvSpPr>
            <a:spLocks noChangeShapeType="1"/>
          </p:cNvSpPr>
          <p:nvPr/>
        </p:nvSpPr>
        <p:spPr bwMode="auto">
          <a:xfrm>
            <a:off x="4584700" y="1320800"/>
            <a:ext cx="6477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1" name="Line 23"/>
          <p:cNvSpPr>
            <a:spLocks noChangeShapeType="1"/>
          </p:cNvSpPr>
          <p:nvPr/>
        </p:nvSpPr>
        <p:spPr bwMode="auto">
          <a:xfrm flipV="1">
            <a:off x="5232400" y="1117600"/>
            <a:ext cx="1181100" cy="2159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2" name="Line 24"/>
          <p:cNvSpPr>
            <a:spLocks noChangeShapeType="1"/>
          </p:cNvSpPr>
          <p:nvPr/>
        </p:nvSpPr>
        <p:spPr bwMode="auto">
          <a:xfrm>
            <a:off x="5245100" y="1346200"/>
            <a:ext cx="1879600" cy="571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3" name="Line 25"/>
          <p:cNvSpPr>
            <a:spLocks noChangeShapeType="1"/>
          </p:cNvSpPr>
          <p:nvPr/>
        </p:nvSpPr>
        <p:spPr bwMode="auto">
          <a:xfrm>
            <a:off x="5257800" y="1371600"/>
            <a:ext cx="1181100" cy="10668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4" name="Line 26"/>
          <p:cNvSpPr>
            <a:spLocks noChangeShapeType="1"/>
          </p:cNvSpPr>
          <p:nvPr/>
        </p:nvSpPr>
        <p:spPr bwMode="auto">
          <a:xfrm>
            <a:off x="4584700" y="2552700"/>
            <a:ext cx="6477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5" name="Line 27"/>
          <p:cNvSpPr>
            <a:spLocks noChangeShapeType="1"/>
          </p:cNvSpPr>
          <p:nvPr/>
        </p:nvSpPr>
        <p:spPr bwMode="auto">
          <a:xfrm flipV="1">
            <a:off x="5207000" y="1422400"/>
            <a:ext cx="1193800" cy="11303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6" name="Line 28"/>
          <p:cNvSpPr>
            <a:spLocks noChangeShapeType="1"/>
          </p:cNvSpPr>
          <p:nvPr/>
        </p:nvSpPr>
        <p:spPr bwMode="auto">
          <a:xfrm>
            <a:off x="5232400" y="2540000"/>
            <a:ext cx="1206500" cy="2032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7" name="Line 29"/>
          <p:cNvSpPr>
            <a:spLocks noChangeShapeType="1"/>
          </p:cNvSpPr>
          <p:nvPr/>
        </p:nvSpPr>
        <p:spPr bwMode="auto">
          <a:xfrm flipV="1">
            <a:off x="5245100" y="1968500"/>
            <a:ext cx="1854200" cy="571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8" name="Line 30"/>
          <p:cNvSpPr>
            <a:spLocks noChangeShapeType="1"/>
          </p:cNvSpPr>
          <p:nvPr/>
        </p:nvSpPr>
        <p:spPr bwMode="auto">
          <a:xfrm flipH="1" flipV="1">
            <a:off x="5588000" y="965200"/>
            <a:ext cx="762000" cy="330200"/>
          </a:xfrm>
          <a:prstGeom prst="line">
            <a:avLst/>
          </a:prstGeom>
          <a:noFill/>
          <a:ln w="12700">
            <a:solidFill>
              <a:schemeClr val="hlink"/>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9" name="Line 31"/>
          <p:cNvSpPr>
            <a:spLocks noChangeShapeType="1"/>
          </p:cNvSpPr>
          <p:nvPr/>
        </p:nvSpPr>
        <p:spPr bwMode="auto">
          <a:xfrm flipH="1">
            <a:off x="4572000" y="977900"/>
            <a:ext cx="1041400" cy="228600"/>
          </a:xfrm>
          <a:prstGeom prst="line">
            <a:avLst/>
          </a:prstGeom>
          <a:noFill/>
          <a:ln w="127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20" name="Line 32"/>
          <p:cNvSpPr>
            <a:spLocks noChangeShapeType="1"/>
          </p:cNvSpPr>
          <p:nvPr/>
        </p:nvSpPr>
        <p:spPr bwMode="auto">
          <a:xfrm flipH="1" flipV="1">
            <a:off x="4572000" y="1422400"/>
            <a:ext cx="1816100" cy="1155700"/>
          </a:xfrm>
          <a:prstGeom prst="line">
            <a:avLst/>
          </a:prstGeom>
          <a:noFill/>
          <a:ln w="127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21" name="Line 33"/>
          <p:cNvSpPr>
            <a:spLocks noChangeShapeType="1"/>
          </p:cNvSpPr>
          <p:nvPr/>
        </p:nvSpPr>
        <p:spPr bwMode="auto">
          <a:xfrm flipH="1">
            <a:off x="5384800" y="2806700"/>
            <a:ext cx="1041400" cy="177800"/>
          </a:xfrm>
          <a:prstGeom prst="line">
            <a:avLst/>
          </a:prstGeom>
          <a:noFill/>
          <a:ln w="12700">
            <a:solidFill>
              <a:schemeClr val="hlink"/>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22" name="Line 34"/>
          <p:cNvSpPr>
            <a:spLocks noChangeShapeType="1"/>
          </p:cNvSpPr>
          <p:nvPr/>
        </p:nvSpPr>
        <p:spPr bwMode="auto">
          <a:xfrm flipH="1" flipV="1">
            <a:off x="4572000" y="2667000"/>
            <a:ext cx="825500" cy="304800"/>
          </a:xfrm>
          <a:prstGeom prst="line">
            <a:avLst/>
          </a:prstGeom>
          <a:noFill/>
          <a:ln w="127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23" name="Line 35"/>
          <p:cNvSpPr>
            <a:spLocks noChangeShapeType="1"/>
          </p:cNvSpPr>
          <p:nvPr/>
        </p:nvSpPr>
        <p:spPr bwMode="auto">
          <a:xfrm flipH="1">
            <a:off x="4572000" y="1549400"/>
            <a:ext cx="1968500" cy="939800"/>
          </a:xfrm>
          <a:prstGeom prst="line">
            <a:avLst/>
          </a:prstGeom>
          <a:noFill/>
          <a:ln w="127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cxnSp>
        <p:nvCxnSpPr>
          <p:cNvPr id="37924" name="AutoShape 36"/>
          <p:cNvCxnSpPr>
            <a:cxnSpLocks noChangeShapeType="1"/>
            <a:stCxn id="37897" idx="7"/>
            <a:endCxn id="37896" idx="0"/>
          </p:cNvCxnSpPr>
          <p:nvPr/>
        </p:nvCxnSpPr>
        <p:spPr bwMode="auto">
          <a:xfrm rot="5400000" flipH="1">
            <a:off x="5478463" y="-360363"/>
            <a:ext cx="617538" cy="3624263"/>
          </a:xfrm>
          <a:prstGeom prst="curvedConnector3">
            <a:avLst>
              <a:gd name="adj1" fmla="val 142931"/>
            </a:avLst>
          </a:prstGeom>
          <a:noFill/>
          <a:ln w="12700">
            <a:solidFill>
              <a:schemeClr val="hlink"/>
            </a:solidFill>
            <a:round/>
            <a:headEnd type="none" w="sm" len="sm"/>
            <a:tailEnd type="stealth" w="med" len="lg"/>
          </a:ln>
          <a:extLst>
            <a:ext uri="{909E8E84-426E-40dd-AFC4-6F175D3DCCD1}">
              <a14:hiddenFill xmlns:a14="http://schemas.microsoft.com/office/drawing/2010/main">
                <a:noFill/>
              </a14:hiddenFill>
            </a:ext>
          </a:extLst>
        </p:spPr>
      </p:cxnSp>
      <p:cxnSp>
        <p:nvCxnSpPr>
          <p:cNvPr id="37925" name="AutoShape 37"/>
          <p:cNvCxnSpPr>
            <a:cxnSpLocks noChangeShapeType="1"/>
            <a:stCxn id="37908" idx="2"/>
            <a:endCxn id="37904" idx="2"/>
          </p:cNvCxnSpPr>
          <p:nvPr/>
        </p:nvCxnSpPr>
        <p:spPr bwMode="auto">
          <a:xfrm rot="16200000" flipV="1">
            <a:off x="5272881" y="1415257"/>
            <a:ext cx="103187" cy="2698750"/>
          </a:xfrm>
          <a:prstGeom prst="curvedConnector3">
            <a:avLst>
              <a:gd name="adj1" fmla="val -307694"/>
            </a:avLst>
          </a:prstGeom>
          <a:noFill/>
          <a:ln w="12700">
            <a:solidFill>
              <a:schemeClr val="hlink"/>
            </a:solidFill>
            <a:round/>
            <a:headEnd type="none" w="sm" len="sm"/>
            <a:tailEnd type="stealth" w="med" len="lg"/>
          </a:ln>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Fault Tolerance in Active Replication  </a:t>
            </a:r>
            <a:endParaRPr lang="en-US"/>
          </a:p>
        </p:txBody>
      </p:sp>
      <p:sp>
        <p:nvSpPr>
          <p:cNvPr id="39939" name="Rectangle 3"/>
          <p:cNvSpPr>
            <a:spLocks noGrp="1" noChangeArrowheads="1"/>
          </p:cNvSpPr>
          <p:nvPr>
            <p:ph idx="1"/>
          </p:nvPr>
        </p:nvSpPr>
        <p:spPr/>
        <p:txBody>
          <a:bodyPr>
            <a:normAutofit fontScale="70000" lnSpcReduction="20000"/>
          </a:bodyPr>
          <a:lstStyle/>
          <a:p>
            <a:r>
              <a:rPr lang="en-US" dirty="0" smtClean="0"/>
              <a:t> RMs work as replicated state machines, playing equivalent roles. That is, each responds to a given series of requests in the same way. One way of achieving this is by running the same program code at all RMs (but only one way – why?). </a:t>
            </a:r>
          </a:p>
          <a:p>
            <a:r>
              <a:rPr lang="en-US" dirty="0" smtClean="0"/>
              <a:t>If any RM crashes, state is maintained by other correct </a:t>
            </a:r>
            <a:r>
              <a:rPr lang="en-US" dirty="0" err="1" smtClean="0"/>
              <a:t>RMs.</a:t>
            </a:r>
            <a:endParaRPr lang="en-US" dirty="0" smtClean="0"/>
          </a:p>
          <a:p>
            <a:r>
              <a:rPr lang="en-US" dirty="0" smtClean="0"/>
              <a:t>This system implements sequential consistency</a:t>
            </a:r>
          </a:p>
          <a:p>
            <a:pPr lvl="1"/>
            <a:r>
              <a:rPr lang="en-US" dirty="0" smtClean="0"/>
              <a:t> The total order ensures that all correct replica managers process the same set of requests in the same order.</a:t>
            </a:r>
          </a:p>
          <a:p>
            <a:pPr lvl="1"/>
            <a:r>
              <a:rPr lang="en-US" dirty="0" smtClean="0"/>
              <a:t> Each front </a:t>
            </a:r>
            <a:r>
              <a:rPr lang="en-US" dirty="0" smtClean="0"/>
              <a:t>end</a:t>
            </a:r>
            <a:r>
              <a:rPr lang="fr-FR" altLang="ja-JP" dirty="0" smtClean="0"/>
              <a:t>'</a:t>
            </a:r>
            <a:r>
              <a:rPr lang="en-US" dirty="0" smtClean="0"/>
              <a:t>s </a:t>
            </a:r>
            <a:r>
              <a:rPr lang="en-US" dirty="0" smtClean="0"/>
              <a:t>requests are served in FIFO order (because the front end awaits a response before making the next request).</a:t>
            </a:r>
          </a:p>
          <a:p>
            <a:r>
              <a:rPr lang="en-US" dirty="0" smtClean="0"/>
              <a:t>So, requests are FIFO-total ordered. </a:t>
            </a:r>
          </a:p>
          <a:p>
            <a:r>
              <a:rPr lang="en-US" dirty="0" smtClean="0"/>
              <a:t>Caveat (Out of band): If clients are multi-threaded and communicate with one another while waiting for responses from the service, we may need to incorporate causal-total ordering.</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Understand replication management</a:t>
            </a:r>
          </a:p>
          <a:p>
            <a:pPr lvl="1"/>
            <a:r>
              <a:rPr lang="en-US" dirty="0" smtClean="0"/>
              <a:t>Goals</a:t>
            </a:r>
          </a:p>
          <a:p>
            <a:pPr lvl="1"/>
            <a:r>
              <a:rPr lang="en-US" dirty="0" smtClean="0"/>
              <a:t>Model</a:t>
            </a:r>
          </a:p>
          <a:p>
            <a:pPr lvl="1"/>
            <a:r>
              <a:rPr lang="en-US" dirty="0" smtClean="0"/>
              <a:t>Group communication &amp; views</a:t>
            </a:r>
          </a:p>
          <a:p>
            <a:pPr lvl="1"/>
            <a:r>
              <a:rPr lang="en-US" dirty="0" smtClean="0"/>
              <a:t>Consistency</a:t>
            </a:r>
          </a:p>
          <a:p>
            <a:pPr lvl="1"/>
            <a:r>
              <a:rPr lang="en-US" dirty="0" smtClean="0"/>
              <a:t>Passive vs. active</a:t>
            </a:r>
          </a:p>
          <a:p>
            <a:r>
              <a:rPr lang="en-US" dirty="0" smtClean="0"/>
              <a:t>Readings</a:t>
            </a:r>
          </a:p>
          <a:p>
            <a:pPr lvl="1"/>
            <a:r>
              <a:rPr lang="en-US" dirty="0" smtClean="0"/>
              <a:t>§15.1–15.3 (4</a:t>
            </a:r>
            <a:r>
              <a:rPr lang="en-US" baseline="30000" dirty="0" smtClean="0"/>
              <a:t>th</a:t>
            </a:r>
            <a:r>
              <a:rPr lang="en-US" dirty="0" smtClean="0"/>
              <a:t> </a:t>
            </a:r>
            <a:r>
              <a:rPr lang="en-US" dirty="0" err="1" smtClean="0"/>
              <a:t>ed</a:t>
            </a:r>
            <a:r>
              <a:rPr lang="en-US" dirty="0" smtClean="0"/>
              <a:t>)</a:t>
            </a:r>
          </a:p>
          <a:p>
            <a:pPr lvl="1"/>
            <a:r>
              <a:rPr lang="en-US" dirty="0" smtClean="0"/>
              <a:t>§18.1–18.3 (5</a:t>
            </a:r>
            <a:r>
              <a:rPr lang="en-US" baseline="30000" dirty="0" smtClean="0"/>
              <a:t>th</a:t>
            </a:r>
            <a:r>
              <a:rPr lang="en-US" dirty="0" smtClean="0"/>
              <a:t> </a:t>
            </a:r>
            <a:r>
              <a:rPr lang="en-US" dirty="0" err="1" smtClean="0"/>
              <a:t>ed</a:t>
            </a:r>
            <a:r>
              <a:rPr lang="en-US" dirty="0" smtClean="0"/>
              <a:t>)</a:t>
            </a:r>
          </a:p>
          <a:p>
            <a:pPr lvl="1"/>
            <a:endParaRPr lang="en-US" dirty="0"/>
          </a:p>
        </p:txBody>
      </p:sp>
    </p:spTree>
    <p:extLst>
      <p:ext uri="{BB962C8B-B14F-4D97-AF65-F5344CB8AC3E}">
        <p14:creationId xmlns:p14="http://schemas.microsoft.com/office/powerpoint/2010/main" val="258295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smtClean="0"/>
              <a:t>Transactions on Replicated Data</a:t>
            </a:r>
            <a:endParaRPr lang="en-GB"/>
          </a:p>
        </p:txBody>
      </p:sp>
      <p:grpSp>
        <p:nvGrpSpPr>
          <p:cNvPr id="7171" name="Group 3"/>
          <p:cNvGrpSpPr>
            <a:grpSpLocks/>
          </p:cNvGrpSpPr>
          <p:nvPr/>
        </p:nvGrpSpPr>
        <p:grpSpPr bwMode="auto">
          <a:xfrm>
            <a:off x="508000" y="1866900"/>
            <a:ext cx="8020050" cy="3590925"/>
            <a:chOff x="347" y="1176"/>
            <a:chExt cx="5473" cy="2262"/>
          </a:xfrm>
        </p:grpSpPr>
        <p:sp>
          <p:nvSpPr>
            <p:cNvPr id="7172" name="Rectangle 4"/>
            <p:cNvSpPr>
              <a:spLocks noChangeArrowheads="1"/>
            </p:cNvSpPr>
            <p:nvPr/>
          </p:nvSpPr>
          <p:spPr bwMode="auto">
            <a:xfrm>
              <a:off x="3020" y="2030"/>
              <a:ext cx="2800" cy="13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3" name="Rectangle 5"/>
            <p:cNvSpPr>
              <a:spLocks noChangeArrowheads="1"/>
            </p:cNvSpPr>
            <p:nvPr/>
          </p:nvSpPr>
          <p:spPr bwMode="auto">
            <a:xfrm>
              <a:off x="347" y="2473"/>
              <a:ext cx="2389" cy="9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4" name="Rectangle 6"/>
            <p:cNvSpPr>
              <a:spLocks noChangeArrowheads="1"/>
            </p:cNvSpPr>
            <p:nvPr/>
          </p:nvSpPr>
          <p:spPr bwMode="auto">
            <a:xfrm>
              <a:off x="1170" y="2726"/>
              <a:ext cx="569"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5" name="Oval 7"/>
            <p:cNvSpPr>
              <a:spLocks noChangeArrowheads="1"/>
            </p:cNvSpPr>
            <p:nvPr/>
          </p:nvSpPr>
          <p:spPr bwMode="auto">
            <a:xfrm>
              <a:off x="1344" y="2932"/>
              <a:ext cx="253" cy="253"/>
            </a:xfrm>
            <a:prstGeom prst="ellipse">
              <a:avLst/>
            </a:prstGeom>
            <a:solidFill>
              <a:srgbClr val="FFFFFF"/>
            </a:solidFill>
            <a:ln w="36513">
              <a:solidFill>
                <a:srgbClr val="000000"/>
              </a:solidFill>
              <a:round/>
              <a:headEnd/>
              <a:tailEnd/>
            </a:ln>
          </p:spPr>
          <p:txBody>
            <a:bodyPr/>
            <a:lstStyle/>
            <a:p>
              <a:endParaRPr lang="en-US"/>
            </a:p>
          </p:txBody>
        </p:sp>
        <p:sp>
          <p:nvSpPr>
            <p:cNvPr id="7176" name="Rectangle 8"/>
            <p:cNvSpPr>
              <a:spLocks noChangeArrowheads="1"/>
            </p:cNvSpPr>
            <p:nvPr/>
          </p:nvSpPr>
          <p:spPr bwMode="auto">
            <a:xfrm>
              <a:off x="1945" y="2726"/>
              <a:ext cx="569"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7" name="Oval 9"/>
            <p:cNvSpPr>
              <a:spLocks noChangeArrowheads="1"/>
            </p:cNvSpPr>
            <p:nvPr/>
          </p:nvSpPr>
          <p:spPr bwMode="auto">
            <a:xfrm>
              <a:off x="2103" y="2900"/>
              <a:ext cx="253" cy="253"/>
            </a:xfrm>
            <a:prstGeom prst="ellipse">
              <a:avLst/>
            </a:prstGeom>
            <a:solidFill>
              <a:srgbClr val="FFFFFF"/>
            </a:solidFill>
            <a:ln w="36513">
              <a:solidFill>
                <a:srgbClr val="000000"/>
              </a:solidFill>
              <a:round/>
              <a:headEnd/>
              <a:tailEnd/>
            </a:ln>
          </p:spPr>
          <p:txBody>
            <a:bodyPr/>
            <a:lstStyle/>
            <a:p>
              <a:endParaRPr lang="en-US"/>
            </a:p>
          </p:txBody>
        </p:sp>
        <p:sp>
          <p:nvSpPr>
            <p:cNvPr id="7178" name="Rectangle 10"/>
            <p:cNvSpPr>
              <a:spLocks noChangeArrowheads="1"/>
            </p:cNvSpPr>
            <p:nvPr/>
          </p:nvSpPr>
          <p:spPr bwMode="auto">
            <a:xfrm>
              <a:off x="3115" y="2094"/>
              <a:ext cx="570" cy="64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9" name="Oval 11"/>
            <p:cNvSpPr>
              <a:spLocks noChangeArrowheads="1"/>
            </p:cNvSpPr>
            <p:nvPr/>
          </p:nvSpPr>
          <p:spPr bwMode="auto">
            <a:xfrm>
              <a:off x="3273" y="2268"/>
              <a:ext cx="254" cy="253"/>
            </a:xfrm>
            <a:prstGeom prst="ellipse">
              <a:avLst/>
            </a:prstGeom>
            <a:solidFill>
              <a:srgbClr val="FFFFFF"/>
            </a:solidFill>
            <a:ln w="36513">
              <a:solidFill>
                <a:srgbClr val="000000"/>
              </a:solidFill>
              <a:round/>
              <a:headEnd/>
              <a:tailEnd/>
            </a:ln>
          </p:spPr>
          <p:txBody>
            <a:bodyPr/>
            <a:lstStyle/>
            <a:p>
              <a:endParaRPr lang="en-US"/>
            </a:p>
          </p:txBody>
        </p:sp>
        <p:sp>
          <p:nvSpPr>
            <p:cNvPr id="7180" name="Rectangle 12"/>
            <p:cNvSpPr>
              <a:spLocks noChangeArrowheads="1"/>
            </p:cNvSpPr>
            <p:nvPr/>
          </p:nvSpPr>
          <p:spPr bwMode="auto">
            <a:xfrm>
              <a:off x="3376" y="231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B</a:t>
              </a:r>
              <a:endParaRPr lang="en-GB" sz="2400" i="1">
                <a:solidFill>
                  <a:schemeClr val="tx1"/>
                </a:solidFill>
                <a:latin typeface="Times" charset="0"/>
              </a:endParaRPr>
            </a:p>
          </p:txBody>
        </p:sp>
        <p:sp>
          <p:nvSpPr>
            <p:cNvPr id="7181" name="Rectangle 13"/>
            <p:cNvSpPr>
              <a:spLocks noChangeArrowheads="1"/>
            </p:cNvSpPr>
            <p:nvPr/>
          </p:nvSpPr>
          <p:spPr bwMode="auto">
            <a:xfrm>
              <a:off x="410" y="2726"/>
              <a:ext cx="570"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82" name="Oval 14"/>
            <p:cNvSpPr>
              <a:spLocks noChangeArrowheads="1"/>
            </p:cNvSpPr>
            <p:nvPr/>
          </p:nvSpPr>
          <p:spPr bwMode="auto">
            <a:xfrm>
              <a:off x="568" y="2900"/>
              <a:ext cx="254" cy="253"/>
            </a:xfrm>
            <a:prstGeom prst="ellipse">
              <a:avLst/>
            </a:prstGeom>
            <a:solidFill>
              <a:srgbClr val="FFFFFF"/>
            </a:solidFill>
            <a:ln w="36513">
              <a:solidFill>
                <a:srgbClr val="000000"/>
              </a:solidFill>
              <a:round/>
              <a:headEnd/>
              <a:tailEnd/>
            </a:ln>
          </p:spPr>
          <p:txBody>
            <a:bodyPr/>
            <a:lstStyle/>
            <a:p>
              <a:endParaRPr lang="en-US"/>
            </a:p>
          </p:txBody>
        </p:sp>
        <p:sp>
          <p:nvSpPr>
            <p:cNvPr id="7183" name="Rectangle 15"/>
            <p:cNvSpPr>
              <a:spLocks noChangeArrowheads="1"/>
            </p:cNvSpPr>
            <p:nvPr/>
          </p:nvSpPr>
          <p:spPr bwMode="auto">
            <a:xfrm>
              <a:off x="661"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A</a:t>
              </a:r>
              <a:endParaRPr lang="en-GB" sz="2400" i="1">
                <a:solidFill>
                  <a:schemeClr val="tx1"/>
                </a:solidFill>
                <a:latin typeface="Times" charset="0"/>
              </a:endParaRPr>
            </a:p>
          </p:txBody>
        </p:sp>
        <p:sp>
          <p:nvSpPr>
            <p:cNvPr id="7184" name="Rectangle 16"/>
            <p:cNvSpPr>
              <a:spLocks noChangeArrowheads="1"/>
            </p:cNvSpPr>
            <p:nvPr/>
          </p:nvSpPr>
          <p:spPr bwMode="auto">
            <a:xfrm>
              <a:off x="1510" y="1200"/>
              <a:ext cx="569" cy="63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85" name="Rectangle 17"/>
            <p:cNvSpPr>
              <a:spLocks noChangeArrowheads="1"/>
            </p:cNvSpPr>
            <p:nvPr/>
          </p:nvSpPr>
          <p:spPr bwMode="auto">
            <a:xfrm>
              <a:off x="1502" y="1192"/>
              <a:ext cx="585" cy="648"/>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6" name="Rectangle 18"/>
            <p:cNvSpPr>
              <a:spLocks noChangeArrowheads="1"/>
            </p:cNvSpPr>
            <p:nvPr/>
          </p:nvSpPr>
          <p:spPr bwMode="auto">
            <a:xfrm>
              <a:off x="354" y="1246"/>
              <a:ext cx="9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Client + front end</a:t>
              </a:r>
              <a:endParaRPr lang="en-GB" sz="2400">
                <a:solidFill>
                  <a:schemeClr val="tx1"/>
                </a:solidFill>
                <a:latin typeface="Times" charset="0"/>
              </a:endParaRPr>
            </a:p>
          </p:txBody>
        </p:sp>
        <p:sp>
          <p:nvSpPr>
            <p:cNvPr id="7187" name="Rectangle 19"/>
            <p:cNvSpPr>
              <a:spLocks noChangeArrowheads="1"/>
            </p:cNvSpPr>
            <p:nvPr/>
          </p:nvSpPr>
          <p:spPr bwMode="auto">
            <a:xfrm>
              <a:off x="5061" y="2726"/>
              <a:ext cx="569"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88" name="Oval 20"/>
            <p:cNvSpPr>
              <a:spLocks noChangeArrowheads="1"/>
            </p:cNvSpPr>
            <p:nvPr/>
          </p:nvSpPr>
          <p:spPr bwMode="auto">
            <a:xfrm>
              <a:off x="5219" y="2900"/>
              <a:ext cx="253" cy="253"/>
            </a:xfrm>
            <a:prstGeom prst="ellipse">
              <a:avLst/>
            </a:prstGeom>
            <a:solidFill>
              <a:srgbClr val="FFFFFF"/>
            </a:solidFill>
            <a:ln w="36513">
              <a:solidFill>
                <a:srgbClr val="000000"/>
              </a:solidFill>
              <a:round/>
              <a:headEnd/>
              <a:tailEnd/>
            </a:ln>
          </p:spPr>
          <p:txBody>
            <a:bodyPr/>
            <a:lstStyle/>
            <a:p>
              <a:endParaRPr lang="en-US"/>
            </a:p>
          </p:txBody>
        </p:sp>
        <p:sp>
          <p:nvSpPr>
            <p:cNvPr id="7189" name="Rectangle 21"/>
            <p:cNvSpPr>
              <a:spLocks noChangeArrowheads="1"/>
            </p:cNvSpPr>
            <p:nvPr/>
          </p:nvSpPr>
          <p:spPr bwMode="auto">
            <a:xfrm>
              <a:off x="5321"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B</a:t>
              </a:r>
              <a:endParaRPr lang="en-GB" sz="2400" i="1">
                <a:solidFill>
                  <a:schemeClr val="tx1"/>
                </a:solidFill>
                <a:latin typeface="Times" charset="0"/>
              </a:endParaRPr>
            </a:p>
          </p:txBody>
        </p:sp>
        <p:sp>
          <p:nvSpPr>
            <p:cNvPr id="7190" name="Rectangle 22"/>
            <p:cNvSpPr>
              <a:spLocks noChangeArrowheads="1"/>
            </p:cNvSpPr>
            <p:nvPr/>
          </p:nvSpPr>
          <p:spPr bwMode="auto">
            <a:xfrm>
              <a:off x="3764" y="2726"/>
              <a:ext cx="569"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1" name="Oval 23"/>
            <p:cNvSpPr>
              <a:spLocks noChangeArrowheads="1"/>
            </p:cNvSpPr>
            <p:nvPr/>
          </p:nvSpPr>
          <p:spPr bwMode="auto">
            <a:xfrm>
              <a:off x="3922" y="2900"/>
              <a:ext cx="253" cy="253"/>
            </a:xfrm>
            <a:prstGeom prst="ellipse">
              <a:avLst/>
            </a:prstGeom>
            <a:solidFill>
              <a:srgbClr val="FFFFFF"/>
            </a:solidFill>
            <a:ln w="36513">
              <a:solidFill>
                <a:srgbClr val="000000"/>
              </a:solidFill>
              <a:round/>
              <a:headEnd/>
              <a:tailEnd/>
            </a:ln>
          </p:spPr>
          <p:txBody>
            <a:bodyPr/>
            <a:lstStyle/>
            <a:p>
              <a:endParaRPr lang="en-US"/>
            </a:p>
          </p:txBody>
        </p:sp>
        <p:sp>
          <p:nvSpPr>
            <p:cNvPr id="7192" name="Rectangle 24"/>
            <p:cNvSpPr>
              <a:spLocks noChangeArrowheads="1"/>
            </p:cNvSpPr>
            <p:nvPr/>
          </p:nvSpPr>
          <p:spPr bwMode="auto">
            <a:xfrm>
              <a:off x="4024"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B</a:t>
              </a:r>
              <a:endParaRPr lang="en-GB" sz="2400" i="1">
                <a:solidFill>
                  <a:schemeClr val="tx1"/>
                </a:solidFill>
                <a:latin typeface="Times" charset="0"/>
              </a:endParaRPr>
            </a:p>
          </p:txBody>
        </p:sp>
        <p:sp>
          <p:nvSpPr>
            <p:cNvPr id="7193" name="Rectangle 25"/>
            <p:cNvSpPr>
              <a:spLocks noChangeArrowheads="1"/>
            </p:cNvSpPr>
            <p:nvPr/>
          </p:nvSpPr>
          <p:spPr bwMode="auto">
            <a:xfrm>
              <a:off x="4439" y="2726"/>
              <a:ext cx="570"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4" name="Oval 26"/>
            <p:cNvSpPr>
              <a:spLocks noChangeArrowheads="1"/>
            </p:cNvSpPr>
            <p:nvPr/>
          </p:nvSpPr>
          <p:spPr bwMode="auto">
            <a:xfrm>
              <a:off x="4586" y="2900"/>
              <a:ext cx="253" cy="253"/>
            </a:xfrm>
            <a:prstGeom prst="ellipse">
              <a:avLst/>
            </a:prstGeom>
            <a:solidFill>
              <a:srgbClr val="FFFFFF"/>
            </a:solidFill>
            <a:ln w="36513">
              <a:solidFill>
                <a:srgbClr val="000000"/>
              </a:solidFill>
              <a:round/>
              <a:headEnd/>
              <a:tailEnd/>
            </a:ln>
          </p:spPr>
          <p:txBody>
            <a:bodyPr/>
            <a:lstStyle/>
            <a:p>
              <a:endParaRPr lang="en-US"/>
            </a:p>
          </p:txBody>
        </p:sp>
        <p:sp>
          <p:nvSpPr>
            <p:cNvPr id="7195" name="Rectangle 27"/>
            <p:cNvSpPr>
              <a:spLocks noChangeArrowheads="1"/>
            </p:cNvSpPr>
            <p:nvPr/>
          </p:nvSpPr>
          <p:spPr bwMode="auto">
            <a:xfrm>
              <a:off x="4689"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B</a:t>
              </a:r>
              <a:endParaRPr lang="en-GB" sz="2400" i="1">
                <a:solidFill>
                  <a:schemeClr val="tx1"/>
                </a:solidFill>
                <a:latin typeface="Times" charset="0"/>
              </a:endParaRPr>
            </a:p>
          </p:txBody>
        </p:sp>
        <p:sp>
          <p:nvSpPr>
            <p:cNvPr id="7196" name="Rectangle 28"/>
            <p:cNvSpPr>
              <a:spLocks noChangeArrowheads="1"/>
            </p:cNvSpPr>
            <p:nvPr/>
          </p:nvSpPr>
          <p:spPr bwMode="auto">
            <a:xfrm>
              <a:off x="1446" y="297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A</a:t>
              </a:r>
              <a:endParaRPr lang="en-GB" sz="2400" i="1">
                <a:solidFill>
                  <a:schemeClr val="tx1"/>
                </a:solidFill>
                <a:latin typeface="Times" charset="0"/>
              </a:endParaRPr>
            </a:p>
          </p:txBody>
        </p:sp>
        <p:sp>
          <p:nvSpPr>
            <p:cNvPr id="7197" name="Rectangle 29"/>
            <p:cNvSpPr>
              <a:spLocks noChangeArrowheads="1"/>
            </p:cNvSpPr>
            <p:nvPr/>
          </p:nvSpPr>
          <p:spPr bwMode="auto">
            <a:xfrm>
              <a:off x="2205"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A</a:t>
              </a:r>
              <a:endParaRPr lang="en-GB" sz="2400" i="1">
                <a:solidFill>
                  <a:schemeClr val="tx1"/>
                </a:solidFill>
                <a:latin typeface="Times" charset="0"/>
              </a:endParaRPr>
            </a:p>
          </p:txBody>
        </p:sp>
        <p:sp>
          <p:nvSpPr>
            <p:cNvPr id="7198" name="Rectangle 30"/>
            <p:cNvSpPr>
              <a:spLocks noChangeArrowheads="1"/>
            </p:cNvSpPr>
            <p:nvPr/>
          </p:nvSpPr>
          <p:spPr bwMode="auto">
            <a:xfrm>
              <a:off x="592" y="2243"/>
              <a:ext cx="8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getBalance(A)</a:t>
              </a:r>
              <a:endParaRPr lang="en-GB" sz="2400" i="1">
                <a:solidFill>
                  <a:schemeClr val="tx1"/>
                </a:solidFill>
                <a:latin typeface="Times" charset="0"/>
              </a:endParaRPr>
            </a:p>
          </p:txBody>
        </p:sp>
        <p:sp>
          <p:nvSpPr>
            <p:cNvPr id="7199" name="Rectangle 31"/>
            <p:cNvSpPr>
              <a:spLocks noChangeArrowheads="1"/>
            </p:cNvSpPr>
            <p:nvPr/>
          </p:nvSpPr>
          <p:spPr bwMode="auto">
            <a:xfrm>
              <a:off x="4357" y="1184"/>
              <a:ext cx="570" cy="63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00" name="Rectangle 32"/>
            <p:cNvSpPr>
              <a:spLocks noChangeArrowheads="1"/>
            </p:cNvSpPr>
            <p:nvPr/>
          </p:nvSpPr>
          <p:spPr bwMode="auto">
            <a:xfrm>
              <a:off x="4349" y="1176"/>
              <a:ext cx="585" cy="649"/>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01" name="Rectangle 33"/>
            <p:cNvSpPr>
              <a:spLocks noChangeArrowheads="1"/>
            </p:cNvSpPr>
            <p:nvPr/>
          </p:nvSpPr>
          <p:spPr bwMode="auto">
            <a:xfrm>
              <a:off x="3202" y="1262"/>
              <a:ext cx="9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Client + front end</a:t>
              </a:r>
              <a:endParaRPr lang="en-GB" sz="2400">
                <a:solidFill>
                  <a:schemeClr val="tx1"/>
                </a:solidFill>
                <a:latin typeface="Times" charset="0"/>
              </a:endParaRPr>
            </a:p>
          </p:txBody>
        </p:sp>
        <p:sp>
          <p:nvSpPr>
            <p:cNvPr id="7202" name="Rectangle 34"/>
            <p:cNvSpPr>
              <a:spLocks noChangeArrowheads="1"/>
            </p:cNvSpPr>
            <p:nvPr/>
          </p:nvSpPr>
          <p:spPr bwMode="auto">
            <a:xfrm>
              <a:off x="1588" y="2559"/>
              <a:ext cx="10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dirty="0">
                  <a:solidFill>
                    <a:srgbClr val="000000"/>
                  </a:solidFill>
                  <a:latin typeface="Arial" charset="0"/>
                </a:rPr>
                <a:t>Replica managers</a:t>
              </a:r>
              <a:endParaRPr lang="en-GB" sz="2400" dirty="0">
                <a:solidFill>
                  <a:schemeClr val="tx1"/>
                </a:solidFill>
                <a:latin typeface="Times" charset="0"/>
              </a:endParaRPr>
            </a:p>
          </p:txBody>
        </p:sp>
        <p:sp>
          <p:nvSpPr>
            <p:cNvPr id="7203" name="Rectangle 35"/>
            <p:cNvSpPr>
              <a:spLocks noChangeArrowheads="1"/>
            </p:cNvSpPr>
            <p:nvPr/>
          </p:nvSpPr>
          <p:spPr bwMode="auto">
            <a:xfrm>
              <a:off x="4704" y="2465"/>
              <a:ext cx="10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Replica managers</a:t>
              </a:r>
              <a:endParaRPr lang="en-GB" sz="2400">
                <a:solidFill>
                  <a:schemeClr val="tx1"/>
                </a:solidFill>
                <a:latin typeface="Times" charset="0"/>
              </a:endParaRPr>
            </a:p>
          </p:txBody>
        </p:sp>
        <p:sp>
          <p:nvSpPr>
            <p:cNvPr id="7204" name="Rectangle 36"/>
            <p:cNvSpPr>
              <a:spLocks noChangeArrowheads="1"/>
            </p:cNvSpPr>
            <p:nvPr/>
          </p:nvSpPr>
          <p:spPr bwMode="auto">
            <a:xfrm>
              <a:off x="3186" y="1800"/>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deposit(B,3);</a:t>
              </a:r>
              <a:endParaRPr lang="en-GB" sz="2400" i="1">
                <a:solidFill>
                  <a:schemeClr val="tx1"/>
                </a:solidFill>
                <a:latin typeface="Times" charset="0"/>
              </a:endParaRPr>
            </a:p>
          </p:txBody>
        </p:sp>
        <p:sp>
          <p:nvSpPr>
            <p:cNvPr id="7205" name="Rectangle 37"/>
            <p:cNvSpPr>
              <a:spLocks noChangeArrowheads="1"/>
            </p:cNvSpPr>
            <p:nvPr/>
          </p:nvSpPr>
          <p:spPr bwMode="auto">
            <a:xfrm>
              <a:off x="4736" y="1487"/>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U</a:t>
              </a:r>
              <a:endParaRPr lang="en-GB" sz="2400" i="1">
                <a:solidFill>
                  <a:schemeClr val="tx1"/>
                </a:solidFill>
                <a:latin typeface="Times" charset="0"/>
              </a:endParaRPr>
            </a:p>
          </p:txBody>
        </p:sp>
        <p:sp>
          <p:nvSpPr>
            <p:cNvPr id="7206" name="Rectangle 38"/>
            <p:cNvSpPr>
              <a:spLocks noChangeArrowheads="1"/>
            </p:cNvSpPr>
            <p:nvPr/>
          </p:nvSpPr>
          <p:spPr bwMode="auto">
            <a:xfrm>
              <a:off x="1889" y="1519"/>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T</a:t>
              </a:r>
              <a:endParaRPr lang="en-GB" sz="2400" i="1">
                <a:solidFill>
                  <a:schemeClr val="tx1"/>
                </a:solidFill>
                <a:latin typeface="Times" charset="0"/>
              </a:endParaRPr>
            </a:p>
          </p:txBody>
        </p:sp>
        <p:sp>
          <p:nvSpPr>
            <p:cNvPr id="7207" name="Oval 39"/>
            <p:cNvSpPr>
              <a:spLocks noChangeArrowheads="1"/>
            </p:cNvSpPr>
            <p:nvPr/>
          </p:nvSpPr>
          <p:spPr bwMode="auto">
            <a:xfrm>
              <a:off x="4412" y="1461"/>
              <a:ext cx="253" cy="253"/>
            </a:xfrm>
            <a:prstGeom prst="ellipse">
              <a:avLst/>
            </a:prstGeom>
            <a:solidFill>
              <a:srgbClr val="FFFFFF"/>
            </a:solidFill>
            <a:ln w="36513">
              <a:solidFill>
                <a:srgbClr val="000000"/>
              </a:solidFill>
              <a:round/>
              <a:headEnd/>
              <a:tailEnd/>
            </a:ln>
          </p:spPr>
          <p:txBody>
            <a:bodyPr/>
            <a:lstStyle/>
            <a:p>
              <a:endParaRPr lang="en-US"/>
            </a:p>
          </p:txBody>
        </p:sp>
        <p:sp>
          <p:nvSpPr>
            <p:cNvPr id="7208" name="Freeform 40"/>
            <p:cNvSpPr>
              <a:spLocks/>
            </p:cNvSpPr>
            <p:nvPr/>
          </p:nvSpPr>
          <p:spPr bwMode="auto">
            <a:xfrm>
              <a:off x="1470" y="2805"/>
              <a:ext cx="63" cy="111"/>
            </a:xfrm>
            <a:custGeom>
              <a:avLst/>
              <a:gdLst>
                <a:gd name="T0" fmla="*/ 32 w 63"/>
                <a:gd name="T1" fmla="*/ 16 h 111"/>
                <a:gd name="T2" fmla="*/ 63 w 63"/>
                <a:gd name="T3" fmla="*/ 16 h 111"/>
                <a:gd name="T4" fmla="*/ 16 w 63"/>
                <a:gd name="T5" fmla="*/ 111 h 111"/>
                <a:gd name="T6" fmla="*/ 0 w 63"/>
                <a:gd name="T7" fmla="*/ 0 h 111"/>
                <a:gd name="T8" fmla="*/ 32 w 63"/>
                <a:gd name="T9" fmla="*/ 16 h 111"/>
                <a:gd name="T10" fmla="*/ 0 60000 65536"/>
                <a:gd name="T11" fmla="*/ 0 60000 65536"/>
                <a:gd name="T12" fmla="*/ 0 60000 65536"/>
                <a:gd name="T13" fmla="*/ 0 60000 65536"/>
                <a:gd name="T14" fmla="*/ 0 60000 65536"/>
                <a:gd name="T15" fmla="*/ 0 w 63"/>
                <a:gd name="T16" fmla="*/ 0 h 111"/>
                <a:gd name="T17" fmla="*/ 63 w 63"/>
                <a:gd name="T18" fmla="*/ 111 h 111"/>
              </a:gdLst>
              <a:ahLst/>
              <a:cxnLst>
                <a:cxn ang="T10">
                  <a:pos x="T0" y="T1"/>
                </a:cxn>
                <a:cxn ang="T11">
                  <a:pos x="T2" y="T3"/>
                </a:cxn>
                <a:cxn ang="T12">
                  <a:pos x="T4" y="T5"/>
                </a:cxn>
                <a:cxn ang="T13">
                  <a:pos x="T6" y="T7"/>
                </a:cxn>
                <a:cxn ang="T14">
                  <a:pos x="T8" y="T9"/>
                </a:cxn>
              </a:cxnLst>
              <a:rect l="T15" t="T16" r="T17" b="T18"/>
              <a:pathLst>
                <a:path w="63" h="111">
                  <a:moveTo>
                    <a:pt x="32" y="16"/>
                  </a:moveTo>
                  <a:lnTo>
                    <a:pt x="63" y="16"/>
                  </a:lnTo>
                  <a:lnTo>
                    <a:pt x="16" y="111"/>
                  </a:lnTo>
                  <a:lnTo>
                    <a:pt x="0" y="0"/>
                  </a:lnTo>
                  <a:lnTo>
                    <a:pt x="32" y="16"/>
                  </a:lnTo>
                  <a:close/>
                </a:path>
              </a:pathLst>
            </a:custGeom>
            <a:solidFill>
              <a:srgbClr val="000000"/>
            </a:solidFill>
            <a:ln w="36513">
              <a:solidFill>
                <a:srgbClr val="000000"/>
              </a:solidFill>
              <a:round/>
              <a:headEnd/>
              <a:tailEnd/>
            </a:ln>
          </p:spPr>
          <p:txBody>
            <a:bodyPr/>
            <a:lstStyle/>
            <a:p>
              <a:endParaRPr lang="en-US"/>
            </a:p>
          </p:txBody>
        </p:sp>
        <p:sp>
          <p:nvSpPr>
            <p:cNvPr id="7209" name="Line 41"/>
            <p:cNvSpPr>
              <a:spLocks noChangeShapeType="1"/>
            </p:cNvSpPr>
            <p:nvPr/>
          </p:nvSpPr>
          <p:spPr bwMode="auto">
            <a:xfrm flipH="1">
              <a:off x="1502" y="1730"/>
              <a:ext cx="174" cy="107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 name="Freeform 42"/>
            <p:cNvSpPr>
              <a:spLocks/>
            </p:cNvSpPr>
            <p:nvPr/>
          </p:nvSpPr>
          <p:spPr bwMode="auto">
            <a:xfrm>
              <a:off x="3432" y="2188"/>
              <a:ext cx="95" cy="64"/>
            </a:xfrm>
            <a:custGeom>
              <a:avLst/>
              <a:gdLst>
                <a:gd name="T0" fmla="*/ 79 w 95"/>
                <a:gd name="T1" fmla="*/ 16 h 64"/>
                <a:gd name="T2" fmla="*/ 95 w 95"/>
                <a:gd name="T3" fmla="*/ 48 h 64"/>
                <a:gd name="T4" fmla="*/ 0 w 95"/>
                <a:gd name="T5" fmla="*/ 64 h 64"/>
                <a:gd name="T6" fmla="*/ 79 w 95"/>
                <a:gd name="T7" fmla="*/ 0 h 64"/>
                <a:gd name="T8" fmla="*/ 79 w 95"/>
                <a:gd name="T9" fmla="*/ 16 h 64"/>
                <a:gd name="T10" fmla="*/ 0 60000 65536"/>
                <a:gd name="T11" fmla="*/ 0 60000 65536"/>
                <a:gd name="T12" fmla="*/ 0 60000 65536"/>
                <a:gd name="T13" fmla="*/ 0 60000 65536"/>
                <a:gd name="T14" fmla="*/ 0 60000 65536"/>
                <a:gd name="T15" fmla="*/ 0 w 95"/>
                <a:gd name="T16" fmla="*/ 0 h 64"/>
                <a:gd name="T17" fmla="*/ 95 w 95"/>
                <a:gd name="T18" fmla="*/ 64 h 64"/>
              </a:gdLst>
              <a:ahLst/>
              <a:cxnLst>
                <a:cxn ang="T10">
                  <a:pos x="T0" y="T1"/>
                </a:cxn>
                <a:cxn ang="T11">
                  <a:pos x="T2" y="T3"/>
                </a:cxn>
                <a:cxn ang="T12">
                  <a:pos x="T4" y="T5"/>
                </a:cxn>
                <a:cxn ang="T13">
                  <a:pos x="T6" y="T7"/>
                </a:cxn>
                <a:cxn ang="T14">
                  <a:pos x="T8" y="T9"/>
                </a:cxn>
              </a:cxnLst>
              <a:rect l="T15" t="T16" r="T17" b="T18"/>
              <a:pathLst>
                <a:path w="95" h="64">
                  <a:moveTo>
                    <a:pt x="79" y="16"/>
                  </a:moveTo>
                  <a:lnTo>
                    <a:pt x="95" y="48"/>
                  </a:lnTo>
                  <a:lnTo>
                    <a:pt x="0" y="64"/>
                  </a:lnTo>
                  <a:lnTo>
                    <a:pt x="79" y="0"/>
                  </a:lnTo>
                  <a:lnTo>
                    <a:pt x="79" y="16"/>
                  </a:lnTo>
                  <a:close/>
                </a:path>
              </a:pathLst>
            </a:custGeom>
            <a:solidFill>
              <a:srgbClr val="000000"/>
            </a:solidFill>
            <a:ln w="36513">
              <a:solidFill>
                <a:srgbClr val="000000"/>
              </a:solidFill>
              <a:round/>
              <a:headEnd/>
              <a:tailEnd/>
            </a:ln>
          </p:spPr>
          <p:txBody>
            <a:bodyPr/>
            <a:lstStyle/>
            <a:p>
              <a:endParaRPr lang="en-US"/>
            </a:p>
          </p:txBody>
        </p:sp>
        <p:sp>
          <p:nvSpPr>
            <p:cNvPr id="7211" name="Line 43"/>
            <p:cNvSpPr>
              <a:spLocks noChangeShapeType="1"/>
            </p:cNvSpPr>
            <p:nvPr/>
          </p:nvSpPr>
          <p:spPr bwMode="auto">
            <a:xfrm flipH="1">
              <a:off x="3527" y="1666"/>
              <a:ext cx="901" cy="53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 name="Freeform 44"/>
            <p:cNvSpPr>
              <a:spLocks/>
            </p:cNvSpPr>
            <p:nvPr/>
          </p:nvSpPr>
          <p:spPr bwMode="auto">
            <a:xfrm>
              <a:off x="5093" y="2916"/>
              <a:ext cx="94" cy="63"/>
            </a:xfrm>
            <a:custGeom>
              <a:avLst/>
              <a:gdLst>
                <a:gd name="T0" fmla="*/ 0 w 94"/>
                <a:gd name="T1" fmla="*/ 32 h 63"/>
                <a:gd name="T2" fmla="*/ 15 w 94"/>
                <a:gd name="T3" fmla="*/ 0 h 63"/>
                <a:gd name="T4" fmla="*/ 94 w 94"/>
                <a:gd name="T5" fmla="*/ 63 h 63"/>
                <a:gd name="T6" fmla="*/ 0 w 94"/>
                <a:gd name="T7" fmla="*/ 48 h 63"/>
                <a:gd name="T8" fmla="*/ 0 w 94"/>
                <a:gd name="T9" fmla="*/ 32 h 63"/>
                <a:gd name="T10" fmla="*/ 0 60000 65536"/>
                <a:gd name="T11" fmla="*/ 0 60000 65536"/>
                <a:gd name="T12" fmla="*/ 0 60000 65536"/>
                <a:gd name="T13" fmla="*/ 0 60000 65536"/>
                <a:gd name="T14" fmla="*/ 0 60000 65536"/>
                <a:gd name="T15" fmla="*/ 0 w 94"/>
                <a:gd name="T16" fmla="*/ 0 h 63"/>
                <a:gd name="T17" fmla="*/ 94 w 94"/>
                <a:gd name="T18" fmla="*/ 63 h 63"/>
              </a:gdLst>
              <a:ahLst/>
              <a:cxnLst>
                <a:cxn ang="T10">
                  <a:pos x="T0" y="T1"/>
                </a:cxn>
                <a:cxn ang="T11">
                  <a:pos x="T2" y="T3"/>
                </a:cxn>
                <a:cxn ang="T12">
                  <a:pos x="T4" y="T5"/>
                </a:cxn>
                <a:cxn ang="T13">
                  <a:pos x="T6" y="T7"/>
                </a:cxn>
                <a:cxn ang="T14">
                  <a:pos x="T8" y="T9"/>
                </a:cxn>
              </a:cxnLst>
              <a:rect l="T15" t="T16" r="T17" b="T18"/>
              <a:pathLst>
                <a:path w="94" h="63">
                  <a:moveTo>
                    <a:pt x="0" y="32"/>
                  </a:moveTo>
                  <a:lnTo>
                    <a:pt x="15" y="0"/>
                  </a:lnTo>
                  <a:lnTo>
                    <a:pt x="94" y="63"/>
                  </a:lnTo>
                  <a:lnTo>
                    <a:pt x="0" y="48"/>
                  </a:lnTo>
                  <a:lnTo>
                    <a:pt x="0" y="32"/>
                  </a:lnTo>
                  <a:close/>
                </a:path>
              </a:pathLst>
            </a:custGeom>
            <a:solidFill>
              <a:srgbClr val="000000"/>
            </a:solidFill>
            <a:ln w="36513">
              <a:solidFill>
                <a:srgbClr val="000000"/>
              </a:solidFill>
              <a:round/>
              <a:headEnd/>
              <a:tailEnd/>
            </a:ln>
          </p:spPr>
          <p:txBody>
            <a:bodyPr/>
            <a:lstStyle/>
            <a:p>
              <a:endParaRPr lang="en-US"/>
            </a:p>
          </p:txBody>
        </p:sp>
        <p:sp>
          <p:nvSpPr>
            <p:cNvPr id="7213" name="Line 45"/>
            <p:cNvSpPr>
              <a:spLocks noChangeShapeType="1"/>
            </p:cNvSpPr>
            <p:nvPr/>
          </p:nvSpPr>
          <p:spPr bwMode="auto">
            <a:xfrm>
              <a:off x="3511" y="2410"/>
              <a:ext cx="1582" cy="53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 name="Freeform 46"/>
            <p:cNvSpPr>
              <a:spLocks/>
            </p:cNvSpPr>
            <p:nvPr/>
          </p:nvSpPr>
          <p:spPr bwMode="auto">
            <a:xfrm>
              <a:off x="4476" y="2900"/>
              <a:ext cx="95" cy="79"/>
            </a:xfrm>
            <a:custGeom>
              <a:avLst/>
              <a:gdLst>
                <a:gd name="T0" fmla="*/ 0 w 95"/>
                <a:gd name="T1" fmla="*/ 32 h 79"/>
                <a:gd name="T2" fmla="*/ 15 w 95"/>
                <a:gd name="T3" fmla="*/ 0 h 79"/>
                <a:gd name="T4" fmla="*/ 95 w 95"/>
                <a:gd name="T5" fmla="*/ 79 h 79"/>
                <a:gd name="T6" fmla="*/ 0 w 95"/>
                <a:gd name="T7" fmla="*/ 48 h 79"/>
                <a:gd name="T8" fmla="*/ 0 w 95"/>
                <a:gd name="T9" fmla="*/ 32 h 79"/>
                <a:gd name="T10" fmla="*/ 0 60000 65536"/>
                <a:gd name="T11" fmla="*/ 0 60000 65536"/>
                <a:gd name="T12" fmla="*/ 0 60000 65536"/>
                <a:gd name="T13" fmla="*/ 0 60000 65536"/>
                <a:gd name="T14" fmla="*/ 0 60000 65536"/>
                <a:gd name="T15" fmla="*/ 0 w 95"/>
                <a:gd name="T16" fmla="*/ 0 h 79"/>
                <a:gd name="T17" fmla="*/ 95 w 95"/>
                <a:gd name="T18" fmla="*/ 79 h 79"/>
              </a:gdLst>
              <a:ahLst/>
              <a:cxnLst>
                <a:cxn ang="T10">
                  <a:pos x="T0" y="T1"/>
                </a:cxn>
                <a:cxn ang="T11">
                  <a:pos x="T2" y="T3"/>
                </a:cxn>
                <a:cxn ang="T12">
                  <a:pos x="T4" y="T5"/>
                </a:cxn>
                <a:cxn ang="T13">
                  <a:pos x="T6" y="T7"/>
                </a:cxn>
                <a:cxn ang="T14">
                  <a:pos x="T8" y="T9"/>
                </a:cxn>
              </a:cxnLst>
              <a:rect l="T15" t="T16" r="T17" b="T18"/>
              <a:pathLst>
                <a:path w="95" h="79">
                  <a:moveTo>
                    <a:pt x="0" y="32"/>
                  </a:moveTo>
                  <a:lnTo>
                    <a:pt x="15" y="0"/>
                  </a:lnTo>
                  <a:lnTo>
                    <a:pt x="95" y="79"/>
                  </a:lnTo>
                  <a:lnTo>
                    <a:pt x="0" y="48"/>
                  </a:lnTo>
                  <a:lnTo>
                    <a:pt x="0" y="32"/>
                  </a:lnTo>
                  <a:close/>
                </a:path>
              </a:pathLst>
            </a:custGeom>
            <a:solidFill>
              <a:srgbClr val="000000"/>
            </a:solidFill>
            <a:ln w="36513">
              <a:solidFill>
                <a:srgbClr val="000000"/>
              </a:solidFill>
              <a:round/>
              <a:headEnd/>
              <a:tailEnd/>
            </a:ln>
          </p:spPr>
          <p:txBody>
            <a:bodyPr/>
            <a:lstStyle/>
            <a:p>
              <a:endParaRPr lang="en-US"/>
            </a:p>
          </p:txBody>
        </p:sp>
        <p:sp>
          <p:nvSpPr>
            <p:cNvPr id="7215" name="Line 47"/>
            <p:cNvSpPr>
              <a:spLocks noChangeShapeType="1"/>
            </p:cNvSpPr>
            <p:nvPr/>
          </p:nvSpPr>
          <p:spPr bwMode="auto">
            <a:xfrm>
              <a:off x="3511" y="2457"/>
              <a:ext cx="965" cy="47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 name="Freeform 48"/>
            <p:cNvSpPr>
              <a:spLocks/>
            </p:cNvSpPr>
            <p:nvPr/>
          </p:nvSpPr>
          <p:spPr bwMode="auto">
            <a:xfrm>
              <a:off x="3827" y="2885"/>
              <a:ext cx="95" cy="94"/>
            </a:xfrm>
            <a:custGeom>
              <a:avLst/>
              <a:gdLst>
                <a:gd name="T0" fmla="*/ 16 w 95"/>
                <a:gd name="T1" fmla="*/ 15 h 94"/>
                <a:gd name="T2" fmla="*/ 32 w 95"/>
                <a:gd name="T3" fmla="*/ 0 h 94"/>
                <a:gd name="T4" fmla="*/ 95 w 95"/>
                <a:gd name="T5" fmla="*/ 94 h 94"/>
                <a:gd name="T6" fmla="*/ 0 w 95"/>
                <a:gd name="T7" fmla="*/ 31 h 94"/>
                <a:gd name="T8" fmla="*/ 16 w 95"/>
                <a:gd name="T9" fmla="*/ 15 h 94"/>
                <a:gd name="T10" fmla="*/ 0 60000 65536"/>
                <a:gd name="T11" fmla="*/ 0 60000 65536"/>
                <a:gd name="T12" fmla="*/ 0 60000 65536"/>
                <a:gd name="T13" fmla="*/ 0 60000 65536"/>
                <a:gd name="T14" fmla="*/ 0 60000 65536"/>
                <a:gd name="T15" fmla="*/ 0 w 95"/>
                <a:gd name="T16" fmla="*/ 0 h 94"/>
                <a:gd name="T17" fmla="*/ 95 w 95"/>
                <a:gd name="T18" fmla="*/ 94 h 94"/>
              </a:gdLst>
              <a:ahLst/>
              <a:cxnLst>
                <a:cxn ang="T10">
                  <a:pos x="T0" y="T1"/>
                </a:cxn>
                <a:cxn ang="T11">
                  <a:pos x="T2" y="T3"/>
                </a:cxn>
                <a:cxn ang="T12">
                  <a:pos x="T4" y="T5"/>
                </a:cxn>
                <a:cxn ang="T13">
                  <a:pos x="T6" y="T7"/>
                </a:cxn>
                <a:cxn ang="T14">
                  <a:pos x="T8" y="T9"/>
                </a:cxn>
              </a:cxnLst>
              <a:rect l="T15" t="T16" r="T17" b="T18"/>
              <a:pathLst>
                <a:path w="95" h="94">
                  <a:moveTo>
                    <a:pt x="16" y="15"/>
                  </a:moveTo>
                  <a:lnTo>
                    <a:pt x="32" y="0"/>
                  </a:lnTo>
                  <a:lnTo>
                    <a:pt x="95" y="94"/>
                  </a:lnTo>
                  <a:lnTo>
                    <a:pt x="0" y="31"/>
                  </a:lnTo>
                  <a:lnTo>
                    <a:pt x="16" y="15"/>
                  </a:lnTo>
                  <a:close/>
                </a:path>
              </a:pathLst>
            </a:custGeom>
            <a:solidFill>
              <a:srgbClr val="000000"/>
            </a:solidFill>
            <a:ln w="36513">
              <a:solidFill>
                <a:srgbClr val="000000"/>
              </a:solidFill>
              <a:round/>
              <a:headEnd/>
              <a:tailEnd/>
            </a:ln>
          </p:spPr>
          <p:txBody>
            <a:bodyPr/>
            <a:lstStyle/>
            <a:p>
              <a:endParaRPr lang="en-US"/>
            </a:p>
          </p:txBody>
        </p:sp>
        <p:sp>
          <p:nvSpPr>
            <p:cNvPr id="7217" name="Line 49"/>
            <p:cNvSpPr>
              <a:spLocks noChangeShapeType="1"/>
            </p:cNvSpPr>
            <p:nvPr/>
          </p:nvSpPr>
          <p:spPr bwMode="auto">
            <a:xfrm>
              <a:off x="3463" y="2536"/>
              <a:ext cx="380" cy="36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8" name="Oval 50"/>
            <p:cNvSpPr>
              <a:spLocks noChangeArrowheads="1"/>
            </p:cNvSpPr>
            <p:nvPr/>
          </p:nvSpPr>
          <p:spPr bwMode="auto">
            <a:xfrm>
              <a:off x="1581" y="1492"/>
              <a:ext cx="253" cy="254"/>
            </a:xfrm>
            <a:prstGeom prst="ellipse">
              <a:avLst/>
            </a:prstGeom>
            <a:solidFill>
              <a:srgbClr val="FFFFFF"/>
            </a:solidFill>
            <a:ln w="36513">
              <a:solidFill>
                <a:srgbClr val="000000"/>
              </a:solidFill>
              <a:round/>
              <a:headEnd/>
              <a:tailEnd/>
            </a:ln>
          </p:spPr>
          <p:txBody>
            <a:bodyPr/>
            <a:lstStyle/>
            <a:p>
              <a:endParaRPr lang="en-US"/>
            </a:p>
          </p:txBody>
        </p:sp>
      </p:grpSp>
    </p:spTree>
    <p:extLst>
      <p:ext uri="{BB962C8B-B14F-4D97-AF65-F5344CB8AC3E}">
        <p14:creationId xmlns:p14="http://schemas.microsoft.com/office/powerpoint/2010/main" val="6269765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One Copy Serialization</a:t>
            </a:r>
            <a:endParaRPr lang="en-US"/>
          </a:p>
        </p:txBody>
      </p:sp>
      <p:sp>
        <p:nvSpPr>
          <p:cNvPr id="9219" name="Rectangle 3"/>
          <p:cNvSpPr>
            <a:spLocks noGrp="1" noChangeArrowheads="1"/>
          </p:cNvSpPr>
          <p:nvPr>
            <p:ph idx="1"/>
          </p:nvPr>
        </p:nvSpPr>
        <p:spPr/>
        <p:txBody>
          <a:bodyPr>
            <a:normAutofit fontScale="92500" lnSpcReduction="10000"/>
          </a:bodyPr>
          <a:lstStyle/>
          <a:p>
            <a:r>
              <a:rPr lang="en-US" dirty="0" smtClean="0"/>
              <a:t>In a non-replicated system, transactions appear to be performed one at a time in some order. This is achieved by ensuring a serially equivalent interleaving of transaction operations.</a:t>
            </a:r>
          </a:p>
          <a:p>
            <a:r>
              <a:rPr lang="en-US" dirty="0" smtClean="0">
                <a:solidFill>
                  <a:srgbClr val="6BB76D"/>
                </a:solidFill>
              </a:rPr>
              <a:t>One-copy </a:t>
            </a:r>
            <a:r>
              <a:rPr lang="en-US" dirty="0" err="1" smtClean="0">
                <a:solidFill>
                  <a:srgbClr val="6BB76D"/>
                </a:solidFill>
              </a:rPr>
              <a:t>serializability</a:t>
            </a:r>
            <a:r>
              <a:rPr lang="en-US" dirty="0" smtClean="0"/>
              <a:t>: The effect of transactions performed by clients on replicated objects should be the same as if they had been performed one at a time on a single set of objects (i.e., 1 replica per object). </a:t>
            </a:r>
          </a:p>
          <a:p>
            <a:pPr lvl="1"/>
            <a:r>
              <a:rPr lang="en-US" dirty="0" smtClean="0"/>
              <a:t>Equivalent to combining </a:t>
            </a:r>
            <a:r>
              <a:rPr lang="en-US" dirty="0" smtClean="0">
                <a:solidFill>
                  <a:schemeClr val="accent4"/>
                </a:solidFill>
              </a:rPr>
              <a:t>serial equivalence </a:t>
            </a:r>
            <a:r>
              <a:rPr lang="en-US" dirty="0" smtClean="0"/>
              <a:t>+ </a:t>
            </a:r>
            <a:r>
              <a:rPr lang="en-US" dirty="0" smtClean="0">
                <a:solidFill>
                  <a:srgbClr val="6BB76D"/>
                </a:solidFill>
              </a:rPr>
              <a:t>replication transparency/consistency</a:t>
            </a:r>
            <a:endParaRPr lang="en-US" dirty="0">
              <a:solidFill>
                <a:srgbClr val="6BB76D"/>
              </a:solidFill>
            </a:endParaRPr>
          </a:p>
        </p:txBody>
      </p:sp>
    </p:spTree>
    <p:extLst>
      <p:ext uri="{BB962C8B-B14F-4D97-AF65-F5344CB8AC3E}">
        <p14:creationId xmlns:p14="http://schemas.microsoft.com/office/powerpoint/2010/main" val="28998565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76200"/>
            <a:ext cx="8229600" cy="990600"/>
          </a:xfrm>
        </p:spPr>
        <p:txBody>
          <a:bodyPr>
            <a:normAutofit fontScale="90000"/>
          </a:bodyPr>
          <a:lstStyle/>
          <a:p>
            <a:r>
              <a:rPr lang="en-US" dirty="0" smtClean="0"/>
              <a:t>Two Phase Commit Protocol For Transactions on Replicated Objects</a:t>
            </a:r>
            <a:endParaRPr lang="en-US" dirty="0"/>
          </a:p>
        </p:txBody>
      </p:sp>
      <p:sp>
        <p:nvSpPr>
          <p:cNvPr id="11267" name="Rectangle 3"/>
          <p:cNvSpPr>
            <a:spLocks noGrp="1" noChangeArrowheads="1"/>
          </p:cNvSpPr>
          <p:nvPr>
            <p:ph idx="1"/>
          </p:nvPr>
        </p:nvSpPr>
        <p:spPr/>
        <p:txBody>
          <a:bodyPr>
            <a:normAutofit fontScale="92500"/>
          </a:bodyPr>
          <a:lstStyle/>
          <a:p>
            <a:r>
              <a:rPr lang="en-US" dirty="0" smtClean="0"/>
              <a:t>Two level nested 2PC</a:t>
            </a:r>
          </a:p>
          <a:p>
            <a:r>
              <a:rPr lang="en-US" dirty="0" smtClean="0"/>
              <a:t>In the first phase, the coordinator sends the </a:t>
            </a:r>
            <a:r>
              <a:rPr lang="en-US" dirty="0" err="1" smtClean="0">
                <a:solidFill>
                  <a:schemeClr val="accent2"/>
                </a:solidFill>
              </a:rPr>
              <a:t>canCommit</a:t>
            </a:r>
            <a:r>
              <a:rPr lang="en-US" dirty="0" smtClean="0"/>
              <a:t>? command to the participants, each of which then passes it onto the other RMs involved (e.g., by using view synchronous communication) and collects their replies before replying to the coordinator.</a:t>
            </a:r>
          </a:p>
          <a:p>
            <a:r>
              <a:rPr lang="en-US" dirty="0" smtClean="0"/>
              <a:t>In the second phase, the coordinator sends the </a:t>
            </a:r>
            <a:r>
              <a:rPr lang="en-US" dirty="0" err="1" smtClean="0">
                <a:solidFill>
                  <a:schemeClr val="accent2"/>
                </a:solidFill>
              </a:rPr>
              <a:t>doCommit</a:t>
            </a:r>
            <a:r>
              <a:rPr lang="en-US" dirty="0" smtClean="0">
                <a:solidFill>
                  <a:schemeClr val="accent2"/>
                </a:solidFill>
              </a:rPr>
              <a:t> </a:t>
            </a:r>
            <a:r>
              <a:rPr lang="en-US" dirty="0" smtClean="0"/>
              <a:t>or </a:t>
            </a:r>
            <a:r>
              <a:rPr lang="en-US" dirty="0" err="1" smtClean="0">
                <a:solidFill>
                  <a:schemeClr val="accent2"/>
                </a:solidFill>
              </a:rPr>
              <a:t>doAbort</a:t>
            </a:r>
            <a:r>
              <a:rPr lang="en-US" dirty="0" smtClean="0">
                <a:solidFill>
                  <a:schemeClr val="accent2"/>
                </a:solidFill>
              </a:rPr>
              <a:t> </a:t>
            </a:r>
            <a:r>
              <a:rPr lang="en-US" dirty="0" smtClean="0"/>
              <a:t>request, which is passed onto the members of the groups of </a:t>
            </a:r>
            <a:r>
              <a:rPr lang="en-US" dirty="0" err="1" smtClean="0"/>
              <a:t>RMs.</a:t>
            </a:r>
            <a:endParaRPr lang="en-US" dirty="0"/>
          </a:p>
        </p:txBody>
      </p:sp>
    </p:spTree>
    <p:extLst>
      <p:ext uri="{BB962C8B-B14F-4D97-AF65-F5344CB8AC3E}">
        <p14:creationId xmlns:p14="http://schemas.microsoft.com/office/powerpoint/2010/main" val="35408976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Primary Copy Replication</a:t>
            </a:r>
            <a:endParaRPr lang="en-US"/>
          </a:p>
        </p:txBody>
      </p:sp>
      <p:sp>
        <p:nvSpPr>
          <p:cNvPr id="13315" name="Rectangle 3"/>
          <p:cNvSpPr>
            <a:spLocks noGrp="1" noChangeArrowheads="1"/>
          </p:cNvSpPr>
          <p:nvPr>
            <p:ph idx="1"/>
          </p:nvPr>
        </p:nvSpPr>
        <p:spPr/>
        <p:txBody>
          <a:bodyPr>
            <a:normAutofit fontScale="92500" lnSpcReduction="10000"/>
          </a:bodyPr>
          <a:lstStyle/>
          <a:p>
            <a:r>
              <a:rPr lang="en-US" smtClean="0"/>
              <a:t>For now, assume no crashes/failures</a:t>
            </a:r>
          </a:p>
          <a:p>
            <a:endParaRPr lang="en-US" smtClean="0"/>
          </a:p>
          <a:p>
            <a:r>
              <a:rPr lang="en-US" smtClean="0"/>
              <a:t>All the client requests are directed to a single primary RM.</a:t>
            </a:r>
          </a:p>
          <a:p>
            <a:r>
              <a:rPr lang="en-US" smtClean="0"/>
              <a:t>Concurrency control is applied at the primary. </a:t>
            </a:r>
          </a:p>
          <a:p>
            <a:r>
              <a:rPr lang="en-US" smtClean="0"/>
              <a:t>To commit a transaction, the primary communicates with the backup RMs and replies to the client.</a:t>
            </a:r>
          </a:p>
          <a:p>
            <a:r>
              <a:rPr lang="en-US" smtClean="0"/>
              <a:t>View synchronous comm. gives </a:t>
            </a:r>
            <a:r>
              <a:rPr lang="en-US" smtClean="0">
                <a:sym typeface="Wingdings" charset="0"/>
              </a:rPr>
              <a:t> one-copy serializability</a:t>
            </a:r>
          </a:p>
          <a:p>
            <a:r>
              <a:rPr lang="en-US" smtClean="0">
                <a:sym typeface="Wingdings" charset="0"/>
              </a:rPr>
              <a:t>Disadvantage? Performance is low since primary RM is bottleneck.</a:t>
            </a:r>
            <a:endParaRPr lang="en-US" smtClean="0"/>
          </a:p>
          <a:p>
            <a:endParaRPr lang="en-US" smtClean="0"/>
          </a:p>
          <a:p>
            <a:endParaRPr lang="en-US"/>
          </a:p>
        </p:txBody>
      </p:sp>
    </p:spTree>
    <p:extLst>
      <p:ext uri="{BB962C8B-B14F-4D97-AF65-F5344CB8AC3E}">
        <p14:creationId xmlns:p14="http://schemas.microsoft.com/office/powerpoint/2010/main" val="32208787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Read One/Write All Replication</a:t>
            </a:r>
            <a:endParaRPr lang="en-US"/>
          </a:p>
        </p:txBody>
      </p:sp>
      <p:sp>
        <p:nvSpPr>
          <p:cNvPr id="15363" name="Rectangle 3"/>
          <p:cNvSpPr>
            <a:spLocks noGrp="1" noChangeArrowheads="1"/>
          </p:cNvSpPr>
          <p:nvPr>
            <p:ph idx="1"/>
          </p:nvPr>
        </p:nvSpPr>
        <p:spPr/>
        <p:txBody>
          <a:bodyPr>
            <a:normAutofit fontScale="77500" lnSpcReduction="20000"/>
          </a:bodyPr>
          <a:lstStyle/>
          <a:p>
            <a:r>
              <a:rPr lang="en-US" smtClean="0"/>
              <a:t>An FE (client front end) may communicate with any RM.</a:t>
            </a:r>
          </a:p>
          <a:p>
            <a:r>
              <a:rPr lang="en-US" smtClean="0"/>
              <a:t>Every write operation must be performed at all of the RMs</a:t>
            </a:r>
          </a:p>
          <a:p>
            <a:pPr lvl="1"/>
            <a:r>
              <a:rPr lang="en-US" smtClean="0"/>
              <a:t>Each contacted RM sets a write lock on the object.  </a:t>
            </a:r>
          </a:p>
          <a:p>
            <a:r>
              <a:rPr lang="en-US" smtClean="0"/>
              <a:t>A read operation can be performed at any single RM</a:t>
            </a:r>
          </a:p>
          <a:p>
            <a:pPr lvl="1"/>
            <a:r>
              <a:rPr lang="en-US" smtClean="0"/>
              <a:t>A contacted RM sets a read lock on the object.</a:t>
            </a:r>
          </a:p>
          <a:p>
            <a:r>
              <a:rPr lang="en-US" smtClean="0"/>
              <a:t>Consider pairs of conflicting operations of different transactions on the same object.</a:t>
            </a:r>
          </a:p>
          <a:p>
            <a:pPr lvl="1"/>
            <a:r>
              <a:rPr lang="en-US" smtClean="0"/>
              <a:t>Any pair of write operations will require locks at all of the RMs </a:t>
            </a:r>
            <a:r>
              <a:rPr lang="en-US" smtClean="0">
                <a:sym typeface="Wingdings" charset="0"/>
              </a:rPr>
              <a:t> not allowed</a:t>
            </a:r>
            <a:endParaRPr lang="en-US" smtClean="0"/>
          </a:p>
          <a:p>
            <a:pPr lvl="1"/>
            <a:r>
              <a:rPr lang="en-US" smtClean="0"/>
              <a:t>A read operation and a write operation will require conflicting locks at some RM </a:t>
            </a:r>
            <a:r>
              <a:rPr lang="en-US" smtClean="0">
                <a:sym typeface="Wingdings" charset="0"/>
              </a:rPr>
              <a:t> not allowed</a:t>
            </a:r>
            <a:endParaRPr lang="en-US" smtClean="0"/>
          </a:p>
          <a:p>
            <a:pPr lvl="1"/>
            <a:r>
              <a:rPr lang="en-US" smtClean="0"/>
              <a:t>One-copy serializability is achieved.</a:t>
            </a:r>
          </a:p>
          <a:p>
            <a:r>
              <a:rPr lang="en-US" smtClean="0"/>
              <a:t>Disadvantage? Failures block the system (esp. writes).</a:t>
            </a:r>
            <a:endParaRPr lang="en-US"/>
          </a:p>
        </p:txBody>
      </p:sp>
    </p:spTree>
    <p:extLst>
      <p:ext uri="{BB962C8B-B14F-4D97-AF65-F5344CB8AC3E}">
        <p14:creationId xmlns:p14="http://schemas.microsoft.com/office/powerpoint/2010/main" val="24222448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Available Copies Replication</a:t>
            </a:r>
            <a:endParaRPr lang="en-US"/>
          </a:p>
        </p:txBody>
      </p:sp>
      <p:sp>
        <p:nvSpPr>
          <p:cNvPr id="17411" name="Rectangle 3"/>
          <p:cNvSpPr>
            <a:spLocks noGrp="1" noChangeArrowheads="1"/>
          </p:cNvSpPr>
          <p:nvPr>
            <p:ph idx="1"/>
          </p:nvPr>
        </p:nvSpPr>
        <p:spPr/>
        <p:txBody>
          <a:bodyPr/>
          <a:lstStyle/>
          <a:p>
            <a:r>
              <a:rPr lang="en-US" dirty="0" smtClean="0"/>
              <a:t>A client</a:t>
            </a:r>
            <a:r>
              <a:rPr lang="fr-FR" altLang="ja-JP" dirty="0" smtClean="0"/>
              <a:t>'</a:t>
            </a:r>
            <a:r>
              <a:rPr lang="en-US" dirty="0" smtClean="0"/>
              <a:t>s read request on an object can be performed by any RM, but a client</a:t>
            </a:r>
            <a:r>
              <a:rPr lang="fr-FR" altLang="ja-JP" dirty="0" smtClean="0"/>
              <a:t>'</a:t>
            </a:r>
            <a:r>
              <a:rPr lang="en-US" dirty="0" smtClean="0"/>
              <a:t>s update request must be performed across all available (i.e., non-faulty) RMs in the group.</a:t>
            </a:r>
          </a:p>
          <a:p>
            <a:r>
              <a:rPr lang="en-US" dirty="0" smtClean="0"/>
              <a:t>As long as the set of available RMs does not change, local concurrency control achieves one-copy </a:t>
            </a:r>
            <a:r>
              <a:rPr lang="en-US" dirty="0" err="1" smtClean="0"/>
              <a:t>serializability</a:t>
            </a:r>
            <a:r>
              <a:rPr lang="en-US" dirty="0" smtClean="0"/>
              <a:t> in the same way as in read-one/write-all replication. </a:t>
            </a:r>
          </a:p>
          <a:p>
            <a:r>
              <a:rPr lang="en-US" dirty="0" smtClean="0"/>
              <a:t>May not be true if RMs fail and recover during conflicting transactions.</a:t>
            </a:r>
          </a:p>
          <a:p>
            <a:endParaRPr lang="en-US" dirty="0"/>
          </a:p>
        </p:txBody>
      </p:sp>
    </p:spTree>
    <p:extLst>
      <p:ext uri="{BB962C8B-B14F-4D97-AF65-F5344CB8AC3E}">
        <p14:creationId xmlns:p14="http://schemas.microsoft.com/office/powerpoint/2010/main" val="42836728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Available Copies Approach</a:t>
            </a:r>
            <a:endParaRPr lang="en-GB"/>
          </a:p>
        </p:txBody>
      </p:sp>
      <p:sp>
        <p:nvSpPr>
          <p:cNvPr id="4" name="Content Placeholder 3"/>
          <p:cNvSpPr>
            <a:spLocks noGrp="1"/>
          </p:cNvSpPr>
          <p:nvPr>
            <p:ph idx="1"/>
          </p:nvPr>
        </p:nvSpPr>
        <p:spPr/>
        <p:txBody>
          <a:bodyPr/>
          <a:lstStyle/>
          <a:p>
            <a:endParaRPr lang="en-US"/>
          </a:p>
        </p:txBody>
      </p:sp>
      <p:grpSp>
        <p:nvGrpSpPr>
          <p:cNvPr id="19459" name="Group 3"/>
          <p:cNvGrpSpPr>
            <a:grpSpLocks/>
          </p:cNvGrpSpPr>
          <p:nvPr/>
        </p:nvGrpSpPr>
        <p:grpSpPr bwMode="auto">
          <a:xfrm>
            <a:off x="561975" y="1814513"/>
            <a:ext cx="7883525" cy="3538537"/>
            <a:chOff x="384" y="1143"/>
            <a:chExt cx="5379" cy="2229"/>
          </a:xfrm>
        </p:grpSpPr>
        <p:sp>
          <p:nvSpPr>
            <p:cNvPr id="19460" name="Rectangle 4"/>
            <p:cNvSpPr>
              <a:spLocks noChangeArrowheads="1"/>
            </p:cNvSpPr>
            <p:nvPr/>
          </p:nvSpPr>
          <p:spPr bwMode="auto">
            <a:xfrm>
              <a:off x="3019" y="1985"/>
              <a:ext cx="2744" cy="137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1" name="Rectangle 5"/>
            <p:cNvSpPr>
              <a:spLocks noChangeArrowheads="1"/>
            </p:cNvSpPr>
            <p:nvPr/>
          </p:nvSpPr>
          <p:spPr bwMode="auto">
            <a:xfrm>
              <a:off x="385" y="2421"/>
              <a:ext cx="2354" cy="95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2" name="Rectangle 6"/>
            <p:cNvSpPr>
              <a:spLocks noChangeArrowheads="1"/>
            </p:cNvSpPr>
            <p:nvPr/>
          </p:nvSpPr>
          <p:spPr bwMode="auto">
            <a:xfrm>
              <a:off x="556" y="2671"/>
              <a:ext cx="561"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3" name="Oval 7"/>
            <p:cNvSpPr>
              <a:spLocks noChangeArrowheads="1"/>
            </p:cNvSpPr>
            <p:nvPr/>
          </p:nvSpPr>
          <p:spPr bwMode="auto">
            <a:xfrm>
              <a:off x="728" y="2874"/>
              <a:ext cx="249" cy="249"/>
            </a:xfrm>
            <a:prstGeom prst="ellipse">
              <a:avLst/>
            </a:prstGeom>
            <a:solidFill>
              <a:srgbClr val="FFFFFF"/>
            </a:solidFill>
            <a:ln w="36513">
              <a:solidFill>
                <a:srgbClr val="000000"/>
              </a:solidFill>
              <a:round/>
              <a:headEnd/>
              <a:tailEnd/>
            </a:ln>
          </p:spPr>
          <p:txBody>
            <a:bodyPr/>
            <a:lstStyle/>
            <a:p>
              <a:endParaRPr lang="en-US"/>
            </a:p>
          </p:txBody>
        </p:sp>
        <p:sp>
          <p:nvSpPr>
            <p:cNvPr id="19464" name="Rectangle 8"/>
            <p:cNvSpPr>
              <a:spLocks noChangeArrowheads="1"/>
            </p:cNvSpPr>
            <p:nvPr/>
          </p:nvSpPr>
          <p:spPr bwMode="auto">
            <a:xfrm>
              <a:off x="821" y="291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A</a:t>
              </a:r>
              <a:endParaRPr lang="en-GB" sz="2400" i="1">
                <a:solidFill>
                  <a:schemeClr val="tx1"/>
                </a:solidFill>
                <a:latin typeface="Times" charset="0"/>
              </a:endParaRPr>
            </a:p>
          </p:txBody>
        </p:sp>
        <p:sp>
          <p:nvSpPr>
            <p:cNvPr id="19465" name="Rectangle 9"/>
            <p:cNvSpPr>
              <a:spLocks noChangeArrowheads="1"/>
            </p:cNvSpPr>
            <p:nvPr/>
          </p:nvSpPr>
          <p:spPr bwMode="auto">
            <a:xfrm>
              <a:off x="618" y="312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X</a:t>
              </a:r>
              <a:endParaRPr lang="en-GB" sz="2400" i="1">
                <a:solidFill>
                  <a:schemeClr val="tx1"/>
                </a:solidFill>
                <a:latin typeface="Times" charset="0"/>
              </a:endParaRPr>
            </a:p>
          </p:txBody>
        </p:sp>
        <p:sp>
          <p:nvSpPr>
            <p:cNvPr id="19466" name="Rectangle 10"/>
            <p:cNvSpPr>
              <a:spLocks noChangeArrowheads="1"/>
            </p:cNvSpPr>
            <p:nvPr/>
          </p:nvSpPr>
          <p:spPr bwMode="auto">
            <a:xfrm>
              <a:off x="1944" y="2671"/>
              <a:ext cx="561"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7" name="Rectangle 11"/>
            <p:cNvSpPr>
              <a:spLocks noChangeArrowheads="1"/>
            </p:cNvSpPr>
            <p:nvPr/>
          </p:nvSpPr>
          <p:spPr bwMode="auto">
            <a:xfrm>
              <a:off x="3097" y="2047"/>
              <a:ext cx="562"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8" name="Rectangle 12"/>
            <p:cNvSpPr>
              <a:spLocks noChangeArrowheads="1"/>
            </p:cNvSpPr>
            <p:nvPr/>
          </p:nvSpPr>
          <p:spPr bwMode="auto">
            <a:xfrm>
              <a:off x="1523" y="1159"/>
              <a:ext cx="561" cy="62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9" name="Rectangle 13"/>
            <p:cNvSpPr>
              <a:spLocks noChangeArrowheads="1"/>
            </p:cNvSpPr>
            <p:nvPr/>
          </p:nvSpPr>
          <p:spPr bwMode="auto">
            <a:xfrm>
              <a:off x="384" y="1244"/>
              <a:ext cx="10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Client + front end</a:t>
              </a:r>
              <a:endParaRPr lang="en-GB" sz="2400">
                <a:solidFill>
                  <a:schemeClr val="tx1"/>
                </a:solidFill>
                <a:latin typeface="Times" charset="0"/>
              </a:endParaRPr>
            </a:p>
          </p:txBody>
        </p:sp>
        <p:sp>
          <p:nvSpPr>
            <p:cNvPr id="19470" name="Rectangle 14"/>
            <p:cNvSpPr>
              <a:spLocks noChangeArrowheads="1"/>
            </p:cNvSpPr>
            <p:nvPr/>
          </p:nvSpPr>
          <p:spPr bwMode="auto">
            <a:xfrm>
              <a:off x="3861" y="2655"/>
              <a:ext cx="562"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1" name="Oval 15"/>
            <p:cNvSpPr>
              <a:spLocks noChangeArrowheads="1"/>
            </p:cNvSpPr>
            <p:nvPr/>
          </p:nvSpPr>
          <p:spPr bwMode="auto">
            <a:xfrm>
              <a:off x="4017" y="2827"/>
              <a:ext cx="250" cy="249"/>
            </a:xfrm>
            <a:prstGeom prst="ellipse">
              <a:avLst/>
            </a:prstGeom>
            <a:solidFill>
              <a:srgbClr val="FFFFFF"/>
            </a:solidFill>
            <a:ln w="36513">
              <a:solidFill>
                <a:srgbClr val="000000"/>
              </a:solidFill>
              <a:round/>
              <a:headEnd/>
              <a:tailEnd/>
            </a:ln>
          </p:spPr>
          <p:txBody>
            <a:bodyPr/>
            <a:lstStyle/>
            <a:p>
              <a:endParaRPr lang="en-US"/>
            </a:p>
          </p:txBody>
        </p:sp>
        <p:sp>
          <p:nvSpPr>
            <p:cNvPr id="19472" name="Rectangle 16"/>
            <p:cNvSpPr>
              <a:spLocks noChangeArrowheads="1"/>
            </p:cNvSpPr>
            <p:nvPr/>
          </p:nvSpPr>
          <p:spPr bwMode="auto">
            <a:xfrm>
              <a:off x="3908" y="3108"/>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P</a:t>
              </a:r>
              <a:endParaRPr lang="en-GB" sz="2400" i="1">
                <a:solidFill>
                  <a:schemeClr val="tx1"/>
                </a:solidFill>
                <a:latin typeface="Times" charset="0"/>
              </a:endParaRPr>
            </a:p>
          </p:txBody>
        </p:sp>
        <p:sp>
          <p:nvSpPr>
            <p:cNvPr id="19473" name="Rectangle 17"/>
            <p:cNvSpPr>
              <a:spLocks noChangeArrowheads="1"/>
            </p:cNvSpPr>
            <p:nvPr/>
          </p:nvSpPr>
          <p:spPr bwMode="auto">
            <a:xfrm>
              <a:off x="4102" y="2868"/>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B</a:t>
              </a:r>
              <a:endParaRPr lang="en-GB" sz="2400" i="1">
                <a:solidFill>
                  <a:schemeClr val="tx1"/>
                </a:solidFill>
                <a:latin typeface="Times" charset="0"/>
              </a:endParaRPr>
            </a:p>
          </p:txBody>
        </p:sp>
        <p:sp>
          <p:nvSpPr>
            <p:cNvPr id="19474" name="Rectangle 18"/>
            <p:cNvSpPr>
              <a:spLocks noChangeArrowheads="1"/>
            </p:cNvSpPr>
            <p:nvPr/>
          </p:nvSpPr>
          <p:spPr bwMode="auto">
            <a:xfrm>
              <a:off x="3066" y="1143"/>
              <a:ext cx="546" cy="62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5" name="Rectangle 19"/>
            <p:cNvSpPr>
              <a:spLocks noChangeArrowheads="1"/>
            </p:cNvSpPr>
            <p:nvPr/>
          </p:nvSpPr>
          <p:spPr bwMode="auto">
            <a:xfrm>
              <a:off x="3689" y="1213"/>
              <a:ext cx="10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Client + front end</a:t>
              </a:r>
              <a:endParaRPr lang="en-GB" sz="2400">
                <a:solidFill>
                  <a:schemeClr val="tx1"/>
                </a:solidFill>
                <a:latin typeface="Times" charset="0"/>
              </a:endParaRPr>
            </a:p>
          </p:txBody>
        </p:sp>
        <p:sp>
          <p:nvSpPr>
            <p:cNvPr id="19476" name="Rectangle 20"/>
            <p:cNvSpPr>
              <a:spLocks noChangeArrowheads="1"/>
            </p:cNvSpPr>
            <p:nvPr/>
          </p:nvSpPr>
          <p:spPr bwMode="auto">
            <a:xfrm>
              <a:off x="4547" y="2117"/>
              <a:ext cx="10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Replica managers</a:t>
              </a:r>
              <a:endParaRPr lang="en-GB" sz="2400">
                <a:solidFill>
                  <a:schemeClr val="tx1"/>
                </a:solidFill>
                <a:latin typeface="Times" charset="0"/>
              </a:endParaRPr>
            </a:p>
          </p:txBody>
        </p:sp>
        <p:sp>
          <p:nvSpPr>
            <p:cNvPr id="19477" name="Rectangle 21"/>
            <p:cNvSpPr>
              <a:spLocks noChangeArrowheads="1"/>
            </p:cNvSpPr>
            <p:nvPr/>
          </p:nvSpPr>
          <p:spPr bwMode="auto">
            <a:xfrm>
              <a:off x="3876" y="1714"/>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deposit(A,3);</a:t>
              </a:r>
              <a:endParaRPr lang="en-GB" sz="2400" i="1">
                <a:solidFill>
                  <a:schemeClr val="tx1"/>
                </a:solidFill>
                <a:latin typeface="Times" charset="0"/>
              </a:endParaRPr>
            </a:p>
          </p:txBody>
        </p:sp>
        <p:sp>
          <p:nvSpPr>
            <p:cNvPr id="19478" name="Rectangle 22"/>
            <p:cNvSpPr>
              <a:spLocks noChangeArrowheads="1"/>
            </p:cNvSpPr>
            <p:nvPr/>
          </p:nvSpPr>
          <p:spPr bwMode="auto">
            <a:xfrm>
              <a:off x="3175" y="1216"/>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U</a:t>
              </a:r>
              <a:endParaRPr lang="en-GB" sz="2400" i="1">
                <a:solidFill>
                  <a:schemeClr val="tx1"/>
                </a:solidFill>
                <a:latin typeface="Times" charset="0"/>
              </a:endParaRPr>
            </a:p>
          </p:txBody>
        </p:sp>
        <p:sp>
          <p:nvSpPr>
            <p:cNvPr id="19479" name="Rectangle 23"/>
            <p:cNvSpPr>
              <a:spLocks noChangeArrowheads="1"/>
            </p:cNvSpPr>
            <p:nvPr/>
          </p:nvSpPr>
          <p:spPr bwMode="auto">
            <a:xfrm>
              <a:off x="1896" y="121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T</a:t>
              </a:r>
              <a:endParaRPr lang="en-GB" sz="2400" i="1">
                <a:solidFill>
                  <a:schemeClr val="tx1"/>
                </a:solidFill>
                <a:latin typeface="Times" charset="0"/>
              </a:endParaRPr>
            </a:p>
          </p:txBody>
        </p:sp>
        <p:sp>
          <p:nvSpPr>
            <p:cNvPr id="19480" name="Rectangle 24"/>
            <p:cNvSpPr>
              <a:spLocks noChangeArrowheads="1"/>
            </p:cNvSpPr>
            <p:nvPr/>
          </p:nvSpPr>
          <p:spPr bwMode="auto">
            <a:xfrm>
              <a:off x="1522" y="2135"/>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deposit(B,3);</a:t>
              </a:r>
              <a:endParaRPr lang="en-GB" sz="2400" i="1">
                <a:solidFill>
                  <a:schemeClr val="tx1"/>
                </a:solidFill>
                <a:latin typeface="Times" charset="0"/>
              </a:endParaRPr>
            </a:p>
          </p:txBody>
        </p:sp>
        <p:sp>
          <p:nvSpPr>
            <p:cNvPr id="19481" name="Rectangle 25"/>
            <p:cNvSpPr>
              <a:spLocks noChangeArrowheads="1"/>
            </p:cNvSpPr>
            <p:nvPr/>
          </p:nvSpPr>
          <p:spPr bwMode="auto">
            <a:xfrm>
              <a:off x="3861" y="1559"/>
              <a:ext cx="8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getBalance(B)</a:t>
              </a:r>
              <a:endParaRPr lang="en-GB" sz="2400" i="1">
                <a:solidFill>
                  <a:schemeClr val="tx1"/>
                </a:solidFill>
                <a:latin typeface="Times" charset="0"/>
              </a:endParaRPr>
            </a:p>
          </p:txBody>
        </p:sp>
        <p:sp>
          <p:nvSpPr>
            <p:cNvPr id="19482" name="Rectangle 26"/>
            <p:cNvSpPr>
              <a:spLocks noChangeArrowheads="1"/>
            </p:cNvSpPr>
            <p:nvPr/>
          </p:nvSpPr>
          <p:spPr bwMode="auto">
            <a:xfrm>
              <a:off x="1522" y="1948"/>
              <a:ext cx="8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getBalance(A)</a:t>
              </a:r>
              <a:endParaRPr lang="en-GB" sz="2400" i="1">
                <a:solidFill>
                  <a:schemeClr val="tx1"/>
                </a:solidFill>
                <a:latin typeface="Times" charset="0"/>
              </a:endParaRPr>
            </a:p>
          </p:txBody>
        </p:sp>
        <p:sp>
          <p:nvSpPr>
            <p:cNvPr id="19483" name="Rectangle 27"/>
            <p:cNvSpPr>
              <a:spLocks noChangeArrowheads="1"/>
            </p:cNvSpPr>
            <p:nvPr/>
          </p:nvSpPr>
          <p:spPr bwMode="auto">
            <a:xfrm>
              <a:off x="1351" y="2507"/>
              <a:ext cx="10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Replica managers</a:t>
              </a:r>
              <a:endParaRPr lang="en-GB" sz="2400">
                <a:solidFill>
                  <a:schemeClr val="tx1"/>
                </a:solidFill>
                <a:latin typeface="Times" charset="0"/>
              </a:endParaRPr>
            </a:p>
          </p:txBody>
        </p:sp>
        <p:sp>
          <p:nvSpPr>
            <p:cNvPr id="19484" name="Rectangle 28"/>
            <p:cNvSpPr>
              <a:spLocks noChangeArrowheads="1"/>
            </p:cNvSpPr>
            <p:nvPr/>
          </p:nvSpPr>
          <p:spPr bwMode="auto">
            <a:xfrm>
              <a:off x="1990" y="312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Y</a:t>
              </a:r>
              <a:endParaRPr lang="en-GB" sz="2400" i="1">
                <a:solidFill>
                  <a:schemeClr val="tx1"/>
                </a:solidFill>
                <a:latin typeface="Times" charset="0"/>
              </a:endParaRPr>
            </a:p>
          </p:txBody>
        </p:sp>
        <p:sp>
          <p:nvSpPr>
            <p:cNvPr id="19485" name="Rectangle 29"/>
            <p:cNvSpPr>
              <a:spLocks noChangeArrowheads="1"/>
            </p:cNvSpPr>
            <p:nvPr/>
          </p:nvSpPr>
          <p:spPr bwMode="auto">
            <a:xfrm>
              <a:off x="3144" y="2500"/>
              <a:ext cx="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M</a:t>
              </a:r>
              <a:endParaRPr lang="en-GB" sz="2400" i="1">
                <a:solidFill>
                  <a:schemeClr val="tx1"/>
                </a:solidFill>
                <a:latin typeface="Times" charset="0"/>
              </a:endParaRPr>
            </a:p>
          </p:txBody>
        </p:sp>
        <p:sp>
          <p:nvSpPr>
            <p:cNvPr id="19486" name="Rectangle 30"/>
            <p:cNvSpPr>
              <a:spLocks noChangeArrowheads="1"/>
            </p:cNvSpPr>
            <p:nvPr/>
          </p:nvSpPr>
          <p:spPr bwMode="auto">
            <a:xfrm>
              <a:off x="5031" y="2640"/>
              <a:ext cx="561"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7" name="Oval 31"/>
            <p:cNvSpPr>
              <a:spLocks noChangeArrowheads="1"/>
            </p:cNvSpPr>
            <p:nvPr/>
          </p:nvSpPr>
          <p:spPr bwMode="auto">
            <a:xfrm>
              <a:off x="5187" y="2811"/>
              <a:ext cx="249" cy="250"/>
            </a:xfrm>
            <a:prstGeom prst="ellipse">
              <a:avLst/>
            </a:prstGeom>
            <a:solidFill>
              <a:srgbClr val="FFFFFF"/>
            </a:solidFill>
            <a:ln w="36513">
              <a:solidFill>
                <a:srgbClr val="000000"/>
              </a:solidFill>
              <a:round/>
              <a:headEnd/>
              <a:tailEnd/>
            </a:ln>
          </p:spPr>
          <p:txBody>
            <a:bodyPr/>
            <a:lstStyle/>
            <a:p>
              <a:endParaRPr lang="en-US"/>
            </a:p>
          </p:txBody>
        </p:sp>
        <p:sp>
          <p:nvSpPr>
            <p:cNvPr id="19488" name="Rectangle 32"/>
            <p:cNvSpPr>
              <a:spLocks noChangeArrowheads="1"/>
            </p:cNvSpPr>
            <p:nvPr/>
          </p:nvSpPr>
          <p:spPr bwMode="auto">
            <a:xfrm>
              <a:off x="5272" y="285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B</a:t>
              </a:r>
              <a:endParaRPr lang="en-GB" sz="2400" i="1">
                <a:solidFill>
                  <a:schemeClr val="tx1"/>
                </a:solidFill>
                <a:latin typeface="Times" charset="0"/>
              </a:endParaRPr>
            </a:p>
          </p:txBody>
        </p:sp>
        <p:sp>
          <p:nvSpPr>
            <p:cNvPr id="19489" name="Rectangle 33"/>
            <p:cNvSpPr>
              <a:spLocks noChangeArrowheads="1"/>
            </p:cNvSpPr>
            <p:nvPr/>
          </p:nvSpPr>
          <p:spPr bwMode="auto">
            <a:xfrm>
              <a:off x="5093" y="3093"/>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N</a:t>
              </a:r>
              <a:endParaRPr lang="en-GB" sz="2400" i="1">
                <a:solidFill>
                  <a:schemeClr val="tx1"/>
                </a:solidFill>
                <a:latin typeface="Times" charset="0"/>
              </a:endParaRPr>
            </a:p>
          </p:txBody>
        </p:sp>
        <p:sp>
          <p:nvSpPr>
            <p:cNvPr id="19490" name="Oval 34"/>
            <p:cNvSpPr>
              <a:spLocks noChangeArrowheads="1"/>
            </p:cNvSpPr>
            <p:nvPr/>
          </p:nvSpPr>
          <p:spPr bwMode="auto">
            <a:xfrm>
              <a:off x="1569" y="1439"/>
              <a:ext cx="250" cy="250"/>
            </a:xfrm>
            <a:prstGeom prst="ellipse">
              <a:avLst/>
            </a:prstGeom>
            <a:solidFill>
              <a:srgbClr val="FFFFFF"/>
            </a:solidFill>
            <a:ln w="36513">
              <a:solidFill>
                <a:srgbClr val="000000"/>
              </a:solidFill>
              <a:round/>
              <a:headEnd/>
              <a:tailEnd/>
            </a:ln>
          </p:spPr>
          <p:txBody>
            <a:bodyPr/>
            <a:lstStyle/>
            <a:p>
              <a:endParaRPr lang="en-US"/>
            </a:p>
          </p:txBody>
        </p:sp>
        <p:sp>
          <p:nvSpPr>
            <p:cNvPr id="19491" name="Oval 35"/>
            <p:cNvSpPr>
              <a:spLocks noChangeArrowheads="1"/>
            </p:cNvSpPr>
            <p:nvPr/>
          </p:nvSpPr>
          <p:spPr bwMode="auto">
            <a:xfrm>
              <a:off x="3284" y="1424"/>
              <a:ext cx="250" cy="249"/>
            </a:xfrm>
            <a:prstGeom prst="ellipse">
              <a:avLst/>
            </a:prstGeom>
            <a:solidFill>
              <a:srgbClr val="FFFFFF"/>
            </a:solidFill>
            <a:ln w="36513">
              <a:solidFill>
                <a:srgbClr val="000000"/>
              </a:solidFill>
              <a:round/>
              <a:headEnd/>
              <a:tailEnd/>
            </a:ln>
          </p:spPr>
          <p:txBody>
            <a:bodyPr/>
            <a:lstStyle/>
            <a:p>
              <a:endParaRPr lang="en-US"/>
            </a:p>
          </p:txBody>
        </p:sp>
        <p:sp>
          <p:nvSpPr>
            <p:cNvPr id="19492" name="Oval 36"/>
            <p:cNvSpPr>
              <a:spLocks noChangeArrowheads="1"/>
            </p:cNvSpPr>
            <p:nvPr/>
          </p:nvSpPr>
          <p:spPr bwMode="auto">
            <a:xfrm>
              <a:off x="2100" y="2820"/>
              <a:ext cx="265" cy="250"/>
            </a:xfrm>
            <a:prstGeom prst="ellipse">
              <a:avLst/>
            </a:prstGeom>
            <a:solidFill>
              <a:srgbClr val="FFFFFF"/>
            </a:solidFill>
            <a:ln w="36513">
              <a:solidFill>
                <a:srgbClr val="000000"/>
              </a:solidFill>
              <a:round/>
              <a:headEnd/>
              <a:tailEnd/>
            </a:ln>
          </p:spPr>
          <p:txBody>
            <a:bodyPr/>
            <a:lstStyle/>
            <a:p>
              <a:endParaRPr lang="en-US"/>
            </a:p>
          </p:txBody>
        </p:sp>
        <p:sp>
          <p:nvSpPr>
            <p:cNvPr id="19493" name="Rectangle 37"/>
            <p:cNvSpPr>
              <a:spLocks noChangeArrowheads="1"/>
            </p:cNvSpPr>
            <p:nvPr/>
          </p:nvSpPr>
          <p:spPr bwMode="auto">
            <a:xfrm>
              <a:off x="2193" y="288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A</a:t>
              </a:r>
              <a:endParaRPr lang="en-GB" sz="2400">
                <a:solidFill>
                  <a:schemeClr val="tx1"/>
                </a:solidFill>
                <a:latin typeface="Times" charset="0"/>
              </a:endParaRPr>
            </a:p>
          </p:txBody>
        </p:sp>
        <p:sp>
          <p:nvSpPr>
            <p:cNvPr id="19494" name="Oval 38"/>
            <p:cNvSpPr>
              <a:spLocks noChangeArrowheads="1"/>
            </p:cNvSpPr>
            <p:nvPr/>
          </p:nvSpPr>
          <p:spPr bwMode="auto">
            <a:xfrm>
              <a:off x="3253" y="2219"/>
              <a:ext cx="250" cy="249"/>
            </a:xfrm>
            <a:prstGeom prst="ellipse">
              <a:avLst/>
            </a:prstGeom>
            <a:solidFill>
              <a:srgbClr val="FFFFFF"/>
            </a:solidFill>
            <a:ln w="36513">
              <a:solidFill>
                <a:srgbClr val="000000"/>
              </a:solidFill>
              <a:round/>
              <a:headEnd/>
              <a:tailEnd/>
            </a:ln>
          </p:spPr>
          <p:txBody>
            <a:bodyPr/>
            <a:lstStyle/>
            <a:p>
              <a:endParaRPr lang="en-US"/>
            </a:p>
          </p:txBody>
        </p:sp>
        <p:sp>
          <p:nvSpPr>
            <p:cNvPr id="19495" name="Rectangle 39"/>
            <p:cNvSpPr>
              <a:spLocks noChangeArrowheads="1"/>
            </p:cNvSpPr>
            <p:nvPr/>
          </p:nvSpPr>
          <p:spPr bwMode="auto">
            <a:xfrm>
              <a:off x="3339" y="226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B</a:t>
              </a:r>
              <a:endParaRPr lang="en-GB" sz="2400" i="1">
                <a:solidFill>
                  <a:schemeClr val="tx1"/>
                </a:solidFill>
                <a:latin typeface="Times" charset="0"/>
              </a:endParaRPr>
            </a:p>
          </p:txBody>
        </p:sp>
        <p:sp>
          <p:nvSpPr>
            <p:cNvPr id="19496" name="Freeform 40"/>
            <p:cNvSpPr>
              <a:spLocks/>
            </p:cNvSpPr>
            <p:nvPr/>
          </p:nvSpPr>
          <p:spPr bwMode="auto">
            <a:xfrm>
              <a:off x="883" y="2764"/>
              <a:ext cx="78" cy="94"/>
            </a:xfrm>
            <a:custGeom>
              <a:avLst/>
              <a:gdLst>
                <a:gd name="T0" fmla="*/ 47 w 78"/>
                <a:gd name="T1" fmla="*/ 16 h 94"/>
                <a:gd name="T2" fmla="*/ 78 w 78"/>
                <a:gd name="T3" fmla="*/ 32 h 94"/>
                <a:gd name="T4" fmla="*/ 0 w 78"/>
                <a:gd name="T5" fmla="*/ 94 h 94"/>
                <a:gd name="T6" fmla="*/ 32 w 78"/>
                <a:gd name="T7" fmla="*/ 0 h 94"/>
                <a:gd name="T8" fmla="*/ 47 w 78"/>
                <a:gd name="T9" fmla="*/ 16 h 94"/>
                <a:gd name="T10" fmla="*/ 0 60000 65536"/>
                <a:gd name="T11" fmla="*/ 0 60000 65536"/>
                <a:gd name="T12" fmla="*/ 0 60000 65536"/>
                <a:gd name="T13" fmla="*/ 0 60000 65536"/>
                <a:gd name="T14" fmla="*/ 0 60000 65536"/>
                <a:gd name="T15" fmla="*/ 0 w 78"/>
                <a:gd name="T16" fmla="*/ 0 h 94"/>
                <a:gd name="T17" fmla="*/ 78 w 78"/>
                <a:gd name="T18" fmla="*/ 94 h 94"/>
              </a:gdLst>
              <a:ahLst/>
              <a:cxnLst>
                <a:cxn ang="T10">
                  <a:pos x="T0" y="T1"/>
                </a:cxn>
                <a:cxn ang="T11">
                  <a:pos x="T2" y="T3"/>
                </a:cxn>
                <a:cxn ang="T12">
                  <a:pos x="T4" y="T5"/>
                </a:cxn>
                <a:cxn ang="T13">
                  <a:pos x="T6" y="T7"/>
                </a:cxn>
                <a:cxn ang="T14">
                  <a:pos x="T8" y="T9"/>
                </a:cxn>
              </a:cxnLst>
              <a:rect l="T15" t="T16" r="T17" b="T18"/>
              <a:pathLst>
                <a:path w="78" h="94">
                  <a:moveTo>
                    <a:pt x="47" y="16"/>
                  </a:moveTo>
                  <a:lnTo>
                    <a:pt x="78" y="32"/>
                  </a:lnTo>
                  <a:lnTo>
                    <a:pt x="0" y="94"/>
                  </a:lnTo>
                  <a:lnTo>
                    <a:pt x="32" y="0"/>
                  </a:lnTo>
                  <a:lnTo>
                    <a:pt x="47" y="16"/>
                  </a:lnTo>
                  <a:close/>
                </a:path>
              </a:pathLst>
            </a:custGeom>
            <a:solidFill>
              <a:srgbClr val="000000"/>
            </a:solidFill>
            <a:ln w="36513">
              <a:solidFill>
                <a:srgbClr val="000000"/>
              </a:solidFill>
              <a:round/>
              <a:headEnd/>
              <a:tailEnd/>
            </a:ln>
          </p:spPr>
          <p:txBody>
            <a:bodyPr/>
            <a:lstStyle/>
            <a:p>
              <a:endParaRPr lang="en-US"/>
            </a:p>
          </p:txBody>
        </p:sp>
        <p:sp>
          <p:nvSpPr>
            <p:cNvPr id="19497" name="Line 41"/>
            <p:cNvSpPr>
              <a:spLocks noChangeShapeType="1"/>
            </p:cNvSpPr>
            <p:nvPr/>
          </p:nvSpPr>
          <p:spPr bwMode="auto">
            <a:xfrm flipH="1">
              <a:off x="930" y="1673"/>
              <a:ext cx="686" cy="109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Freeform 42"/>
            <p:cNvSpPr>
              <a:spLocks/>
            </p:cNvSpPr>
            <p:nvPr/>
          </p:nvSpPr>
          <p:spPr bwMode="auto">
            <a:xfrm>
              <a:off x="3144" y="2219"/>
              <a:ext cx="94" cy="78"/>
            </a:xfrm>
            <a:custGeom>
              <a:avLst/>
              <a:gdLst>
                <a:gd name="T0" fmla="*/ 0 w 94"/>
                <a:gd name="T1" fmla="*/ 31 h 78"/>
                <a:gd name="T2" fmla="*/ 16 w 94"/>
                <a:gd name="T3" fmla="*/ 0 h 78"/>
                <a:gd name="T4" fmla="*/ 94 w 94"/>
                <a:gd name="T5" fmla="*/ 78 h 78"/>
                <a:gd name="T6" fmla="*/ 0 w 94"/>
                <a:gd name="T7" fmla="*/ 62 h 78"/>
                <a:gd name="T8" fmla="*/ 0 w 94"/>
                <a:gd name="T9" fmla="*/ 31 h 78"/>
                <a:gd name="T10" fmla="*/ 0 60000 65536"/>
                <a:gd name="T11" fmla="*/ 0 60000 65536"/>
                <a:gd name="T12" fmla="*/ 0 60000 65536"/>
                <a:gd name="T13" fmla="*/ 0 60000 65536"/>
                <a:gd name="T14" fmla="*/ 0 60000 65536"/>
                <a:gd name="T15" fmla="*/ 0 w 94"/>
                <a:gd name="T16" fmla="*/ 0 h 78"/>
                <a:gd name="T17" fmla="*/ 94 w 94"/>
                <a:gd name="T18" fmla="*/ 78 h 78"/>
              </a:gdLst>
              <a:ahLst/>
              <a:cxnLst>
                <a:cxn ang="T10">
                  <a:pos x="T0" y="T1"/>
                </a:cxn>
                <a:cxn ang="T11">
                  <a:pos x="T2" y="T3"/>
                </a:cxn>
                <a:cxn ang="T12">
                  <a:pos x="T4" y="T5"/>
                </a:cxn>
                <a:cxn ang="T13">
                  <a:pos x="T6" y="T7"/>
                </a:cxn>
                <a:cxn ang="T14">
                  <a:pos x="T8" y="T9"/>
                </a:cxn>
              </a:cxnLst>
              <a:rect l="T15" t="T16" r="T17" b="T18"/>
              <a:pathLst>
                <a:path w="94" h="78">
                  <a:moveTo>
                    <a:pt x="0" y="31"/>
                  </a:moveTo>
                  <a:lnTo>
                    <a:pt x="16" y="0"/>
                  </a:lnTo>
                  <a:lnTo>
                    <a:pt x="94" y="78"/>
                  </a:lnTo>
                  <a:lnTo>
                    <a:pt x="0" y="62"/>
                  </a:lnTo>
                  <a:lnTo>
                    <a:pt x="0" y="31"/>
                  </a:lnTo>
                  <a:close/>
                </a:path>
              </a:pathLst>
            </a:custGeom>
            <a:solidFill>
              <a:srgbClr val="000000"/>
            </a:solidFill>
            <a:ln w="36513">
              <a:solidFill>
                <a:srgbClr val="000000"/>
              </a:solidFill>
              <a:round/>
              <a:headEnd/>
              <a:tailEnd/>
            </a:ln>
          </p:spPr>
          <p:txBody>
            <a:bodyPr/>
            <a:lstStyle/>
            <a:p>
              <a:endParaRPr lang="en-US"/>
            </a:p>
          </p:txBody>
        </p:sp>
        <p:sp>
          <p:nvSpPr>
            <p:cNvPr id="19499" name="Line 43"/>
            <p:cNvSpPr>
              <a:spLocks noChangeShapeType="1"/>
            </p:cNvSpPr>
            <p:nvPr/>
          </p:nvSpPr>
          <p:spPr bwMode="auto">
            <a:xfrm>
              <a:off x="1819" y="1626"/>
              <a:ext cx="1325" cy="62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Freeform 44"/>
            <p:cNvSpPr>
              <a:spLocks/>
            </p:cNvSpPr>
            <p:nvPr/>
          </p:nvSpPr>
          <p:spPr bwMode="auto">
            <a:xfrm>
              <a:off x="2302" y="2749"/>
              <a:ext cx="78" cy="93"/>
            </a:xfrm>
            <a:custGeom>
              <a:avLst/>
              <a:gdLst>
                <a:gd name="T0" fmla="*/ 63 w 78"/>
                <a:gd name="T1" fmla="*/ 15 h 93"/>
                <a:gd name="T2" fmla="*/ 78 w 78"/>
                <a:gd name="T3" fmla="*/ 47 h 93"/>
                <a:gd name="T4" fmla="*/ 0 w 78"/>
                <a:gd name="T5" fmla="*/ 93 h 93"/>
                <a:gd name="T6" fmla="*/ 47 w 78"/>
                <a:gd name="T7" fmla="*/ 0 h 93"/>
                <a:gd name="T8" fmla="*/ 63 w 78"/>
                <a:gd name="T9" fmla="*/ 15 h 93"/>
                <a:gd name="T10" fmla="*/ 0 60000 65536"/>
                <a:gd name="T11" fmla="*/ 0 60000 65536"/>
                <a:gd name="T12" fmla="*/ 0 60000 65536"/>
                <a:gd name="T13" fmla="*/ 0 60000 65536"/>
                <a:gd name="T14" fmla="*/ 0 60000 65536"/>
                <a:gd name="T15" fmla="*/ 0 w 78"/>
                <a:gd name="T16" fmla="*/ 0 h 93"/>
                <a:gd name="T17" fmla="*/ 78 w 78"/>
                <a:gd name="T18" fmla="*/ 93 h 93"/>
              </a:gdLst>
              <a:ahLst/>
              <a:cxnLst>
                <a:cxn ang="T10">
                  <a:pos x="T0" y="T1"/>
                </a:cxn>
                <a:cxn ang="T11">
                  <a:pos x="T2" y="T3"/>
                </a:cxn>
                <a:cxn ang="T12">
                  <a:pos x="T4" y="T5"/>
                </a:cxn>
                <a:cxn ang="T13">
                  <a:pos x="T6" y="T7"/>
                </a:cxn>
                <a:cxn ang="T14">
                  <a:pos x="T8" y="T9"/>
                </a:cxn>
              </a:cxnLst>
              <a:rect l="T15" t="T16" r="T17" b="T18"/>
              <a:pathLst>
                <a:path w="78" h="93">
                  <a:moveTo>
                    <a:pt x="63" y="15"/>
                  </a:moveTo>
                  <a:lnTo>
                    <a:pt x="78" y="47"/>
                  </a:lnTo>
                  <a:lnTo>
                    <a:pt x="0" y="93"/>
                  </a:lnTo>
                  <a:lnTo>
                    <a:pt x="47" y="0"/>
                  </a:lnTo>
                  <a:lnTo>
                    <a:pt x="63" y="15"/>
                  </a:lnTo>
                  <a:close/>
                </a:path>
              </a:pathLst>
            </a:custGeom>
            <a:solidFill>
              <a:srgbClr val="000000"/>
            </a:solidFill>
            <a:ln w="36513">
              <a:solidFill>
                <a:srgbClr val="000000"/>
              </a:solidFill>
              <a:round/>
              <a:headEnd/>
              <a:tailEnd/>
            </a:ln>
          </p:spPr>
          <p:txBody>
            <a:bodyPr/>
            <a:lstStyle/>
            <a:p>
              <a:endParaRPr lang="en-US"/>
            </a:p>
          </p:txBody>
        </p:sp>
        <p:sp>
          <p:nvSpPr>
            <p:cNvPr id="19501" name="Line 45"/>
            <p:cNvSpPr>
              <a:spLocks noChangeShapeType="1"/>
            </p:cNvSpPr>
            <p:nvPr/>
          </p:nvSpPr>
          <p:spPr bwMode="auto">
            <a:xfrm flipH="1">
              <a:off x="2365" y="1642"/>
              <a:ext cx="966" cy="112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Freeform 46"/>
            <p:cNvSpPr>
              <a:spLocks/>
            </p:cNvSpPr>
            <p:nvPr/>
          </p:nvSpPr>
          <p:spPr bwMode="auto">
            <a:xfrm>
              <a:off x="5109" y="2764"/>
              <a:ext cx="93" cy="78"/>
            </a:xfrm>
            <a:custGeom>
              <a:avLst/>
              <a:gdLst>
                <a:gd name="T0" fmla="*/ 15 w 93"/>
                <a:gd name="T1" fmla="*/ 16 h 78"/>
                <a:gd name="T2" fmla="*/ 31 w 93"/>
                <a:gd name="T3" fmla="*/ 0 h 78"/>
                <a:gd name="T4" fmla="*/ 93 w 93"/>
                <a:gd name="T5" fmla="*/ 78 h 78"/>
                <a:gd name="T6" fmla="*/ 0 w 93"/>
                <a:gd name="T7" fmla="*/ 32 h 78"/>
                <a:gd name="T8" fmla="*/ 15 w 93"/>
                <a:gd name="T9" fmla="*/ 16 h 78"/>
                <a:gd name="T10" fmla="*/ 0 60000 65536"/>
                <a:gd name="T11" fmla="*/ 0 60000 65536"/>
                <a:gd name="T12" fmla="*/ 0 60000 65536"/>
                <a:gd name="T13" fmla="*/ 0 60000 65536"/>
                <a:gd name="T14" fmla="*/ 0 60000 65536"/>
                <a:gd name="T15" fmla="*/ 0 w 93"/>
                <a:gd name="T16" fmla="*/ 0 h 78"/>
                <a:gd name="T17" fmla="*/ 93 w 93"/>
                <a:gd name="T18" fmla="*/ 78 h 78"/>
              </a:gdLst>
              <a:ahLst/>
              <a:cxnLst>
                <a:cxn ang="T10">
                  <a:pos x="T0" y="T1"/>
                </a:cxn>
                <a:cxn ang="T11">
                  <a:pos x="T2" y="T3"/>
                </a:cxn>
                <a:cxn ang="T12">
                  <a:pos x="T4" y="T5"/>
                </a:cxn>
                <a:cxn ang="T13">
                  <a:pos x="T6" y="T7"/>
                </a:cxn>
                <a:cxn ang="T14">
                  <a:pos x="T8" y="T9"/>
                </a:cxn>
              </a:cxnLst>
              <a:rect l="T15" t="T16" r="T17" b="T18"/>
              <a:pathLst>
                <a:path w="93" h="78">
                  <a:moveTo>
                    <a:pt x="15" y="16"/>
                  </a:moveTo>
                  <a:lnTo>
                    <a:pt x="31" y="0"/>
                  </a:lnTo>
                  <a:lnTo>
                    <a:pt x="93" y="78"/>
                  </a:lnTo>
                  <a:lnTo>
                    <a:pt x="0" y="32"/>
                  </a:lnTo>
                  <a:lnTo>
                    <a:pt x="15" y="16"/>
                  </a:lnTo>
                  <a:close/>
                </a:path>
              </a:pathLst>
            </a:custGeom>
            <a:solidFill>
              <a:srgbClr val="000000"/>
            </a:solidFill>
            <a:ln w="36513">
              <a:solidFill>
                <a:srgbClr val="000000"/>
              </a:solidFill>
              <a:round/>
              <a:headEnd/>
              <a:tailEnd/>
            </a:ln>
          </p:spPr>
          <p:txBody>
            <a:bodyPr/>
            <a:lstStyle/>
            <a:p>
              <a:endParaRPr lang="en-US"/>
            </a:p>
          </p:txBody>
        </p:sp>
        <p:sp>
          <p:nvSpPr>
            <p:cNvPr id="19503" name="Line 47"/>
            <p:cNvSpPr>
              <a:spLocks noChangeShapeType="1"/>
            </p:cNvSpPr>
            <p:nvPr/>
          </p:nvSpPr>
          <p:spPr bwMode="auto">
            <a:xfrm>
              <a:off x="3503" y="1626"/>
              <a:ext cx="1621" cy="115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4" name="Freeform 48"/>
            <p:cNvSpPr>
              <a:spLocks/>
            </p:cNvSpPr>
            <p:nvPr/>
          </p:nvSpPr>
          <p:spPr bwMode="auto">
            <a:xfrm>
              <a:off x="5062" y="2858"/>
              <a:ext cx="93" cy="62"/>
            </a:xfrm>
            <a:custGeom>
              <a:avLst/>
              <a:gdLst>
                <a:gd name="T0" fmla="*/ 0 w 93"/>
                <a:gd name="T1" fmla="*/ 31 h 62"/>
                <a:gd name="T2" fmla="*/ 15 w 93"/>
                <a:gd name="T3" fmla="*/ 0 h 62"/>
                <a:gd name="T4" fmla="*/ 93 w 93"/>
                <a:gd name="T5" fmla="*/ 62 h 62"/>
                <a:gd name="T6" fmla="*/ 0 w 93"/>
                <a:gd name="T7" fmla="*/ 47 h 62"/>
                <a:gd name="T8" fmla="*/ 0 w 93"/>
                <a:gd name="T9" fmla="*/ 31 h 62"/>
                <a:gd name="T10" fmla="*/ 0 60000 65536"/>
                <a:gd name="T11" fmla="*/ 0 60000 65536"/>
                <a:gd name="T12" fmla="*/ 0 60000 65536"/>
                <a:gd name="T13" fmla="*/ 0 60000 65536"/>
                <a:gd name="T14" fmla="*/ 0 60000 65536"/>
                <a:gd name="T15" fmla="*/ 0 w 93"/>
                <a:gd name="T16" fmla="*/ 0 h 62"/>
                <a:gd name="T17" fmla="*/ 93 w 93"/>
                <a:gd name="T18" fmla="*/ 62 h 62"/>
              </a:gdLst>
              <a:ahLst/>
              <a:cxnLst>
                <a:cxn ang="T10">
                  <a:pos x="T0" y="T1"/>
                </a:cxn>
                <a:cxn ang="T11">
                  <a:pos x="T2" y="T3"/>
                </a:cxn>
                <a:cxn ang="T12">
                  <a:pos x="T4" y="T5"/>
                </a:cxn>
                <a:cxn ang="T13">
                  <a:pos x="T6" y="T7"/>
                </a:cxn>
                <a:cxn ang="T14">
                  <a:pos x="T8" y="T9"/>
                </a:cxn>
              </a:cxnLst>
              <a:rect l="T15" t="T16" r="T17" b="T18"/>
              <a:pathLst>
                <a:path w="93" h="62">
                  <a:moveTo>
                    <a:pt x="0" y="31"/>
                  </a:moveTo>
                  <a:lnTo>
                    <a:pt x="15" y="0"/>
                  </a:lnTo>
                  <a:lnTo>
                    <a:pt x="93" y="62"/>
                  </a:lnTo>
                  <a:lnTo>
                    <a:pt x="0" y="47"/>
                  </a:lnTo>
                  <a:lnTo>
                    <a:pt x="0" y="31"/>
                  </a:lnTo>
                  <a:close/>
                </a:path>
              </a:pathLst>
            </a:custGeom>
            <a:solidFill>
              <a:srgbClr val="000000"/>
            </a:solidFill>
            <a:ln w="36513">
              <a:solidFill>
                <a:srgbClr val="000000"/>
              </a:solidFill>
              <a:round/>
              <a:headEnd/>
              <a:tailEnd/>
            </a:ln>
          </p:spPr>
          <p:txBody>
            <a:bodyPr/>
            <a:lstStyle/>
            <a:p>
              <a:endParaRPr lang="en-US"/>
            </a:p>
          </p:txBody>
        </p:sp>
        <p:sp>
          <p:nvSpPr>
            <p:cNvPr id="19505" name="Line 49"/>
            <p:cNvSpPr>
              <a:spLocks noChangeShapeType="1"/>
            </p:cNvSpPr>
            <p:nvPr/>
          </p:nvSpPr>
          <p:spPr bwMode="auto">
            <a:xfrm>
              <a:off x="3487" y="2375"/>
              <a:ext cx="1575" cy="51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6" name="Freeform 50"/>
            <p:cNvSpPr>
              <a:spLocks/>
            </p:cNvSpPr>
            <p:nvPr/>
          </p:nvSpPr>
          <p:spPr bwMode="auto">
            <a:xfrm>
              <a:off x="3924" y="2811"/>
              <a:ext cx="93" cy="78"/>
            </a:xfrm>
            <a:custGeom>
              <a:avLst/>
              <a:gdLst>
                <a:gd name="T0" fmla="*/ 15 w 93"/>
                <a:gd name="T1" fmla="*/ 16 h 78"/>
                <a:gd name="T2" fmla="*/ 31 w 93"/>
                <a:gd name="T3" fmla="*/ 0 h 78"/>
                <a:gd name="T4" fmla="*/ 93 w 93"/>
                <a:gd name="T5" fmla="*/ 78 h 78"/>
                <a:gd name="T6" fmla="*/ 0 w 93"/>
                <a:gd name="T7" fmla="*/ 47 h 78"/>
                <a:gd name="T8" fmla="*/ 15 w 93"/>
                <a:gd name="T9" fmla="*/ 16 h 78"/>
                <a:gd name="T10" fmla="*/ 0 60000 65536"/>
                <a:gd name="T11" fmla="*/ 0 60000 65536"/>
                <a:gd name="T12" fmla="*/ 0 60000 65536"/>
                <a:gd name="T13" fmla="*/ 0 60000 65536"/>
                <a:gd name="T14" fmla="*/ 0 60000 65536"/>
                <a:gd name="T15" fmla="*/ 0 w 93"/>
                <a:gd name="T16" fmla="*/ 0 h 78"/>
                <a:gd name="T17" fmla="*/ 93 w 93"/>
                <a:gd name="T18" fmla="*/ 78 h 78"/>
              </a:gdLst>
              <a:ahLst/>
              <a:cxnLst>
                <a:cxn ang="T10">
                  <a:pos x="T0" y="T1"/>
                </a:cxn>
                <a:cxn ang="T11">
                  <a:pos x="T2" y="T3"/>
                </a:cxn>
                <a:cxn ang="T12">
                  <a:pos x="T4" y="T5"/>
                </a:cxn>
                <a:cxn ang="T13">
                  <a:pos x="T6" y="T7"/>
                </a:cxn>
                <a:cxn ang="T14">
                  <a:pos x="T8" y="T9"/>
                </a:cxn>
              </a:cxnLst>
              <a:rect l="T15" t="T16" r="T17" b="T18"/>
              <a:pathLst>
                <a:path w="93" h="78">
                  <a:moveTo>
                    <a:pt x="15" y="16"/>
                  </a:moveTo>
                  <a:lnTo>
                    <a:pt x="31" y="0"/>
                  </a:lnTo>
                  <a:lnTo>
                    <a:pt x="93" y="78"/>
                  </a:lnTo>
                  <a:lnTo>
                    <a:pt x="0" y="47"/>
                  </a:lnTo>
                  <a:lnTo>
                    <a:pt x="15" y="16"/>
                  </a:lnTo>
                  <a:close/>
                </a:path>
              </a:pathLst>
            </a:custGeom>
            <a:solidFill>
              <a:srgbClr val="000000"/>
            </a:solidFill>
            <a:ln w="36513">
              <a:solidFill>
                <a:srgbClr val="000000"/>
              </a:solidFill>
              <a:round/>
              <a:headEnd/>
              <a:tailEnd/>
            </a:ln>
          </p:spPr>
          <p:txBody>
            <a:bodyPr/>
            <a:lstStyle/>
            <a:p>
              <a:endParaRPr lang="en-US"/>
            </a:p>
          </p:txBody>
        </p:sp>
        <p:sp>
          <p:nvSpPr>
            <p:cNvPr id="19507" name="Line 51"/>
            <p:cNvSpPr>
              <a:spLocks noChangeShapeType="1"/>
            </p:cNvSpPr>
            <p:nvPr/>
          </p:nvSpPr>
          <p:spPr bwMode="auto">
            <a:xfrm>
              <a:off x="3456" y="2437"/>
              <a:ext cx="483" cy="39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8" name="Freeform 52"/>
            <p:cNvSpPr>
              <a:spLocks/>
            </p:cNvSpPr>
            <p:nvPr/>
          </p:nvSpPr>
          <p:spPr bwMode="auto">
            <a:xfrm>
              <a:off x="993" y="2967"/>
              <a:ext cx="93" cy="62"/>
            </a:xfrm>
            <a:custGeom>
              <a:avLst/>
              <a:gdLst>
                <a:gd name="T0" fmla="*/ 93 w 93"/>
                <a:gd name="T1" fmla="*/ 31 h 62"/>
                <a:gd name="T2" fmla="*/ 93 w 93"/>
                <a:gd name="T3" fmla="*/ 62 h 62"/>
                <a:gd name="T4" fmla="*/ 0 w 93"/>
                <a:gd name="T5" fmla="*/ 47 h 62"/>
                <a:gd name="T6" fmla="*/ 93 w 93"/>
                <a:gd name="T7" fmla="*/ 0 h 62"/>
                <a:gd name="T8" fmla="*/ 93 w 93"/>
                <a:gd name="T9" fmla="*/ 31 h 62"/>
                <a:gd name="T10" fmla="*/ 0 60000 65536"/>
                <a:gd name="T11" fmla="*/ 0 60000 65536"/>
                <a:gd name="T12" fmla="*/ 0 60000 65536"/>
                <a:gd name="T13" fmla="*/ 0 60000 65536"/>
                <a:gd name="T14" fmla="*/ 0 60000 65536"/>
                <a:gd name="T15" fmla="*/ 0 w 93"/>
                <a:gd name="T16" fmla="*/ 0 h 62"/>
                <a:gd name="T17" fmla="*/ 93 w 93"/>
                <a:gd name="T18" fmla="*/ 62 h 62"/>
              </a:gdLst>
              <a:ahLst/>
              <a:cxnLst>
                <a:cxn ang="T10">
                  <a:pos x="T0" y="T1"/>
                </a:cxn>
                <a:cxn ang="T11">
                  <a:pos x="T2" y="T3"/>
                </a:cxn>
                <a:cxn ang="T12">
                  <a:pos x="T4" y="T5"/>
                </a:cxn>
                <a:cxn ang="T13">
                  <a:pos x="T6" y="T7"/>
                </a:cxn>
                <a:cxn ang="T14">
                  <a:pos x="T8" y="T9"/>
                </a:cxn>
              </a:cxnLst>
              <a:rect l="T15" t="T16" r="T17" b="T18"/>
              <a:pathLst>
                <a:path w="93" h="62">
                  <a:moveTo>
                    <a:pt x="93" y="31"/>
                  </a:moveTo>
                  <a:lnTo>
                    <a:pt x="93" y="62"/>
                  </a:lnTo>
                  <a:lnTo>
                    <a:pt x="0" y="47"/>
                  </a:lnTo>
                  <a:lnTo>
                    <a:pt x="93" y="0"/>
                  </a:lnTo>
                  <a:lnTo>
                    <a:pt x="93" y="31"/>
                  </a:lnTo>
                  <a:close/>
                </a:path>
              </a:pathLst>
            </a:custGeom>
            <a:solidFill>
              <a:srgbClr val="000000"/>
            </a:solidFill>
            <a:ln w="36513">
              <a:solidFill>
                <a:srgbClr val="000000"/>
              </a:solidFill>
              <a:round/>
              <a:headEnd/>
              <a:tailEnd/>
            </a:ln>
          </p:spPr>
          <p:txBody>
            <a:bodyPr/>
            <a:lstStyle/>
            <a:p>
              <a:endParaRPr lang="en-US"/>
            </a:p>
          </p:txBody>
        </p:sp>
        <p:sp>
          <p:nvSpPr>
            <p:cNvPr id="19509" name="Line 53"/>
            <p:cNvSpPr>
              <a:spLocks noChangeShapeType="1"/>
            </p:cNvSpPr>
            <p:nvPr/>
          </p:nvSpPr>
          <p:spPr bwMode="auto">
            <a:xfrm flipH="1">
              <a:off x="1102" y="2967"/>
              <a:ext cx="982" cy="3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2448678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The Impact of RM Failure</a:t>
            </a:r>
            <a:endParaRPr lang="en-US"/>
          </a:p>
        </p:txBody>
      </p:sp>
      <p:sp>
        <p:nvSpPr>
          <p:cNvPr id="21507" name="Rectangle 3"/>
          <p:cNvSpPr>
            <a:spLocks noGrp="1" noChangeArrowheads="1"/>
          </p:cNvSpPr>
          <p:nvPr>
            <p:ph idx="1"/>
          </p:nvPr>
        </p:nvSpPr>
        <p:spPr/>
        <p:txBody>
          <a:bodyPr>
            <a:normAutofit fontScale="92500" lnSpcReduction="10000"/>
          </a:bodyPr>
          <a:lstStyle/>
          <a:p>
            <a:r>
              <a:rPr lang="en-US" dirty="0" smtClean="0"/>
              <a:t>Assume that:</a:t>
            </a:r>
          </a:p>
          <a:p>
            <a:pPr lvl="1"/>
            <a:r>
              <a:rPr lang="en-US" dirty="0" smtClean="0"/>
              <a:t>RM X fails just after T has performed </a:t>
            </a:r>
            <a:r>
              <a:rPr lang="en-US" dirty="0" err="1" smtClean="0"/>
              <a:t>getBalance</a:t>
            </a:r>
            <a:r>
              <a:rPr lang="en-US" dirty="0" smtClean="0"/>
              <a:t>; and</a:t>
            </a:r>
          </a:p>
          <a:p>
            <a:pPr lvl="1"/>
            <a:r>
              <a:rPr lang="en-US" dirty="0" smtClean="0"/>
              <a:t>RM N fails just after U has performed </a:t>
            </a:r>
            <a:r>
              <a:rPr lang="en-US" dirty="0" err="1" smtClean="0"/>
              <a:t>getBalance</a:t>
            </a:r>
            <a:r>
              <a:rPr lang="en-US" dirty="0" smtClean="0"/>
              <a:t>.</a:t>
            </a:r>
          </a:p>
          <a:p>
            <a:pPr lvl="1"/>
            <a:r>
              <a:rPr lang="en-US" dirty="0" smtClean="0"/>
              <a:t>Both failures occur before any of the deposit()</a:t>
            </a:r>
            <a:r>
              <a:rPr lang="fr-FR" altLang="ja-JP" dirty="0" smtClean="0"/>
              <a:t>'</a:t>
            </a:r>
            <a:r>
              <a:rPr lang="en-US" dirty="0" smtClean="0"/>
              <a:t>s.</a:t>
            </a:r>
          </a:p>
          <a:p>
            <a:r>
              <a:rPr lang="en-US" dirty="0" smtClean="0"/>
              <a:t>Subsequently:</a:t>
            </a:r>
          </a:p>
          <a:p>
            <a:pPr lvl="1"/>
            <a:r>
              <a:rPr lang="en-US" dirty="0" smtClean="0"/>
              <a:t>T</a:t>
            </a:r>
            <a:r>
              <a:rPr lang="fr-FR" altLang="ja-JP" dirty="0" smtClean="0"/>
              <a:t>'</a:t>
            </a:r>
            <a:r>
              <a:rPr lang="en-US" dirty="0" smtClean="0"/>
              <a:t>s deposit will be performed at RMs M and P </a:t>
            </a:r>
          </a:p>
          <a:p>
            <a:pPr lvl="1"/>
            <a:r>
              <a:rPr lang="en-US" dirty="0" smtClean="0"/>
              <a:t>U</a:t>
            </a:r>
            <a:r>
              <a:rPr lang="fr-FR" altLang="ja-JP" dirty="0" smtClean="0"/>
              <a:t>'</a:t>
            </a:r>
            <a:r>
              <a:rPr lang="en-US" dirty="0" smtClean="0"/>
              <a:t>s deposit will be performed at RM Y. </a:t>
            </a:r>
          </a:p>
          <a:p>
            <a:r>
              <a:rPr lang="en-US" dirty="0" smtClean="0"/>
              <a:t>The concurrency control on A at RM X does not prevent transaction U from updating A at RM Y.</a:t>
            </a:r>
          </a:p>
          <a:p>
            <a:r>
              <a:rPr lang="en-US" dirty="0" smtClean="0"/>
              <a:t>Solution: Must also serialize RM crashes and recoveries with respect to entire transactions.</a:t>
            </a:r>
          </a:p>
          <a:p>
            <a:endParaRPr lang="en-US" dirty="0"/>
          </a:p>
        </p:txBody>
      </p:sp>
    </p:spTree>
    <p:extLst>
      <p:ext uri="{BB962C8B-B14F-4D97-AF65-F5344CB8AC3E}">
        <p14:creationId xmlns:p14="http://schemas.microsoft.com/office/powerpoint/2010/main" val="38215671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Local Validation (using Our Example)</a:t>
            </a:r>
            <a:endParaRPr lang="en-US"/>
          </a:p>
        </p:txBody>
      </p:sp>
      <p:sp>
        <p:nvSpPr>
          <p:cNvPr id="23555" name="Rectangle 3"/>
          <p:cNvSpPr>
            <a:spLocks noGrp="1" noChangeArrowheads="1"/>
          </p:cNvSpPr>
          <p:nvPr>
            <p:ph idx="1"/>
          </p:nvPr>
        </p:nvSpPr>
        <p:spPr/>
        <p:txBody>
          <a:bodyPr>
            <a:normAutofit fontScale="70000" lnSpcReduction="20000"/>
          </a:bodyPr>
          <a:lstStyle/>
          <a:p>
            <a:r>
              <a:rPr lang="en-US" dirty="0" smtClean="0"/>
              <a:t>From T</a:t>
            </a:r>
            <a:r>
              <a:rPr lang="fr-FR" altLang="ja-JP" dirty="0" smtClean="0"/>
              <a:t>'</a:t>
            </a:r>
            <a:r>
              <a:rPr lang="en-US" dirty="0" smtClean="0"/>
              <a:t>s perspective,</a:t>
            </a:r>
          </a:p>
          <a:p>
            <a:pPr lvl="1"/>
            <a:r>
              <a:rPr lang="en-US" dirty="0" smtClean="0"/>
              <a:t>T has read from an object at X </a:t>
            </a:r>
            <a:r>
              <a:rPr lang="en-US" dirty="0" smtClean="0">
                <a:sym typeface="Wingdings" charset="0"/>
              </a:rPr>
              <a:t></a:t>
            </a:r>
            <a:r>
              <a:rPr lang="en-US" dirty="0" smtClean="0"/>
              <a:t> X must have failed after T</a:t>
            </a:r>
            <a:r>
              <a:rPr lang="fr-FR" altLang="ja-JP" dirty="0" smtClean="0"/>
              <a:t>'</a:t>
            </a:r>
            <a:r>
              <a:rPr lang="en-US" dirty="0" smtClean="0"/>
              <a:t>s operation. </a:t>
            </a:r>
          </a:p>
          <a:p>
            <a:pPr lvl="1"/>
            <a:r>
              <a:rPr lang="en-US" dirty="0" smtClean="0"/>
              <a:t>T observes the failure of N when it attempts to update the object B </a:t>
            </a:r>
            <a:r>
              <a:rPr lang="en-US" dirty="0" smtClean="0">
                <a:sym typeface="Wingdings" charset="0"/>
              </a:rPr>
              <a:t></a:t>
            </a:r>
            <a:r>
              <a:rPr lang="en-US" dirty="0" smtClean="0"/>
              <a:t> N</a:t>
            </a:r>
            <a:r>
              <a:rPr lang="fr-FR" altLang="ja-JP" dirty="0" smtClean="0"/>
              <a:t>'</a:t>
            </a:r>
            <a:r>
              <a:rPr lang="en-US" dirty="0" smtClean="0"/>
              <a:t>s failure must be before T.</a:t>
            </a:r>
          </a:p>
          <a:p>
            <a:pPr lvl="1"/>
            <a:r>
              <a:rPr lang="en-US" dirty="0" smtClean="0"/>
              <a:t>Thus: N fails </a:t>
            </a:r>
            <a:r>
              <a:rPr lang="en-US" dirty="0" smtClean="0">
                <a:sym typeface="Wingdings" charset="0"/>
              </a:rPr>
              <a:t> T reads object A at X; T writes objects B at M and P  T commits  X fails.</a:t>
            </a:r>
          </a:p>
          <a:p>
            <a:r>
              <a:rPr lang="en-US" dirty="0" smtClean="0"/>
              <a:t>From U</a:t>
            </a:r>
            <a:r>
              <a:rPr lang="fr-FR" altLang="ja-JP" dirty="0" smtClean="0"/>
              <a:t>'</a:t>
            </a:r>
            <a:r>
              <a:rPr lang="en-US" dirty="0" smtClean="0"/>
              <a:t>s perspective,</a:t>
            </a:r>
          </a:p>
          <a:p>
            <a:pPr lvl="1"/>
            <a:r>
              <a:rPr lang="en-US" dirty="0" smtClean="0"/>
              <a:t>Thus: X fails </a:t>
            </a:r>
            <a:r>
              <a:rPr lang="en-US" dirty="0" smtClean="0">
                <a:sym typeface="Wingdings" charset="0"/>
              </a:rPr>
              <a:t> U reads object B at N; U writes object A at Y  U commits  N fails.</a:t>
            </a:r>
          </a:p>
          <a:p>
            <a:r>
              <a:rPr lang="en-US" dirty="0" smtClean="0"/>
              <a:t>At the time T tries to commit, </a:t>
            </a:r>
          </a:p>
          <a:p>
            <a:pPr lvl="1"/>
            <a:r>
              <a:rPr lang="en-US" dirty="0" smtClean="0"/>
              <a:t>it first checks if N is still not available and if X, M and P are still available. Only then can T commit.</a:t>
            </a:r>
          </a:p>
          <a:p>
            <a:pPr lvl="1"/>
            <a:r>
              <a:rPr lang="en-US" dirty="0" smtClean="0"/>
              <a:t>If T commits, U</a:t>
            </a:r>
            <a:r>
              <a:rPr lang="fr-FR" altLang="ja-JP" dirty="0" smtClean="0"/>
              <a:t>'</a:t>
            </a:r>
            <a:r>
              <a:rPr lang="en-US" dirty="0" smtClean="0"/>
              <a:t>s validation will fail because N has already failed.</a:t>
            </a:r>
          </a:p>
          <a:p>
            <a:r>
              <a:rPr lang="en-US" dirty="0" smtClean="0"/>
              <a:t>Can be combined with 2PC. </a:t>
            </a:r>
          </a:p>
          <a:p>
            <a:r>
              <a:rPr lang="en-US" dirty="0" smtClean="0"/>
              <a:t>Caveat: Local validation may not work if partitions occur in the network</a:t>
            </a:r>
            <a:endParaRPr lang="en-US" dirty="0"/>
          </a:p>
        </p:txBody>
      </p:sp>
    </p:spTree>
    <p:extLst>
      <p:ext uri="{BB962C8B-B14F-4D97-AF65-F5344CB8AC3E}">
        <p14:creationId xmlns:p14="http://schemas.microsoft.com/office/powerpoint/2010/main" val="14922115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GB" smtClean="0"/>
              <a:t>Network Partition</a:t>
            </a:r>
            <a:endParaRPr lang="en-GB"/>
          </a:p>
        </p:txBody>
      </p:sp>
      <p:sp>
        <p:nvSpPr>
          <p:cNvPr id="4" name="Content Placeholder 3"/>
          <p:cNvSpPr>
            <a:spLocks noGrp="1"/>
          </p:cNvSpPr>
          <p:nvPr>
            <p:ph idx="1"/>
          </p:nvPr>
        </p:nvSpPr>
        <p:spPr/>
        <p:txBody>
          <a:bodyPr/>
          <a:lstStyle/>
          <a:p>
            <a:endParaRPr lang="en-US" dirty="0"/>
          </a:p>
        </p:txBody>
      </p:sp>
      <p:grpSp>
        <p:nvGrpSpPr>
          <p:cNvPr id="25603" name="Group 3"/>
          <p:cNvGrpSpPr>
            <a:grpSpLocks/>
          </p:cNvGrpSpPr>
          <p:nvPr/>
        </p:nvGrpSpPr>
        <p:grpSpPr bwMode="auto">
          <a:xfrm>
            <a:off x="404813" y="1389062"/>
            <a:ext cx="7985125" cy="3640138"/>
            <a:chOff x="324" y="1014"/>
            <a:chExt cx="5449" cy="2293"/>
          </a:xfrm>
        </p:grpSpPr>
        <p:sp>
          <p:nvSpPr>
            <p:cNvPr id="25605" name="Rectangle 4"/>
            <p:cNvSpPr>
              <a:spLocks noChangeArrowheads="1"/>
            </p:cNvSpPr>
            <p:nvPr/>
          </p:nvSpPr>
          <p:spPr bwMode="auto">
            <a:xfrm>
              <a:off x="475" y="1852"/>
              <a:ext cx="5297" cy="13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06" name="Rectangle 5"/>
            <p:cNvSpPr>
              <a:spLocks noChangeArrowheads="1"/>
            </p:cNvSpPr>
            <p:nvPr/>
          </p:nvSpPr>
          <p:spPr bwMode="auto">
            <a:xfrm>
              <a:off x="3068" y="1931"/>
              <a:ext cx="570" cy="63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07" name="Rectangle 6"/>
            <p:cNvSpPr>
              <a:spLocks noChangeArrowheads="1"/>
            </p:cNvSpPr>
            <p:nvPr/>
          </p:nvSpPr>
          <p:spPr bwMode="auto">
            <a:xfrm>
              <a:off x="1471" y="1030"/>
              <a:ext cx="570" cy="63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08" name="Rectangle 7"/>
            <p:cNvSpPr>
              <a:spLocks noChangeArrowheads="1"/>
            </p:cNvSpPr>
            <p:nvPr/>
          </p:nvSpPr>
          <p:spPr bwMode="auto">
            <a:xfrm>
              <a:off x="324" y="1069"/>
              <a:ext cx="10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Client + front end</a:t>
              </a:r>
              <a:endParaRPr lang="en-GB" sz="2400">
                <a:solidFill>
                  <a:schemeClr val="tx1"/>
                </a:solidFill>
                <a:latin typeface="Times" charset="0"/>
              </a:endParaRPr>
            </a:p>
          </p:txBody>
        </p:sp>
        <p:sp>
          <p:nvSpPr>
            <p:cNvPr id="25609" name="Rectangle 8"/>
            <p:cNvSpPr>
              <a:spLocks noChangeArrowheads="1"/>
            </p:cNvSpPr>
            <p:nvPr/>
          </p:nvSpPr>
          <p:spPr bwMode="auto">
            <a:xfrm>
              <a:off x="5029" y="2548"/>
              <a:ext cx="569" cy="64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10" name="Oval 9"/>
            <p:cNvSpPr>
              <a:spLocks noChangeArrowheads="1"/>
            </p:cNvSpPr>
            <p:nvPr/>
          </p:nvSpPr>
          <p:spPr bwMode="auto">
            <a:xfrm>
              <a:off x="5171" y="2722"/>
              <a:ext cx="269" cy="253"/>
            </a:xfrm>
            <a:prstGeom prst="ellipse">
              <a:avLst/>
            </a:prstGeom>
            <a:solidFill>
              <a:srgbClr val="FFFFFF"/>
            </a:solidFill>
            <a:ln w="36513">
              <a:solidFill>
                <a:srgbClr val="000000"/>
              </a:solidFill>
              <a:round/>
              <a:headEnd/>
              <a:tailEnd/>
            </a:ln>
          </p:spPr>
          <p:txBody>
            <a:bodyPr/>
            <a:lstStyle/>
            <a:p>
              <a:endParaRPr lang="en-US"/>
            </a:p>
          </p:txBody>
        </p:sp>
        <p:sp>
          <p:nvSpPr>
            <p:cNvPr id="25611" name="Rectangle 10"/>
            <p:cNvSpPr>
              <a:spLocks noChangeArrowheads="1"/>
            </p:cNvSpPr>
            <p:nvPr/>
          </p:nvSpPr>
          <p:spPr bwMode="auto">
            <a:xfrm>
              <a:off x="5274" y="2764"/>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B</a:t>
              </a:r>
              <a:endParaRPr lang="en-GB" sz="2400">
                <a:solidFill>
                  <a:schemeClr val="tx1"/>
                </a:solidFill>
                <a:latin typeface="Times" charset="0"/>
              </a:endParaRPr>
            </a:p>
          </p:txBody>
        </p:sp>
        <p:sp>
          <p:nvSpPr>
            <p:cNvPr id="25612" name="Rectangle 11"/>
            <p:cNvSpPr>
              <a:spLocks noChangeArrowheads="1"/>
            </p:cNvSpPr>
            <p:nvPr/>
          </p:nvSpPr>
          <p:spPr bwMode="auto">
            <a:xfrm>
              <a:off x="586" y="2548"/>
              <a:ext cx="569" cy="64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13" name="Rectangle 12"/>
            <p:cNvSpPr>
              <a:spLocks noChangeArrowheads="1"/>
            </p:cNvSpPr>
            <p:nvPr/>
          </p:nvSpPr>
          <p:spPr bwMode="auto">
            <a:xfrm>
              <a:off x="1329" y="2548"/>
              <a:ext cx="569" cy="64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14" name="Oval 13"/>
            <p:cNvSpPr>
              <a:spLocks noChangeArrowheads="1"/>
            </p:cNvSpPr>
            <p:nvPr/>
          </p:nvSpPr>
          <p:spPr bwMode="auto">
            <a:xfrm>
              <a:off x="1487" y="2722"/>
              <a:ext cx="269" cy="253"/>
            </a:xfrm>
            <a:prstGeom prst="ellipse">
              <a:avLst/>
            </a:prstGeom>
            <a:solidFill>
              <a:srgbClr val="FFFFFF"/>
            </a:solidFill>
            <a:ln w="36513">
              <a:solidFill>
                <a:srgbClr val="000000"/>
              </a:solidFill>
              <a:round/>
              <a:headEnd/>
              <a:tailEnd/>
            </a:ln>
          </p:spPr>
          <p:txBody>
            <a:bodyPr/>
            <a:lstStyle/>
            <a:p>
              <a:endParaRPr lang="en-US"/>
            </a:p>
          </p:txBody>
        </p:sp>
        <p:sp>
          <p:nvSpPr>
            <p:cNvPr id="25615" name="Rectangle 14"/>
            <p:cNvSpPr>
              <a:spLocks noChangeArrowheads="1"/>
            </p:cNvSpPr>
            <p:nvPr/>
          </p:nvSpPr>
          <p:spPr bwMode="auto">
            <a:xfrm>
              <a:off x="388" y="1401"/>
              <a:ext cx="8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withdraw(B, 4)</a:t>
              </a:r>
              <a:endParaRPr lang="en-GB" sz="2400" i="1">
                <a:solidFill>
                  <a:schemeClr val="tx1"/>
                </a:solidFill>
                <a:latin typeface="Times" charset="0"/>
              </a:endParaRPr>
            </a:p>
          </p:txBody>
        </p:sp>
        <p:sp>
          <p:nvSpPr>
            <p:cNvPr id="25616" name="Rectangle 15"/>
            <p:cNvSpPr>
              <a:spLocks noChangeArrowheads="1"/>
            </p:cNvSpPr>
            <p:nvPr/>
          </p:nvSpPr>
          <p:spPr bwMode="auto">
            <a:xfrm>
              <a:off x="4317" y="1014"/>
              <a:ext cx="570" cy="63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17" name="Rectangle 16"/>
            <p:cNvSpPr>
              <a:spLocks noChangeArrowheads="1"/>
            </p:cNvSpPr>
            <p:nvPr/>
          </p:nvSpPr>
          <p:spPr bwMode="auto">
            <a:xfrm>
              <a:off x="3171" y="1084"/>
              <a:ext cx="10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Client + front end</a:t>
              </a:r>
              <a:endParaRPr lang="en-GB" sz="2400">
                <a:solidFill>
                  <a:schemeClr val="tx1"/>
                </a:solidFill>
                <a:latin typeface="Times" charset="0"/>
              </a:endParaRPr>
            </a:p>
          </p:txBody>
        </p:sp>
        <p:sp>
          <p:nvSpPr>
            <p:cNvPr id="25618" name="Rectangle 17"/>
            <p:cNvSpPr>
              <a:spLocks noChangeArrowheads="1"/>
            </p:cNvSpPr>
            <p:nvPr/>
          </p:nvSpPr>
          <p:spPr bwMode="auto">
            <a:xfrm>
              <a:off x="4657" y="2302"/>
              <a:ext cx="1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Replica managers</a:t>
              </a:r>
              <a:endParaRPr lang="en-GB" sz="2400">
                <a:solidFill>
                  <a:schemeClr val="tx1"/>
                </a:solidFill>
                <a:latin typeface="Times" charset="0"/>
              </a:endParaRPr>
            </a:p>
          </p:txBody>
        </p:sp>
        <p:sp>
          <p:nvSpPr>
            <p:cNvPr id="25619" name="Rectangle 18"/>
            <p:cNvSpPr>
              <a:spLocks noChangeArrowheads="1"/>
            </p:cNvSpPr>
            <p:nvPr/>
          </p:nvSpPr>
          <p:spPr bwMode="auto">
            <a:xfrm>
              <a:off x="3218" y="1575"/>
              <a:ext cx="7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Arial" charset="0"/>
                </a:rPr>
                <a:t>deposit(B,3);</a:t>
              </a:r>
              <a:endParaRPr lang="en-GB" sz="2400" i="1">
                <a:solidFill>
                  <a:schemeClr val="tx1"/>
                </a:solidFill>
                <a:latin typeface="Times" charset="0"/>
              </a:endParaRPr>
            </a:p>
          </p:txBody>
        </p:sp>
        <p:sp>
          <p:nvSpPr>
            <p:cNvPr id="25620" name="Rectangle 19"/>
            <p:cNvSpPr>
              <a:spLocks noChangeArrowheads="1"/>
            </p:cNvSpPr>
            <p:nvPr/>
          </p:nvSpPr>
          <p:spPr bwMode="auto">
            <a:xfrm>
              <a:off x="4689" y="1309"/>
              <a:ext cx="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U</a:t>
              </a:r>
              <a:endParaRPr lang="en-GB" sz="2400">
                <a:solidFill>
                  <a:schemeClr val="tx1"/>
                </a:solidFill>
                <a:latin typeface="Times" charset="0"/>
              </a:endParaRPr>
            </a:p>
          </p:txBody>
        </p:sp>
        <p:sp>
          <p:nvSpPr>
            <p:cNvPr id="25621" name="Rectangle 20"/>
            <p:cNvSpPr>
              <a:spLocks noChangeArrowheads="1"/>
            </p:cNvSpPr>
            <p:nvPr/>
          </p:nvSpPr>
          <p:spPr bwMode="auto">
            <a:xfrm>
              <a:off x="1858" y="1357"/>
              <a:ext cx="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T</a:t>
              </a:r>
              <a:endParaRPr lang="en-GB" sz="2400">
                <a:solidFill>
                  <a:schemeClr val="tx1"/>
                </a:solidFill>
                <a:latin typeface="Times" charset="0"/>
              </a:endParaRPr>
            </a:p>
          </p:txBody>
        </p:sp>
        <p:sp>
          <p:nvSpPr>
            <p:cNvPr id="25622" name="Rectangle 21"/>
            <p:cNvSpPr>
              <a:spLocks noChangeArrowheads="1"/>
            </p:cNvSpPr>
            <p:nvPr/>
          </p:nvSpPr>
          <p:spPr bwMode="auto">
            <a:xfrm>
              <a:off x="2317" y="1256"/>
              <a:ext cx="5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Network</a:t>
              </a:r>
              <a:endParaRPr lang="en-GB" sz="2400">
                <a:solidFill>
                  <a:schemeClr val="tx1"/>
                </a:solidFill>
                <a:latin typeface="Times" charset="0"/>
              </a:endParaRPr>
            </a:p>
          </p:txBody>
        </p:sp>
        <p:sp>
          <p:nvSpPr>
            <p:cNvPr id="25623" name="Rectangle 22"/>
            <p:cNvSpPr>
              <a:spLocks noChangeArrowheads="1"/>
            </p:cNvSpPr>
            <p:nvPr/>
          </p:nvSpPr>
          <p:spPr bwMode="auto">
            <a:xfrm>
              <a:off x="2317" y="1414"/>
              <a:ext cx="4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partition</a:t>
              </a:r>
              <a:endParaRPr lang="en-GB" sz="2400">
                <a:solidFill>
                  <a:schemeClr val="tx1"/>
                </a:solidFill>
                <a:latin typeface="Times" charset="0"/>
              </a:endParaRPr>
            </a:p>
          </p:txBody>
        </p:sp>
        <p:sp>
          <p:nvSpPr>
            <p:cNvPr id="25624" name="Oval 23"/>
            <p:cNvSpPr>
              <a:spLocks noChangeArrowheads="1"/>
            </p:cNvSpPr>
            <p:nvPr/>
          </p:nvSpPr>
          <p:spPr bwMode="auto">
            <a:xfrm>
              <a:off x="1519" y="1314"/>
              <a:ext cx="253" cy="253"/>
            </a:xfrm>
            <a:prstGeom prst="ellipse">
              <a:avLst/>
            </a:prstGeom>
            <a:solidFill>
              <a:srgbClr val="FFFFFF"/>
            </a:solidFill>
            <a:ln w="36513">
              <a:solidFill>
                <a:srgbClr val="000000"/>
              </a:solidFill>
              <a:round/>
              <a:headEnd/>
              <a:tailEnd/>
            </a:ln>
          </p:spPr>
          <p:txBody>
            <a:bodyPr/>
            <a:lstStyle/>
            <a:p>
              <a:endParaRPr lang="en-US"/>
            </a:p>
          </p:txBody>
        </p:sp>
        <p:sp>
          <p:nvSpPr>
            <p:cNvPr id="25625" name="Oval 24"/>
            <p:cNvSpPr>
              <a:spLocks noChangeArrowheads="1"/>
            </p:cNvSpPr>
            <p:nvPr/>
          </p:nvSpPr>
          <p:spPr bwMode="auto">
            <a:xfrm>
              <a:off x="4365" y="1299"/>
              <a:ext cx="253" cy="253"/>
            </a:xfrm>
            <a:prstGeom prst="ellipse">
              <a:avLst/>
            </a:prstGeom>
            <a:solidFill>
              <a:srgbClr val="FFFFFF"/>
            </a:solidFill>
            <a:ln w="36513">
              <a:solidFill>
                <a:srgbClr val="000000"/>
              </a:solidFill>
              <a:round/>
              <a:headEnd/>
              <a:tailEnd/>
            </a:ln>
          </p:spPr>
          <p:txBody>
            <a:bodyPr/>
            <a:lstStyle/>
            <a:p>
              <a:endParaRPr lang="en-US"/>
            </a:p>
          </p:txBody>
        </p:sp>
        <p:sp>
          <p:nvSpPr>
            <p:cNvPr id="25626" name="Oval 25"/>
            <p:cNvSpPr>
              <a:spLocks noChangeArrowheads="1"/>
            </p:cNvSpPr>
            <p:nvPr/>
          </p:nvSpPr>
          <p:spPr bwMode="auto">
            <a:xfrm>
              <a:off x="3226" y="2105"/>
              <a:ext cx="253" cy="253"/>
            </a:xfrm>
            <a:prstGeom prst="ellipse">
              <a:avLst/>
            </a:prstGeom>
            <a:solidFill>
              <a:srgbClr val="FFFFFF"/>
            </a:solidFill>
            <a:ln w="36513">
              <a:solidFill>
                <a:srgbClr val="000000"/>
              </a:solidFill>
              <a:round/>
              <a:headEnd/>
              <a:tailEnd/>
            </a:ln>
          </p:spPr>
          <p:txBody>
            <a:bodyPr/>
            <a:lstStyle/>
            <a:p>
              <a:endParaRPr lang="en-US"/>
            </a:p>
          </p:txBody>
        </p:sp>
        <p:sp>
          <p:nvSpPr>
            <p:cNvPr id="25627" name="Rectangle 26"/>
            <p:cNvSpPr>
              <a:spLocks noChangeArrowheads="1"/>
            </p:cNvSpPr>
            <p:nvPr/>
          </p:nvSpPr>
          <p:spPr bwMode="auto">
            <a:xfrm>
              <a:off x="3322" y="2147"/>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B</a:t>
              </a:r>
              <a:endParaRPr lang="en-GB" sz="2400">
                <a:solidFill>
                  <a:schemeClr val="tx1"/>
                </a:solidFill>
                <a:latin typeface="Times" charset="0"/>
              </a:endParaRPr>
            </a:p>
          </p:txBody>
        </p:sp>
        <p:sp>
          <p:nvSpPr>
            <p:cNvPr id="25628" name="Oval 27"/>
            <p:cNvSpPr>
              <a:spLocks noChangeArrowheads="1"/>
            </p:cNvSpPr>
            <p:nvPr/>
          </p:nvSpPr>
          <p:spPr bwMode="auto">
            <a:xfrm>
              <a:off x="744" y="2722"/>
              <a:ext cx="253" cy="253"/>
            </a:xfrm>
            <a:prstGeom prst="ellipse">
              <a:avLst/>
            </a:prstGeom>
            <a:solidFill>
              <a:srgbClr val="FFFFFF"/>
            </a:solidFill>
            <a:ln w="36513">
              <a:solidFill>
                <a:srgbClr val="000000"/>
              </a:solidFill>
              <a:round/>
              <a:headEnd/>
              <a:tailEnd/>
            </a:ln>
          </p:spPr>
          <p:txBody>
            <a:bodyPr/>
            <a:lstStyle/>
            <a:p>
              <a:endParaRPr lang="en-US"/>
            </a:p>
          </p:txBody>
        </p:sp>
        <p:sp>
          <p:nvSpPr>
            <p:cNvPr id="25629" name="Rectangle 28"/>
            <p:cNvSpPr>
              <a:spLocks noChangeArrowheads="1"/>
            </p:cNvSpPr>
            <p:nvPr/>
          </p:nvSpPr>
          <p:spPr bwMode="auto">
            <a:xfrm>
              <a:off x="837" y="2764"/>
              <a:ext cx="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B</a:t>
              </a:r>
              <a:endParaRPr lang="en-GB" sz="2400">
                <a:solidFill>
                  <a:schemeClr val="tx1"/>
                </a:solidFill>
                <a:latin typeface="Times" charset="0"/>
              </a:endParaRPr>
            </a:p>
          </p:txBody>
        </p:sp>
        <p:sp>
          <p:nvSpPr>
            <p:cNvPr id="25630" name="Freeform 29"/>
            <p:cNvSpPr>
              <a:spLocks/>
            </p:cNvSpPr>
            <p:nvPr/>
          </p:nvSpPr>
          <p:spPr bwMode="auto">
            <a:xfrm>
              <a:off x="934" y="2627"/>
              <a:ext cx="63" cy="111"/>
            </a:xfrm>
            <a:custGeom>
              <a:avLst/>
              <a:gdLst>
                <a:gd name="T0" fmla="*/ 47 w 63"/>
                <a:gd name="T1" fmla="*/ 16 h 111"/>
                <a:gd name="T2" fmla="*/ 63 w 63"/>
                <a:gd name="T3" fmla="*/ 32 h 111"/>
                <a:gd name="T4" fmla="*/ 0 w 63"/>
                <a:gd name="T5" fmla="*/ 111 h 111"/>
                <a:gd name="T6" fmla="*/ 15 w 63"/>
                <a:gd name="T7" fmla="*/ 0 h 111"/>
                <a:gd name="T8" fmla="*/ 47 w 63"/>
                <a:gd name="T9" fmla="*/ 16 h 111"/>
                <a:gd name="T10" fmla="*/ 0 60000 65536"/>
                <a:gd name="T11" fmla="*/ 0 60000 65536"/>
                <a:gd name="T12" fmla="*/ 0 60000 65536"/>
                <a:gd name="T13" fmla="*/ 0 60000 65536"/>
                <a:gd name="T14" fmla="*/ 0 60000 65536"/>
                <a:gd name="T15" fmla="*/ 0 w 63"/>
                <a:gd name="T16" fmla="*/ 0 h 111"/>
                <a:gd name="T17" fmla="*/ 63 w 63"/>
                <a:gd name="T18" fmla="*/ 111 h 111"/>
              </a:gdLst>
              <a:ahLst/>
              <a:cxnLst>
                <a:cxn ang="T10">
                  <a:pos x="T0" y="T1"/>
                </a:cxn>
                <a:cxn ang="T11">
                  <a:pos x="T2" y="T3"/>
                </a:cxn>
                <a:cxn ang="T12">
                  <a:pos x="T4" y="T5"/>
                </a:cxn>
                <a:cxn ang="T13">
                  <a:pos x="T6" y="T7"/>
                </a:cxn>
                <a:cxn ang="T14">
                  <a:pos x="T8" y="T9"/>
                </a:cxn>
              </a:cxnLst>
              <a:rect l="T15" t="T16" r="T17" b="T18"/>
              <a:pathLst>
                <a:path w="63" h="111">
                  <a:moveTo>
                    <a:pt x="47" y="16"/>
                  </a:moveTo>
                  <a:lnTo>
                    <a:pt x="63" y="32"/>
                  </a:lnTo>
                  <a:lnTo>
                    <a:pt x="0" y="111"/>
                  </a:lnTo>
                  <a:lnTo>
                    <a:pt x="15" y="0"/>
                  </a:lnTo>
                  <a:lnTo>
                    <a:pt x="47" y="16"/>
                  </a:lnTo>
                  <a:close/>
                </a:path>
              </a:pathLst>
            </a:custGeom>
            <a:solidFill>
              <a:srgbClr val="000000"/>
            </a:solidFill>
            <a:ln w="36513">
              <a:solidFill>
                <a:srgbClr val="000000"/>
              </a:solidFill>
              <a:round/>
              <a:headEnd/>
              <a:tailEnd/>
            </a:ln>
          </p:spPr>
          <p:txBody>
            <a:bodyPr/>
            <a:lstStyle/>
            <a:p>
              <a:endParaRPr lang="en-US"/>
            </a:p>
          </p:txBody>
        </p:sp>
        <p:sp>
          <p:nvSpPr>
            <p:cNvPr id="25631" name="Line 30"/>
            <p:cNvSpPr>
              <a:spLocks noChangeShapeType="1"/>
            </p:cNvSpPr>
            <p:nvPr/>
          </p:nvSpPr>
          <p:spPr bwMode="auto">
            <a:xfrm flipH="1">
              <a:off x="981" y="1552"/>
              <a:ext cx="585" cy="109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Freeform 31"/>
            <p:cNvSpPr>
              <a:spLocks/>
            </p:cNvSpPr>
            <p:nvPr/>
          </p:nvSpPr>
          <p:spPr bwMode="auto">
            <a:xfrm>
              <a:off x="1392" y="2817"/>
              <a:ext cx="111" cy="47"/>
            </a:xfrm>
            <a:custGeom>
              <a:avLst/>
              <a:gdLst>
                <a:gd name="T0" fmla="*/ 0 w 111"/>
                <a:gd name="T1" fmla="*/ 31 h 47"/>
                <a:gd name="T2" fmla="*/ 0 w 111"/>
                <a:gd name="T3" fmla="*/ 0 h 47"/>
                <a:gd name="T4" fmla="*/ 111 w 111"/>
                <a:gd name="T5" fmla="*/ 31 h 47"/>
                <a:gd name="T6" fmla="*/ 0 w 111"/>
                <a:gd name="T7" fmla="*/ 47 h 47"/>
                <a:gd name="T8" fmla="*/ 0 w 111"/>
                <a:gd name="T9" fmla="*/ 31 h 47"/>
                <a:gd name="T10" fmla="*/ 0 60000 65536"/>
                <a:gd name="T11" fmla="*/ 0 60000 65536"/>
                <a:gd name="T12" fmla="*/ 0 60000 65536"/>
                <a:gd name="T13" fmla="*/ 0 60000 65536"/>
                <a:gd name="T14" fmla="*/ 0 60000 65536"/>
                <a:gd name="T15" fmla="*/ 0 w 111"/>
                <a:gd name="T16" fmla="*/ 0 h 47"/>
                <a:gd name="T17" fmla="*/ 111 w 111"/>
                <a:gd name="T18" fmla="*/ 47 h 47"/>
              </a:gdLst>
              <a:ahLst/>
              <a:cxnLst>
                <a:cxn ang="T10">
                  <a:pos x="T0" y="T1"/>
                </a:cxn>
                <a:cxn ang="T11">
                  <a:pos x="T2" y="T3"/>
                </a:cxn>
                <a:cxn ang="T12">
                  <a:pos x="T4" y="T5"/>
                </a:cxn>
                <a:cxn ang="T13">
                  <a:pos x="T6" y="T7"/>
                </a:cxn>
                <a:cxn ang="T14">
                  <a:pos x="T8" y="T9"/>
                </a:cxn>
              </a:cxnLst>
              <a:rect l="T15" t="T16" r="T17" b="T18"/>
              <a:pathLst>
                <a:path w="111" h="47">
                  <a:moveTo>
                    <a:pt x="0" y="31"/>
                  </a:moveTo>
                  <a:lnTo>
                    <a:pt x="0" y="0"/>
                  </a:lnTo>
                  <a:lnTo>
                    <a:pt x="111" y="31"/>
                  </a:lnTo>
                  <a:lnTo>
                    <a:pt x="0" y="47"/>
                  </a:lnTo>
                  <a:lnTo>
                    <a:pt x="0" y="31"/>
                  </a:lnTo>
                  <a:close/>
                </a:path>
              </a:pathLst>
            </a:custGeom>
            <a:solidFill>
              <a:srgbClr val="000000"/>
            </a:solidFill>
            <a:ln w="36513">
              <a:solidFill>
                <a:srgbClr val="000000"/>
              </a:solidFill>
              <a:round/>
              <a:headEnd/>
              <a:tailEnd/>
            </a:ln>
          </p:spPr>
          <p:txBody>
            <a:bodyPr/>
            <a:lstStyle/>
            <a:p>
              <a:endParaRPr lang="en-US"/>
            </a:p>
          </p:txBody>
        </p:sp>
        <p:sp>
          <p:nvSpPr>
            <p:cNvPr id="25633" name="Line 32"/>
            <p:cNvSpPr>
              <a:spLocks noChangeShapeType="1"/>
            </p:cNvSpPr>
            <p:nvPr/>
          </p:nvSpPr>
          <p:spPr bwMode="auto">
            <a:xfrm>
              <a:off x="981" y="2848"/>
              <a:ext cx="41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Freeform 33"/>
            <p:cNvSpPr>
              <a:spLocks/>
            </p:cNvSpPr>
            <p:nvPr/>
          </p:nvSpPr>
          <p:spPr bwMode="auto">
            <a:xfrm>
              <a:off x="3464" y="2042"/>
              <a:ext cx="94" cy="79"/>
            </a:xfrm>
            <a:custGeom>
              <a:avLst/>
              <a:gdLst>
                <a:gd name="T0" fmla="*/ 79 w 94"/>
                <a:gd name="T1" fmla="*/ 31 h 79"/>
                <a:gd name="T2" fmla="*/ 94 w 94"/>
                <a:gd name="T3" fmla="*/ 47 h 79"/>
                <a:gd name="T4" fmla="*/ 0 w 94"/>
                <a:gd name="T5" fmla="*/ 79 h 79"/>
                <a:gd name="T6" fmla="*/ 63 w 94"/>
                <a:gd name="T7" fmla="*/ 0 h 79"/>
                <a:gd name="T8" fmla="*/ 79 w 94"/>
                <a:gd name="T9" fmla="*/ 31 h 79"/>
                <a:gd name="T10" fmla="*/ 0 60000 65536"/>
                <a:gd name="T11" fmla="*/ 0 60000 65536"/>
                <a:gd name="T12" fmla="*/ 0 60000 65536"/>
                <a:gd name="T13" fmla="*/ 0 60000 65536"/>
                <a:gd name="T14" fmla="*/ 0 60000 65536"/>
                <a:gd name="T15" fmla="*/ 0 w 94"/>
                <a:gd name="T16" fmla="*/ 0 h 79"/>
                <a:gd name="T17" fmla="*/ 94 w 94"/>
                <a:gd name="T18" fmla="*/ 79 h 79"/>
              </a:gdLst>
              <a:ahLst/>
              <a:cxnLst>
                <a:cxn ang="T10">
                  <a:pos x="T0" y="T1"/>
                </a:cxn>
                <a:cxn ang="T11">
                  <a:pos x="T2" y="T3"/>
                </a:cxn>
                <a:cxn ang="T12">
                  <a:pos x="T4" y="T5"/>
                </a:cxn>
                <a:cxn ang="T13">
                  <a:pos x="T6" y="T7"/>
                </a:cxn>
                <a:cxn ang="T14">
                  <a:pos x="T8" y="T9"/>
                </a:cxn>
              </a:cxnLst>
              <a:rect l="T15" t="T16" r="T17" b="T18"/>
              <a:pathLst>
                <a:path w="94" h="79">
                  <a:moveTo>
                    <a:pt x="79" y="31"/>
                  </a:moveTo>
                  <a:lnTo>
                    <a:pt x="94" y="47"/>
                  </a:lnTo>
                  <a:lnTo>
                    <a:pt x="0" y="79"/>
                  </a:lnTo>
                  <a:lnTo>
                    <a:pt x="63" y="0"/>
                  </a:lnTo>
                  <a:lnTo>
                    <a:pt x="79" y="31"/>
                  </a:lnTo>
                  <a:close/>
                </a:path>
              </a:pathLst>
            </a:custGeom>
            <a:solidFill>
              <a:srgbClr val="000000"/>
            </a:solidFill>
            <a:ln w="36513">
              <a:solidFill>
                <a:srgbClr val="000000"/>
              </a:solidFill>
              <a:round/>
              <a:headEnd/>
              <a:tailEnd/>
            </a:ln>
          </p:spPr>
          <p:txBody>
            <a:bodyPr/>
            <a:lstStyle/>
            <a:p>
              <a:endParaRPr lang="en-US"/>
            </a:p>
          </p:txBody>
        </p:sp>
        <p:sp>
          <p:nvSpPr>
            <p:cNvPr id="25635" name="Line 34"/>
            <p:cNvSpPr>
              <a:spLocks noChangeShapeType="1"/>
            </p:cNvSpPr>
            <p:nvPr/>
          </p:nvSpPr>
          <p:spPr bwMode="auto">
            <a:xfrm flipH="1">
              <a:off x="3543" y="1504"/>
              <a:ext cx="869" cy="569"/>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6" name="Freeform 35"/>
            <p:cNvSpPr>
              <a:spLocks/>
            </p:cNvSpPr>
            <p:nvPr/>
          </p:nvSpPr>
          <p:spPr bwMode="auto">
            <a:xfrm>
              <a:off x="5061" y="2753"/>
              <a:ext cx="95" cy="48"/>
            </a:xfrm>
            <a:custGeom>
              <a:avLst/>
              <a:gdLst>
                <a:gd name="T0" fmla="*/ 0 w 95"/>
                <a:gd name="T1" fmla="*/ 16 h 48"/>
                <a:gd name="T2" fmla="*/ 15 w 95"/>
                <a:gd name="T3" fmla="*/ 0 h 48"/>
                <a:gd name="T4" fmla="*/ 95 w 95"/>
                <a:gd name="T5" fmla="*/ 48 h 48"/>
                <a:gd name="T6" fmla="*/ 0 w 95"/>
                <a:gd name="T7" fmla="*/ 48 h 48"/>
                <a:gd name="T8" fmla="*/ 0 w 95"/>
                <a:gd name="T9" fmla="*/ 16 h 48"/>
                <a:gd name="T10" fmla="*/ 0 60000 65536"/>
                <a:gd name="T11" fmla="*/ 0 60000 65536"/>
                <a:gd name="T12" fmla="*/ 0 60000 65536"/>
                <a:gd name="T13" fmla="*/ 0 60000 65536"/>
                <a:gd name="T14" fmla="*/ 0 60000 65536"/>
                <a:gd name="T15" fmla="*/ 0 w 95"/>
                <a:gd name="T16" fmla="*/ 0 h 48"/>
                <a:gd name="T17" fmla="*/ 95 w 95"/>
                <a:gd name="T18" fmla="*/ 48 h 48"/>
              </a:gdLst>
              <a:ahLst/>
              <a:cxnLst>
                <a:cxn ang="T10">
                  <a:pos x="T0" y="T1"/>
                </a:cxn>
                <a:cxn ang="T11">
                  <a:pos x="T2" y="T3"/>
                </a:cxn>
                <a:cxn ang="T12">
                  <a:pos x="T4" y="T5"/>
                </a:cxn>
                <a:cxn ang="T13">
                  <a:pos x="T6" y="T7"/>
                </a:cxn>
                <a:cxn ang="T14">
                  <a:pos x="T8" y="T9"/>
                </a:cxn>
              </a:cxnLst>
              <a:rect l="T15" t="T16" r="T17" b="T18"/>
              <a:pathLst>
                <a:path w="95" h="48">
                  <a:moveTo>
                    <a:pt x="0" y="16"/>
                  </a:moveTo>
                  <a:lnTo>
                    <a:pt x="15" y="0"/>
                  </a:lnTo>
                  <a:lnTo>
                    <a:pt x="95" y="48"/>
                  </a:lnTo>
                  <a:lnTo>
                    <a:pt x="0" y="48"/>
                  </a:lnTo>
                  <a:lnTo>
                    <a:pt x="0" y="16"/>
                  </a:lnTo>
                  <a:close/>
                </a:path>
              </a:pathLst>
            </a:custGeom>
            <a:solidFill>
              <a:srgbClr val="000000"/>
            </a:solidFill>
            <a:ln w="36513">
              <a:solidFill>
                <a:srgbClr val="000000"/>
              </a:solidFill>
              <a:round/>
              <a:headEnd/>
              <a:tailEnd/>
            </a:ln>
          </p:spPr>
          <p:txBody>
            <a:bodyPr/>
            <a:lstStyle/>
            <a:p>
              <a:endParaRPr lang="en-US"/>
            </a:p>
          </p:txBody>
        </p:sp>
        <p:sp>
          <p:nvSpPr>
            <p:cNvPr id="25637" name="Line 36"/>
            <p:cNvSpPr>
              <a:spLocks noChangeShapeType="1"/>
            </p:cNvSpPr>
            <p:nvPr/>
          </p:nvSpPr>
          <p:spPr bwMode="auto">
            <a:xfrm>
              <a:off x="3464" y="2279"/>
              <a:ext cx="1597" cy="49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8" name="Freeform 37"/>
            <p:cNvSpPr>
              <a:spLocks/>
            </p:cNvSpPr>
            <p:nvPr/>
          </p:nvSpPr>
          <p:spPr bwMode="auto">
            <a:xfrm>
              <a:off x="2214" y="1805"/>
              <a:ext cx="443" cy="1502"/>
            </a:xfrm>
            <a:custGeom>
              <a:avLst/>
              <a:gdLst>
                <a:gd name="T0" fmla="*/ 48 w 443"/>
                <a:gd name="T1" fmla="*/ 15 h 1502"/>
                <a:gd name="T2" fmla="*/ 301 w 443"/>
                <a:gd name="T3" fmla="*/ 348 h 1502"/>
                <a:gd name="T4" fmla="*/ 0 w 443"/>
                <a:gd name="T5" fmla="*/ 585 h 1502"/>
                <a:gd name="T6" fmla="*/ 253 w 443"/>
                <a:gd name="T7" fmla="*/ 822 h 1502"/>
                <a:gd name="T8" fmla="*/ 0 w 443"/>
                <a:gd name="T9" fmla="*/ 1091 h 1502"/>
                <a:gd name="T10" fmla="*/ 301 w 443"/>
                <a:gd name="T11" fmla="*/ 1502 h 1502"/>
                <a:gd name="T12" fmla="*/ 427 w 443"/>
                <a:gd name="T13" fmla="*/ 1486 h 1502"/>
                <a:gd name="T14" fmla="*/ 143 w 443"/>
                <a:gd name="T15" fmla="*/ 1091 h 1502"/>
                <a:gd name="T16" fmla="*/ 396 w 443"/>
                <a:gd name="T17" fmla="*/ 838 h 1502"/>
                <a:gd name="T18" fmla="*/ 159 w 443"/>
                <a:gd name="T19" fmla="*/ 585 h 1502"/>
                <a:gd name="T20" fmla="*/ 443 w 443"/>
                <a:gd name="T21" fmla="*/ 332 h 1502"/>
                <a:gd name="T22" fmla="*/ 190 w 443"/>
                <a:gd name="T23" fmla="*/ 0 h 1502"/>
                <a:gd name="T24" fmla="*/ 48 w 443"/>
                <a:gd name="T25" fmla="*/ 15 h 1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3"/>
                <a:gd name="T40" fmla="*/ 0 h 1502"/>
                <a:gd name="T41" fmla="*/ 443 w 443"/>
                <a:gd name="T42" fmla="*/ 1502 h 1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3" h="1502">
                  <a:moveTo>
                    <a:pt x="48" y="15"/>
                  </a:moveTo>
                  <a:lnTo>
                    <a:pt x="301" y="348"/>
                  </a:lnTo>
                  <a:lnTo>
                    <a:pt x="0" y="585"/>
                  </a:lnTo>
                  <a:lnTo>
                    <a:pt x="253" y="822"/>
                  </a:lnTo>
                  <a:lnTo>
                    <a:pt x="0" y="1091"/>
                  </a:lnTo>
                  <a:lnTo>
                    <a:pt x="301" y="1502"/>
                  </a:lnTo>
                  <a:lnTo>
                    <a:pt x="427" y="1486"/>
                  </a:lnTo>
                  <a:lnTo>
                    <a:pt x="143" y="1091"/>
                  </a:lnTo>
                  <a:lnTo>
                    <a:pt x="396" y="838"/>
                  </a:lnTo>
                  <a:lnTo>
                    <a:pt x="159" y="585"/>
                  </a:lnTo>
                  <a:lnTo>
                    <a:pt x="443" y="332"/>
                  </a:lnTo>
                  <a:lnTo>
                    <a:pt x="190" y="0"/>
                  </a:lnTo>
                  <a:lnTo>
                    <a:pt x="48" y="15"/>
                  </a:lnTo>
                  <a:close/>
                </a:path>
              </a:pathLst>
            </a:custGeom>
            <a:solidFill>
              <a:srgbClr val="FFFFFF"/>
            </a:solidFill>
            <a:ln w="36513">
              <a:solidFill>
                <a:srgbClr val="FFFFFF"/>
              </a:solidFill>
              <a:round/>
              <a:headEnd/>
              <a:tailEnd/>
            </a:ln>
          </p:spPr>
          <p:txBody>
            <a:bodyPr/>
            <a:lstStyle/>
            <a:p>
              <a:endParaRPr lang="en-US"/>
            </a:p>
          </p:txBody>
        </p:sp>
        <p:sp>
          <p:nvSpPr>
            <p:cNvPr id="25639" name="Line 38"/>
            <p:cNvSpPr>
              <a:spLocks noChangeShapeType="1"/>
            </p:cNvSpPr>
            <p:nvPr/>
          </p:nvSpPr>
          <p:spPr bwMode="auto">
            <a:xfrm flipH="1">
              <a:off x="2395" y="1567"/>
              <a:ext cx="152" cy="292"/>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0" name="Rectangle 39"/>
            <p:cNvSpPr>
              <a:spLocks noChangeArrowheads="1"/>
            </p:cNvSpPr>
            <p:nvPr/>
          </p:nvSpPr>
          <p:spPr bwMode="auto">
            <a:xfrm>
              <a:off x="1589" y="2764"/>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Arial" charset="0"/>
                </a:rPr>
                <a:t>B</a:t>
              </a:r>
              <a:endParaRPr lang="en-GB" sz="2400">
                <a:solidFill>
                  <a:schemeClr val="tx1"/>
                </a:solidFill>
                <a:latin typeface="Times" charset="0"/>
              </a:endParaRPr>
            </a:p>
          </p:txBody>
        </p:sp>
      </p:grpSp>
      <p:sp>
        <p:nvSpPr>
          <p:cNvPr id="25604" name="Text Box 40"/>
          <p:cNvSpPr txBox="1">
            <a:spLocks noChangeArrowheads="1"/>
          </p:cNvSpPr>
          <p:nvPr/>
        </p:nvSpPr>
        <p:spPr bwMode="auto">
          <a:xfrm>
            <a:off x="727075" y="4487863"/>
            <a:ext cx="79359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endParaRPr lang="en-US" sz="1600"/>
          </a:p>
        </p:txBody>
      </p:sp>
    </p:spTree>
    <p:extLst>
      <p:ext uri="{BB962C8B-B14F-4D97-AF65-F5344CB8AC3E}">
        <p14:creationId xmlns:p14="http://schemas.microsoft.com/office/powerpoint/2010/main" val="3037192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Replication </a:t>
            </a:r>
            <a:endParaRPr lang="en-US"/>
          </a:p>
        </p:txBody>
      </p:sp>
      <p:sp>
        <p:nvSpPr>
          <p:cNvPr id="7171" name="Rectangle 3"/>
          <p:cNvSpPr>
            <a:spLocks noGrp="1" noChangeArrowheads="1"/>
          </p:cNvSpPr>
          <p:nvPr>
            <p:ph idx="1"/>
          </p:nvPr>
        </p:nvSpPr>
        <p:spPr>
          <a:xfrm>
            <a:off x="457200" y="1295401"/>
            <a:ext cx="8229600" cy="3352799"/>
          </a:xfrm>
        </p:spPr>
        <p:txBody>
          <a:bodyPr>
            <a:normAutofit fontScale="85000" lnSpcReduction="20000"/>
          </a:bodyPr>
          <a:lstStyle/>
          <a:p>
            <a:r>
              <a:rPr lang="en-US" dirty="0" smtClean="0"/>
              <a:t> Enhances a service by replicating data</a:t>
            </a:r>
          </a:p>
          <a:p>
            <a:pPr lvl="1"/>
            <a:r>
              <a:rPr lang="en-US" dirty="0" smtClean="0"/>
              <a:t> Increased Availability</a:t>
            </a:r>
          </a:p>
          <a:p>
            <a:pPr lvl="2"/>
            <a:r>
              <a:rPr lang="en-US" dirty="0" smtClean="0"/>
              <a:t> Of service. When servers fail or when the network is partitioned.</a:t>
            </a:r>
          </a:p>
          <a:p>
            <a:pPr lvl="1"/>
            <a:r>
              <a:rPr lang="en-US" dirty="0" smtClean="0"/>
              <a:t> Fault Tolerance</a:t>
            </a:r>
          </a:p>
          <a:p>
            <a:pPr lvl="2"/>
            <a:r>
              <a:rPr lang="en-US" dirty="0" smtClean="0"/>
              <a:t> Under the fail-stop model, if up to f of f+1 servers crash, at least one is alive.</a:t>
            </a:r>
          </a:p>
          <a:p>
            <a:pPr lvl="2"/>
            <a:r>
              <a:rPr lang="en-US" i="1" dirty="0" smtClean="0"/>
              <a:t>(later: Byzantine faults, survive f faults with 3f+1 servers)</a:t>
            </a:r>
          </a:p>
          <a:p>
            <a:pPr lvl="1"/>
            <a:r>
              <a:rPr lang="en-US" dirty="0" smtClean="0"/>
              <a:t>Load Balancing</a:t>
            </a:r>
          </a:p>
          <a:p>
            <a:pPr lvl="2"/>
            <a:r>
              <a:rPr lang="en-US" dirty="0" smtClean="0"/>
              <a:t> One approach: Multiple server IPs can be assigned to the same name in DNS, which returns answers round-robin.</a:t>
            </a:r>
          </a:p>
        </p:txBody>
      </p:sp>
      <p:sp>
        <p:nvSpPr>
          <p:cNvPr id="67588" name="Text Box 4"/>
          <p:cNvSpPr txBox="1">
            <a:spLocks noChangeArrowheads="1"/>
          </p:cNvSpPr>
          <p:nvPr/>
        </p:nvSpPr>
        <p:spPr bwMode="auto">
          <a:xfrm>
            <a:off x="1638300" y="4622800"/>
            <a:ext cx="6400800" cy="600075"/>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chemeClr val="accent1"/>
                </a:solidFill>
              </a:rPr>
              <a:t>P:  probability that one server fails= 1 – P= availability of service. e.g. P = 5% =&gt; service is available 95% of the time.</a:t>
            </a:r>
          </a:p>
        </p:txBody>
      </p:sp>
      <p:sp>
        <p:nvSpPr>
          <p:cNvPr id="67589" name="Text Box 5"/>
          <p:cNvSpPr txBox="1">
            <a:spLocks noChangeArrowheads="1"/>
          </p:cNvSpPr>
          <p:nvPr/>
        </p:nvSpPr>
        <p:spPr bwMode="auto">
          <a:xfrm>
            <a:off x="1651000" y="5410200"/>
            <a:ext cx="6388100" cy="847725"/>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err="1">
                <a:solidFill>
                  <a:schemeClr val="accent1"/>
                </a:solidFill>
              </a:rPr>
              <a:t>P</a:t>
            </a:r>
            <a:r>
              <a:rPr lang="en-US" sz="2400" baseline="30000" dirty="0" err="1">
                <a:solidFill>
                  <a:schemeClr val="accent1"/>
                </a:solidFill>
              </a:rPr>
              <a:t>n</a:t>
            </a:r>
            <a:r>
              <a:rPr lang="en-US" sz="1800" dirty="0">
                <a:solidFill>
                  <a:schemeClr val="accent1"/>
                </a:solidFill>
              </a:rPr>
              <a:t>:  probability that n servers fail= 1 – </a:t>
            </a:r>
            <a:r>
              <a:rPr lang="en-US" sz="1800" dirty="0" err="1">
                <a:solidFill>
                  <a:schemeClr val="accent1"/>
                </a:solidFill>
              </a:rPr>
              <a:t>P</a:t>
            </a:r>
            <a:r>
              <a:rPr lang="en-US" sz="2400" baseline="30000" dirty="0" err="1">
                <a:solidFill>
                  <a:schemeClr val="accent1"/>
                </a:solidFill>
              </a:rPr>
              <a:t>n</a:t>
            </a:r>
            <a:r>
              <a:rPr lang="en-US" sz="1800" dirty="0">
                <a:solidFill>
                  <a:schemeClr val="accent1"/>
                </a:solidFill>
              </a:rPr>
              <a:t>= availability of service. e.g. P = 5%, n = 3 =&gt; service available 99.875% of the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0-#ppt_w/2"/>
                                          </p:val>
                                        </p:tav>
                                        <p:tav tm="100000">
                                          <p:val>
                                            <p:strVal val="#ppt_x"/>
                                          </p:val>
                                        </p:tav>
                                      </p:tavLst>
                                    </p:anim>
                                    <p:anim calcmode="lin" valueType="num">
                                      <p:cBhvr additive="base">
                                        <p:cTn id="8"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9"/>
                                        </p:tgtEl>
                                        <p:attrNameLst>
                                          <p:attrName>style.visibility</p:attrName>
                                        </p:attrNameLst>
                                      </p:cBhvr>
                                      <p:to>
                                        <p:strVal val="visible"/>
                                      </p:to>
                                    </p:set>
                                    <p:anim calcmode="lin" valueType="num">
                                      <p:cBhvr additive="base">
                                        <p:cTn id="13" dur="500" fill="hold"/>
                                        <p:tgtEl>
                                          <p:spTgt spid="67589"/>
                                        </p:tgtEl>
                                        <p:attrNameLst>
                                          <p:attrName>ppt_x</p:attrName>
                                        </p:attrNameLst>
                                      </p:cBhvr>
                                      <p:tavLst>
                                        <p:tav tm="0">
                                          <p:val>
                                            <p:strVal val="0-#ppt_w/2"/>
                                          </p:val>
                                        </p:tav>
                                        <p:tav tm="100000">
                                          <p:val>
                                            <p:strVal val="#ppt_x"/>
                                          </p:val>
                                        </p:tav>
                                      </p:tavLst>
                                    </p:anim>
                                    <p:anim calcmode="lin" valueType="num">
                                      <p:cBhvr additive="base">
                                        <p:cTn id="14"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autoUpdateAnimBg="0"/>
      <p:bldP spid="67589"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t>Dealing with Network Partitions</a:t>
            </a:r>
            <a:endParaRPr lang="en-US"/>
          </a:p>
        </p:txBody>
      </p:sp>
      <p:sp>
        <p:nvSpPr>
          <p:cNvPr id="27651" name="Rectangle 3"/>
          <p:cNvSpPr>
            <a:spLocks noGrp="1" noChangeArrowheads="1"/>
          </p:cNvSpPr>
          <p:nvPr>
            <p:ph idx="1"/>
          </p:nvPr>
        </p:nvSpPr>
        <p:spPr/>
        <p:txBody>
          <a:bodyPr>
            <a:normAutofit fontScale="85000" lnSpcReduction="10000"/>
          </a:bodyPr>
          <a:lstStyle/>
          <a:p>
            <a:r>
              <a:rPr lang="en-US" smtClean="0"/>
              <a:t>During a partition, pairs of conflicting transactions may have been allowed to execute in different partitions. The only choice is to take corrective action after the network has recovered </a:t>
            </a:r>
          </a:p>
          <a:p>
            <a:pPr lvl="1"/>
            <a:r>
              <a:rPr lang="en-US" smtClean="0"/>
              <a:t>Assumption: Partitions heal eventually</a:t>
            </a:r>
          </a:p>
          <a:p>
            <a:r>
              <a:rPr lang="en-US" smtClean="0"/>
              <a:t>Abort one of the transactions after the partition has healed</a:t>
            </a:r>
          </a:p>
          <a:p>
            <a:r>
              <a:rPr lang="en-US" smtClean="0"/>
              <a:t>Basic idea: allow operations to continue in partitions, but finalize and commit trans. only after partitions have healed</a:t>
            </a:r>
          </a:p>
          <a:p>
            <a:r>
              <a:rPr lang="en-US" smtClean="0"/>
              <a:t>But to optimize performance, better to avoid executing operations that will eventually lead to aborts…how?</a:t>
            </a:r>
          </a:p>
          <a:p>
            <a:endParaRPr lang="en-US"/>
          </a:p>
        </p:txBody>
      </p:sp>
    </p:spTree>
    <p:extLst>
      <p:ext uri="{BB962C8B-B14F-4D97-AF65-F5344CB8AC3E}">
        <p14:creationId xmlns:p14="http://schemas.microsoft.com/office/powerpoint/2010/main" val="264813083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Quorum Approaches</a:t>
            </a:r>
            <a:endParaRPr lang="en-US"/>
          </a:p>
        </p:txBody>
      </p:sp>
      <p:sp>
        <p:nvSpPr>
          <p:cNvPr id="29699" name="Rectangle 3"/>
          <p:cNvSpPr>
            <a:spLocks noGrp="1" noChangeArrowheads="1"/>
          </p:cNvSpPr>
          <p:nvPr>
            <p:ph idx="1"/>
          </p:nvPr>
        </p:nvSpPr>
        <p:spPr/>
        <p:txBody>
          <a:bodyPr/>
          <a:lstStyle/>
          <a:p>
            <a:r>
              <a:rPr lang="en-US" dirty="0" smtClean="0">
                <a:solidFill>
                  <a:schemeClr val="accent4"/>
                </a:solidFill>
              </a:rPr>
              <a:t>Quorum</a:t>
            </a:r>
            <a:r>
              <a:rPr lang="en-US" dirty="0" smtClean="0"/>
              <a:t> approaches used to decide whether reads and writes are allowed</a:t>
            </a:r>
          </a:p>
          <a:p>
            <a:r>
              <a:rPr lang="en-US" dirty="0" smtClean="0"/>
              <a:t>There are two types: </a:t>
            </a:r>
            <a:r>
              <a:rPr lang="en-US" dirty="0" smtClean="0">
                <a:solidFill>
                  <a:schemeClr val="accent4"/>
                </a:solidFill>
              </a:rPr>
              <a:t>pessimistic quorums </a:t>
            </a:r>
            <a:r>
              <a:rPr lang="en-US" dirty="0" smtClean="0"/>
              <a:t>and </a:t>
            </a:r>
            <a:r>
              <a:rPr lang="en-US" dirty="0" smtClean="0">
                <a:solidFill>
                  <a:schemeClr val="accent4"/>
                </a:solidFill>
              </a:rPr>
              <a:t>optimistic quorums</a:t>
            </a:r>
          </a:p>
          <a:p>
            <a:r>
              <a:rPr lang="en-US" dirty="0" smtClean="0"/>
              <a:t>In the pessimistic quorum philosophy, updates are allowed only in a partition that has the majority of RMs</a:t>
            </a:r>
          </a:p>
          <a:p>
            <a:pPr lvl="1"/>
            <a:r>
              <a:rPr lang="en-US" dirty="0" smtClean="0"/>
              <a:t>Updates are then propagated to the other RMs when the partition is repaired.</a:t>
            </a:r>
          </a:p>
          <a:p>
            <a:endParaRPr lang="en-US" dirty="0"/>
          </a:p>
        </p:txBody>
      </p:sp>
    </p:spTree>
    <p:extLst>
      <p:ext uri="{BB962C8B-B14F-4D97-AF65-F5344CB8AC3E}">
        <p14:creationId xmlns:p14="http://schemas.microsoft.com/office/powerpoint/2010/main" val="359057146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Static Quorums </a:t>
            </a:r>
            <a:endParaRPr lang="en-US"/>
          </a:p>
        </p:txBody>
      </p:sp>
      <p:sp>
        <p:nvSpPr>
          <p:cNvPr id="31747" name="Rectangle 3"/>
          <p:cNvSpPr>
            <a:spLocks noGrp="1" noChangeArrowheads="1"/>
          </p:cNvSpPr>
          <p:nvPr>
            <p:ph idx="1"/>
          </p:nvPr>
        </p:nvSpPr>
        <p:spPr/>
        <p:txBody>
          <a:bodyPr>
            <a:normAutofit fontScale="92500" lnSpcReduction="20000"/>
          </a:bodyPr>
          <a:lstStyle/>
          <a:p>
            <a:r>
              <a:rPr lang="en-US" dirty="0" smtClean="0"/>
              <a:t> The decision about how many RMs should be involved in an operation on replicated data is called Quorum selection </a:t>
            </a:r>
          </a:p>
          <a:p>
            <a:r>
              <a:rPr lang="en-US" dirty="0" smtClean="0"/>
              <a:t> Quorum rules state that:</a:t>
            </a:r>
          </a:p>
          <a:p>
            <a:pPr lvl="1"/>
            <a:r>
              <a:rPr lang="en-US" dirty="0" smtClean="0"/>
              <a:t> At least </a:t>
            </a:r>
            <a:r>
              <a:rPr lang="en-US" dirty="0" smtClean="0">
                <a:solidFill>
                  <a:schemeClr val="accent2"/>
                </a:solidFill>
              </a:rPr>
              <a:t>r</a:t>
            </a:r>
            <a:r>
              <a:rPr lang="en-US" dirty="0" smtClean="0"/>
              <a:t> replicas must be accessed for read</a:t>
            </a:r>
          </a:p>
          <a:p>
            <a:pPr lvl="1"/>
            <a:r>
              <a:rPr lang="en-US" dirty="0" smtClean="0"/>
              <a:t> At least </a:t>
            </a:r>
            <a:r>
              <a:rPr lang="en-US" dirty="0" smtClean="0">
                <a:solidFill>
                  <a:schemeClr val="accent2"/>
                </a:solidFill>
              </a:rPr>
              <a:t>w</a:t>
            </a:r>
            <a:r>
              <a:rPr lang="en-US" dirty="0" smtClean="0"/>
              <a:t> replicas must be accessed for write</a:t>
            </a:r>
          </a:p>
          <a:p>
            <a:pPr lvl="1"/>
            <a:r>
              <a:rPr lang="en-US" dirty="0" smtClean="0"/>
              <a:t> </a:t>
            </a:r>
            <a:r>
              <a:rPr lang="en-US" dirty="0" smtClean="0">
                <a:solidFill>
                  <a:schemeClr val="accent2"/>
                </a:solidFill>
              </a:rPr>
              <a:t>r + w &gt; N</a:t>
            </a:r>
            <a:r>
              <a:rPr lang="en-US" dirty="0" smtClean="0"/>
              <a:t>, where </a:t>
            </a:r>
            <a:r>
              <a:rPr lang="en-US" dirty="0" smtClean="0">
                <a:solidFill>
                  <a:schemeClr val="accent2"/>
                </a:solidFill>
              </a:rPr>
              <a:t>N</a:t>
            </a:r>
            <a:r>
              <a:rPr lang="en-US" dirty="0" smtClean="0"/>
              <a:t> is the number of replicas</a:t>
            </a:r>
          </a:p>
          <a:p>
            <a:pPr lvl="1"/>
            <a:r>
              <a:rPr lang="en-US" dirty="0" smtClean="0"/>
              <a:t> </a:t>
            </a:r>
            <a:r>
              <a:rPr lang="en-US" dirty="0" smtClean="0">
                <a:solidFill>
                  <a:schemeClr val="accent2"/>
                </a:solidFill>
              </a:rPr>
              <a:t>w &gt; N/2</a:t>
            </a:r>
          </a:p>
          <a:p>
            <a:pPr lvl="1"/>
            <a:r>
              <a:rPr lang="en-US" dirty="0" smtClean="0"/>
              <a:t> Each object has a version number or a consistent timestamp</a:t>
            </a:r>
          </a:p>
          <a:p>
            <a:r>
              <a:rPr lang="en-US" dirty="0" smtClean="0"/>
              <a:t> Static Quorum predefines </a:t>
            </a:r>
            <a:r>
              <a:rPr lang="en-US" dirty="0" smtClean="0">
                <a:solidFill>
                  <a:schemeClr val="accent2"/>
                </a:solidFill>
              </a:rPr>
              <a:t>r</a:t>
            </a:r>
            <a:r>
              <a:rPr lang="en-US" dirty="0" smtClean="0"/>
              <a:t> and </a:t>
            </a:r>
            <a:r>
              <a:rPr lang="en-US" dirty="0" smtClean="0">
                <a:solidFill>
                  <a:schemeClr val="accent2"/>
                </a:solidFill>
              </a:rPr>
              <a:t>w</a:t>
            </a:r>
            <a:r>
              <a:rPr lang="en-US" dirty="0" smtClean="0"/>
              <a:t> , &amp; is a</a:t>
            </a:r>
          </a:p>
          <a:p>
            <a:r>
              <a:rPr lang="en-US" dirty="0" smtClean="0"/>
              <a:t>	pessimistic approach: if partition occurs, update  will be possible in at most one partition</a:t>
            </a:r>
            <a:endParaRPr lang="en-US" dirty="0"/>
          </a:p>
        </p:txBody>
      </p:sp>
    </p:spTree>
    <p:extLst>
      <p:ext uri="{BB962C8B-B14F-4D97-AF65-F5344CB8AC3E}">
        <p14:creationId xmlns:p14="http://schemas.microsoft.com/office/powerpoint/2010/main" val="3156521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mtClean="0"/>
              <a:t>Voting with Static Quorums </a:t>
            </a:r>
            <a:endParaRPr lang="en-US"/>
          </a:p>
        </p:txBody>
      </p:sp>
      <p:sp>
        <p:nvSpPr>
          <p:cNvPr id="33795" name="Rectangle 3"/>
          <p:cNvSpPr>
            <a:spLocks noGrp="1" noChangeArrowheads="1"/>
          </p:cNvSpPr>
          <p:nvPr>
            <p:ph idx="1"/>
          </p:nvPr>
        </p:nvSpPr>
        <p:spPr>
          <a:xfrm>
            <a:off x="457200" y="1295401"/>
            <a:ext cx="8229600" cy="2895599"/>
          </a:xfrm>
        </p:spPr>
        <p:txBody>
          <a:bodyPr>
            <a:normAutofit fontScale="92500" lnSpcReduction="20000"/>
          </a:bodyPr>
          <a:lstStyle/>
          <a:p>
            <a:r>
              <a:rPr lang="en-US" dirty="0" smtClean="0"/>
              <a:t>Modified quorum:</a:t>
            </a:r>
          </a:p>
          <a:p>
            <a:pPr lvl="1"/>
            <a:r>
              <a:rPr lang="en-US" dirty="0" smtClean="0"/>
              <a:t>Give different replicas different #’s of votes</a:t>
            </a:r>
          </a:p>
          <a:p>
            <a:pPr lvl="1"/>
            <a:r>
              <a:rPr lang="en-US" dirty="0" smtClean="0"/>
              <a:t>e.g., a cache replica may be given a </a:t>
            </a:r>
            <a:r>
              <a:rPr lang="en-US" smtClean="0"/>
              <a:t>0 vote</a:t>
            </a:r>
            <a:r>
              <a:rPr lang="en-US" dirty="0" smtClean="0"/>
              <a:t>	</a:t>
            </a:r>
          </a:p>
          <a:p>
            <a:r>
              <a:rPr lang="en-US" dirty="0" smtClean="0"/>
              <a:t>with </a:t>
            </a:r>
            <a:r>
              <a:rPr lang="en-US" dirty="0" smtClean="0">
                <a:solidFill>
                  <a:srgbClr val="60B5CC"/>
                </a:solidFill>
              </a:rPr>
              <a:t>r</a:t>
            </a:r>
            <a:r>
              <a:rPr lang="en-US" dirty="0" smtClean="0"/>
              <a:t> = </a:t>
            </a:r>
            <a:r>
              <a:rPr lang="en-US" dirty="0" smtClean="0">
                <a:solidFill>
                  <a:srgbClr val="60B5CC"/>
                </a:solidFill>
              </a:rPr>
              <a:t>w</a:t>
            </a:r>
            <a:r>
              <a:rPr lang="en-US" dirty="0" smtClean="0"/>
              <a:t> = 2,  Access time for write is 750 </a:t>
            </a:r>
            <a:r>
              <a:rPr lang="en-US" dirty="0" err="1" smtClean="0"/>
              <a:t>ms</a:t>
            </a:r>
            <a:r>
              <a:rPr lang="en-US" dirty="0" smtClean="0"/>
              <a:t> (parallel writes). Access time for read without cache is 750 </a:t>
            </a:r>
            <a:r>
              <a:rPr lang="en-US" dirty="0" err="1" smtClean="0"/>
              <a:t>ms.</a:t>
            </a:r>
            <a:r>
              <a:rPr lang="en-US" dirty="0" smtClean="0"/>
              <a:t> Access time for read with cache can be in the range 175ms to 825ms – why?.</a:t>
            </a:r>
            <a:endParaRPr lang="en-US" dirty="0"/>
          </a:p>
        </p:txBody>
      </p:sp>
      <p:sp>
        <p:nvSpPr>
          <p:cNvPr id="102404" name="Text Box 4"/>
          <p:cNvSpPr txBox="1">
            <a:spLocks noChangeArrowheads="1"/>
          </p:cNvSpPr>
          <p:nvPr/>
        </p:nvSpPr>
        <p:spPr bwMode="auto">
          <a:xfrm>
            <a:off x="1270000" y="4876800"/>
            <a:ext cx="6451600" cy="1704975"/>
          </a:xfrm>
          <a:prstGeom prst="rect">
            <a:avLst/>
          </a:prstGeom>
          <a:gradFill rotWithShape="0">
            <a:gsLst>
              <a:gs pos="0">
                <a:schemeClr val="folHlink"/>
              </a:gs>
              <a:gs pos="50000">
                <a:schemeClr val="bg1"/>
              </a:gs>
              <a:gs pos="100000">
                <a:schemeClr val="folHlink"/>
              </a:gs>
            </a:gsLst>
            <a:lin ang="5400000" scaled="1"/>
          </a:gradFill>
          <a:ln w="57150" cmpd="thinThick">
            <a:solidFill>
              <a:schemeClr val="tx1"/>
            </a:solidFill>
            <a:miter lim="800000"/>
            <a:headEnd type="none" w="sm" len="sm"/>
            <a:tailEnd type="none" w="med" len="lg"/>
          </a:ln>
          <a:effectLst/>
        </p:spPr>
        <p:txBody>
          <a:bodyPr>
            <a:spAutoFit/>
          </a:bodyPr>
          <a:lstStyle/>
          <a:p>
            <a:pPr>
              <a:spcBef>
                <a:spcPct val="50000"/>
              </a:spcBef>
              <a:defRPr/>
            </a:pPr>
            <a:r>
              <a:rPr lang="en-US" sz="2000">
                <a:solidFill>
                  <a:schemeClr val="tx1"/>
                </a:solidFill>
                <a:latin typeface="Helvetica" pitchFamily="-107" charset="0"/>
                <a:ea typeface="ＭＳ Ｐゴシック" pitchFamily="-107" charset="-128"/>
                <a:cs typeface="ＭＳ Ｐゴシック" pitchFamily="-107" charset="-128"/>
              </a:rPr>
              <a:t>Cache	   0	100ms		0ms		0%</a:t>
            </a:r>
          </a:p>
          <a:p>
            <a:pPr>
              <a:spcBef>
                <a:spcPct val="50000"/>
              </a:spcBef>
              <a:defRPr/>
            </a:pPr>
            <a:r>
              <a:rPr lang="en-US" sz="2000">
                <a:solidFill>
                  <a:schemeClr val="tx1"/>
                </a:solidFill>
                <a:latin typeface="Helvetica" pitchFamily="-107" charset="0"/>
                <a:ea typeface="ＭＳ Ｐゴシック" pitchFamily="-107" charset="-128"/>
                <a:cs typeface="ＭＳ Ｐゴシック" pitchFamily="-107" charset="-128"/>
              </a:rPr>
              <a:t>Rep1	   1	750ms		75ms		1%</a:t>
            </a:r>
          </a:p>
          <a:p>
            <a:pPr>
              <a:spcBef>
                <a:spcPct val="50000"/>
              </a:spcBef>
              <a:defRPr/>
            </a:pPr>
            <a:r>
              <a:rPr lang="en-US" sz="2000">
                <a:solidFill>
                  <a:schemeClr val="tx1"/>
                </a:solidFill>
                <a:latin typeface="Helvetica" pitchFamily="-107" charset="0"/>
                <a:ea typeface="ＭＳ Ｐゴシック" pitchFamily="-107" charset="-128"/>
                <a:cs typeface="ＭＳ Ｐゴシック" pitchFamily="-107" charset="-128"/>
              </a:rPr>
              <a:t>Rep2	   1	750ms		75ms		1%</a:t>
            </a:r>
          </a:p>
          <a:p>
            <a:pPr>
              <a:spcBef>
                <a:spcPct val="50000"/>
              </a:spcBef>
              <a:defRPr/>
            </a:pPr>
            <a:r>
              <a:rPr lang="en-US" sz="2000">
                <a:solidFill>
                  <a:schemeClr val="tx1"/>
                </a:solidFill>
                <a:latin typeface="Helvetica" pitchFamily="-107" charset="0"/>
                <a:ea typeface="ＭＳ Ｐゴシック" pitchFamily="-107" charset="-128"/>
                <a:cs typeface="ＭＳ Ｐゴシック" pitchFamily="-107" charset="-128"/>
              </a:rPr>
              <a:t>Rep3	   1	750ms		75ms		1%</a:t>
            </a:r>
          </a:p>
        </p:txBody>
      </p:sp>
      <p:sp>
        <p:nvSpPr>
          <p:cNvPr id="102405" name="Text Box 5"/>
          <p:cNvSpPr txBox="1">
            <a:spLocks noChangeArrowheads="1"/>
          </p:cNvSpPr>
          <p:nvPr/>
        </p:nvSpPr>
        <p:spPr bwMode="auto">
          <a:xfrm>
            <a:off x="1282700" y="4445000"/>
            <a:ext cx="6438900" cy="423863"/>
          </a:xfrm>
          <a:prstGeom prst="rect">
            <a:avLst/>
          </a:prstGeom>
          <a:gradFill rotWithShape="0">
            <a:gsLst>
              <a:gs pos="0">
                <a:schemeClr val="folHlink"/>
              </a:gs>
              <a:gs pos="50000">
                <a:schemeClr val="bg1"/>
              </a:gs>
              <a:gs pos="100000">
                <a:schemeClr val="folHlink"/>
              </a:gs>
            </a:gsLst>
            <a:lin ang="5400000" scaled="1"/>
          </a:gradFill>
          <a:ln w="57150" cmpd="thinThick">
            <a:solidFill>
              <a:schemeClr val="tx1"/>
            </a:solidFill>
            <a:miter lim="800000"/>
            <a:headEnd type="none" w="sm" len="sm"/>
            <a:tailEnd type="none" w="med" len="lg"/>
          </a:ln>
          <a:effectLst/>
        </p:spPr>
        <p:txBody>
          <a:bodyPr>
            <a:spAutoFit/>
          </a:bodyPr>
          <a:lstStyle/>
          <a:p>
            <a:pPr>
              <a:spcBef>
                <a:spcPct val="50000"/>
              </a:spcBef>
              <a:defRPr/>
            </a:pPr>
            <a:r>
              <a:rPr lang="en-US" sz="2000" dirty="0">
                <a:solidFill>
                  <a:schemeClr val="hlink"/>
                </a:solidFill>
                <a:latin typeface="Helvetica" pitchFamily="-107" charset="0"/>
                <a:ea typeface="ＭＳ Ｐゴシック" pitchFamily="-107" charset="-128"/>
                <a:cs typeface="ＭＳ Ｐゴシック" pitchFamily="-107" charset="-128"/>
              </a:rPr>
              <a:t>Replica	votes  access time   version </a:t>
            </a:r>
            <a:r>
              <a:rPr lang="en-US" sz="2000" dirty="0" err="1">
                <a:solidFill>
                  <a:schemeClr val="hlink"/>
                </a:solidFill>
                <a:latin typeface="Helvetica" pitchFamily="-107" charset="0"/>
                <a:ea typeface="ＭＳ Ｐゴシック" pitchFamily="-107" charset="-128"/>
                <a:cs typeface="ＭＳ Ｐゴシック" pitchFamily="-107" charset="-128"/>
              </a:rPr>
              <a:t>chk</a:t>
            </a:r>
            <a:r>
              <a:rPr lang="en-US" sz="2000" dirty="0">
                <a:solidFill>
                  <a:schemeClr val="hlink"/>
                </a:solidFill>
                <a:latin typeface="Helvetica" pitchFamily="-107" charset="0"/>
                <a:ea typeface="ＭＳ Ｐゴシック" pitchFamily="-107" charset="-128"/>
                <a:cs typeface="ＭＳ Ｐゴシック" pitchFamily="-107" charset="-128"/>
              </a:rPr>
              <a:t>	      P(failure)</a:t>
            </a:r>
          </a:p>
        </p:txBody>
      </p:sp>
      <p:sp>
        <p:nvSpPr>
          <p:cNvPr id="33798" name="Line 6"/>
          <p:cNvSpPr>
            <a:spLocks noChangeShapeType="1"/>
          </p:cNvSpPr>
          <p:nvPr/>
        </p:nvSpPr>
        <p:spPr bwMode="auto">
          <a:xfrm>
            <a:off x="4521200" y="4495800"/>
            <a:ext cx="0" cy="21336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7"/>
          <p:cNvSpPr>
            <a:spLocks noChangeShapeType="1"/>
          </p:cNvSpPr>
          <p:nvPr/>
        </p:nvSpPr>
        <p:spPr bwMode="auto">
          <a:xfrm>
            <a:off x="6083300" y="4495800"/>
            <a:ext cx="0" cy="21336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3800" name="Line 8"/>
          <p:cNvSpPr>
            <a:spLocks noChangeShapeType="1"/>
          </p:cNvSpPr>
          <p:nvPr/>
        </p:nvSpPr>
        <p:spPr bwMode="auto">
          <a:xfrm>
            <a:off x="2260600" y="4470400"/>
            <a:ext cx="0" cy="20701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3801" name="Line 9"/>
          <p:cNvSpPr>
            <a:spLocks noChangeShapeType="1"/>
          </p:cNvSpPr>
          <p:nvPr/>
        </p:nvSpPr>
        <p:spPr bwMode="auto">
          <a:xfrm>
            <a:off x="2971800" y="4445000"/>
            <a:ext cx="0" cy="21336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280497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Optimistic Quorum Approaches </a:t>
            </a:r>
            <a:endParaRPr lang="en-US"/>
          </a:p>
        </p:txBody>
      </p:sp>
      <p:sp>
        <p:nvSpPr>
          <p:cNvPr id="35843" name="Rectangle 3"/>
          <p:cNvSpPr>
            <a:spLocks noGrp="1" noChangeArrowheads="1"/>
          </p:cNvSpPr>
          <p:nvPr>
            <p:ph idx="1"/>
          </p:nvPr>
        </p:nvSpPr>
        <p:spPr/>
        <p:txBody>
          <a:bodyPr>
            <a:normAutofit fontScale="77500" lnSpcReduction="20000"/>
          </a:bodyPr>
          <a:lstStyle/>
          <a:p>
            <a:r>
              <a:rPr lang="en-US" dirty="0" smtClean="0"/>
              <a:t> An Optimistic Quorum selection allows writes to proceed in any partition. </a:t>
            </a:r>
          </a:p>
          <a:p>
            <a:r>
              <a:rPr lang="en-US" dirty="0" smtClean="0"/>
              <a:t> This might lead to write-write conflicts. Such conflicts will be detected when the partition heals</a:t>
            </a:r>
          </a:p>
          <a:p>
            <a:pPr lvl="1"/>
            <a:r>
              <a:rPr lang="en-US" dirty="0" smtClean="0"/>
              <a:t>Any writes that violate one-copy </a:t>
            </a:r>
            <a:r>
              <a:rPr lang="en-US" dirty="0" err="1" smtClean="0"/>
              <a:t>serializability</a:t>
            </a:r>
            <a:r>
              <a:rPr lang="en-US" dirty="0" smtClean="0"/>
              <a:t> will then result in the transaction (that contained the write) to abort</a:t>
            </a:r>
          </a:p>
          <a:p>
            <a:pPr lvl="1"/>
            <a:r>
              <a:rPr lang="en-US" dirty="0" smtClean="0"/>
              <a:t>Still improves performance because partition repair not needed until commit time (and it</a:t>
            </a:r>
            <a:r>
              <a:rPr lang="fr-FR" altLang="ja-JP" dirty="0" smtClean="0"/>
              <a:t>'</a:t>
            </a:r>
            <a:r>
              <a:rPr lang="en-US" dirty="0" smtClean="0"/>
              <a:t>s likely the partition may have healed by then)</a:t>
            </a:r>
          </a:p>
          <a:p>
            <a:r>
              <a:rPr lang="en-US" dirty="0" smtClean="0"/>
              <a:t> Optimistic Quorum is practical when:</a:t>
            </a:r>
          </a:p>
          <a:p>
            <a:pPr lvl="1"/>
            <a:r>
              <a:rPr lang="en-US" dirty="0" smtClean="0"/>
              <a:t> Conflicting updates are rare</a:t>
            </a:r>
          </a:p>
          <a:p>
            <a:pPr lvl="1"/>
            <a:r>
              <a:rPr lang="en-US" dirty="0" smtClean="0"/>
              <a:t> Conflicts are always detectable</a:t>
            </a:r>
          </a:p>
          <a:p>
            <a:pPr lvl="1"/>
            <a:r>
              <a:rPr lang="en-US" dirty="0" smtClean="0"/>
              <a:t> Damage from conflicts can be easily confined</a:t>
            </a:r>
          </a:p>
          <a:p>
            <a:pPr lvl="1"/>
            <a:r>
              <a:rPr lang="en-US" dirty="0" smtClean="0"/>
              <a:t> Repair of damaged data is possible or an update can be discarded without consequences </a:t>
            </a:r>
          </a:p>
          <a:p>
            <a:pPr lvl="1"/>
            <a:r>
              <a:rPr lang="en-US" dirty="0" smtClean="0"/>
              <a:t>Partitions are relatively short-lived</a:t>
            </a:r>
            <a:endParaRPr lang="en-US" dirty="0"/>
          </a:p>
        </p:txBody>
      </p:sp>
    </p:spTree>
    <p:extLst>
      <p:ext uri="{BB962C8B-B14F-4D97-AF65-F5344CB8AC3E}">
        <p14:creationId xmlns:p14="http://schemas.microsoft.com/office/powerpoint/2010/main" val="167952271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mtClean="0"/>
              <a:t>View-based Quorum </a:t>
            </a:r>
            <a:endParaRPr lang="en-US"/>
          </a:p>
        </p:txBody>
      </p:sp>
      <p:sp>
        <p:nvSpPr>
          <p:cNvPr id="37891" name="Rectangle 3"/>
          <p:cNvSpPr>
            <a:spLocks noGrp="1" noChangeArrowheads="1"/>
          </p:cNvSpPr>
          <p:nvPr>
            <p:ph idx="1"/>
          </p:nvPr>
        </p:nvSpPr>
        <p:spPr/>
        <p:txBody>
          <a:bodyPr>
            <a:normAutofit fontScale="92500" lnSpcReduction="10000"/>
          </a:bodyPr>
          <a:lstStyle/>
          <a:p>
            <a:r>
              <a:rPr lang="en-US" dirty="0" smtClean="0"/>
              <a:t>An optimistic approach</a:t>
            </a:r>
          </a:p>
          <a:p>
            <a:r>
              <a:rPr lang="en-US" dirty="0" smtClean="0"/>
              <a:t>Quorum is based on views at any time</a:t>
            </a:r>
          </a:p>
          <a:p>
            <a:pPr lvl="1"/>
            <a:r>
              <a:rPr lang="en-US" dirty="0" smtClean="0"/>
              <a:t>Uses group communication as a building block (see previous lecture)</a:t>
            </a:r>
          </a:p>
          <a:p>
            <a:r>
              <a:rPr lang="en-US" dirty="0" smtClean="0"/>
              <a:t>In a partition, inaccessible nodes are considered in the quorum as ghost participants that reply </a:t>
            </a:r>
            <a:r>
              <a:rPr lang="ja-JP" altLang="en-US" dirty="0" smtClean="0"/>
              <a:t>“</a:t>
            </a:r>
            <a:r>
              <a:rPr lang="en-US" dirty="0" smtClean="0"/>
              <a:t>Yes</a:t>
            </a:r>
            <a:r>
              <a:rPr lang="ja-JP" altLang="en-US" dirty="0" smtClean="0"/>
              <a:t>”</a:t>
            </a:r>
            <a:r>
              <a:rPr lang="en-US" dirty="0" smtClean="0"/>
              <a:t> to all requests. </a:t>
            </a:r>
          </a:p>
          <a:p>
            <a:pPr lvl="1"/>
            <a:r>
              <a:rPr lang="en-US" dirty="0" smtClean="0"/>
              <a:t>Allows operations to proceed if the partition is large enough (need not be majority)</a:t>
            </a:r>
          </a:p>
          <a:p>
            <a:r>
              <a:rPr lang="en-US" dirty="0" smtClean="0"/>
              <a:t>Once the partition is repaired, participants in the smaller partition know whom to contact for updates.</a:t>
            </a:r>
          </a:p>
          <a:p>
            <a:pPr marL="118872" indent="0">
              <a:buNone/>
            </a:pPr>
            <a:endParaRPr lang="en-US" dirty="0"/>
          </a:p>
        </p:txBody>
      </p:sp>
    </p:spTree>
    <p:extLst>
      <p:ext uri="{BB962C8B-B14F-4D97-AF65-F5344CB8AC3E}">
        <p14:creationId xmlns:p14="http://schemas.microsoft.com/office/powerpoint/2010/main" val="17210721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mtClean="0"/>
              <a:t>View-based Quorum - details </a:t>
            </a:r>
            <a:endParaRPr lang="en-US"/>
          </a:p>
        </p:txBody>
      </p:sp>
      <p:sp>
        <p:nvSpPr>
          <p:cNvPr id="39939" name="Rectangle 3"/>
          <p:cNvSpPr>
            <a:spLocks noGrp="1" noChangeArrowheads="1"/>
          </p:cNvSpPr>
          <p:nvPr>
            <p:ph idx="1"/>
          </p:nvPr>
        </p:nvSpPr>
        <p:spPr/>
        <p:txBody>
          <a:bodyPr>
            <a:normAutofit fontScale="70000" lnSpcReduction="20000"/>
          </a:bodyPr>
          <a:lstStyle/>
          <a:p>
            <a:r>
              <a:rPr lang="en-US" dirty="0" smtClean="0"/>
              <a:t>Uses view-synchronous communication as a building block (see previous lecture)</a:t>
            </a:r>
          </a:p>
          <a:p>
            <a:r>
              <a:rPr lang="en-US" dirty="0" smtClean="0"/>
              <a:t>Views are per object, numbered sequentially and only updated if necessary</a:t>
            </a:r>
          </a:p>
          <a:p>
            <a:r>
              <a:rPr lang="en-US" dirty="0" smtClean="0"/>
              <a:t>We define thresholds for each of read and write :</a:t>
            </a:r>
          </a:p>
          <a:p>
            <a:pPr lvl="1"/>
            <a:r>
              <a:rPr lang="en-US" dirty="0" smtClean="0"/>
              <a:t> </a:t>
            </a:r>
            <a:r>
              <a:rPr lang="en-US" dirty="0" smtClean="0">
                <a:solidFill>
                  <a:srgbClr val="60B5CC"/>
                </a:solidFill>
              </a:rPr>
              <a:t>A</a:t>
            </a:r>
            <a:r>
              <a:rPr lang="en-US" baseline="-25000" dirty="0" smtClean="0">
                <a:solidFill>
                  <a:srgbClr val="60B5CC"/>
                </a:solidFill>
              </a:rPr>
              <a:t>w</a:t>
            </a:r>
            <a:r>
              <a:rPr lang="en-US" dirty="0" smtClean="0"/>
              <a:t>: minimum nodes in a view for write, e.g.,  </a:t>
            </a:r>
            <a:r>
              <a:rPr lang="en-US" dirty="0" smtClean="0">
                <a:solidFill>
                  <a:srgbClr val="60B5CC"/>
                </a:solidFill>
              </a:rPr>
              <a:t>A</a:t>
            </a:r>
            <a:r>
              <a:rPr lang="en-US" baseline="-25000" dirty="0" smtClean="0">
                <a:solidFill>
                  <a:srgbClr val="60B5CC"/>
                </a:solidFill>
              </a:rPr>
              <a:t>w</a:t>
            </a:r>
            <a:r>
              <a:rPr lang="en-US" dirty="0" smtClean="0">
                <a:solidFill>
                  <a:srgbClr val="60B5CC"/>
                </a:solidFill>
              </a:rPr>
              <a:t> &gt; N/2</a:t>
            </a:r>
          </a:p>
          <a:p>
            <a:pPr lvl="1"/>
            <a:r>
              <a:rPr lang="en-US" dirty="0" smtClean="0"/>
              <a:t> </a:t>
            </a:r>
            <a:r>
              <a:rPr lang="en-US" dirty="0" err="1" smtClean="0">
                <a:solidFill>
                  <a:srgbClr val="60B5CC"/>
                </a:solidFill>
              </a:rPr>
              <a:t>A</a:t>
            </a:r>
            <a:r>
              <a:rPr lang="en-US" baseline="-25000" dirty="0" err="1" smtClean="0">
                <a:solidFill>
                  <a:srgbClr val="60B5CC"/>
                </a:solidFill>
              </a:rPr>
              <a:t>r</a:t>
            </a:r>
            <a:r>
              <a:rPr lang="en-US" dirty="0" smtClean="0"/>
              <a:t>: minimum nodes in a view for read</a:t>
            </a:r>
          </a:p>
          <a:p>
            <a:pPr lvl="1"/>
            <a:r>
              <a:rPr lang="en-US" dirty="0" smtClean="0"/>
              <a:t> E.g.,  </a:t>
            </a:r>
            <a:r>
              <a:rPr lang="en-US" dirty="0" smtClean="0">
                <a:solidFill>
                  <a:srgbClr val="60B5CC"/>
                </a:solidFill>
              </a:rPr>
              <a:t>A</a:t>
            </a:r>
            <a:r>
              <a:rPr lang="en-US" baseline="-25000" dirty="0" smtClean="0">
                <a:solidFill>
                  <a:srgbClr val="60B5CC"/>
                </a:solidFill>
              </a:rPr>
              <a:t>w</a:t>
            </a:r>
            <a:r>
              <a:rPr lang="en-US" dirty="0" smtClean="0">
                <a:solidFill>
                  <a:srgbClr val="60B5CC"/>
                </a:solidFill>
              </a:rPr>
              <a:t> + </a:t>
            </a:r>
            <a:r>
              <a:rPr lang="en-US" dirty="0" err="1" smtClean="0">
                <a:solidFill>
                  <a:srgbClr val="60B5CC"/>
                </a:solidFill>
              </a:rPr>
              <a:t>A</a:t>
            </a:r>
            <a:r>
              <a:rPr lang="en-US" baseline="-25000" dirty="0" err="1" smtClean="0">
                <a:solidFill>
                  <a:srgbClr val="60B5CC"/>
                </a:solidFill>
              </a:rPr>
              <a:t>r</a:t>
            </a:r>
            <a:r>
              <a:rPr lang="en-US" dirty="0" smtClean="0">
                <a:solidFill>
                  <a:srgbClr val="60B5CC"/>
                </a:solidFill>
              </a:rPr>
              <a:t> &gt; N</a:t>
            </a:r>
          </a:p>
          <a:p>
            <a:r>
              <a:rPr lang="en-US" dirty="0" smtClean="0"/>
              <a:t>If ordinary quorum cannot be reached for an operation, then we take a straw poll, i.e., we update views</a:t>
            </a:r>
          </a:p>
          <a:p>
            <a:r>
              <a:rPr lang="en-US" dirty="0" smtClean="0"/>
              <a:t>In a large enough partition for read, </a:t>
            </a:r>
            <a:r>
              <a:rPr lang="en-US" dirty="0" err="1" smtClean="0">
                <a:solidFill>
                  <a:srgbClr val="60B5CC"/>
                </a:solidFill>
              </a:rPr>
              <a:t>Viewsize</a:t>
            </a:r>
            <a:r>
              <a:rPr lang="en-US" dirty="0" smtClean="0">
                <a:solidFill>
                  <a:srgbClr val="60B5CC"/>
                </a:solidFill>
              </a:rPr>
              <a:t> </a:t>
            </a:r>
            <a:r>
              <a:rPr lang="en-US" dirty="0" smtClean="0">
                <a:solidFill>
                  <a:srgbClr val="60B5CC"/>
                </a:solidFill>
                <a:sym typeface="Symbol" charset="0"/>
              </a:rPr>
              <a:t></a:t>
            </a:r>
            <a:r>
              <a:rPr lang="en-US" dirty="0" smtClean="0">
                <a:solidFill>
                  <a:srgbClr val="60B5CC"/>
                </a:solidFill>
              </a:rPr>
              <a:t> </a:t>
            </a:r>
            <a:r>
              <a:rPr lang="en-US" dirty="0" err="1" smtClean="0">
                <a:solidFill>
                  <a:srgbClr val="60B5CC"/>
                </a:solidFill>
              </a:rPr>
              <a:t>A</a:t>
            </a:r>
            <a:r>
              <a:rPr lang="en-US" baseline="-25000" dirty="0" err="1" smtClean="0">
                <a:solidFill>
                  <a:srgbClr val="60B5CC"/>
                </a:solidFill>
              </a:rPr>
              <a:t>r</a:t>
            </a:r>
            <a:endParaRPr lang="en-US" baseline="-25000" dirty="0">
              <a:solidFill>
                <a:srgbClr val="60B5CC"/>
              </a:solidFill>
            </a:endParaRPr>
          </a:p>
          <a:p>
            <a:r>
              <a:rPr lang="en-US" dirty="0" smtClean="0"/>
              <a:t>In a large enough partition for write, </a:t>
            </a:r>
            <a:r>
              <a:rPr lang="en-US" dirty="0" err="1" smtClean="0">
                <a:solidFill>
                  <a:srgbClr val="60B5CC"/>
                </a:solidFill>
              </a:rPr>
              <a:t>Viewsize</a:t>
            </a:r>
            <a:r>
              <a:rPr lang="en-US" dirty="0" smtClean="0">
                <a:solidFill>
                  <a:srgbClr val="60B5CC"/>
                </a:solidFill>
              </a:rPr>
              <a:t> </a:t>
            </a:r>
            <a:r>
              <a:rPr lang="en-US" dirty="0" smtClean="0">
                <a:solidFill>
                  <a:srgbClr val="60B5CC"/>
                </a:solidFill>
                <a:sym typeface="Symbol" charset="0"/>
              </a:rPr>
              <a:t> </a:t>
            </a:r>
            <a:r>
              <a:rPr lang="en-US" dirty="0" smtClean="0">
                <a:solidFill>
                  <a:srgbClr val="60B5CC"/>
                </a:solidFill>
              </a:rPr>
              <a:t>Aw </a:t>
            </a:r>
            <a:r>
              <a:rPr lang="en-US" dirty="0" smtClean="0"/>
              <a:t>(inaccessible nodes are considered as ghosts that reply Yes to all requests.) </a:t>
            </a:r>
          </a:p>
          <a:p>
            <a:r>
              <a:rPr lang="en-US" dirty="0" smtClean="0"/>
              <a:t>The first update after partition repair forces restoration for nodes in the smaller partition</a:t>
            </a:r>
            <a:endParaRPr lang="en-US" dirty="0"/>
          </a:p>
        </p:txBody>
      </p:sp>
    </p:spTree>
    <p:extLst>
      <p:ext uri="{BB962C8B-B14F-4D97-AF65-F5344CB8AC3E}">
        <p14:creationId xmlns:p14="http://schemas.microsoft.com/office/powerpoint/2010/main" val="25127129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927100" y="5681662"/>
            <a:ext cx="7239000" cy="10541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2643" name="Rectangle 3"/>
          <p:cNvSpPr>
            <a:spLocks noChangeArrowheads="1"/>
          </p:cNvSpPr>
          <p:nvPr/>
        </p:nvSpPr>
        <p:spPr bwMode="auto">
          <a:xfrm>
            <a:off x="939800" y="4551362"/>
            <a:ext cx="7239000" cy="10541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2644" name="Rectangle 4"/>
          <p:cNvSpPr>
            <a:spLocks noChangeArrowheads="1"/>
          </p:cNvSpPr>
          <p:nvPr/>
        </p:nvSpPr>
        <p:spPr bwMode="auto">
          <a:xfrm>
            <a:off x="939800" y="3497262"/>
            <a:ext cx="7239000" cy="9779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2645" name="Rectangle 5"/>
          <p:cNvSpPr>
            <a:spLocks noChangeArrowheads="1"/>
          </p:cNvSpPr>
          <p:nvPr/>
        </p:nvSpPr>
        <p:spPr bwMode="auto">
          <a:xfrm>
            <a:off x="952500" y="2697162"/>
            <a:ext cx="7239000" cy="7366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2646" name="Rectangle 6"/>
          <p:cNvSpPr>
            <a:spLocks noChangeArrowheads="1"/>
          </p:cNvSpPr>
          <p:nvPr/>
        </p:nvSpPr>
        <p:spPr bwMode="auto">
          <a:xfrm>
            <a:off x="952500" y="1884362"/>
            <a:ext cx="7239000" cy="7366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2647" name="Rectangle 7"/>
          <p:cNvSpPr>
            <a:spLocks noGrp="1" noChangeArrowheads="1"/>
          </p:cNvSpPr>
          <p:nvPr>
            <p:ph type="title"/>
          </p:nvPr>
        </p:nvSpPr>
        <p:spPr/>
        <p:txBody>
          <a:bodyPr/>
          <a:lstStyle/>
          <a:p>
            <a:r>
              <a:rPr lang="en-US" smtClean="0"/>
              <a:t>Example: View-based Quorum </a:t>
            </a:r>
            <a:endParaRPr lang="en-US"/>
          </a:p>
        </p:txBody>
      </p:sp>
      <p:sp>
        <p:nvSpPr>
          <p:cNvPr id="41992" name="Rectangle 8"/>
          <p:cNvSpPr>
            <a:spLocks noGrp="1" noChangeArrowheads="1"/>
          </p:cNvSpPr>
          <p:nvPr>
            <p:ph idx="1"/>
          </p:nvPr>
        </p:nvSpPr>
        <p:spPr>
          <a:xfrm>
            <a:off x="457200" y="1143001"/>
            <a:ext cx="8229600" cy="609599"/>
          </a:xfrm>
        </p:spPr>
        <p:txBody>
          <a:bodyPr>
            <a:normAutofit lnSpcReduction="10000"/>
          </a:bodyPr>
          <a:lstStyle/>
          <a:p>
            <a:r>
              <a:rPr lang="en-US" dirty="0" smtClean="0"/>
              <a:t> Consider: N = 5, w = 5, r = 1, A</a:t>
            </a:r>
            <a:r>
              <a:rPr lang="en-US" baseline="-25000" dirty="0" smtClean="0"/>
              <a:t>w</a:t>
            </a:r>
            <a:r>
              <a:rPr lang="en-US" dirty="0" smtClean="0"/>
              <a:t> = 3, </a:t>
            </a:r>
            <a:r>
              <a:rPr lang="en-US" dirty="0" err="1" smtClean="0"/>
              <a:t>A</a:t>
            </a:r>
            <a:r>
              <a:rPr lang="en-US" baseline="-25000" dirty="0" err="1" smtClean="0"/>
              <a:t>r</a:t>
            </a:r>
            <a:r>
              <a:rPr lang="en-US" dirty="0" smtClean="0"/>
              <a:t> = 1</a:t>
            </a:r>
            <a:endParaRPr lang="en-US" dirty="0"/>
          </a:p>
        </p:txBody>
      </p:sp>
      <p:grpSp>
        <p:nvGrpSpPr>
          <p:cNvPr id="2" name="Group 9"/>
          <p:cNvGrpSpPr>
            <a:grpSpLocks/>
          </p:cNvGrpSpPr>
          <p:nvPr/>
        </p:nvGrpSpPr>
        <p:grpSpPr bwMode="auto">
          <a:xfrm>
            <a:off x="1028700" y="1922462"/>
            <a:ext cx="7162800" cy="769938"/>
            <a:chOff x="648" y="984"/>
            <a:chExt cx="4512" cy="485"/>
          </a:xfrm>
        </p:grpSpPr>
        <p:sp>
          <p:nvSpPr>
            <p:cNvPr id="42079" name="Oval 10"/>
            <p:cNvSpPr>
              <a:spLocks noChangeArrowheads="1"/>
            </p:cNvSpPr>
            <p:nvPr/>
          </p:nvSpPr>
          <p:spPr bwMode="auto">
            <a:xfrm>
              <a:off x="744" y="98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80" name="Text Box 11"/>
            <p:cNvSpPr txBox="1">
              <a:spLocks noChangeArrowheads="1"/>
            </p:cNvSpPr>
            <p:nvPr/>
          </p:nvSpPr>
          <p:spPr bwMode="auto">
            <a:xfrm>
              <a:off x="744" y="102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2081" name="Text Box 12"/>
            <p:cNvSpPr txBox="1">
              <a:spLocks noChangeArrowheads="1"/>
            </p:cNvSpPr>
            <p:nvPr/>
          </p:nvSpPr>
          <p:spPr bwMode="auto">
            <a:xfrm>
              <a:off x="648" y="127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V1.0</a:t>
              </a:r>
            </a:p>
          </p:txBody>
        </p:sp>
        <p:sp>
          <p:nvSpPr>
            <p:cNvPr id="42082" name="Oval 13"/>
            <p:cNvSpPr>
              <a:spLocks noChangeArrowheads="1"/>
            </p:cNvSpPr>
            <p:nvPr/>
          </p:nvSpPr>
          <p:spPr bwMode="auto">
            <a:xfrm>
              <a:off x="1400" y="98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83" name="Text Box 14"/>
            <p:cNvSpPr txBox="1">
              <a:spLocks noChangeArrowheads="1"/>
            </p:cNvSpPr>
            <p:nvPr/>
          </p:nvSpPr>
          <p:spPr bwMode="auto">
            <a:xfrm>
              <a:off x="1400" y="102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2084" name="Text Box 15"/>
            <p:cNvSpPr txBox="1">
              <a:spLocks noChangeArrowheads="1"/>
            </p:cNvSpPr>
            <p:nvPr/>
          </p:nvSpPr>
          <p:spPr bwMode="auto">
            <a:xfrm>
              <a:off x="1304" y="127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V2.0</a:t>
              </a:r>
            </a:p>
          </p:txBody>
        </p:sp>
        <p:sp>
          <p:nvSpPr>
            <p:cNvPr id="42085" name="Oval 16"/>
            <p:cNvSpPr>
              <a:spLocks noChangeArrowheads="1"/>
            </p:cNvSpPr>
            <p:nvPr/>
          </p:nvSpPr>
          <p:spPr bwMode="auto">
            <a:xfrm>
              <a:off x="2008" y="98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86" name="Text Box 17"/>
            <p:cNvSpPr txBox="1">
              <a:spLocks noChangeArrowheads="1"/>
            </p:cNvSpPr>
            <p:nvPr/>
          </p:nvSpPr>
          <p:spPr bwMode="auto">
            <a:xfrm>
              <a:off x="2008" y="102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2087" name="Text Box 18"/>
            <p:cNvSpPr txBox="1">
              <a:spLocks noChangeArrowheads="1"/>
            </p:cNvSpPr>
            <p:nvPr/>
          </p:nvSpPr>
          <p:spPr bwMode="auto">
            <a:xfrm>
              <a:off x="1912" y="127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V3.0</a:t>
              </a:r>
            </a:p>
          </p:txBody>
        </p:sp>
        <p:sp>
          <p:nvSpPr>
            <p:cNvPr id="42088" name="Oval 19"/>
            <p:cNvSpPr>
              <a:spLocks noChangeArrowheads="1"/>
            </p:cNvSpPr>
            <p:nvPr/>
          </p:nvSpPr>
          <p:spPr bwMode="auto">
            <a:xfrm>
              <a:off x="2640" y="98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89" name="Text Box 20"/>
            <p:cNvSpPr txBox="1">
              <a:spLocks noChangeArrowheads="1"/>
            </p:cNvSpPr>
            <p:nvPr/>
          </p:nvSpPr>
          <p:spPr bwMode="auto">
            <a:xfrm>
              <a:off x="2640" y="102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2090" name="Text Box 21"/>
            <p:cNvSpPr txBox="1">
              <a:spLocks noChangeArrowheads="1"/>
            </p:cNvSpPr>
            <p:nvPr/>
          </p:nvSpPr>
          <p:spPr bwMode="auto">
            <a:xfrm>
              <a:off x="2544" y="127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V4.0</a:t>
              </a:r>
            </a:p>
          </p:txBody>
        </p:sp>
        <p:sp>
          <p:nvSpPr>
            <p:cNvPr id="42091" name="Oval 22"/>
            <p:cNvSpPr>
              <a:spLocks noChangeArrowheads="1"/>
            </p:cNvSpPr>
            <p:nvPr/>
          </p:nvSpPr>
          <p:spPr bwMode="auto">
            <a:xfrm>
              <a:off x="3248" y="98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92" name="Text Box 23"/>
            <p:cNvSpPr txBox="1">
              <a:spLocks noChangeArrowheads="1"/>
            </p:cNvSpPr>
            <p:nvPr/>
          </p:nvSpPr>
          <p:spPr bwMode="auto">
            <a:xfrm>
              <a:off x="3248" y="102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2093" name="Text Box 24"/>
            <p:cNvSpPr txBox="1">
              <a:spLocks noChangeArrowheads="1"/>
            </p:cNvSpPr>
            <p:nvPr/>
          </p:nvSpPr>
          <p:spPr bwMode="auto">
            <a:xfrm>
              <a:off x="3152" y="127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2094" name="Text Box 25"/>
            <p:cNvSpPr txBox="1">
              <a:spLocks noChangeArrowheads="1"/>
            </p:cNvSpPr>
            <p:nvPr/>
          </p:nvSpPr>
          <p:spPr bwMode="auto">
            <a:xfrm>
              <a:off x="3816" y="992"/>
              <a:ext cx="13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Initially all nodes are in</a:t>
              </a:r>
            </a:p>
          </p:txBody>
        </p:sp>
      </p:grpSp>
      <p:sp>
        <p:nvSpPr>
          <p:cNvPr id="41994" name="Line 26"/>
          <p:cNvSpPr>
            <a:spLocks noChangeShapeType="1"/>
          </p:cNvSpPr>
          <p:nvPr/>
        </p:nvSpPr>
        <p:spPr bwMode="auto">
          <a:xfrm>
            <a:off x="1130300" y="1795462"/>
            <a:ext cx="7061200" cy="0"/>
          </a:xfrm>
          <a:prstGeom prst="line">
            <a:avLst/>
          </a:prstGeom>
          <a:noFill/>
          <a:ln w="38100" cmpd="dbl">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7"/>
          <p:cNvGrpSpPr>
            <a:grpSpLocks/>
          </p:cNvGrpSpPr>
          <p:nvPr/>
        </p:nvGrpSpPr>
        <p:grpSpPr bwMode="auto">
          <a:xfrm>
            <a:off x="1041400" y="2671762"/>
            <a:ext cx="7162800" cy="833438"/>
            <a:chOff x="656" y="1504"/>
            <a:chExt cx="4512" cy="525"/>
          </a:xfrm>
        </p:grpSpPr>
        <p:sp>
          <p:nvSpPr>
            <p:cNvPr id="42062" name="Oval 28"/>
            <p:cNvSpPr>
              <a:spLocks noChangeArrowheads="1"/>
            </p:cNvSpPr>
            <p:nvPr/>
          </p:nvSpPr>
          <p:spPr bwMode="auto">
            <a:xfrm>
              <a:off x="752" y="154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63" name="Text Box 29"/>
            <p:cNvSpPr txBox="1">
              <a:spLocks noChangeArrowheads="1"/>
            </p:cNvSpPr>
            <p:nvPr/>
          </p:nvSpPr>
          <p:spPr bwMode="auto">
            <a:xfrm>
              <a:off x="752" y="158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2064" name="Text Box 30"/>
            <p:cNvSpPr txBox="1">
              <a:spLocks noChangeArrowheads="1"/>
            </p:cNvSpPr>
            <p:nvPr/>
          </p:nvSpPr>
          <p:spPr bwMode="auto">
            <a:xfrm>
              <a:off x="656" y="183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V1.0</a:t>
              </a:r>
            </a:p>
          </p:txBody>
        </p:sp>
        <p:sp>
          <p:nvSpPr>
            <p:cNvPr id="42065" name="Oval 31"/>
            <p:cNvSpPr>
              <a:spLocks noChangeArrowheads="1"/>
            </p:cNvSpPr>
            <p:nvPr/>
          </p:nvSpPr>
          <p:spPr bwMode="auto">
            <a:xfrm>
              <a:off x="1408" y="154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66" name="Text Box 32"/>
            <p:cNvSpPr txBox="1">
              <a:spLocks noChangeArrowheads="1"/>
            </p:cNvSpPr>
            <p:nvPr/>
          </p:nvSpPr>
          <p:spPr bwMode="auto">
            <a:xfrm>
              <a:off x="1408" y="158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2067" name="Text Box 33"/>
            <p:cNvSpPr txBox="1">
              <a:spLocks noChangeArrowheads="1"/>
            </p:cNvSpPr>
            <p:nvPr/>
          </p:nvSpPr>
          <p:spPr bwMode="auto">
            <a:xfrm>
              <a:off x="1312" y="183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V2.0</a:t>
              </a:r>
            </a:p>
          </p:txBody>
        </p:sp>
        <p:sp>
          <p:nvSpPr>
            <p:cNvPr id="42068" name="Oval 34"/>
            <p:cNvSpPr>
              <a:spLocks noChangeArrowheads="1"/>
            </p:cNvSpPr>
            <p:nvPr/>
          </p:nvSpPr>
          <p:spPr bwMode="auto">
            <a:xfrm>
              <a:off x="2016" y="154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69" name="Text Box 35"/>
            <p:cNvSpPr txBox="1">
              <a:spLocks noChangeArrowheads="1"/>
            </p:cNvSpPr>
            <p:nvPr/>
          </p:nvSpPr>
          <p:spPr bwMode="auto">
            <a:xfrm>
              <a:off x="2016" y="158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2070" name="Text Box 36"/>
            <p:cNvSpPr txBox="1">
              <a:spLocks noChangeArrowheads="1"/>
            </p:cNvSpPr>
            <p:nvPr/>
          </p:nvSpPr>
          <p:spPr bwMode="auto">
            <a:xfrm>
              <a:off x="1920" y="183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V3.0</a:t>
              </a:r>
            </a:p>
          </p:txBody>
        </p:sp>
        <p:sp>
          <p:nvSpPr>
            <p:cNvPr id="42071" name="Oval 37"/>
            <p:cNvSpPr>
              <a:spLocks noChangeArrowheads="1"/>
            </p:cNvSpPr>
            <p:nvPr/>
          </p:nvSpPr>
          <p:spPr bwMode="auto">
            <a:xfrm>
              <a:off x="2648" y="154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72" name="Text Box 38"/>
            <p:cNvSpPr txBox="1">
              <a:spLocks noChangeArrowheads="1"/>
            </p:cNvSpPr>
            <p:nvPr/>
          </p:nvSpPr>
          <p:spPr bwMode="auto">
            <a:xfrm>
              <a:off x="2648" y="158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2073" name="Text Box 39"/>
            <p:cNvSpPr txBox="1">
              <a:spLocks noChangeArrowheads="1"/>
            </p:cNvSpPr>
            <p:nvPr/>
          </p:nvSpPr>
          <p:spPr bwMode="auto">
            <a:xfrm>
              <a:off x="2552" y="183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V4.0</a:t>
              </a:r>
            </a:p>
          </p:txBody>
        </p:sp>
        <p:sp>
          <p:nvSpPr>
            <p:cNvPr id="42074" name="Oval 40"/>
            <p:cNvSpPr>
              <a:spLocks noChangeArrowheads="1"/>
            </p:cNvSpPr>
            <p:nvPr/>
          </p:nvSpPr>
          <p:spPr bwMode="auto">
            <a:xfrm>
              <a:off x="3256" y="154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75" name="Text Box 41"/>
            <p:cNvSpPr txBox="1">
              <a:spLocks noChangeArrowheads="1"/>
            </p:cNvSpPr>
            <p:nvPr/>
          </p:nvSpPr>
          <p:spPr bwMode="auto">
            <a:xfrm>
              <a:off x="3256" y="158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2076" name="Text Box 42"/>
            <p:cNvSpPr txBox="1">
              <a:spLocks noChangeArrowheads="1"/>
            </p:cNvSpPr>
            <p:nvPr/>
          </p:nvSpPr>
          <p:spPr bwMode="auto">
            <a:xfrm>
              <a:off x="3160" y="183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2077" name="Text Box 43"/>
            <p:cNvSpPr txBox="1">
              <a:spLocks noChangeArrowheads="1"/>
            </p:cNvSpPr>
            <p:nvPr/>
          </p:nvSpPr>
          <p:spPr bwMode="auto">
            <a:xfrm>
              <a:off x="3824" y="1552"/>
              <a:ext cx="13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Network is partitioned</a:t>
              </a:r>
            </a:p>
          </p:txBody>
        </p:sp>
        <p:sp>
          <p:nvSpPr>
            <p:cNvPr id="42078" name="Line 44"/>
            <p:cNvSpPr>
              <a:spLocks noChangeShapeType="1"/>
            </p:cNvSpPr>
            <p:nvPr/>
          </p:nvSpPr>
          <p:spPr bwMode="auto">
            <a:xfrm>
              <a:off x="3096" y="1504"/>
              <a:ext cx="0" cy="48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45"/>
          <p:cNvGrpSpPr>
            <a:grpSpLocks/>
          </p:cNvGrpSpPr>
          <p:nvPr/>
        </p:nvGrpSpPr>
        <p:grpSpPr bwMode="auto">
          <a:xfrm>
            <a:off x="1041400" y="3548062"/>
            <a:ext cx="7162800" cy="985838"/>
            <a:chOff x="656" y="2016"/>
            <a:chExt cx="4512" cy="621"/>
          </a:xfrm>
        </p:grpSpPr>
        <p:sp>
          <p:nvSpPr>
            <p:cNvPr id="42043" name="Oval 46"/>
            <p:cNvSpPr>
              <a:spLocks noChangeArrowheads="1"/>
            </p:cNvSpPr>
            <p:nvPr/>
          </p:nvSpPr>
          <p:spPr bwMode="auto">
            <a:xfrm>
              <a:off x="752" y="2152"/>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44" name="Text Box 47"/>
            <p:cNvSpPr txBox="1">
              <a:spLocks noChangeArrowheads="1"/>
            </p:cNvSpPr>
            <p:nvPr/>
          </p:nvSpPr>
          <p:spPr bwMode="auto">
            <a:xfrm>
              <a:off x="752" y="2192"/>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2045" name="Text Box 48"/>
            <p:cNvSpPr txBox="1">
              <a:spLocks noChangeArrowheads="1"/>
            </p:cNvSpPr>
            <p:nvPr/>
          </p:nvSpPr>
          <p:spPr bwMode="auto">
            <a:xfrm>
              <a:off x="656" y="2440"/>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V1.0</a:t>
              </a:r>
            </a:p>
          </p:txBody>
        </p:sp>
        <p:sp>
          <p:nvSpPr>
            <p:cNvPr id="42046" name="Oval 49"/>
            <p:cNvSpPr>
              <a:spLocks noChangeArrowheads="1"/>
            </p:cNvSpPr>
            <p:nvPr/>
          </p:nvSpPr>
          <p:spPr bwMode="auto">
            <a:xfrm>
              <a:off x="1408" y="2152"/>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47" name="Text Box 50"/>
            <p:cNvSpPr txBox="1">
              <a:spLocks noChangeArrowheads="1"/>
            </p:cNvSpPr>
            <p:nvPr/>
          </p:nvSpPr>
          <p:spPr bwMode="auto">
            <a:xfrm>
              <a:off x="1408" y="2192"/>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2048" name="Text Box 51"/>
            <p:cNvSpPr txBox="1">
              <a:spLocks noChangeArrowheads="1"/>
            </p:cNvSpPr>
            <p:nvPr/>
          </p:nvSpPr>
          <p:spPr bwMode="auto">
            <a:xfrm>
              <a:off x="1312" y="2440"/>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V2.0</a:t>
              </a:r>
            </a:p>
          </p:txBody>
        </p:sp>
        <p:sp>
          <p:nvSpPr>
            <p:cNvPr id="42049" name="Oval 52"/>
            <p:cNvSpPr>
              <a:spLocks noChangeArrowheads="1"/>
            </p:cNvSpPr>
            <p:nvPr/>
          </p:nvSpPr>
          <p:spPr bwMode="auto">
            <a:xfrm>
              <a:off x="2016" y="2152"/>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50" name="Text Box 53"/>
            <p:cNvSpPr txBox="1">
              <a:spLocks noChangeArrowheads="1"/>
            </p:cNvSpPr>
            <p:nvPr/>
          </p:nvSpPr>
          <p:spPr bwMode="auto">
            <a:xfrm>
              <a:off x="2016" y="2192"/>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2051" name="Text Box 54"/>
            <p:cNvSpPr txBox="1">
              <a:spLocks noChangeArrowheads="1"/>
            </p:cNvSpPr>
            <p:nvPr/>
          </p:nvSpPr>
          <p:spPr bwMode="auto">
            <a:xfrm>
              <a:off x="1920" y="2440"/>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V3.0</a:t>
              </a:r>
            </a:p>
          </p:txBody>
        </p:sp>
        <p:sp>
          <p:nvSpPr>
            <p:cNvPr id="42052" name="Oval 55"/>
            <p:cNvSpPr>
              <a:spLocks noChangeArrowheads="1"/>
            </p:cNvSpPr>
            <p:nvPr/>
          </p:nvSpPr>
          <p:spPr bwMode="auto">
            <a:xfrm>
              <a:off x="2648" y="2152"/>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53" name="Text Box 56"/>
            <p:cNvSpPr txBox="1">
              <a:spLocks noChangeArrowheads="1"/>
            </p:cNvSpPr>
            <p:nvPr/>
          </p:nvSpPr>
          <p:spPr bwMode="auto">
            <a:xfrm>
              <a:off x="2648" y="2192"/>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2054" name="Text Box 57"/>
            <p:cNvSpPr txBox="1">
              <a:spLocks noChangeArrowheads="1"/>
            </p:cNvSpPr>
            <p:nvPr/>
          </p:nvSpPr>
          <p:spPr bwMode="auto">
            <a:xfrm>
              <a:off x="2552" y="2440"/>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V4.0</a:t>
              </a:r>
            </a:p>
          </p:txBody>
        </p:sp>
        <p:sp>
          <p:nvSpPr>
            <p:cNvPr id="42055" name="Oval 58"/>
            <p:cNvSpPr>
              <a:spLocks noChangeArrowheads="1"/>
            </p:cNvSpPr>
            <p:nvPr/>
          </p:nvSpPr>
          <p:spPr bwMode="auto">
            <a:xfrm>
              <a:off x="3256" y="2152"/>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56" name="Text Box 59"/>
            <p:cNvSpPr txBox="1">
              <a:spLocks noChangeArrowheads="1"/>
            </p:cNvSpPr>
            <p:nvPr/>
          </p:nvSpPr>
          <p:spPr bwMode="auto">
            <a:xfrm>
              <a:off x="3256" y="2192"/>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2057" name="Text Box 60"/>
            <p:cNvSpPr txBox="1">
              <a:spLocks noChangeArrowheads="1"/>
            </p:cNvSpPr>
            <p:nvPr/>
          </p:nvSpPr>
          <p:spPr bwMode="auto">
            <a:xfrm>
              <a:off x="3160" y="2440"/>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2058" name="Text Box 61"/>
            <p:cNvSpPr txBox="1">
              <a:spLocks noChangeArrowheads="1"/>
            </p:cNvSpPr>
            <p:nvPr/>
          </p:nvSpPr>
          <p:spPr bwMode="auto">
            <a:xfrm>
              <a:off x="3824" y="2160"/>
              <a:ext cx="13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Read is initiated, quorum is reached</a:t>
              </a:r>
            </a:p>
          </p:txBody>
        </p:sp>
        <p:sp>
          <p:nvSpPr>
            <p:cNvPr id="42059" name="Line 62"/>
            <p:cNvSpPr>
              <a:spLocks noChangeShapeType="1"/>
            </p:cNvSpPr>
            <p:nvPr/>
          </p:nvSpPr>
          <p:spPr bwMode="auto">
            <a:xfrm>
              <a:off x="3096" y="2112"/>
              <a:ext cx="0" cy="48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cxnSp>
          <p:nvCxnSpPr>
            <p:cNvPr id="42060" name="AutoShape 63"/>
            <p:cNvCxnSpPr>
              <a:cxnSpLocks noChangeShapeType="1"/>
              <a:stCxn id="42043" idx="0"/>
              <a:endCxn id="42047" idx="0"/>
            </p:cNvCxnSpPr>
            <p:nvPr/>
          </p:nvCxnSpPr>
          <p:spPr bwMode="auto">
            <a:xfrm rot="5400000" flipV="1">
              <a:off x="1206" y="1842"/>
              <a:ext cx="40" cy="660"/>
            </a:xfrm>
            <a:prstGeom prst="curvedConnector3">
              <a:avLst>
                <a:gd name="adj1" fmla="val -360000"/>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42061" name="Text Box 64"/>
            <p:cNvSpPr txBox="1">
              <a:spLocks noChangeArrowheads="1"/>
            </p:cNvSpPr>
            <p:nvPr/>
          </p:nvSpPr>
          <p:spPr bwMode="auto">
            <a:xfrm>
              <a:off x="1032" y="2016"/>
              <a:ext cx="3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read</a:t>
              </a:r>
            </a:p>
          </p:txBody>
        </p:sp>
      </p:grpSp>
      <p:grpSp>
        <p:nvGrpSpPr>
          <p:cNvPr id="5" name="Group 65"/>
          <p:cNvGrpSpPr>
            <a:grpSpLocks/>
          </p:cNvGrpSpPr>
          <p:nvPr/>
        </p:nvGrpSpPr>
        <p:grpSpPr bwMode="auto">
          <a:xfrm>
            <a:off x="1016000" y="4691062"/>
            <a:ext cx="7226300" cy="985838"/>
            <a:chOff x="664" y="2776"/>
            <a:chExt cx="4552" cy="621"/>
          </a:xfrm>
        </p:grpSpPr>
        <p:sp>
          <p:nvSpPr>
            <p:cNvPr id="42020" name="Oval 66"/>
            <p:cNvSpPr>
              <a:spLocks noChangeArrowheads="1"/>
            </p:cNvSpPr>
            <p:nvPr/>
          </p:nvSpPr>
          <p:spPr bwMode="auto">
            <a:xfrm>
              <a:off x="762" y="2912"/>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21" name="Text Box 67"/>
            <p:cNvSpPr txBox="1">
              <a:spLocks noChangeArrowheads="1"/>
            </p:cNvSpPr>
            <p:nvPr/>
          </p:nvSpPr>
          <p:spPr bwMode="auto">
            <a:xfrm>
              <a:off x="762" y="2952"/>
              <a:ext cx="30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2022" name="Text Box 68"/>
            <p:cNvSpPr txBox="1">
              <a:spLocks noChangeArrowheads="1"/>
            </p:cNvSpPr>
            <p:nvPr/>
          </p:nvSpPr>
          <p:spPr bwMode="auto">
            <a:xfrm>
              <a:off x="664" y="320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V1.0</a:t>
              </a:r>
            </a:p>
          </p:txBody>
        </p:sp>
        <p:sp>
          <p:nvSpPr>
            <p:cNvPr id="42023" name="Oval 69"/>
            <p:cNvSpPr>
              <a:spLocks noChangeArrowheads="1"/>
            </p:cNvSpPr>
            <p:nvPr/>
          </p:nvSpPr>
          <p:spPr bwMode="auto">
            <a:xfrm>
              <a:off x="1428" y="2912"/>
              <a:ext cx="293"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24" name="Text Box 70"/>
            <p:cNvSpPr txBox="1">
              <a:spLocks noChangeArrowheads="1"/>
            </p:cNvSpPr>
            <p:nvPr/>
          </p:nvSpPr>
          <p:spPr bwMode="auto">
            <a:xfrm>
              <a:off x="1428" y="2952"/>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2025" name="Text Box 71"/>
            <p:cNvSpPr txBox="1">
              <a:spLocks noChangeArrowheads="1"/>
            </p:cNvSpPr>
            <p:nvPr/>
          </p:nvSpPr>
          <p:spPr bwMode="auto">
            <a:xfrm>
              <a:off x="1330" y="320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V2.0</a:t>
              </a:r>
            </a:p>
          </p:txBody>
        </p:sp>
        <p:sp>
          <p:nvSpPr>
            <p:cNvPr id="42026" name="Oval 72"/>
            <p:cNvSpPr>
              <a:spLocks noChangeArrowheads="1"/>
            </p:cNvSpPr>
            <p:nvPr/>
          </p:nvSpPr>
          <p:spPr bwMode="auto">
            <a:xfrm>
              <a:off x="2046" y="2912"/>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27" name="Text Box 73"/>
            <p:cNvSpPr txBox="1">
              <a:spLocks noChangeArrowheads="1"/>
            </p:cNvSpPr>
            <p:nvPr/>
          </p:nvSpPr>
          <p:spPr bwMode="auto">
            <a:xfrm>
              <a:off x="2046" y="2952"/>
              <a:ext cx="30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2028" name="Text Box 74"/>
            <p:cNvSpPr txBox="1">
              <a:spLocks noChangeArrowheads="1"/>
            </p:cNvSpPr>
            <p:nvPr/>
          </p:nvSpPr>
          <p:spPr bwMode="auto">
            <a:xfrm>
              <a:off x="1948" y="320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V3.0</a:t>
              </a:r>
            </a:p>
          </p:txBody>
        </p:sp>
        <p:sp>
          <p:nvSpPr>
            <p:cNvPr id="42029" name="Oval 75"/>
            <p:cNvSpPr>
              <a:spLocks noChangeArrowheads="1"/>
            </p:cNvSpPr>
            <p:nvPr/>
          </p:nvSpPr>
          <p:spPr bwMode="auto">
            <a:xfrm>
              <a:off x="2688" y="2912"/>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30" name="Text Box 76"/>
            <p:cNvSpPr txBox="1">
              <a:spLocks noChangeArrowheads="1"/>
            </p:cNvSpPr>
            <p:nvPr/>
          </p:nvSpPr>
          <p:spPr bwMode="auto">
            <a:xfrm>
              <a:off x="2688" y="2952"/>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2031" name="Text Box 77"/>
            <p:cNvSpPr txBox="1">
              <a:spLocks noChangeArrowheads="1"/>
            </p:cNvSpPr>
            <p:nvPr/>
          </p:nvSpPr>
          <p:spPr bwMode="auto">
            <a:xfrm>
              <a:off x="2590" y="320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V4.0</a:t>
              </a:r>
            </a:p>
          </p:txBody>
        </p:sp>
        <p:sp>
          <p:nvSpPr>
            <p:cNvPr id="42032" name="Oval 78"/>
            <p:cNvSpPr>
              <a:spLocks noChangeArrowheads="1"/>
            </p:cNvSpPr>
            <p:nvPr/>
          </p:nvSpPr>
          <p:spPr bwMode="auto">
            <a:xfrm>
              <a:off x="3265" y="2912"/>
              <a:ext cx="293"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33" name="Text Box 79"/>
            <p:cNvSpPr txBox="1">
              <a:spLocks noChangeArrowheads="1"/>
            </p:cNvSpPr>
            <p:nvPr/>
          </p:nvSpPr>
          <p:spPr bwMode="auto">
            <a:xfrm>
              <a:off x="3265" y="2952"/>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2034" name="Text Box 80"/>
            <p:cNvSpPr txBox="1">
              <a:spLocks noChangeArrowheads="1"/>
            </p:cNvSpPr>
            <p:nvPr/>
          </p:nvSpPr>
          <p:spPr bwMode="auto">
            <a:xfrm>
              <a:off x="3168" y="320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2035" name="Text Box 81"/>
            <p:cNvSpPr txBox="1">
              <a:spLocks noChangeArrowheads="1"/>
            </p:cNvSpPr>
            <p:nvPr/>
          </p:nvSpPr>
          <p:spPr bwMode="auto">
            <a:xfrm>
              <a:off x="3851" y="2920"/>
              <a:ext cx="136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write is initiated, quorum not reached</a:t>
              </a:r>
            </a:p>
          </p:txBody>
        </p:sp>
        <p:sp>
          <p:nvSpPr>
            <p:cNvPr id="42036" name="Line 82"/>
            <p:cNvSpPr>
              <a:spLocks noChangeShapeType="1"/>
            </p:cNvSpPr>
            <p:nvPr/>
          </p:nvSpPr>
          <p:spPr bwMode="auto">
            <a:xfrm>
              <a:off x="3111" y="2872"/>
              <a:ext cx="0" cy="48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cxnSp>
          <p:nvCxnSpPr>
            <p:cNvPr id="42037" name="AutoShape 83"/>
            <p:cNvCxnSpPr>
              <a:cxnSpLocks noChangeShapeType="1"/>
              <a:stCxn id="42020" idx="0"/>
              <a:endCxn id="42024" idx="0"/>
            </p:cNvCxnSpPr>
            <p:nvPr/>
          </p:nvCxnSpPr>
          <p:spPr bwMode="auto">
            <a:xfrm rot="5400000" flipV="1">
              <a:off x="1223" y="2597"/>
              <a:ext cx="40" cy="670"/>
            </a:xfrm>
            <a:prstGeom prst="curvedConnector3">
              <a:avLst>
                <a:gd name="adj1" fmla="val -360000"/>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42038" name="Text Box 84"/>
            <p:cNvSpPr txBox="1">
              <a:spLocks noChangeArrowheads="1"/>
            </p:cNvSpPr>
            <p:nvPr/>
          </p:nvSpPr>
          <p:spPr bwMode="auto">
            <a:xfrm>
              <a:off x="1046" y="2776"/>
              <a:ext cx="36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w</a:t>
              </a:r>
            </a:p>
          </p:txBody>
        </p:sp>
        <p:cxnSp>
          <p:nvCxnSpPr>
            <p:cNvPr id="42039" name="AutoShape 85"/>
            <p:cNvCxnSpPr>
              <a:cxnSpLocks noChangeShapeType="1"/>
              <a:stCxn id="42020" idx="0"/>
              <a:endCxn id="42026" idx="0"/>
            </p:cNvCxnSpPr>
            <p:nvPr/>
          </p:nvCxnSpPr>
          <p:spPr bwMode="auto">
            <a:xfrm rot="5400000" flipV="1">
              <a:off x="1549" y="2271"/>
              <a:ext cx="1" cy="1284"/>
            </a:xfrm>
            <a:prstGeom prst="curvedConnector3">
              <a:avLst>
                <a:gd name="adj1" fmla="val -17600005"/>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42040" name="AutoShape 86"/>
            <p:cNvCxnSpPr>
              <a:cxnSpLocks noChangeShapeType="1"/>
              <a:stCxn id="42020" idx="0"/>
              <a:endCxn id="42029" idx="0"/>
            </p:cNvCxnSpPr>
            <p:nvPr/>
          </p:nvCxnSpPr>
          <p:spPr bwMode="auto">
            <a:xfrm rot="5400000" flipV="1">
              <a:off x="1870" y="1950"/>
              <a:ext cx="1" cy="1926"/>
            </a:xfrm>
            <a:prstGeom prst="curvedConnector3">
              <a:avLst>
                <a:gd name="adj1" fmla="val -18400005"/>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42041" name="AutoShape 87"/>
            <p:cNvCxnSpPr>
              <a:cxnSpLocks noChangeShapeType="1"/>
              <a:stCxn id="42021" idx="0"/>
              <a:endCxn id="42036" idx="0"/>
            </p:cNvCxnSpPr>
            <p:nvPr/>
          </p:nvCxnSpPr>
          <p:spPr bwMode="auto">
            <a:xfrm rot="-5400000">
              <a:off x="1972" y="1812"/>
              <a:ext cx="80" cy="2199"/>
            </a:xfrm>
            <a:prstGeom prst="curvedConnector3">
              <a:avLst>
                <a:gd name="adj1" fmla="val 310000"/>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42042" name="Text Box 88"/>
            <p:cNvSpPr txBox="1">
              <a:spLocks noChangeArrowheads="1"/>
            </p:cNvSpPr>
            <p:nvPr/>
          </p:nvSpPr>
          <p:spPr bwMode="auto">
            <a:xfrm>
              <a:off x="3000" y="2816"/>
              <a:ext cx="2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grpSp>
      <p:grpSp>
        <p:nvGrpSpPr>
          <p:cNvPr id="6" name="Group 89"/>
          <p:cNvGrpSpPr>
            <a:grpSpLocks/>
          </p:cNvGrpSpPr>
          <p:nvPr/>
        </p:nvGrpSpPr>
        <p:grpSpPr bwMode="auto">
          <a:xfrm>
            <a:off x="965200" y="5795962"/>
            <a:ext cx="7226300" cy="985838"/>
            <a:chOff x="608" y="3360"/>
            <a:chExt cx="4552" cy="621"/>
          </a:xfrm>
        </p:grpSpPr>
        <p:sp>
          <p:nvSpPr>
            <p:cNvPr id="41999" name="Oval 90"/>
            <p:cNvSpPr>
              <a:spLocks noChangeArrowheads="1"/>
            </p:cNvSpPr>
            <p:nvPr/>
          </p:nvSpPr>
          <p:spPr bwMode="auto">
            <a:xfrm>
              <a:off x="706" y="3496"/>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0" name="Text Box 91"/>
            <p:cNvSpPr txBox="1">
              <a:spLocks noChangeArrowheads="1"/>
            </p:cNvSpPr>
            <p:nvPr/>
          </p:nvSpPr>
          <p:spPr bwMode="auto">
            <a:xfrm>
              <a:off x="706" y="3536"/>
              <a:ext cx="30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2001" name="Text Box 92"/>
            <p:cNvSpPr txBox="1">
              <a:spLocks noChangeArrowheads="1"/>
            </p:cNvSpPr>
            <p:nvPr/>
          </p:nvSpPr>
          <p:spPr bwMode="auto">
            <a:xfrm>
              <a:off x="608" y="3784"/>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V1.1</a:t>
              </a:r>
            </a:p>
          </p:txBody>
        </p:sp>
        <p:sp>
          <p:nvSpPr>
            <p:cNvPr id="42002" name="Oval 93"/>
            <p:cNvSpPr>
              <a:spLocks noChangeArrowheads="1"/>
            </p:cNvSpPr>
            <p:nvPr/>
          </p:nvSpPr>
          <p:spPr bwMode="auto">
            <a:xfrm>
              <a:off x="1372" y="3496"/>
              <a:ext cx="293"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3" name="Text Box 94"/>
            <p:cNvSpPr txBox="1">
              <a:spLocks noChangeArrowheads="1"/>
            </p:cNvSpPr>
            <p:nvPr/>
          </p:nvSpPr>
          <p:spPr bwMode="auto">
            <a:xfrm>
              <a:off x="1372" y="3536"/>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2004" name="Text Box 95"/>
            <p:cNvSpPr txBox="1">
              <a:spLocks noChangeArrowheads="1"/>
            </p:cNvSpPr>
            <p:nvPr/>
          </p:nvSpPr>
          <p:spPr bwMode="auto">
            <a:xfrm>
              <a:off x="1274" y="3784"/>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V2.1</a:t>
              </a:r>
            </a:p>
          </p:txBody>
        </p:sp>
        <p:sp>
          <p:nvSpPr>
            <p:cNvPr id="42005" name="Oval 96"/>
            <p:cNvSpPr>
              <a:spLocks noChangeArrowheads="1"/>
            </p:cNvSpPr>
            <p:nvPr/>
          </p:nvSpPr>
          <p:spPr bwMode="auto">
            <a:xfrm>
              <a:off x="1990" y="3496"/>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6" name="Text Box 97"/>
            <p:cNvSpPr txBox="1">
              <a:spLocks noChangeArrowheads="1"/>
            </p:cNvSpPr>
            <p:nvPr/>
          </p:nvSpPr>
          <p:spPr bwMode="auto">
            <a:xfrm>
              <a:off x="1990" y="3536"/>
              <a:ext cx="30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2007" name="Text Box 98"/>
            <p:cNvSpPr txBox="1">
              <a:spLocks noChangeArrowheads="1"/>
            </p:cNvSpPr>
            <p:nvPr/>
          </p:nvSpPr>
          <p:spPr bwMode="auto">
            <a:xfrm>
              <a:off x="1892" y="3784"/>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V3.1</a:t>
              </a:r>
            </a:p>
          </p:txBody>
        </p:sp>
        <p:sp>
          <p:nvSpPr>
            <p:cNvPr id="42008" name="Oval 99"/>
            <p:cNvSpPr>
              <a:spLocks noChangeArrowheads="1"/>
            </p:cNvSpPr>
            <p:nvPr/>
          </p:nvSpPr>
          <p:spPr bwMode="auto">
            <a:xfrm>
              <a:off x="2632" y="3496"/>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9" name="Text Box 100"/>
            <p:cNvSpPr txBox="1">
              <a:spLocks noChangeArrowheads="1"/>
            </p:cNvSpPr>
            <p:nvPr/>
          </p:nvSpPr>
          <p:spPr bwMode="auto">
            <a:xfrm>
              <a:off x="2632" y="3536"/>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2010" name="Text Box 101"/>
            <p:cNvSpPr txBox="1">
              <a:spLocks noChangeArrowheads="1"/>
            </p:cNvSpPr>
            <p:nvPr/>
          </p:nvSpPr>
          <p:spPr bwMode="auto">
            <a:xfrm>
              <a:off x="2534" y="3784"/>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V4.1</a:t>
              </a:r>
            </a:p>
          </p:txBody>
        </p:sp>
        <p:sp>
          <p:nvSpPr>
            <p:cNvPr id="42011" name="Oval 102"/>
            <p:cNvSpPr>
              <a:spLocks noChangeArrowheads="1"/>
            </p:cNvSpPr>
            <p:nvPr/>
          </p:nvSpPr>
          <p:spPr bwMode="auto">
            <a:xfrm>
              <a:off x="3209" y="3496"/>
              <a:ext cx="293"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12" name="Text Box 103"/>
            <p:cNvSpPr txBox="1">
              <a:spLocks noChangeArrowheads="1"/>
            </p:cNvSpPr>
            <p:nvPr/>
          </p:nvSpPr>
          <p:spPr bwMode="auto">
            <a:xfrm>
              <a:off x="3209" y="3536"/>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2013" name="Text Box 104"/>
            <p:cNvSpPr txBox="1">
              <a:spLocks noChangeArrowheads="1"/>
            </p:cNvSpPr>
            <p:nvPr/>
          </p:nvSpPr>
          <p:spPr bwMode="auto">
            <a:xfrm>
              <a:off x="3112" y="3784"/>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2014" name="Text Box 105"/>
            <p:cNvSpPr txBox="1">
              <a:spLocks noChangeArrowheads="1"/>
            </p:cNvSpPr>
            <p:nvPr/>
          </p:nvSpPr>
          <p:spPr bwMode="auto">
            <a:xfrm>
              <a:off x="3795" y="3504"/>
              <a:ext cx="1365"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P1 changes view,   writes &amp; updates views</a:t>
              </a:r>
            </a:p>
          </p:txBody>
        </p:sp>
        <p:sp>
          <p:nvSpPr>
            <p:cNvPr id="42015" name="Line 106"/>
            <p:cNvSpPr>
              <a:spLocks noChangeShapeType="1"/>
            </p:cNvSpPr>
            <p:nvPr/>
          </p:nvSpPr>
          <p:spPr bwMode="auto">
            <a:xfrm>
              <a:off x="3055" y="3456"/>
              <a:ext cx="0" cy="48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cxnSp>
          <p:nvCxnSpPr>
            <p:cNvPr id="42016" name="AutoShape 107"/>
            <p:cNvCxnSpPr>
              <a:cxnSpLocks noChangeShapeType="1"/>
              <a:stCxn id="41999" idx="0"/>
              <a:endCxn id="42003" idx="0"/>
            </p:cNvCxnSpPr>
            <p:nvPr/>
          </p:nvCxnSpPr>
          <p:spPr bwMode="auto">
            <a:xfrm rot="5400000" flipV="1">
              <a:off x="1167" y="3181"/>
              <a:ext cx="40" cy="670"/>
            </a:xfrm>
            <a:prstGeom prst="curvedConnector3">
              <a:avLst>
                <a:gd name="adj1" fmla="val -360000"/>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42017" name="Text Box 108"/>
            <p:cNvSpPr txBox="1">
              <a:spLocks noChangeArrowheads="1"/>
            </p:cNvSpPr>
            <p:nvPr/>
          </p:nvSpPr>
          <p:spPr bwMode="auto">
            <a:xfrm>
              <a:off x="990" y="3360"/>
              <a:ext cx="36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w</a:t>
              </a:r>
            </a:p>
          </p:txBody>
        </p:sp>
        <p:cxnSp>
          <p:nvCxnSpPr>
            <p:cNvPr id="42018" name="AutoShape 109"/>
            <p:cNvCxnSpPr>
              <a:cxnSpLocks noChangeShapeType="1"/>
              <a:stCxn id="41999" idx="0"/>
              <a:endCxn id="42005" idx="0"/>
            </p:cNvCxnSpPr>
            <p:nvPr/>
          </p:nvCxnSpPr>
          <p:spPr bwMode="auto">
            <a:xfrm rot="5400000" flipV="1">
              <a:off x="1493" y="2855"/>
              <a:ext cx="1" cy="1284"/>
            </a:xfrm>
            <a:prstGeom prst="curvedConnector3">
              <a:avLst>
                <a:gd name="adj1" fmla="val -17600005"/>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42019" name="AutoShape 110"/>
            <p:cNvCxnSpPr>
              <a:cxnSpLocks noChangeShapeType="1"/>
              <a:stCxn id="41999" idx="0"/>
              <a:endCxn id="42008" idx="0"/>
            </p:cNvCxnSpPr>
            <p:nvPr/>
          </p:nvCxnSpPr>
          <p:spPr bwMode="auto">
            <a:xfrm rot="5400000" flipV="1">
              <a:off x="1814" y="2534"/>
              <a:ext cx="1" cy="1926"/>
            </a:xfrm>
            <a:prstGeom prst="curvedConnector3">
              <a:avLst>
                <a:gd name="adj1" fmla="val -18400005"/>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568623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46"/>
                                        </p:tgtEl>
                                        <p:attrNameLst>
                                          <p:attrName>style.visibility</p:attrName>
                                        </p:attrNameLst>
                                      </p:cBhvr>
                                      <p:to>
                                        <p:strVal val="visible"/>
                                      </p:to>
                                    </p:set>
                                    <p:anim calcmode="lin" valueType="num">
                                      <p:cBhvr additive="base">
                                        <p:cTn id="13" dur="500" fill="hold"/>
                                        <p:tgtEl>
                                          <p:spTgt spid="112646"/>
                                        </p:tgtEl>
                                        <p:attrNameLst>
                                          <p:attrName>ppt_x</p:attrName>
                                        </p:attrNameLst>
                                      </p:cBhvr>
                                      <p:tavLst>
                                        <p:tav tm="0">
                                          <p:val>
                                            <p:strVal val="0-#ppt_w/2"/>
                                          </p:val>
                                        </p:tav>
                                        <p:tav tm="100000">
                                          <p:val>
                                            <p:strVal val="#ppt_x"/>
                                          </p:val>
                                        </p:tav>
                                      </p:tavLst>
                                    </p:anim>
                                    <p:anim calcmode="lin" valueType="num">
                                      <p:cBhvr additive="base">
                                        <p:cTn id="14" dur="500" fill="hold"/>
                                        <p:tgtEl>
                                          <p:spTgt spid="1126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45"/>
                                        </p:tgtEl>
                                        <p:attrNameLst>
                                          <p:attrName>style.visibility</p:attrName>
                                        </p:attrNameLst>
                                      </p:cBhvr>
                                      <p:to>
                                        <p:strVal val="visible"/>
                                      </p:to>
                                    </p:set>
                                    <p:anim calcmode="lin" valueType="num">
                                      <p:cBhvr additive="base">
                                        <p:cTn id="25" dur="500" fill="hold"/>
                                        <p:tgtEl>
                                          <p:spTgt spid="112645"/>
                                        </p:tgtEl>
                                        <p:attrNameLst>
                                          <p:attrName>ppt_x</p:attrName>
                                        </p:attrNameLst>
                                      </p:cBhvr>
                                      <p:tavLst>
                                        <p:tav tm="0">
                                          <p:val>
                                            <p:strVal val="0-#ppt_w/2"/>
                                          </p:val>
                                        </p:tav>
                                        <p:tav tm="100000">
                                          <p:val>
                                            <p:strVal val="#ppt_x"/>
                                          </p:val>
                                        </p:tav>
                                      </p:tavLst>
                                    </p:anim>
                                    <p:anim calcmode="lin" valueType="num">
                                      <p:cBhvr additive="base">
                                        <p:cTn id="26"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44"/>
                                        </p:tgtEl>
                                        <p:attrNameLst>
                                          <p:attrName>style.visibility</p:attrName>
                                        </p:attrNameLst>
                                      </p:cBhvr>
                                      <p:to>
                                        <p:strVal val="visible"/>
                                      </p:to>
                                    </p:set>
                                    <p:anim calcmode="lin" valueType="num">
                                      <p:cBhvr additive="base">
                                        <p:cTn id="37" dur="500" fill="hold"/>
                                        <p:tgtEl>
                                          <p:spTgt spid="112644"/>
                                        </p:tgtEl>
                                        <p:attrNameLst>
                                          <p:attrName>ppt_x</p:attrName>
                                        </p:attrNameLst>
                                      </p:cBhvr>
                                      <p:tavLst>
                                        <p:tav tm="0">
                                          <p:val>
                                            <p:strVal val="0-#ppt_w/2"/>
                                          </p:val>
                                        </p:tav>
                                        <p:tav tm="100000">
                                          <p:val>
                                            <p:strVal val="#ppt_x"/>
                                          </p:val>
                                        </p:tav>
                                      </p:tavLst>
                                    </p:anim>
                                    <p:anim calcmode="lin" valueType="num">
                                      <p:cBhvr additive="base">
                                        <p:cTn id="38" dur="500" fill="hold"/>
                                        <p:tgtEl>
                                          <p:spTgt spid="11264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2643"/>
                                        </p:tgtEl>
                                        <p:attrNameLst>
                                          <p:attrName>style.visibility</p:attrName>
                                        </p:attrNameLst>
                                      </p:cBhvr>
                                      <p:to>
                                        <p:strVal val="visible"/>
                                      </p:to>
                                    </p:set>
                                    <p:anim calcmode="lin" valueType="num">
                                      <p:cBhvr additive="base">
                                        <p:cTn id="49" dur="500" fill="hold"/>
                                        <p:tgtEl>
                                          <p:spTgt spid="112643"/>
                                        </p:tgtEl>
                                        <p:attrNameLst>
                                          <p:attrName>ppt_x</p:attrName>
                                        </p:attrNameLst>
                                      </p:cBhvr>
                                      <p:tavLst>
                                        <p:tav tm="0">
                                          <p:val>
                                            <p:strVal val="0-#ppt_w/2"/>
                                          </p:val>
                                        </p:tav>
                                        <p:tav tm="100000">
                                          <p:val>
                                            <p:strVal val="#ppt_x"/>
                                          </p:val>
                                        </p:tav>
                                      </p:tavLst>
                                    </p:anim>
                                    <p:anim calcmode="lin" valueType="num">
                                      <p:cBhvr additive="base">
                                        <p:cTn id="50" dur="500" fill="hold"/>
                                        <p:tgtEl>
                                          <p:spTgt spid="11264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2642"/>
                                        </p:tgtEl>
                                        <p:attrNameLst>
                                          <p:attrName>style.visibility</p:attrName>
                                        </p:attrNameLst>
                                      </p:cBhvr>
                                      <p:to>
                                        <p:strVal val="visible"/>
                                      </p:to>
                                    </p:set>
                                    <p:anim calcmode="lin" valueType="num">
                                      <p:cBhvr additive="base">
                                        <p:cTn id="61" dur="500" fill="hold"/>
                                        <p:tgtEl>
                                          <p:spTgt spid="112642"/>
                                        </p:tgtEl>
                                        <p:attrNameLst>
                                          <p:attrName>ppt_x</p:attrName>
                                        </p:attrNameLst>
                                      </p:cBhvr>
                                      <p:tavLst>
                                        <p:tav tm="0">
                                          <p:val>
                                            <p:strVal val="0-#ppt_w/2"/>
                                          </p:val>
                                        </p:tav>
                                        <p:tav tm="100000">
                                          <p:val>
                                            <p:strVal val="#ppt_x"/>
                                          </p:val>
                                        </p:tav>
                                      </p:tavLst>
                                    </p:anim>
                                    <p:anim calcmode="lin" valueType="num">
                                      <p:cBhvr additive="base">
                                        <p:cTn id="62" dur="500" fill="hold"/>
                                        <p:tgtEl>
                                          <p:spTgt spid="1126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p:bldP spid="112643" grpId="0" animBg="1"/>
      <p:bldP spid="112644" grpId="0" animBg="1"/>
      <p:bldP spid="112645" grpId="0" animBg="1"/>
      <p:bldP spid="1126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939800" y="5846762"/>
            <a:ext cx="7239000" cy="8890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4691" name="Rectangle 3"/>
          <p:cNvSpPr>
            <a:spLocks noChangeArrowheads="1"/>
          </p:cNvSpPr>
          <p:nvPr/>
        </p:nvSpPr>
        <p:spPr bwMode="auto">
          <a:xfrm>
            <a:off x="939800" y="4678362"/>
            <a:ext cx="7239000" cy="10922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4692" name="Rectangle 4"/>
          <p:cNvSpPr>
            <a:spLocks noChangeArrowheads="1"/>
          </p:cNvSpPr>
          <p:nvPr/>
        </p:nvSpPr>
        <p:spPr bwMode="auto">
          <a:xfrm>
            <a:off x="965200" y="3789362"/>
            <a:ext cx="7239000" cy="8001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4693" name="Rectangle 5"/>
          <p:cNvSpPr>
            <a:spLocks noChangeArrowheads="1"/>
          </p:cNvSpPr>
          <p:nvPr/>
        </p:nvSpPr>
        <p:spPr bwMode="auto">
          <a:xfrm>
            <a:off x="977900" y="2646362"/>
            <a:ext cx="7239000" cy="10541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4694" name="Rectangle 6"/>
          <p:cNvSpPr>
            <a:spLocks noChangeArrowheads="1"/>
          </p:cNvSpPr>
          <p:nvPr/>
        </p:nvSpPr>
        <p:spPr bwMode="auto">
          <a:xfrm>
            <a:off x="965200" y="1490662"/>
            <a:ext cx="7239000" cy="1054100"/>
          </a:xfrm>
          <a:prstGeom prst="rect">
            <a:avLst/>
          </a:prstGeom>
          <a:gradFill rotWithShape="0">
            <a:gsLst>
              <a:gs pos="0">
                <a:schemeClr val="folHlink"/>
              </a:gs>
              <a:gs pos="50000">
                <a:srgbClr val="FFFFFF"/>
              </a:gs>
              <a:gs pos="100000">
                <a:schemeClr val="folHlink"/>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14695" name="Rectangle 7"/>
          <p:cNvSpPr>
            <a:spLocks noGrp="1" noChangeArrowheads="1"/>
          </p:cNvSpPr>
          <p:nvPr>
            <p:ph type="title"/>
          </p:nvPr>
        </p:nvSpPr>
        <p:spPr/>
        <p:txBody>
          <a:bodyPr>
            <a:normAutofit fontScale="90000"/>
          </a:bodyPr>
          <a:lstStyle/>
          <a:p>
            <a:r>
              <a:rPr lang="en-US" dirty="0" smtClean="0"/>
              <a:t>Example: View-based Quorum (</a:t>
            </a:r>
            <a:r>
              <a:rPr lang="en-US" dirty="0" err="1" smtClean="0"/>
              <a:t>cont</a:t>
            </a:r>
            <a:r>
              <a:rPr lang="fr-FR" dirty="0" smtClean="0"/>
              <a:t>'</a:t>
            </a:r>
            <a:r>
              <a:rPr lang="en-US" dirty="0" smtClean="0"/>
              <a:t>d) </a:t>
            </a:r>
            <a:endParaRPr lang="en-US" dirty="0"/>
          </a:p>
        </p:txBody>
      </p:sp>
      <p:sp>
        <p:nvSpPr>
          <p:cNvPr id="44040" name="Rectangle 8"/>
          <p:cNvSpPr>
            <a:spLocks noGrp="1" noChangeArrowheads="1"/>
          </p:cNvSpPr>
          <p:nvPr>
            <p:ph idx="1"/>
          </p:nvPr>
        </p:nvSpPr>
        <p:spPr/>
        <p:txBody>
          <a:bodyPr/>
          <a:lstStyle/>
          <a:p>
            <a:r>
              <a:rPr lang="en-US" smtClean="0"/>
              <a:t>  </a:t>
            </a:r>
            <a:endParaRPr lang="en-US"/>
          </a:p>
        </p:txBody>
      </p:sp>
      <p:grpSp>
        <p:nvGrpSpPr>
          <p:cNvPr id="2" name="Group 9"/>
          <p:cNvGrpSpPr>
            <a:grpSpLocks/>
          </p:cNvGrpSpPr>
          <p:nvPr/>
        </p:nvGrpSpPr>
        <p:grpSpPr bwMode="auto">
          <a:xfrm>
            <a:off x="1041400" y="3827462"/>
            <a:ext cx="7162800" cy="769938"/>
            <a:chOff x="656" y="2064"/>
            <a:chExt cx="4512" cy="485"/>
          </a:xfrm>
        </p:grpSpPr>
        <p:sp>
          <p:nvSpPr>
            <p:cNvPr id="44129" name="Oval 10"/>
            <p:cNvSpPr>
              <a:spLocks noChangeArrowheads="1"/>
            </p:cNvSpPr>
            <p:nvPr/>
          </p:nvSpPr>
          <p:spPr bwMode="auto">
            <a:xfrm>
              <a:off x="752" y="206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30" name="Text Box 11"/>
            <p:cNvSpPr txBox="1">
              <a:spLocks noChangeArrowheads="1"/>
            </p:cNvSpPr>
            <p:nvPr/>
          </p:nvSpPr>
          <p:spPr bwMode="auto">
            <a:xfrm>
              <a:off x="752" y="210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4131" name="Text Box 12"/>
            <p:cNvSpPr txBox="1">
              <a:spLocks noChangeArrowheads="1"/>
            </p:cNvSpPr>
            <p:nvPr/>
          </p:nvSpPr>
          <p:spPr bwMode="auto">
            <a:xfrm>
              <a:off x="656" y="235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V1.1</a:t>
              </a:r>
            </a:p>
          </p:txBody>
        </p:sp>
        <p:sp>
          <p:nvSpPr>
            <p:cNvPr id="44132" name="Oval 13"/>
            <p:cNvSpPr>
              <a:spLocks noChangeArrowheads="1"/>
            </p:cNvSpPr>
            <p:nvPr/>
          </p:nvSpPr>
          <p:spPr bwMode="auto">
            <a:xfrm>
              <a:off x="1408" y="206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33" name="Text Box 14"/>
            <p:cNvSpPr txBox="1">
              <a:spLocks noChangeArrowheads="1"/>
            </p:cNvSpPr>
            <p:nvPr/>
          </p:nvSpPr>
          <p:spPr bwMode="auto">
            <a:xfrm>
              <a:off x="1408" y="210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4134" name="Text Box 15"/>
            <p:cNvSpPr txBox="1">
              <a:spLocks noChangeArrowheads="1"/>
            </p:cNvSpPr>
            <p:nvPr/>
          </p:nvSpPr>
          <p:spPr bwMode="auto">
            <a:xfrm>
              <a:off x="1312" y="235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V2.1</a:t>
              </a:r>
            </a:p>
          </p:txBody>
        </p:sp>
        <p:sp>
          <p:nvSpPr>
            <p:cNvPr id="44135" name="Oval 16"/>
            <p:cNvSpPr>
              <a:spLocks noChangeArrowheads="1"/>
            </p:cNvSpPr>
            <p:nvPr/>
          </p:nvSpPr>
          <p:spPr bwMode="auto">
            <a:xfrm>
              <a:off x="2016" y="206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36" name="Text Box 17"/>
            <p:cNvSpPr txBox="1">
              <a:spLocks noChangeArrowheads="1"/>
            </p:cNvSpPr>
            <p:nvPr/>
          </p:nvSpPr>
          <p:spPr bwMode="auto">
            <a:xfrm>
              <a:off x="2016" y="210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4137" name="Text Box 18"/>
            <p:cNvSpPr txBox="1">
              <a:spLocks noChangeArrowheads="1"/>
            </p:cNvSpPr>
            <p:nvPr/>
          </p:nvSpPr>
          <p:spPr bwMode="auto">
            <a:xfrm>
              <a:off x="1920" y="235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V3.1</a:t>
              </a:r>
            </a:p>
          </p:txBody>
        </p:sp>
        <p:sp>
          <p:nvSpPr>
            <p:cNvPr id="44138" name="Oval 19"/>
            <p:cNvSpPr>
              <a:spLocks noChangeArrowheads="1"/>
            </p:cNvSpPr>
            <p:nvPr/>
          </p:nvSpPr>
          <p:spPr bwMode="auto">
            <a:xfrm>
              <a:off x="2648" y="206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39" name="Text Box 20"/>
            <p:cNvSpPr txBox="1">
              <a:spLocks noChangeArrowheads="1"/>
            </p:cNvSpPr>
            <p:nvPr/>
          </p:nvSpPr>
          <p:spPr bwMode="auto">
            <a:xfrm>
              <a:off x="2648" y="210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4140" name="Text Box 21"/>
            <p:cNvSpPr txBox="1">
              <a:spLocks noChangeArrowheads="1"/>
            </p:cNvSpPr>
            <p:nvPr/>
          </p:nvSpPr>
          <p:spPr bwMode="auto">
            <a:xfrm>
              <a:off x="2552" y="235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V4.1</a:t>
              </a:r>
            </a:p>
          </p:txBody>
        </p:sp>
        <p:sp>
          <p:nvSpPr>
            <p:cNvPr id="44141" name="Oval 22"/>
            <p:cNvSpPr>
              <a:spLocks noChangeArrowheads="1"/>
            </p:cNvSpPr>
            <p:nvPr/>
          </p:nvSpPr>
          <p:spPr bwMode="auto">
            <a:xfrm>
              <a:off x="3256" y="2064"/>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42" name="Text Box 23"/>
            <p:cNvSpPr txBox="1">
              <a:spLocks noChangeArrowheads="1"/>
            </p:cNvSpPr>
            <p:nvPr/>
          </p:nvSpPr>
          <p:spPr bwMode="auto">
            <a:xfrm>
              <a:off x="3256" y="2104"/>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4143" name="Text Box 24"/>
            <p:cNvSpPr txBox="1">
              <a:spLocks noChangeArrowheads="1"/>
            </p:cNvSpPr>
            <p:nvPr/>
          </p:nvSpPr>
          <p:spPr bwMode="auto">
            <a:xfrm>
              <a:off x="3160" y="2352"/>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4144" name="Text Box 25"/>
            <p:cNvSpPr txBox="1">
              <a:spLocks noChangeArrowheads="1"/>
            </p:cNvSpPr>
            <p:nvPr/>
          </p:nvSpPr>
          <p:spPr bwMode="auto">
            <a:xfrm>
              <a:off x="3824" y="2176"/>
              <a:ext cx="134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Partition is repaired</a:t>
              </a:r>
            </a:p>
          </p:txBody>
        </p:sp>
      </p:grpSp>
      <p:grpSp>
        <p:nvGrpSpPr>
          <p:cNvPr id="3" name="Group 26"/>
          <p:cNvGrpSpPr>
            <a:grpSpLocks/>
          </p:cNvGrpSpPr>
          <p:nvPr/>
        </p:nvGrpSpPr>
        <p:grpSpPr bwMode="auto">
          <a:xfrm>
            <a:off x="1041400" y="1731962"/>
            <a:ext cx="7162800" cy="833438"/>
            <a:chOff x="656" y="1376"/>
            <a:chExt cx="4512" cy="525"/>
          </a:xfrm>
        </p:grpSpPr>
        <p:sp>
          <p:nvSpPr>
            <p:cNvPr id="44110" name="Oval 27"/>
            <p:cNvSpPr>
              <a:spLocks noChangeArrowheads="1"/>
            </p:cNvSpPr>
            <p:nvPr/>
          </p:nvSpPr>
          <p:spPr bwMode="auto">
            <a:xfrm>
              <a:off x="752" y="1416"/>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11" name="Text Box 28"/>
            <p:cNvSpPr txBox="1">
              <a:spLocks noChangeArrowheads="1"/>
            </p:cNvSpPr>
            <p:nvPr/>
          </p:nvSpPr>
          <p:spPr bwMode="auto">
            <a:xfrm>
              <a:off x="752" y="1456"/>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4112" name="Text Box 29"/>
            <p:cNvSpPr txBox="1">
              <a:spLocks noChangeArrowheads="1"/>
            </p:cNvSpPr>
            <p:nvPr/>
          </p:nvSpPr>
          <p:spPr bwMode="auto">
            <a:xfrm>
              <a:off x="656" y="1704"/>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V1.1</a:t>
              </a:r>
            </a:p>
          </p:txBody>
        </p:sp>
        <p:sp>
          <p:nvSpPr>
            <p:cNvPr id="44113" name="Oval 30"/>
            <p:cNvSpPr>
              <a:spLocks noChangeArrowheads="1"/>
            </p:cNvSpPr>
            <p:nvPr/>
          </p:nvSpPr>
          <p:spPr bwMode="auto">
            <a:xfrm>
              <a:off x="1408" y="1416"/>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14" name="Text Box 31"/>
            <p:cNvSpPr txBox="1">
              <a:spLocks noChangeArrowheads="1"/>
            </p:cNvSpPr>
            <p:nvPr/>
          </p:nvSpPr>
          <p:spPr bwMode="auto">
            <a:xfrm>
              <a:off x="1408" y="1456"/>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4115" name="Text Box 32"/>
            <p:cNvSpPr txBox="1">
              <a:spLocks noChangeArrowheads="1"/>
            </p:cNvSpPr>
            <p:nvPr/>
          </p:nvSpPr>
          <p:spPr bwMode="auto">
            <a:xfrm>
              <a:off x="1312" y="1704"/>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V2.1</a:t>
              </a:r>
            </a:p>
          </p:txBody>
        </p:sp>
        <p:sp>
          <p:nvSpPr>
            <p:cNvPr id="44116" name="Oval 33"/>
            <p:cNvSpPr>
              <a:spLocks noChangeArrowheads="1"/>
            </p:cNvSpPr>
            <p:nvPr/>
          </p:nvSpPr>
          <p:spPr bwMode="auto">
            <a:xfrm>
              <a:off x="2016" y="1416"/>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17" name="Text Box 34"/>
            <p:cNvSpPr txBox="1">
              <a:spLocks noChangeArrowheads="1"/>
            </p:cNvSpPr>
            <p:nvPr/>
          </p:nvSpPr>
          <p:spPr bwMode="auto">
            <a:xfrm>
              <a:off x="2016" y="1456"/>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4118" name="Text Box 35"/>
            <p:cNvSpPr txBox="1">
              <a:spLocks noChangeArrowheads="1"/>
            </p:cNvSpPr>
            <p:nvPr/>
          </p:nvSpPr>
          <p:spPr bwMode="auto">
            <a:xfrm>
              <a:off x="1920" y="1704"/>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V3.1</a:t>
              </a:r>
            </a:p>
          </p:txBody>
        </p:sp>
        <p:sp>
          <p:nvSpPr>
            <p:cNvPr id="44119" name="Oval 36"/>
            <p:cNvSpPr>
              <a:spLocks noChangeArrowheads="1"/>
            </p:cNvSpPr>
            <p:nvPr/>
          </p:nvSpPr>
          <p:spPr bwMode="auto">
            <a:xfrm>
              <a:off x="2648" y="1416"/>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20" name="Text Box 37"/>
            <p:cNvSpPr txBox="1">
              <a:spLocks noChangeArrowheads="1"/>
            </p:cNvSpPr>
            <p:nvPr/>
          </p:nvSpPr>
          <p:spPr bwMode="auto">
            <a:xfrm>
              <a:off x="2648" y="1456"/>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4121" name="Text Box 38"/>
            <p:cNvSpPr txBox="1">
              <a:spLocks noChangeArrowheads="1"/>
            </p:cNvSpPr>
            <p:nvPr/>
          </p:nvSpPr>
          <p:spPr bwMode="auto">
            <a:xfrm>
              <a:off x="2552" y="1704"/>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V4.1</a:t>
              </a:r>
            </a:p>
          </p:txBody>
        </p:sp>
        <p:sp>
          <p:nvSpPr>
            <p:cNvPr id="44122" name="Oval 39"/>
            <p:cNvSpPr>
              <a:spLocks noChangeArrowheads="1"/>
            </p:cNvSpPr>
            <p:nvPr/>
          </p:nvSpPr>
          <p:spPr bwMode="auto">
            <a:xfrm>
              <a:off x="3256" y="1416"/>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23" name="Text Box 40"/>
            <p:cNvSpPr txBox="1">
              <a:spLocks noChangeArrowheads="1"/>
            </p:cNvSpPr>
            <p:nvPr/>
          </p:nvSpPr>
          <p:spPr bwMode="auto">
            <a:xfrm>
              <a:off x="3256" y="1456"/>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4124" name="Text Box 41"/>
            <p:cNvSpPr txBox="1">
              <a:spLocks noChangeArrowheads="1"/>
            </p:cNvSpPr>
            <p:nvPr/>
          </p:nvSpPr>
          <p:spPr bwMode="auto">
            <a:xfrm>
              <a:off x="3160" y="1704"/>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4125" name="Text Box 42"/>
            <p:cNvSpPr txBox="1">
              <a:spLocks noChangeArrowheads="1"/>
            </p:cNvSpPr>
            <p:nvPr/>
          </p:nvSpPr>
          <p:spPr bwMode="auto">
            <a:xfrm>
              <a:off x="3824" y="1424"/>
              <a:ext cx="1344"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P5 initiates read, has quorum, reads stale data</a:t>
              </a:r>
            </a:p>
          </p:txBody>
        </p:sp>
        <p:sp>
          <p:nvSpPr>
            <p:cNvPr id="44126" name="Line 43"/>
            <p:cNvSpPr>
              <a:spLocks noChangeShapeType="1"/>
            </p:cNvSpPr>
            <p:nvPr/>
          </p:nvSpPr>
          <p:spPr bwMode="auto">
            <a:xfrm>
              <a:off x="3096" y="1376"/>
              <a:ext cx="0" cy="48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cxnSp>
          <p:nvCxnSpPr>
            <p:cNvPr id="44127" name="AutoShape 44"/>
            <p:cNvCxnSpPr>
              <a:cxnSpLocks noChangeShapeType="1"/>
              <a:stCxn id="44123" idx="3"/>
              <a:endCxn id="44122" idx="0"/>
            </p:cNvCxnSpPr>
            <p:nvPr/>
          </p:nvCxnSpPr>
          <p:spPr bwMode="auto">
            <a:xfrm flipH="1" flipV="1">
              <a:off x="3400" y="1416"/>
              <a:ext cx="152" cy="147"/>
            </a:xfrm>
            <a:prstGeom prst="curvedConnector4">
              <a:avLst>
                <a:gd name="adj1" fmla="val -94736"/>
                <a:gd name="adj2" fmla="val 197958"/>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44128" name="Text Box 45"/>
            <p:cNvSpPr txBox="1">
              <a:spLocks noChangeArrowheads="1"/>
            </p:cNvSpPr>
            <p:nvPr/>
          </p:nvSpPr>
          <p:spPr bwMode="auto">
            <a:xfrm>
              <a:off x="3530" y="1536"/>
              <a:ext cx="1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r</a:t>
              </a:r>
            </a:p>
          </p:txBody>
        </p:sp>
      </p:grpSp>
      <p:grpSp>
        <p:nvGrpSpPr>
          <p:cNvPr id="4" name="Group 46"/>
          <p:cNvGrpSpPr>
            <a:grpSpLocks/>
          </p:cNvGrpSpPr>
          <p:nvPr/>
        </p:nvGrpSpPr>
        <p:grpSpPr bwMode="auto">
          <a:xfrm>
            <a:off x="1016000" y="4716462"/>
            <a:ext cx="7226300" cy="1074738"/>
            <a:chOff x="640" y="2592"/>
            <a:chExt cx="4552" cy="677"/>
          </a:xfrm>
        </p:grpSpPr>
        <p:sp>
          <p:nvSpPr>
            <p:cNvPr id="44089" name="Oval 47"/>
            <p:cNvSpPr>
              <a:spLocks noChangeArrowheads="1"/>
            </p:cNvSpPr>
            <p:nvPr/>
          </p:nvSpPr>
          <p:spPr bwMode="auto">
            <a:xfrm>
              <a:off x="738" y="2784"/>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90" name="Text Box 48"/>
            <p:cNvSpPr txBox="1">
              <a:spLocks noChangeArrowheads="1"/>
            </p:cNvSpPr>
            <p:nvPr/>
          </p:nvSpPr>
          <p:spPr bwMode="auto">
            <a:xfrm>
              <a:off x="738" y="2824"/>
              <a:ext cx="30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4091" name="Text Box 49"/>
            <p:cNvSpPr txBox="1">
              <a:spLocks noChangeArrowheads="1"/>
            </p:cNvSpPr>
            <p:nvPr/>
          </p:nvSpPr>
          <p:spPr bwMode="auto">
            <a:xfrm>
              <a:off x="640" y="3072"/>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V1.1</a:t>
              </a:r>
            </a:p>
          </p:txBody>
        </p:sp>
        <p:sp>
          <p:nvSpPr>
            <p:cNvPr id="44092" name="Oval 50"/>
            <p:cNvSpPr>
              <a:spLocks noChangeArrowheads="1"/>
            </p:cNvSpPr>
            <p:nvPr/>
          </p:nvSpPr>
          <p:spPr bwMode="auto">
            <a:xfrm>
              <a:off x="1404" y="2784"/>
              <a:ext cx="293"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93" name="Text Box 51"/>
            <p:cNvSpPr txBox="1">
              <a:spLocks noChangeArrowheads="1"/>
            </p:cNvSpPr>
            <p:nvPr/>
          </p:nvSpPr>
          <p:spPr bwMode="auto">
            <a:xfrm>
              <a:off x="1404" y="2824"/>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4094" name="Text Box 52"/>
            <p:cNvSpPr txBox="1">
              <a:spLocks noChangeArrowheads="1"/>
            </p:cNvSpPr>
            <p:nvPr/>
          </p:nvSpPr>
          <p:spPr bwMode="auto">
            <a:xfrm>
              <a:off x="1306" y="3072"/>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V2.1</a:t>
              </a:r>
            </a:p>
          </p:txBody>
        </p:sp>
        <p:sp>
          <p:nvSpPr>
            <p:cNvPr id="44095" name="Oval 53"/>
            <p:cNvSpPr>
              <a:spLocks noChangeArrowheads="1"/>
            </p:cNvSpPr>
            <p:nvPr/>
          </p:nvSpPr>
          <p:spPr bwMode="auto">
            <a:xfrm>
              <a:off x="2022" y="2784"/>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96" name="Text Box 54"/>
            <p:cNvSpPr txBox="1">
              <a:spLocks noChangeArrowheads="1"/>
            </p:cNvSpPr>
            <p:nvPr/>
          </p:nvSpPr>
          <p:spPr bwMode="auto">
            <a:xfrm>
              <a:off x="2022" y="2824"/>
              <a:ext cx="30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4097" name="Text Box 55"/>
            <p:cNvSpPr txBox="1">
              <a:spLocks noChangeArrowheads="1"/>
            </p:cNvSpPr>
            <p:nvPr/>
          </p:nvSpPr>
          <p:spPr bwMode="auto">
            <a:xfrm>
              <a:off x="1924" y="3072"/>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V3.1</a:t>
              </a:r>
            </a:p>
          </p:txBody>
        </p:sp>
        <p:sp>
          <p:nvSpPr>
            <p:cNvPr id="44098" name="Oval 56"/>
            <p:cNvSpPr>
              <a:spLocks noChangeArrowheads="1"/>
            </p:cNvSpPr>
            <p:nvPr/>
          </p:nvSpPr>
          <p:spPr bwMode="auto">
            <a:xfrm>
              <a:off x="2664" y="2784"/>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99" name="Text Box 57"/>
            <p:cNvSpPr txBox="1">
              <a:spLocks noChangeArrowheads="1"/>
            </p:cNvSpPr>
            <p:nvPr/>
          </p:nvSpPr>
          <p:spPr bwMode="auto">
            <a:xfrm>
              <a:off x="2664" y="2824"/>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4100" name="Text Box 58"/>
            <p:cNvSpPr txBox="1">
              <a:spLocks noChangeArrowheads="1"/>
            </p:cNvSpPr>
            <p:nvPr/>
          </p:nvSpPr>
          <p:spPr bwMode="auto">
            <a:xfrm>
              <a:off x="2566" y="3072"/>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V4.1</a:t>
              </a:r>
            </a:p>
          </p:txBody>
        </p:sp>
        <p:sp>
          <p:nvSpPr>
            <p:cNvPr id="44101" name="Oval 59"/>
            <p:cNvSpPr>
              <a:spLocks noChangeArrowheads="1"/>
            </p:cNvSpPr>
            <p:nvPr/>
          </p:nvSpPr>
          <p:spPr bwMode="auto">
            <a:xfrm>
              <a:off x="3241" y="2784"/>
              <a:ext cx="293"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02" name="Text Box 60"/>
            <p:cNvSpPr txBox="1">
              <a:spLocks noChangeArrowheads="1"/>
            </p:cNvSpPr>
            <p:nvPr/>
          </p:nvSpPr>
          <p:spPr bwMode="auto">
            <a:xfrm>
              <a:off x="3241" y="2824"/>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4103" name="Text Box 61"/>
            <p:cNvSpPr txBox="1">
              <a:spLocks noChangeArrowheads="1"/>
            </p:cNvSpPr>
            <p:nvPr/>
          </p:nvSpPr>
          <p:spPr bwMode="auto">
            <a:xfrm>
              <a:off x="3144" y="3072"/>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4104" name="Text Box 62"/>
            <p:cNvSpPr txBox="1">
              <a:spLocks noChangeArrowheads="1"/>
            </p:cNvSpPr>
            <p:nvPr/>
          </p:nvSpPr>
          <p:spPr bwMode="auto">
            <a:xfrm>
              <a:off x="3827" y="2792"/>
              <a:ext cx="136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P3 initiates write, notices repair</a:t>
              </a:r>
            </a:p>
          </p:txBody>
        </p:sp>
        <p:sp>
          <p:nvSpPr>
            <p:cNvPr id="44105" name="Text Box 63"/>
            <p:cNvSpPr txBox="1">
              <a:spLocks noChangeArrowheads="1"/>
            </p:cNvSpPr>
            <p:nvPr/>
          </p:nvSpPr>
          <p:spPr bwMode="auto">
            <a:xfrm>
              <a:off x="1982" y="2592"/>
              <a:ext cx="36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w</a:t>
              </a:r>
            </a:p>
          </p:txBody>
        </p:sp>
        <p:cxnSp>
          <p:nvCxnSpPr>
            <p:cNvPr id="44106" name="AutoShape 64"/>
            <p:cNvCxnSpPr>
              <a:cxnSpLocks noChangeShapeType="1"/>
              <a:stCxn id="44095" idx="0"/>
              <a:endCxn id="44089" idx="0"/>
            </p:cNvCxnSpPr>
            <p:nvPr/>
          </p:nvCxnSpPr>
          <p:spPr bwMode="auto">
            <a:xfrm rot="-5400000" flipH="1" flipV="1">
              <a:off x="1525" y="2143"/>
              <a:ext cx="1" cy="1284"/>
            </a:xfrm>
            <a:prstGeom prst="curvedConnector3">
              <a:avLst>
                <a:gd name="adj1" fmla="val -14400000"/>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44107" name="AutoShape 65"/>
            <p:cNvCxnSpPr>
              <a:cxnSpLocks noChangeShapeType="1"/>
              <a:stCxn id="44096" idx="0"/>
              <a:endCxn id="44092" idx="0"/>
            </p:cNvCxnSpPr>
            <p:nvPr/>
          </p:nvCxnSpPr>
          <p:spPr bwMode="auto">
            <a:xfrm rot="5400000" flipH="1">
              <a:off x="1842" y="2493"/>
              <a:ext cx="40" cy="621"/>
            </a:xfrm>
            <a:prstGeom prst="curvedConnector3">
              <a:avLst>
                <a:gd name="adj1" fmla="val 400000"/>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44108" name="AutoShape 66"/>
            <p:cNvCxnSpPr>
              <a:cxnSpLocks noChangeShapeType="1"/>
              <a:stCxn id="44095" idx="0"/>
              <a:endCxn id="44101" idx="0"/>
            </p:cNvCxnSpPr>
            <p:nvPr/>
          </p:nvCxnSpPr>
          <p:spPr bwMode="auto">
            <a:xfrm rot="5400000" flipV="1">
              <a:off x="2777" y="2175"/>
              <a:ext cx="1" cy="1220"/>
            </a:xfrm>
            <a:prstGeom prst="curvedConnector3">
              <a:avLst>
                <a:gd name="adj1" fmla="val -14400000"/>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44109" name="AutoShape 67"/>
            <p:cNvCxnSpPr>
              <a:cxnSpLocks noChangeShapeType="1"/>
              <a:stCxn id="44095" idx="0"/>
              <a:endCxn id="44098" idx="0"/>
            </p:cNvCxnSpPr>
            <p:nvPr/>
          </p:nvCxnSpPr>
          <p:spPr bwMode="auto">
            <a:xfrm rot="5400000" flipV="1">
              <a:off x="2488" y="2464"/>
              <a:ext cx="1" cy="642"/>
            </a:xfrm>
            <a:prstGeom prst="curvedConnector3">
              <a:avLst>
                <a:gd name="adj1" fmla="val -10400005"/>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grpSp>
      <p:grpSp>
        <p:nvGrpSpPr>
          <p:cNvPr id="5" name="Group 68"/>
          <p:cNvGrpSpPr>
            <a:grpSpLocks/>
          </p:cNvGrpSpPr>
          <p:nvPr/>
        </p:nvGrpSpPr>
        <p:grpSpPr bwMode="auto">
          <a:xfrm>
            <a:off x="977900" y="6011862"/>
            <a:ext cx="7226300" cy="769938"/>
            <a:chOff x="616" y="3472"/>
            <a:chExt cx="4552" cy="485"/>
          </a:xfrm>
        </p:grpSpPr>
        <p:sp>
          <p:nvSpPr>
            <p:cNvPr id="44073" name="Oval 69"/>
            <p:cNvSpPr>
              <a:spLocks noChangeArrowheads="1"/>
            </p:cNvSpPr>
            <p:nvPr/>
          </p:nvSpPr>
          <p:spPr bwMode="auto">
            <a:xfrm>
              <a:off x="714" y="3472"/>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74" name="Text Box 70"/>
            <p:cNvSpPr txBox="1">
              <a:spLocks noChangeArrowheads="1"/>
            </p:cNvSpPr>
            <p:nvPr/>
          </p:nvSpPr>
          <p:spPr bwMode="auto">
            <a:xfrm>
              <a:off x="714" y="3512"/>
              <a:ext cx="30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4075" name="Text Box 71"/>
            <p:cNvSpPr txBox="1">
              <a:spLocks noChangeArrowheads="1"/>
            </p:cNvSpPr>
            <p:nvPr/>
          </p:nvSpPr>
          <p:spPr bwMode="auto">
            <a:xfrm>
              <a:off x="616" y="376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V1.2</a:t>
              </a:r>
            </a:p>
          </p:txBody>
        </p:sp>
        <p:sp>
          <p:nvSpPr>
            <p:cNvPr id="44076" name="Oval 72"/>
            <p:cNvSpPr>
              <a:spLocks noChangeArrowheads="1"/>
            </p:cNvSpPr>
            <p:nvPr/>
          </p:nvSpPr>
          <p:spPr bwMode="auto">
            <a:xfrm>
              <a:off x="1380" y="3472"/>
              <a:ext cx="293"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77" name="Text Box 73"/>
            <p:cNvSpPr txBox="1">
              <a:spLocks noChangeArrowheads="1"/>
            </p:cNvSpPr>
            <p:nvPr/>
          </p:nvSpPr>
          <p:spPr bwMode="auto">
            <a:xfrm>
              <a:off x="1380" y="3512"/>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4078" name="Text Box 74"/>
            <p:cNvSpPr txBox="1">
              <a:spLocks noChangeArrowheads="1"/>
            </p:cNvSpPr>
            <p:nvPr/>
          </p:nvSpPr>
          <p:spPr bwMode="auto">
            <a:xfrm>
              <a:off x="1282" y="376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V2.2</a:t>
              </a:r>
            </a:p>
          </p:txBody>
        </p:sp>
        <p:sp>
          <p:nvSpPr>
            <p:cNvPr id="44079" name="Oval 75"/>
            <p:cNvSpPr>
              <a:spLocks noChangeArrowheads="1"/>
            </p:cNvSpPr>
            <p:nvPr/>
          </p:nvSpPr>
          <p:spPr bwMode="auto">
            <a:xfrm>
              <a:off x="1998" y="3472"/>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80" name="Text Box 76"/>
            <p:cNvSpPr txBox="1">
              <a:spLocks noChangeArrowheads="1"/>
            </p:cNvSpPr>
            <p:nvPr/>
          </p:nvSpPr>
          <p:spPr bwMode="auto">
            <a:xfrm>
              <a:off x="1998" y="3512"/>
              <a:ext cx="30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4081" name="Text Box 77"/>
            <p:cNvSpPr txBox="1">
              <a:spLocks noChangeArrowheads="1"/>
            </p:cNvSpPr>
            <p:nvPr/>
          </p:nvSpPr>
          <p:spPr bwMode="auto">
            <a:xfrm>
              <a:off x="1900" y="376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V3.2</a:t>
              </a:r>
            </a:p>
          </p:txBody>
        </p:sp>
        <p:sp>
          <p:nvSpPr>
            <p:cNvPr id="44082" name="Oval 78"/>
            <p:cNvSpPr>
              <a:spLocks noChangeArrowheads="1"/>
            </p:cNvSpPr>
            <p:nvPr/>
          </p:nvSpPr>
          <p:spPr bwMode="auto">
            <a:xfrm>
              <a:off x="2640" y="3472"/>
              <a:ext cx="292"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83" name="Text Box 79"/>
            <p:cNvSpPr txBox="1">
              <a:spLocks noChangeArrowheads="1"/>
            </p:cNvSpPr>
            <p:nvPr/>
          </p:nvSpPr>
          <p:spPr bwMode="auto">
            <a:xfrm>
              <a:off x="2640" y="3512"/>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4084" name="Text Box 80"/>
            <p:cNvSpPr txBox="1">
              <a:spLocks noChangeArrowheads="1"/>
            </p:cNvSpPr>
            <p:nvPr/>
          </p:nvSpPr>
          <p:spPr bwMode="auto">
            <a:xfrm>
              <a:off x="2542" y="376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V4.2</a:t>
              </a:r>
            </a:p>
          </p:txBody>
        </p:sp>
        <p:sp>
          <p:nvSpPr>
            <p:cNvPr id="44085" name="Oval 81"/>
            <p:cNvSpPr>
              <a:spLocks noChangeArrowheads="1"/>
            </p:cNvSpPr>
            <p:nvPr/>
          </p:nvSpPr>
          <p:spPr bwMode="auto">
            <a:xfrm>
              <a:off x="3217" y="3472"/>
              <a:ext cx="293"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86" name="Text Box 82"/>
            <p:cNvSpPr txBox="1">
              <a:spLocks noChangeArrowheads="1"/>
            </p:cNvSpPr>
            <p:nvPr/>
          </p:nvSpPr>
          <p:spPr bwMode="auto">
            <a:xfrm>
              <a:off x="3217" y="3512"/>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4087" name="Text Box 83"/>
            <p:cNvSpPr txBox="1">
              <a:spLocks noChangeArrowheads="1"/>
            </p:cNvSpPr>
            <p:nvPr/>
          </p:nvSpPr>
          <p:spPr bwMode="auto">
            <a:xfrm>
              <a:off x="3120" y="3760"/>
              <a:ext cx="5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V5.2</a:t>
              </a:r>
            </a:p>
          </p:txBody>
        </p:sp>
        <p:sp>
          <p:nvSpPr>
            <p:cNvPr id="44088" name="Text Box 84"/>
            <p:cNvSpPr txBox="1">
              <a:spLocks noChangeArrowheads="1"/>
            </p:cNvSpPr>
            <p:nvPr/>
          </p:nvSpPr>
          <p:spPr bwMode="auto">
            <a:xfrm>
              <a:off x="3803" y="3480"/>
              <a:ext cx="1365"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Views are updated to include P5; P5  is informed of updates</a:t>
              </a:r>
            </a:p>
          </p:txBody>
        </p:sp>
      </p:grpSp>
      <p:grpSp>
        <p:nvGrpSpPr>
          <p:cNvPr id="6" name="Group 85"/>
          <p:cNvGrpSpPr>
            <a:grpSpLocks/>
          </p:cNvGrpSpPr>
          <p:nvPr/>
        </p:nvGrpSpPr>
        <p:grpSpPr bwMode="auto">
          <a:xfrm>
            <a:off x="1041400" y="2786062"/>
            <a:ext cx="7162800" cy="833438"/>
            <a:chOff x="656" y="1360"/>
            <a:chExt cx="4512" cy="525"/>
          </a:xfrm>
        </p:grpSpPr>
        <p:sp>
          <p:nvSpPr>
            <p:cNvPr id="44046" name="Oval 86"/>
            <p:cNvSpPr>
              <a:spLocks noChangeArrowheads="1"/>
            </p:cNvSpPr>
            <p:nvPr/>
          </p:nvSpPr>
          <p:spPr bwMode="auto">
            <a:xfrm>
              <a:off x="752" y="1400"/>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7" name="Text Box 87"/>
            <p:cNvSpPr txBox="1">
              <a:spLocks noChangeArrowheads="1"/>
            </p:cNvSpPr>
            <p:nvPr/>
          </p:nvSpPr>
          <p:spPr bwMode="auto">
            <a:xfrm>
              <a:off x="752" y="1440"/>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1</a:t>
              </a:r>
            </a:p>
          </p:txBody>
        </p:sp>
        <p:sp>
          <p:nvSpPr>
            <p:cNvPr id="44048" name="Text Box 88"/>
            <p:cNvSpPr txBox="1">
              <a:spLocks noChangeArrowheads="1"/>
            </p:cNvSpPr>
            <p:nvPr/>
          </p:nvSpPr>
          <p:spPr bwMode="auto">
            <a:xfrm>
              <a:off x="656" y="1688"/>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V1.1</a:t>
              </a:r>
            </a:p>
          </p:txBody>
        </p:sp>
        <p:sp>
          <p:nvSpPr>
            <p:cNvPr id="44049" name="Oval 89"/>
            <p:cNvSpPr>
              <a:spLocks noChangeArrowheads="1"/>
            </p:cNvSpPr>
            <p:nvPr/>
          </p:nvSpPr>
          <p:spPr bwMode="auto">
            <a:xfrm>
              <a:off x="1408" y="1400"/>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0" name="Text Box 90"/>
            <p:cNvSpPr txBox="1">
              <a:spLocks noChangeArrowheads="1"/>
            </p:cNvSpPr>
            <p:nvPr/>
          </p:nvSpPr>
          <p:spPr bwMode="auto">
            <a:xfrm>
              <a:off x="1408" y="1440"/>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2</a:t>
              </a:r>
            </a:p>
          </p:txBody>
        </p:sp>
        <p:sp>
          <p:nvSpPr>
            <p:cNvPr id="44051" name="Text Box 91"/>
            <p:cNvSpPr txBox="1">
              <a:spLocks noChangeArrowheads="1"/>
            </p:cNvSpPr>
            <p:nvPr/>
          </p:nvSpPr>
          <p:spPr bwMode="auto">
            <a:xfrm>
              <a:off x="1312" y="1688"/>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V2.1</a:t>
              </a:r>
            </a:p>
          </p:txBody>
        </p:sp>
        <p:sp>
          <p:nvSpPr>
            <p:cNvPr id="44052" name="Oval 92"/>
            <p:cNvSpPr>
              <a:spLocks noChangeArrowheads="1"/>
            </p:cNvSpPr>
            <p:nvPr/>
          </p:nvSpPr>
          <p:spPr bwMode="auto">
            <a:xfrm>
              <a:off x="2016" y="1400"/>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3" name="Text Box 93"/>
            <p:cNvSpPr txBox="1">
              <a:spLocks noChangeArrowheads="1"/>
            </p:cNvSpPr>
            <p:nvPr/>
          </p:nvSpPr>
          <p:spPr bwMode="auto">
            <a:xfrm>
              <a:off x="2016" y="1440"/>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3</a:t>
              </a:r>
            </a:p>
          </p:txBody>
        </p:sp>
        <p:sp>
          <p:nvSpPr>
            <p:cNvPr id="44054" name="Text Box 94"/>
            <p:cNvSpPr txBox="1">
              <a:spLocks noChangeArrowheads="1"/>
            </p:cNvSpPr>
            <p:nvPr/>
          </p:nvSpPr>
          <p:spPr bwMode="auto">
            <a:xfrm>
              <a:off x="1920" y="1688"/>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V3.1</a:t>
              </a:r>
            </a:p>
          </p:txBody>
        </p:sp>
        <p:sp>
          <p:nvSpPr>
            <p:cNvPr id="44055" name="Oval 95"/>
            <p:cNvSpPr>
              <a:spLocks noChangeArrowheads="1"/>
            </p:cNvSpPr>
            <p:nvPr/>
          </p:nvSpPr>
          <p:spPr bwMode="auto">
            <a:xfrm>
              <a:off x="2648" y="1400"/>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6" name="Text Box 96"/>
            <p:cNvSpPr txBox="1">
              <a:spLocks noChangeArrowheads="1"/>
            </p:cNvSpPr>
            <p:nvPr/>
          </p:nvSpPr>
          <p:spPr bwMode="auto">
            <a:xfrm>
              <a:off x="2648" y="1440"/>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4</a:t>
              </a:r>
            </a:p>
          </p:txBody>
        </p:sp>
        <p:sp>
          <p:nvSpPr>
            <p:cNvPr id="44057" name="Text Box 97"/>
            <p:cNvSpPr txBox="1">
              <a:spLocks noChangeArrowheads="1"/>
            </p:cNvSpPr>
            <p:nvPr/>
          </p:nvSpPr>
          <p:spPr bwMode="auto">
            <a:xfrm>
              <a:off x="2552" y="1688"/>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V4.1</a:t>
              </a:r>
            </a:p>
          </p:txBody>
        </p:sp>
        <p:sp>
          <p:nvSpPr>
            <p:cNvPr id="44058" name="Oval 98"/>
            <p:cNvSpPr>
              <a:spLocks noChangeArrowheads="1"/>
            </p:cNvSpPr>
            <p:nvPr/>
          </p:nvSpPr>
          <p:spPr bwMode="auto">
            <a:xfrm>
              <a:off x="3256" y="1400"/>
              <a:ext cx="288" cy="28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9" name="Text Box 99"/>
            <p:cNvSpPr txBox="1">
              <a:spLocks noChangeArrowheads="1"/>
            </p:cNvSpPr>
            <p:nvPr/>
          </p:nvSpPr>
          <p:spPr bwMode="auto">
            <a:xfrm>
              <a:off x="3256" y="1440"/>
              <a:ext cx="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t>5</a:t>
              </a:r>
            </a:p>
          </p:txBody>
        </p:sp>
        <p:sp>
          <p:nvSpPr>
            <p:cNvPr id="44060" name="Text Box 100"/>
            <p:cNvSpPr txBox="1">
              <a:spLocks noChangeArrowheads="1"/>
            </p:cNvSpPr>
            <p:nvPr/>
          </p:nvSpPr>
          <p:spPr bwMode="auto">
            <a:xfrm>
              <a:off x="3160" y="1688"/>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V5.0</a:t>
              </a:r>
            </a:p>
          </p:txBody>
        </p:sp>
        <p:sp>
          <p:nvSpPr>
            <p:cNvPr id="44061" name="Text Box 101"/>
            <p:cNvSpPr txBox="1">
              <a:spLocks noChangeArrowheads="1"/>
            </p:cNvSpPr>
            <p:nvPr/>
          </p:nvSpPr>
          <p:spPr bwMode="auto">
            <a:xfrm>
              <a:off x="3824" y="1408"/>
              <a:ext cx="1344"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tx1"/>
                  </a:solidFill>
                </a:rPr>
                <a:t>P5 initiates write, no quorum, A</a:t>
              </a:r>
              <a:r>
                <a:rPr lang="en-US" sz="1600" b="1" baseline="-25000">
                  <a:solidFill>
                    <a:schemeClr val="tx1"/>
                  </a:solidFill>
                </a:rPr>
                <a:t>w</a:t>
              </a:r>
              <a:r>
                <a:rPr lang="en-US" sz="1600" b="1">
                  <a:solidFill>
                    <a:schemeClr val="tx1"/>
                  </a:solidFill>
                </a:rPr>
                <a:t> not met, aborts.</a:t>
              </a:r>
            </a:p>
          </p:txBody>
        </p:sp>
        <p:sp>
          <p:nvSpPr>
            <p:cNvPr id="44062" name="Line 102"/>
            <p:cNvSpPr>
              <a:spLocks noChangeShapeType="1"/>
            </p:cNvSpPr>
            <p:nvPr/>
          </p:nvSpPr>
          <p:spPr bwMode="auto">
            <a:xfrm>
              <a:off x="3096" y="1360"/>
              <a:ext cx="0" cy="48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cxnSp>
          <p:nvCxnSpPr>
            <p:cNvPr id="44063" name="AutoShape 103"/>
            <p:cNvCxnSpPr>
              <a:cxnSpLocks noChangeShapeType="1"/>
              <a:stCxn id="44059" idx="3"/>
              <a:endCxn id="44058" idx="0"/>
            </p:cNvCxnSpPr>
            <p:nvPr/>
          </p:nvCxnSpPr>
          <p:spPr bwMode="auto">
            <a:xfrm flipH="1" flipV="1">
              <a:off x="3400" y="1400"/>
              <a:ext cx="152" cy="147"/>
            </a:xfrm>
            <a:prstGeom prst="curvedConnector4">
              <a:avLst>
                <a:gd name="adj1" fmla="val -94736"/>
                <a:gd name="adj2" fmla="val 148296"/>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44064" name="Text Box 104"/>
            <p:cNvSpPr txBox="1">
              <a:spLocks noChangeArrowheads="1"/>
            </p:cNvSpPr>
            <p:nvPr/>
          </p:nvSpPr>
          <p:spPr bwMode="auto">
            <a:xfrm>
              <a:off x="3530" y="1520"/>
              <a:ext cx="1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w</a:t>
              </a:r>
            </a:p>
          </p:txBody>
        </p:sp>
        <p:sp>
          <p:nvSpPr>
            <p:cNvPr id="44065" name="Line 105"/>
            <p:cNvSpPr>
              <a:spLocks noChangeShapeType="1"/>
            </p:cNvSpPr>
            <p:nvPr/>
          </p:nvSpPr>
          <p:spPr bwMode="auto">
            <a:xfrm flipH="1" flipV="1">
              <a:off x="3096" y="1440"/>
              <a:ext cx="168" cy="48"/>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66" name="Line 106"/>
            <p:cNvSpPr>
              <a:spLocks noChangeShapeType="1"/>
            </p:cNvSpPr>
            <p:nvPr/>
          </p:nvSpPr>
          <p:spPr bwMode="auto">
            <a:xfrm flipH="1">
              <a:off x="3096" y="1560"/>
              <a:ext cx="168"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67" name="Line 107"/>
            <p:cNvSpPr>
              <a:spLocks noChangeShapeType="1"/>
            </p:cNvSpPr>
            <p:nvPr/>
          </p:nvSpPr>
          <p:spPr bwMode="auto">
            <a:xfrm flipH="1">
              <a:off x="3096" y="1616"/>
              <a:ext cx="176" cy="32"/>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68" name="Line 108"/>
            <p:cNvSpPr>
              <a:spLocks noChangeShapeType="1"/>
            </p:cNvSpPr>
            <p:nvPr/>
          </p:nvSpPr>
          <p:spPr bwMode="auto">
            <a:xfrm flipH="1">
              <a:off x="3088" y="1656"/>
              <a:ext cx="224" cy="9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69" name="Text Box 109"/>
            <p:cNvSpPr txBox="1">
              <a:spLocks noChangeArrowheads="1"/>
            </p:cNvSpPr>
            <p:nvPr/>
          </p:nvSpPr>
          <p:spPr bwMode="auto">
            <a:xfrm>
              <a:off x="2986" y="1360"/>
              <a:ext cx="1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sp>
          <p:nvSpPr>
            <p:cNvPr id="44070" name="Text Box 110"/>
            <p:cNvSpPr txBox="1">
              <a:spLocks noChangeArrowheads="1"/>
            </p:cNvSpPr>
            <p:nvPr/>
          </p:nvSpPr>
          <p:spPr bwMode="auto">
            <a:xfrm>
              <a:off x="2994" y="1464"/>
              <a:ext cx="1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sp>
          <p:nvSpPr>
            <p:cNvPr id="44071" name="Text Box 111"/>
            <p:cNvSpPr txBox="1">
              <a:spLocks noChangeArrowheads="1"/>
            </p:cNvSpPr>
            <p:nvPr/>
          </p:nvSpPr>
          <p:spPr bwMode="auto">
            <a:xfrm>
              <a:off x="3002" y="1560"/>
              <a:ext cx="1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sp>
          <p:nvSpPr>
            <p:cNvPr id="44072" name="Text Box 112"/>
            <p:cNvSpPr txBox="1">
              <a:spLocks noChangeArrowheads="1"/>
            </p:cNvSpPr>
            <p:nvPr/>
          </p:nvSpPr>
          <p:spPr bwMode="auto">
            <a:xfrm>
              <a:off x="3002" y="1672"/>
              <a:ext cx="1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grpSp>
    </p:spTree>
    <p:extLst>
      <p:ext uri="{BB962C8B-B14F-4D97-AF65-F5344CB8AC3E}">
        <p14:creationId xmlns:p14="http://schemas.microsoft.com/office/powerpoint/2010/main" val="36854427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694"/>
                                        </p:tgtEl>
                                        <p:attrNameLst>
                                          <p:attrName>style.visibility</p:attrName>
                                        </p:attrNameLst>
                                      </p:cBhvr>
                                      <p:to>
                                        <p:strVal val="visible"/>
                                      </p:to>
                                    </p:set>
                                    <p:anim calcmode="lin" valueType="num">
                                      <p:cBhvr additive="base">
                                        <p:cTn id="13" dur="500" fill="hold"/>
                                        <p:tgtEl>
                                          <p:spTgt spid="114694"/>
                                        </p:tgtEl>
                                        <p:attrNameLst>
                                          <p:attrName>ppt_x</p:attrName>
                                        </p:attrNameLst>
                                      </p:cBhvr>
                                      <p:tavLst>
                                        <p:tav tm="0">
                                          <p:val>
                                            <p:strVal val="0-#ppt_w/2"/>
                                          </p:val>
                                        </p:tav>
                                        <p:tav tm="100000">
                                          <p:val>
                                            <p:strVal val="#ppt_x"/>
                                          </p:val>
                                        </p:tav>
                                      </p:tavLst>
                                    </p:anim>
                                    <p:anim calcmode="lin" valueType="num">
                                      <p:cBhvr additive="base">
                                        <p:cTn id="14" dur="500" fill="hold"/>
                                        <p:tgtEl>
                                          <p:spTgt spid="1146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4693"/>
                                        </p:tgtEl>
                                        <p:attrNameLst>
                                          <p:attrName>style.visibility</p:attrName>
                                        </p:attrNameLst>
                                      </p:cBhvr>
                                      <p:to>
                                        <p:strVal val="visible"/>
                                      </p:to>
                                    </p:set>
                                    <p:anim calcmode="lin" valueType="num">
                                      <p:cBhvr additive="base">
                                        <p:cTn id="25" dur="500" fill="hold"/>
                                        <p:tgtEl>
                                          <p:spTgt spid="114693"/>
                                        </p:tgtEl>
                                        <p:attrNameLst>
                                          <p:attrName>ppt_x</p:attrName>
                                        </p:attrNameLst>
                                      </p:cBhvr>
                                      <p:tavLst>
                                        <p:tav tm="0">
                                          <p:val>
                                            <p:strVal val="0-#ppt_w/2"/>
                                          </p:val>
                                        </p:tav>
                                        <p:tav tm="100000">
                                          <p:val>
                                            <p:strVal val="#ppt_x"/>
                                          </p:val>
                                        </p:tav>
                                      </p:tavLst>
                                    </p:anim>
                                    <p:anim calcmode="lin" valueType="num">
                                      <p:cBhvr additive="base">
                                        <p:cTn id="26" dur="500" fill="hold"/>
                                        <p:tgtEl>
                                          <p:spTgt spid="11469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692"/>
                                        </p:tgtEl>
                                        <p:attrNameLst>
                                          <p:attrName>style.visibility</p:attrName>
                                        </p:attrNameLst>
                                      </p:cBhvr>
                                      <p:to>
                                        <p:strVal val="visible"/>
                                      </p:to>
                                    </p:set>
                                    <p:anim calcmode="lin" valueType="num">
                                      <p:cBhvr additive="base">
                                        <p:cTn id="37" dur="500" fill="hold"/>
                                        <p:tgtEl>
                                          <p:spTgt spid="114692"/>
                                        </p:tgtEl>
                                        <p:attrNameLst>
                                          <p:attrName>ppt_x</p:attrName>
                                        </p:attrNameLst>
                                      </p:cBhvr>
                                      <p:tavLst>
                                        <p:tav tm="0">
                                          <p:val>
                                            <p:strVal val="0-#ppt_w/2"/>
                                          </p:val>
                                        </p:tav>
                                        <p:tav tm="100000">
                                          <p:val>
                                            <p:strVal val="#ppt_x"/>
                                          </p:val>
                                        </p:tav>
                                      </p:tavLst>
                                    </p:anim>
                                    <p:anim calcmode="lin" valueType="num">
                                      <p:cBhvr additive="base">
                                        <p:cTn id="38" dur="500" fill="hold"/>
                                        <p:tgtEl>
                                          <p:spTgt spid="11469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4691"/>
                                        </p:tgtEl>
                                        <p:attrNameLst>
                                          <p:attrName>style.visibility</p:attrName>
                                        </p:attrNameLst>
                                      </p:cBhvr>
                                      <p:to>
                                        <p:strVal val="visible"/>
                                      </p:to>
                                    </p:set>
                                    <p:anim calcmode="lin" valueType="num">
                                      <p:cBhvr additive="base">
                                        <p:cTn id="49" dur="500" fill="hold"/>
                                        <p:tgtEl>
                                          <p:spTgt spid="114691"/>
                                        </p:tgtEl>
                                        <p:attrNameLst>
                                          <p:attrName>ppt_x</p:attrName>
                                        </p:attrNameLst>
                                      </p:cBhvr>
                                      <p:tavLst>
                                        <p:tav tm="0">
                                          <p:val>
                                            <p:strVal val="0-#ppt_w/2"/>
                                          </p:val>
                                        </p:tav>
                                        <p:tav tm="100000">
                                          <p:val>
                                            <p:strVal val="#ppt_x"/>
                                          </p:val>
                                        </p:tav>
                                      </p:tavLst>
                                    </p:anim>
                                    <p:anim calcmode="lin" valueType="num">
                                      <p:cBhvr additive="base">
                                        <p:cTn id="50" dur="500" fill="hold"/>
                                        <p:tgtEl>
                                          <p:spTgt spid="11469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0-#ppt_w/2"/>
                                          </p:val>
                                        </p:tav>
                                        <p:tav tm="100000">
                                          <p:val>
                                            <p:strVal val="#ppt_x"/>
                                          </p:val>
                                        </p:tav>
                                      </p:tavLst>
                                    </p:anim>
                                    <p:anim calcmode="lin" valueType="num">
                                      <p:cBhvr additive="base">
                                        <p:cTn id="5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4690"/>
                                        </p:tgtEl>
                                        <p:attrNameLst>
                                          <p:attrName>style.visibility</p:attrName>
                                        </p:attrNameLst>
                                      </p:cBhvr>
                                      <p:to>
                                        <p:strVal val="visible"/>
                                      </p:to>
                                    </p:set>
                                    <p:anim calcmode="lin" valueType="num">
                                      <p:cBhvr additive="base">
                                        <p:cTn id="61" dur="500" fill="hold"/>
                                        <p:tgtEl>
                                          <p:spTgt spid="114690"/>
                                        </p:tgtEl>
                                        <p:attrNameLst>
                                          <p:attrName>ppt_x</p:attrName>
                                        </p:attrNameLst>
                                      </p:cBhvr>
                                      <p:tavLst>
                                        <p:tav tm="0">
                                          <p:val>
                                            <p:strVal val="0-#ppt_w/2"/>
                                          </p:val>
                                        </p:tav>
                                        <p:tav tm="100000">
                                          <p:val>
                                            <p:strVal val="#ppt_x"/>
                                          </p:val>
                                        </p:tav>
                                      </p:tavLst>
                                    </p:anim>
                                    <p:anim calcmode="lin" valueType="num">
                                      <p:cBhvr additive="base">
                                        <p:cTn id="62" dur="500" fill="hold"/>
                                        <p:tgtEl>
                                          <p:spTgt spid="1146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114691" grpId="0" animBg="1"/>
      <p:bldP spid="114692" grpId="0" animBg="1"/>
      <p:bldP spid="114693" grpId="0" animBg="1"/>
      <p:bldP spid="1146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mtClean="0"/>
              <a:t>Summary</a:t>
            </a:r>
            <a:endParaRPr lang="en-US"/>
          </a:p>
        </p:txBody>
      </p:sp>
      <p:sp>
        <p:nvSpPr>
          <p:cNvPr id="46083" name="Rectangle 3"/>
          <p:cNvSpPr>
            <a:spLocks noGrp="1" noChangeArrowheads="1"/>
          </p:cNvSpPr>
          <p:nvPr>
            <p:ph idx="1"/>
          </p:nvPr>
        </p:nvSpPr>
        <p:spPr/>
        <p:txBody>
          <a:bodyPr>
            <a:normAutofit/>
          </a:bodyPr>
          <a:lstStyle/>
          <a:p>
            <a:r>
              <a:rPr lang="en-US" dirty="0" smtClean="0"/>
              <a:t>Transactions</a:t>
            </a:r>
          </a:p>
          <a:p>
            <a:r>
              <a:rPr lang="en-US" dirty="0" smtClean="0"/>
              <a:t>Concurrency Control</a:t>
            </a:r>
          </a:p>
          <a:p>
            <a:r>
              <a:rPr lang="en-US" dirty="0" smtClean="0"/>
              <a:t>Replicated Data</a:t>
            </a:r>
          </a:p>
          <a:p>
            <a:r>
              <a:rPr lang="en-US" dirty="0" smtClean="0"/>
              <a:t>Replication with Transactions</a:t>
            </a:r>
          </a:p>
          <a:p>
            <a:r>
              <a:rPr lang="en-US" dirty="0" smtClean="0"/>
              <a:t>Different types of replication</a:t>
            </a:r>
          </a:p>
          <a:p>
            <a:r>
              <a:rPr lang="en-US" dirty="0" smtClean="0"/>
              <a:t>Quorums</a:t>
            </a:r>
            <a:endParaRPr lang="en-US" dirty="0"/>
          </a:p>
        </p:txBody>
      </p:sp>
    </p:spTree>
    <p:extLst>
      <p:ext uri="{BB962C8B-B14F-4D97-AF65-F5344CB8AC3E}">
        <p14:creationId xmlns:p14="http://schemas.microsoft.com/office/powerpoint/2010/main" val="1158821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765800" y="1054100"/>
            <a:ext cx="2451100" cy="29210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9219" name="Rectangle 3"/>
          <p:cNvSpPr>
            <a:spLocks noChangeArrowheads="1"/>
          </p:cNvSpPr>
          <p:nvPr/>
        </p:nvSpPr>
        <p:spPr bwMode="auto">
          <a:xfrm>
            <a:off x="5930900" y="21844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9220" name="Rectangle 4"/>
          <p:cNvSpPr>
            <a:spLocks noChangeArrowheads="1"/>
          </p:cNvSpPr>
          <p:nvPr/>
        </p:nvSpPr>
        <p:spPr bwMode="auto">
          <a:xfrm>
            <a:off x="5918200" y="29718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9221" name="Rectangle 5"/>
          <p:cNvSpPr>
            <a:spLocks noChangeArrowheads="1"/>
          </p:cNvSpPr>
          <p:nvPr/>
        </p:nvSpPr>
        <p:spPr bwMode="auto">
          <a:xfrm>
            <a:off x="5918200" y="1257300"/>
            <a:ext cx="2133600" cy="8382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69638" name="Rectangle 6"/>
          <p:cNvSpPr>
            <a:spLocks noChangeArrowheads="1"/>
          </p:cNvSpPr>
          <p:nvPr/>
        </p:nvSpPr>
        <p:spPr bwMode="auto">
          <a:xfrm>
            <a:off x="1079500" y="11684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69639" name="Rectangle 7"/>
          <p:cNvSpPr>
            <a:spLocks noGrp="1" noChangeArrowheads="1"/>
          </p:cNvSpPr>
          <p:nvPr>
            <p:ph type="title"/>
          </p:nvPr>
        </p:nvSpPr>
        <p:spPr/>
        <p:txBody>
          <a:bodyPr/>
          <a:lstStyle/>
          <a:p>
            <a:r>
              <a:rPr lang="en-US" smtClean="0"/>
              <a:t>Goals of Replication</a:t>
            </a:r>
            <a:endParaRPr lang="en-US"/>
          </a:p>
        </p:txBody>
      </p:sp>
      <p:sp>
        <p:nvSpPr>
          <p:cNvPr id="9224" name="Rectangle 8"/>
          <p:cNvSpPr>
            <a:spLocks noGrp="1" noChangeArrowheads="1"/>
          </p:cNvSpPr>
          <p:nvPr>
            <p:ph idx="1"/>
          </p:nvPr>
        </p:nvSpPr>
        <p:spPr/>
        <p:txBody>
          <a:bodyPr>
            <a:normAutofit fontScale="92500" lnSpcReduction="10000"/>
          </a:bodyPr>
          <a:lstStyle/>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 Replication Transparency</a:t>
            </a:r>
          </a:p>
          <a:p>
            <a:pPr lvl="1"/>
            <a:r>
              <a:rPr lang="en-US" dirty="0" smtClean="0"/>
              <a:t> User/client need not know that multiple physical copies of data exist.</a:t>
            </a:r>
          </a:p>
          <a:p>
            <a:r>
              <a:rPr lang="en-US" dirty="0" smtClean="0"/>
              <a:t>  Replication Consistency</a:t>
            </a:r>
          </a:p>
          <a:p>
            <a:pPr lvl="1"/>
            <a:r>
              <a:rPr lang="en-US" dirty="0" smtClean="0"/>
              <a:t> Data is consistent on all of the replicas (or is converging towards becoming consistent)</a:t>
            </a:r>
            <a:endParaRPr lang="en-US" dirty="0"/>
          </a:p>
        </p:txBody>
      </p:sp>
      <p:sp>
        <p:nvSpPr>
          <p:cNvPr id="9225" name="Oval 9"/>
          <p:cNvSpPr>
            <a:spLocks noChangeArrowheads="1"/>
          </p:cNvSpPr>
          <p:nvPr/>
        </p:nvSpPr>
        <p:spPr bwMode="auto">
          <a:xfrm>
            <a:off x="1371600" y="13208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9226" name="Text Box 10"/>
          <p:cNvSpPr txBox="1">
            <a:spLocks noChangeArrowheads="1"/>
          </p:cNvSpPr>
          <p:nvPr/>
        </p:nvSpPr>
        <p:spPr bwMode="auto">
          <a:xfrm>
            <a:off x="1384300" y="13716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9227" name="Text Box 11"/>
          <p:cNvSpPr txBox="1">
            <a:spLocks noChangeArrowheads="1"/>
          </p:cNvSpPr>
          <p:nvPr/>
        </p:nvSpPr>
        <p:spPr bwMode="auto">
          <a:xfrm>
            <a:off x="3378200" y="13589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9228" name="Oval 12"/>
          <p:cNvSpPr>
            <a:spLocks noChangeArrowheads="1"/>
          </p:cNvSpPr>
          <p:nvPr/>
        </p:nvSpPr>
        <p:spPr bwMode="auto">
          <a:xfrm>
            <a:off x="6121400" y="14224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9229" name="Oval 13"/>
          <p:cNvSpPr>
            <a:spLocks noChangeArrowheads="1"/>
          </p:cNvSpPr>
          <p:nvPr/>
        </p:nvSpPr>
        <p:spPr bwMode="auto">
          <a:xfrm>
            <a:off x="6121400" y="22225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9230" name="Oval 14"/>
          <p:cNvSpPr>
            <a:spLocks noChangeArrowheads="1"/>
          </p:cNvSpPr>
          <p:nvPr/>
        </p:nvSpPr>
        <p:spPr bwMode="auto">
          <a:xfrm>
            <a:off x="6108700" y="30226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9231" name="Text Box 15"/>
          <p:cNvSpPr txBox="1">
            <a:spLocks noChangeArrowheads="1"/>
          </p:cNvSpPr>
          <p:nvPr/>
        </p:nvSpPr>
        <p:spPr bwMode="auto">
          <a:xfrm>
            <a:off x="6083300" y="15240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9232" name="Text Box 16"/>
          <p:cNvSpPr txBox="1">
            <a:spLocks noChangeArrowheads="1"/>
          </p:cNvSpPr>
          <p:nvPr/>
        </p:nvSpPr>
        <p:spPr bwMode="auto">
          <a:xfrm>
            <a:off x="6070600" y="31877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9233" name="Text Box 17"/>
          <p:cNvSpPr txBox="1">
            <a:spLocks noChangeArrowheads="1"/>
          </p:cNvSpPr>
          <p:nvPr/>
        </p:nvSpPr>
        <p:spPr bwMode="auto">
          <a:xfrm>
            <a:off x="6096000" y="23495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69650" name="Rectangle 18"/>
          <p:cNvSpPr>
            <a:spLocks noChangeArrowheads="1"/>
          </p:cNvSpPr>
          <p:nvPr/>
        </p:nvSpPr>
        <p:spPr bwMode="auto">
          <a:xfrm>
            <a:off x="1079500" y="19685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9235" name="Oval 19"/>
          <p:cNvSpPr>
            <a:spLocks noChangeArrowheads="1"/>
          </p:cNvSpPr>
          <p:nvPr/>
        </p:nvSpPr>
        <p:spPr bwMode="auto">
          <a:xfrm>
            <a:off x="1371600" y="21209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9236" name="Text Box 20"/>
          <p:cNvSpPr txBox="1">
            <a:spLocks noChangeArrowheads="1"/>
          </p:cNvSpPr>
          <p:nvPr/>
        </p:nvSpPr>
        <p:spPr bwMode="auto">
          <a:xfrm>
            <a:off x="1384300" y="21717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9237" name="Text Box 21"/>
          <p:cNvSpPr txBox="1">
            <a:spLocks noChangeArrowheads="1"/>
          </p:cNvSpPr>
          <p:nvPr/>
        </p:nvSpPr>
        <p:spPr bwMode="auto">
          <a:xfrm>
            <a:off x="3378200" y="21463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69654" name="Rectangle 22"/>
          <p:cNvSpPr>
            <a:spLocks noChangeArrowheads="1"/>
          </p:cNvSpPr>
          <p:nvPr/>
        </p:nvSpPr>
        <p:spPr bwMode="auto">
          <a:xfrm>
            <a:off x="1092200" y="3086100"/>
            <a:ext cx="3886200" cy="685800"/>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9239" name="Oval 23"/>
          <p:cNvSpPr>
            <a:spLocks noChangeArrowheads="1"/>
          </p:cNvSpPr>
          <p:nvPr/>
        </p:nvSpPr>
        <p:spPr bwMode="auto">
          <a:xfrm>
            <a:off x="1384300" y="32385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9240" name="Text Box 24"/>
          <p:cNvSpPr txBox="1">
            <a:spLocks noChangeArrowheads="1"/>
          </p:cNvSpPr>
          <p:nvPr/>
        </p:nvSpPr>
        <p:spPr bwMode="auto">
          <a:xfrm>
            <a:off x="1397000" y="32893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t>Client</a:t>
            </a:r>
          </a:p>
        </p:txBody>
      </p:sp>
      <p:sp>
        <p:nvSpPr>
          <p:cNvPr id="9241" name="Text Box 25"/>
          <p:cNvSpPr txBox="1">
            <a:spLocks noChangeArrowheads="1"/>
          </p:cNvSpPr>
          <p:nvPr/>
        </p:nvSpPr>
        <p:spPr bwMode="auto">
          <a:xfrm>
            <a:off x="3390900" y="3263900"/>
            <a:ext cx="1193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Front End</a:t>
            </a:r>
          </a:p>
        </p:txBody>
      </p:sp>
      <p:sp>
        <p:nvSpPr>
          <p:cNvPr id="9242" name="Text Box 26"/>
          <p:cNvSpPr txBox="1">
            <a:spLocks noChangeArrowheads="1"/>
          </p:cNvSpPr>
          <p:nvPr/>
        </p:nvSpPr>
        <p:spPr bwMode="auto">
          <a:xfrm>
            <a:off x="7162800" y="3721100"/>
            <a:ext cx="977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hlink"/>
                </a:solidFill>
              </a:rPr>
              <a:t>Service</a:t>
            </a:r>
          </a:p>
        </p:txBody>
      </p:sp>
      <p:sp>
        <p:nvSpPr>
          <p:cNvPr id="9243" name="Line 27"/>
          <p:cNvSpPr>
            <a:spLocks noChangeShapeType="1"/>
          </p:cNvSpPr>
          <p:nvPr/>
        </p:nvSpPr>
        <p:spPr bwMode="auto">
          <a:xfrm>
            <a:off x="2247900" y="15367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4" name="Line 28"/>
          <p:cNvSpPr>
            <a:spLocks noChangeShapeType="1"/>
          </p:cNvSpPr>
          <p:nvPr/>
        </p:nvSpPr>
        <p:spPr bwMode="auto">
          <a:xfrm>
            <a:off x="2273300" y="23241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5" name="Line 29"/>
          <p:cNvSpPr>
            <a:spLocks noChangeShapeType="1"/>
          </p:cNvSpPr>
          <p:nvPr/>
        </p:nvSpPr>
        <p:spPr bwMode="auto">
          <a:xfrm>
            <a:off x="2273300" y="34417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6" name="Line 30"/>
          <p:cNvSpPr>
            <a:spLocks noChangeShapeType="1"/>
          </p:cNvSpPr>
          <p:nvPr/>
        </p:nvSpPr>
        <p:spPr bwMode="auto">
          <a:xfrm>
            <a:off x="4584700" y="1549400"/>
            <a:ext cx="1168400" cy="2921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7" name="Line 31"/>
          <p:cNvSpPr>
            <a:spLocks noChangeShapeType="1"/>
          </p:cNvSpPr>
          <p:nvPr/>
        </p:nvSpPr>
        <p:spPr bwMode="auto">
          <a:xfrm>
            <a:off x="4572000" y="2298700"/>
            <a:ext cx="12065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8" name="Line 32"/>
          <p:cNvSpPr>
            <a:spLocks noChangeShapeType="1"/>
          </p:cNvSpPr>
          <p:nvPr/>
        </p:nvSpPr>
        <p:spPr bwMode="auto">
          <a:xfrm flipV="1">
            <a:off x="4597400" y="3009900"/>
            <a:ext cx="1155700" cy="4064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249" name="Group 33"/>
          <p:cNvGrpSpPr>
            <a:grpSpLocks/>
          </p:cNvGrpSpPr>
          <p:nvPr/>
        </p:nvGrpSpPr>
        <p:grpSpPr bwMode="auto">
          <a:xfrm>
            <a:off x="6997700" y="1333500"/>
            <a:ext cx="203200" cy="393700"/>
            <a:chOff x="4408" y="920"/>
            <a:chExt cx="128" cy="248"/>
          </a:xfrm>
        </p:grpSpPr>
        <p:sp>
          <p:nvSpPr>
            <p:cNvPr id="9282" name="Oval 34"/>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83" name="Line 35"/>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50" name="Group 36"/>
          <p:cNvGrpSpPr>
            <a:grpSpLocks/>
          </p:cNvGrpSpPr>
          <p:nvPr/>
        </p:nvGrpSpPr>
        <p:grpSpPr bwMode="auto">
          <a:xfrm>
            <a:off x="7150100" y="1485900"/>
            <a:ext cx="203200" cy="393700"/>
            <a:chOff x="4408" y="920"/>
            <a:chExt cx="128" cy="248"/>
          </a:xfrm>
        </p:grpSpPr>
        <p:sp>
          <p:nvSpPr>
            <p:cNvPr id="9280" name="Oval 37"/>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81" name="Line 38"/>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51" name="Group 39"/>
          <p:cNvGrpSpPr>
            <a:grpSpLocks/>
          </p:cNvGrpSpPr>
          <p:nvPr/>
        </p:nvGrpSpPr>
        <p:grpSpPr bwMode="auto">
          <a:xfrm>
            <a:off x="7302500" y="1638300"/>
            <a:ext cx="203200" cy="393700"/>
            <a:chOff x="4408" y="920"/>
            <a:chExt cx="128" cy="248"/>
          </a:xfrm>
        </p:grpSpPr>
        <p:sp>
          <p:nvSpPr>
            <p:cNvPr id="9278" name="Oval 40"/>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79" name="Line 41"/>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52" name="Group 42"/>
          <p:cNvGrpSpPr>
            <a:grpSpLocks/>
          </p:cNvGrpSpPr>
          <p:nvPr/>
        </p:nvGrpSpPr>
        <p:grpSpPr bwMode="auto">
          <a:xfrm>
            <a:off x="7010400" y="2273300"/>
            <a:ext cx="203200" cy="393700"/>
            <a:chOff x="4408" y="920"/>
            <a:chExt cx="128" cy="248"/>
          </a:xfrm>
        </p:grpSpPr>
        <p:sp>
          <p:nvSpPr>
            <p:cNvPr id="9276" name="Oval 43"/>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77" name="Line 44"/>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53" name="Group 45"/>
          <p:cNvGrpSpPr>
            <a:grpSpLocks/>
          </p:cNvGrpSpPr>
          <p:nvPr/>
        </p:nvGrpSpPr>
        <p:grpSpPr bwMode="auto">
          <a:xfrm>
            <a:off x="7289800" y="2260600"/>
            <a:ext cx="203200" cy="393700"/>
            <a:chOff x="4408" y="920"/>
            <a:chExt cx="128" cy="248"/>
          </a:xfrm>
        </p:grpSpPr>
        <p:sp>
          <p:nvSpPr>
            <p:cNvPr id="9274" name="Oval 46"/>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75" name="Line 47"/>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54" name="Group 48"/>
          <p:cNvGrpSpPr>
            <a:grpSpLocks/>
          </p:cNvGrpSpPr>
          <p:nvPr/>
        </p:nvGrpSpPr>
        <p:grpSpPr bwMode="auto">
          <a:xfrm>
            <a:off x="7556500" y="2273300"/>
            <a:ext cx="203200" cy="393700"/>
            <a:chOff x="4408" y="920"/>
            <a:chExt cx="128" cy="248"/>
          </a:xfrm>
        </p:grpSpPr>
        <p:sp>
          <p:nvSpPr>
            <p:cNvPr id="9272" name="Oval 49"/>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73" name="Line 50"/>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55" name="Group 51"/>
          <p:cNvGrpSpPr>
            <a:grpSpLocks/>
          </p:cNvGrpSpPr>
          <p:nvPr/>
        </p:nvGrpSpPr>
        <p:grpSpPr bwMode="auto">
          <a:xfrm>
            <a:off x="6819900" y="2997200"/>
            <a:ext cx="203200" cy="393700"/>
            <a:chOff x="4408" y="920"/>
            <a:chExt cx="128" cy="248"/>
          </a:xfrm>
        </p:grpSpPr>
        <p:sp>
          <p:nvSpPr>
            <p:cNvPr id="9270" name="Oval 52"/>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71" name="Line 53"/>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56" name="Group 54"/>
          <p:cNvGrpSpPr>
            <a:grpSpLocks/>
          </p:cNvGrpSpPr>
          <p:nvPr/>
        </p:nvGrpSpPr>
        <p:grpSpPr bwMode="auto">
          <a:xfrm>
            <a:off x="7048500" y="3175000"/>
            <a:ext cx="203200" cy="393700"/>
            <a:chOff x="4408" y="920"/>
            <a:chExt cx="128" cy="248"/>
          </a:xfrm>
        </p:grpSpPr>
        <p:sp>
          <p:nvSpPr>
            <p:cNvPr id="9268" name="Oval 55"/>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69" name="Line 56"/>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57" name="Group 57"/>
          <p:cNvGrpSpPr>
            <a:grpSpLocks/>
          </p:cNvGrpSpPr>
          <p:nvPr/>
        </p:nvGrpSpPr>
        <p:grpSpPr bwMode="auto">
          <a:xfrm>
            <a:off x="7315200" y="3086100"/>
            <a:ext cx="203200" cy="393700"/>
            <a:chOff x="4408" y="920"/>
            <a:chExt cx="128" cy="248"/>
          </a:xfrm>
        </p:grpSpPr>
        <p:sp>
          <p:nvSpPr>
            <p:cNvPr id="9266" name="Oval 58"/>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67" name="Line 59"/>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258" name="Text Box 60"/>
          <p:cNvSpPr txBox="1">
            <a:spLocks noChangeArrowheads="1"/>
          </p:cNvSpPr>
          <p:nvPr/>
        </p:nvSpPr>
        <p:spPr bwMode="auto">
          <a:xfrm>
            <a:off x="7366000" y="34290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server</a:t>
            </a:r>
          </a:p>
        </p:txBody>
      </p:sp>
      <p:sp>
        <p:nvSpPr>
          <p:cNvPr id="9259" name="Text Box 61"/>
          <p:cNvSpPr txBox="1">
            <a:spLocks noChangeArrowheads="1"/>
          </p:cNvSpPr>
          <p:nvPr/>
        </p:nvSpPr>
        <p:spPr bwMode="auto">
          <a:xfrm>
            <a:off x="7315200" y="26289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server</a:t>
            </a:r>
          </a:p>
        </p:txBody>
      </p:sp>
      <p:sp>
        <p:nvSpPr>
          <p:cNvPr id="9260" name="Text Box 62"/>
          <p:cNvSpPr txBox="1">
            <a:spLocks noChangeArrowheads="1"/>
          </p:cNvSpPr>
          <p:nvPr/>
        </p:nvSpPr>
        <p:spPr bwMode="auto">
          <a:xfrm>
            <a:off x="7302500" y="12573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server</a:t>
            </a:r>
          </a:p>
        </p:txBody>
      </p:sp>
      <p:grpSp>
        <p:nvGrpSpPr>
          <p:cNvPr id="9261" name="Group 63"/>
          <p:cNvGrpSpPr>
            <a:grpSpLocks/>
          </p:cNvGrpSpPr>
          <p:nvPr/>
        </p:nvGrpSpPr>
        <p:grpSpPr bwMode="auto">
          <a:xfrm>
            <a:off x="7645400" y="3073400"/>
            <a:ext cx="215900" cy="393700"/>
            <a:chOff x="4408" y="920"/>
            <a:chExt cx="128" cy="248"/>
          </a:xfrm>
        </p:grpSpPr>
        <p:sp>
          <p:nvSpPr>
            <p:cNvPr id="9264" name="Oval 64"/>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9265" name="Line 65"/>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262" name="Text Box 66"/>
          <p:cNvSpPr txBox="1">
            <a:spLocks noChangeArrowheads="1"/>
          </p:cNvSpPr>
          <p:nvPr/>
        </p:nvSpPr>
        <p:spPr bwMode="auto">
          <a:xfrm>
            <a:off x="5656263" y="525463"/>
            <a:ext cx="17351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1600"/>
              <a:t>Replica Manager</a:t>
            </a:r>
          </a:p>
        </p:txBody>
      </p:sp>
      <p:sp>
        <p:nvSpPr>
          <p:cNvPr id="9263" name="Line 67"/>
          <p:cNvSpPr>
            <a:spLocks noChangeShapeType="1"/>
          </p:cNvSpPr>
          <p:nvPr/>
        </p:nvSpPr>
        <p:spPr bwMode="auto">
          <a:xfrm flipV="1">
            <a:off x="6197600" y="876300"/>
            <a:ext cx="457200" cy="6604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Optional Slides</a:t>
            </a:r>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5712732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smtClean="0"/>
              <a:t>Quorum Consensus Examples</a:t>
            </a:r>
            <a:endParaRPr lang="en-GB"/>
          </a:p>
        </p:txBody>
      </p:sp>
      <p:sp>
        <p:nvSpPr>
          <p:cNvPr id="4" name="Content Placeholder 3"/>
          <p:cNvSpPr>
            <a:spLocks noGrp="1"/>
          </p:cNvSpPr>
          <p:nvPr>
            <p:ph idx="1"/>
          </p:nvPr>
        </p:nvSpPr>
        <p:spPr/>
        <p:txBody>
          <a:bodyPr/>
          <a:lstStyle/>
          <a:p>
            <a:endParaRPr lang="en-US"/>
          </a:p>
        </p:txBody>
      </p:sp>
      <p:sp>
        <p:nvSpPr>
          <p:cNvPr id="49155" name="Rectangle 3"/>
          <p:cNvSpPr>
            <a:spLocks noChangeArrowheads="1"/>
          </p:cNvSpPr>
          <p:nvPr/>
        </p:nvSpPr>
        <p:spPr bwMode="auto">
          <a:xfrm>
            <a:off x="4814888" y="1171575"/>
            <a:ext cx="142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6" name="Rectangle 4"/>
          <p:cNvSpPr>
            <a:spLocks noChangeArrowheads="1"/>
          </p:cNvSpPr>
          <p:nvPr/>
        </p:nvSpPr>
        <p:spPr bwMode="auto">
          <a:xfrm>
            <a:off x="7272338" y="1155700"/>
            <a:ext cx="14287"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7" name="Rectangle 5"/>
          <p:cNvSpPr>
            <a:spLocks noChangeArrowheads="1"/>
          </p:cNvSpPr>
          <p:nvPr/>
        </p:nvSpPr>
        <p:spPr bwMode="auto">
          <a:xfrm>
            <a:off x="3362325" y="1171575"/>
            <a:ext cx="15875"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8" name="Rectangle 6"/>
          <p:cNvSpPr>
            <a:spLocks noChangeArrowheads="1"/>
          </p:cNvSpPr>
          <p:nvPr/>
        </p:nvSpPr>
        <p:spPr bwMode="auto">
          <a:xfrm>
            <a:off x="4814888" y="1171575"/>
            <a:ext cx="14287"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9" name="Rectangle 7"/>
          <p:cNvSpPr>
            <a:spLocks noChangeArrowheads="1"/>
          </p:cNvSpPr>
          <p:nvPr/>
        </p:nvSpPr>
        <p:spPr bwMode="auto">
          <a:xfrm>
            <a:off x="5638800" y="1171575"/>
            <a:ext cx="15875"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0" name="Rectangle 8"/>
          <p:cNvSpPr>
            <a:spLocks noChangeArrowheads="1"/>
          </p:cNvSpPr>
          <p:nvPr/>
        </p:nvSpPr>
        <p:spPr bwMode="auto">
          <a:xfrm>
            <a:off x="6464300" y="1171575"/>
            <a:ext cx="14288"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1" name="Rectangle 9"/>
          <p:cNvSpPr>
            <a:spLocks noChangeArrowheads="1"/>
          </p:cNvSpPr>
          <p:nvPr/>
        </p:nvSpPr>
        <p:spPr bwMode="auto">
          <a:xfrm>
            <a:off x="3362325" y="1724025"/>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2" name="Rectangle 10"/>
          <p:cNvSpPr>
            <a:spLocks noChangeArrowheads="1"/>
          </p:cNvSpPr>
          <p:nvPr/>
        </p:nvSpPr>
        <p:spPr bwMode="auto">
          <a:xfrm>
            <a:off x="4814888" y="1724025"/>
            <a:ext cx="142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3" name="Rectangle 11"/>
          <p:cNvSpPr>
            <a:spLocks noChangeArrowheads="1"/>
          </p:cNvSpPr>
          <p:nvPr/>
        </p:nvSpPr>
        <p:spPr bwMode="auto">
          <a:xfrm>
            <a:off x="5638800" y="1724025"/>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4" name="Rectangle 12"/>
          <p:cNvSpPr>
            <a:spLocks noChangeArrowheads="1"/>
          </p:cNvSpPr>
          <p:nvPr/>
        </p:nvSpPr>
        <p:spPr bwMode="auto">
          <a:xfrm>
            <a:off x="6464300" y="1724025"/>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5" name="Rectangle 13"/>
          <p:cNvSpPr>
            <a:spLocks noChangeArrowheads="1"/>
          </p:cNvSpPr>
          <p:nvPr/>
        </p:nvSpPr>
        <p:spPr bwMode="auto">
          <a:xfrm>
            <a:off x="4814888" y="1724025"/>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6" name="Rectangle 14"/>
          <p:cNvSpPr>
            <a:spLocks noChangeArrowheads="1"/>
          </p:cNvSpPr>
          <p:nvPr/>
        </p:nvSpPr>
        <p:spPr bwMode="auto">
          <a:xfrm>
            <a:off x="4814888" y="2016125"/>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7" name="Rectangle 15"/>
          <p:cNvSpPr>
            <a:spLocks noChangeArrowheads="1"/>
          </p:cNvSpPr>
          <p:nvPr/>
        </p:nvSpPr>
        <p:spPr bwMode="auto">
          <a:xfrm>
            <a:off x="4814888" y="2308225"/>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8" name="Rectangle 16"/>
          <p:cNvSpPr>
            <a:spLocks noChangeArrowheads="1"/>
          </p:cNvSpPr>
          <p:nvPr/>
        </p:nvSpPr>
        <p:spPr bwMode="auto">
          <a:xfrm>
            <a:off x="3362325" y="2616200"/>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69" name="Rectangle 17"/>
          <p:cNvSpPr>
            <a:spLocks noChangeArrowheads="1"/>
          </p:cNvSpPr>
          <p:nvPr/>
        </p:nvSpPr>
        <p:spPr bwMode="auto">
          <a:xfrm>
            <a:off x="4814888" y="2616200"/>
            <a:ext cx="142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0" name="Rectangle 18"/>
          <p:cNvSpPr>
            <a:spLocks noChangeArrowheads="1"/>
          </p:cNvSpPr>
          <p:nvPr/>
        </p:nvSpPr>
        <p:spPr bwMode="auto">
          <a:xfrm>
            <a:off x="5638800" y="2616200"/>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1" name="Rectangle 19"/>
          <p:cNvSpPr>
            <a:spLocks noChangeArrowheads="1"/>
          </p:cNvSpPr>
          <p:nvPr/>
        </p:nvSpPr>
        <p:spPr bwMode="auto">
          <a:xfrm>
            <a:off x="6464300" y="2616200"/>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2" name="Rectangle 20"/>
          <p:cNvSpPr>
            <a:spLocks noChangeArrowheads="1"/>
          </p:cNvSpPr>
          <p:nvPr/>
        </p:nvSpPr>
        <p:spPr bwMode="auto">
          <a:xfrm>
            <a:off x="4814888" y="2616200"/>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3" name="Rectangle 21"/>
          <p:cNvSpPr>
            <a:spLocks noChangeArrowheads="1"/>
          </p:cNvSpPr>
          <p:nvPr/>
        </p:nvSpPr>
        <p:spPr bwMode="auto">
          <a:xfrm>
            <a:off x="4814888" y="2908300"/>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4" name="Rectangle 22"/>
          <p:cNvSpPr>
            <a:spLocks noChangeArrowheads="1"/>
          </p:cNvSpPr>
          <p:nvPr/>
        </p:nvSpPr>
        <p:spPr bwMode="auto">
          <a:xfrm>
            <a:off x="4814888" y="3200400"/>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5" name="Rectangle 23"/>
          <p:cNvSpPr>
            <a:spLocks noChangeArrowheads="1"/>
          </p:cNvSpPr>
          <p:nvPr/>
        </p:nvSpPr>
        <p:spPr bwMode="auto">
          <a:xfrm>
            <a:off x="3362325" y="3508375"/>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6" name="Rectangle 24"/>
          <p:cNvSpPr>
            <a:spLocks noChangeArrowheads="1"/>
          </p:cNvSpPr>
          <p:nvPr/>
        </p:nvSpPr>
        <p:spPr bwMode="auto">
          <a:xfrm>
            <a:off x="4814888" y="3508375"/>
            <a:ext cx="142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7" name="Rectangle 25"/>
          <p:cNvSpPr>
            <a:spLocks noChangeArrowheads="1"/>
          </p:cNvSpPr>
          <p:nvPr/>
        </p:nvSpPr>
        <p:spPr bwMode="auto">
          <a:xfrm>
            <a:off x="5638800" y="3508375"/>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8" name="Rectangle 26"/>
          <p:cNvSpPr>
            <a:spLocks noChangeArrowheads="1"/>
          </p:cNvSpPr>
          <p:nvPr/>
        </p:nvSpPr>
        <p:spPr bwMode="auto">
          <a:xfrm>
            <a:off x="6464300" y="3508375"/>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79" name="Rectangle 27"/>
          <p:cNvSpPr>
            <a:spLocks noChangeArrowheads="1"/>
          </p:cNvSpPr>
          <p:nvPr/>
        </p:nvSpPr>
        <p:spPr bwMode="auto">
          <a:xfrm>
            <a:off x="4814888" y="3508375"/>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0" name="Rectangle 28"/>
          <p:cNvSpPr>
            <a:spLocks noChangeArrowheads="1"/>
          </p:cNvSpPr>
          <p:nvPr/>
        </p:nvSpPr>
        <p:spPr bwMode="auto">
          <a:xfrm>
            <a:off x="4814888" y="3800475"/>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1" name="Rectangle 29"/>
          <p:cNvSpPr>
            <a:spLocks noChangeArrowheads="1"/>
          </p:cNvSpPr>
          <p:nvPr/>
        </p:nvSpPr>
        <p:spPr bwMode="auto">
          <a:xfrm>
            <a:off x="3362325" y="4108450"/>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2" name="Rectangle 30"/>
          <p:cNvSpPr>
            <a:spLocks noChangeArrowheads="1"/>
          </p:cNvSpPr>
          <p:nvPr/>
        </p:nvSpPr>
        <p:spPr bwMode="auto">
          <a:xfrm>
            <a:off x="4814888" y="4108450"/>
            <a:ext cx="142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3" name="Rectangle 31"/>
          <p:cNvSpPr>
            <a:spLocks noChangeArrowheads="1"/>
          </p:cNvSpPr>
          <p:nvPr/>
        </p:nvSpPr>
        <p:spPr bwMode="auto">
          <a:xfrm>
            <a:off x="5638800" y="4108450"/>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4" name="Rectangle 32"/>
          <p:cNvSpPr>
            <a:spLocks noChangeArrowheads="1"/>
          </p:cNvSpPr>
          <p:nvPr/>
        </p:nvSpPr>
        <p:spPr bwMode="auto">
          <a:xfrm>
            <a:off x="6464300" y="4108450"/>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5" name="Rectangle 33"/>
          <p:cNvSpPr>
            <a:spLocks noChangeArrowheads="1"/>
          </p:cNvSpPr>
          <p:nvPr/>
        </p:nvSpPr>
        <p:spPr bwMode="auto">
          <a:xfrm>
            <a:off x="3048000" y="4984750"/>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6" name="Rectangle 34"/>
          <p:cNvSpPr>
            <a:spLocks noChangeArrowheads="1"/>
          </p:cNvSpPr>
          <p:nvPr/>
        </p:nvSpPr>
        <p:spPr bwMode="auto">
          <a:xfrm>
            <a:off x="4814888" y="4984750"/>
            <a:ext cx="142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7" name="Rectangle 35"/>
          <p:cNvSpPr>
            <a:spLocks noChangeArrowheads="1"/>
          </p:cNvSpPr>
          <p:nvPr/>
        </p:nvSpPr>
        <p:spPr bwMode="auto">
          <a:xfrm>
            <a:off x="5638800" y="4984750"/>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8" name="Rectangle 36"/>
          <p:cNvSpPr>
            <a:spLocks noChangeArrowheads="1"/>
          </p:cNvSpPr>
          <p:nvPr/>
        </p:nvSpPr>
        <p:spPr bwMode="auto">
          <a:xfrm>
            <a:off x="6464300" y="4984750"/>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89" name="Rectangle 37"/>
          <p:cNvSpPr>
            <a:spLocks noChangeArrowheads="1"/>
          </p:cNvSpPr>
          <p:nvPr/>
        </p:nvSpPr>
        <p:spPr bwMode="auto">
          <a:xfrm>
            <a:off x="3048000" y="4984750"/>
            <a:ext cx="14288"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0" name="Rectangle 38"/>
          <p:cNvSpPr>
            <a:spLocks noChangeArrowheads="1"/>
          </p:cNvSpPr>
          <p:nvPr/>
        </p:nvSpPr>
        <p:spPr bwMode="auto">
          <a:xfrm>
            <a:off x="4814888" y="4984750"/>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1" name="Rectangle 39"/>
          <p:cNvSpPr>
            <a:spLocks noChangeArrowheads="1"/>
          </p:cNvSpPr>
          <p:nvPr/>
        </p:nvSpPr>
        <p:spPr bwMode="auto">
          <a:xfrm>
            <a:off x="3048000" y="5276850"/>
            <a:ext cx="14288"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2" name="Rectangle 40"/>
          <p:cNvSpPr>
            <a:spLocks noChangeArrowheads="1"/>
          </p:cNvSpPr>
          <p:nvPr/>
        </p:nvSpPr>
        <p:spPr bwMode="auto">
          <a:xfrm>
            <a:off x="4814888" y="5276850"/>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3" name="Rectangle 41"/>
          <p:cNvSpPr>
            <a:spLocks noChangeArrowheads="1"/>
          </p:cNvSpPr>
          <p:nvPr/>
        </p:nvSpPr>
        <p:spPr bwMode="auto">
          <a:xfrm>
            <a:off x="3048000" y="5584825"/>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4" name="Rectangle 42"/>
          <p:cNvSpPr>
            <a:spLocks noChangeArrowheads="1"/>
          </p:cNvSpPr>
          <p:nvPr/>
        </p:nvSpPr>
        <p:spPr bwMode="auto">
          <a:xfrm>
            <a:off x="4814888" y="5584825"/>
            <a:ext cx="142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5" name="Rectangle 43"/>
          <p:cNvSpPr>
            <a:spLocks noChangeArrowheads="1"/>
          </p:cNvSpPr>
          <p:nvPr/>
        </p:nvSpPr>
        <p:spPr bwMode="auto">
          <a:xfrm>
            <a:off x="5638800" y="5584825"/>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6" name="Rectangle 44"/>
          <p:cNvSpPr>
            <a:spLocks noChangeArrowheads="1"/>
          </p:cNvSpPr>
          <p:nvPr/>
        </p:nvSpPr>
        <p:spPr bwMode="auto">
          <a:xfrm>
            <a:off x="6464300" y="5584825"/>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7" name="Rectangle 45"/>
          <p:cNvSpPr>
            <a:spLocks noChangeArrowheads="1"/>
          </p:cNvSpPr>
          <p:nvPr/>
        </p:nvSpPr>
        <p:spPr bwMode="auto">
          <a:xfrm>
            <a:off x="3048000" y="5584825"/>
            <a:ext cx="14288"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8" name="Rectangle 46"/>
          <p:cNvSpPr>
            <a:spLocks noChangeArrowheads="1"/>
          </p:cNvSpPr>
          <p:nvPr/>
        </p:nvSpPr>
        <p:spPr bwMode="auto">
          <a:xfrm>
            <a:off x="4814888" y="5584825"/>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99" name="Rectangle 47"/>
          <p:cNvSpPr>
            <a:spLocks noChangeArrowheads="1"/>
          </p:cNvSpPr>
          <p:nvPr/>
        </p:nvSpPr>
        <p:spPr bwMode="auto">
          <a:xfrm>
            <a:off x="3048000" y="5876925"/>
            <a:ext cx="14288"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00" name="Rectangle 48"/>
          <p:cNvSpPr>
            <a:spLocks noChangeArrowheads="1"/>
          </p:cNvSpPr>
          <p:nvPr/>
        </p:nvSpPr>
        <p:spPr bwMode="auto">
          <a:xfrm>
            <a:off x="3048000" y="6184900"/>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01" name="Rectangle 49"/>
          <p:cNvSpPr>
            <a:spLocks noChangeArrowheads="1"/>
          </p:cNvSpPr>
          <p:nvPr/>
        </p:nvSpPr>
        <p:spPr bwMode="auto">
          <a:xfrm>
            <a:off x="4814888" y="5876925"/>
            <a:ext cx="14287"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02" name="Rectangle 50"/>
          <p:cNvSpPr>
            <a:spLocks noChangeArrowheads="1"/>
          </p:cNvSpPr>
          <p:nvPr/>
        </p:nvSpPr>
        <p:spPr bwMode="auto">
          <a:xfrm>
            <a:off x="4814888" y="6184900"/>
            <a:ext cx="142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03" name="Rectangle 51"/>
          <p:cNvSpPr>
            <a:spLocks noChangeArrowheads="1"/>
          </p:cNvSpPr>
          <p:nvPr/>
        </p:nvSpPr>
        <p:spPr bwMode="auto">
          <a:xfrm>
            <a:off x="5638800" y="6184900"/>
            <a:ext cx="1587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04" name="Rectangle 52"/>
          <p:cNvSpPr>
            <a:spLocks noChangeArrowheads="1"/>
          </p:cNvSpPr>
          <p:nvPr/>
        </p:nvSpPr>
        <p:spPr bwMode="auto">
          <a:xfrm>
            <a:off x="6464300" y="6184900"/>
            <a:ext cx="142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9205" name="Group 53"/>
          <p:cNvGrpSpPr>
            <a:grpSpLocks/>
          </p:cNvGrpSpPr>
          <p:nvPr/>
        </p:nvGrpSpPr>
        <p:grpSpPr bwMode="auto">
          <a:xfrm>
            <a:off x="2124075" y="1270000"/>
            <a:ext cx="5167313" cy="4884738"/>
            <a:chOff x="1449" y="800"/>
            <a:chExt cx="3527" cy="3077"/>
          </a:xfrm>
        </p:grpSpPr>
        <p:sp>
          <p:nvSpPr>
            <p:cNvPr id="49209" name="Rectangle 54"/>
            <p:cNvSpPr>
              <a:spLocks noChangeArrowheads="1"/>
            </p:cNvSpPr>
            <p:nvPr/>
          </p:nvSpPr>
          <p:spPr bwMode="auto">
            <a:xfrm>
              <a:off x="3213" y="873"/>
              <a:ext cx="5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Example 1</a:t>
              </a:r>
              <a:endParaRPr lang="en-GB" sz="2400">
                <a:solidFill>
                  <a:schemeClr val="tx1"/>
                </a:solidFill>
                <a:latin typeface="Times" charset="0"/>
              </a:endParaRPr>
            </a:p>
          </p:txBody>
        </p:sp>
        <p:sp>
          <p:nvSpPr>
            <p:cNvPr id="49210" name="Rectangle 55"/>
            <p:cNvSpPr>
              <a:spLocks noChangeArrowheads="1"/>
            </p:cNvSpPr>
            <p:nvPr/>
          </p:nvSpPr>
          <p:spPr bwMode="auto">
            <a:xfrm>
              <a:off x="3819" y="873"/>
              <a:ext cx="5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Example 2</a:t>
              </a:r>
              <a:endParaRPr lang="en-GB" sz="2400">
                <a:solidFill>
                  <a:schemeClr val="tx1"/>
                </a:solidFill>
                <a:latin typeface="Times" charset="0"/>
              </a:endParaRPr>
            </a:p>
          </p:txBody>
        </p:sp>
        <p:sp>
          <p:nvSpPr>
            <p:cNvPr id="49211" name="Rectangle 56"/>
            <p:cNvSpPr>
              <a:spLocks noChangeArrowheads="1"/>
            </p:cNvSpPr>
            <p:nvPr/>
          </p:nvSpPr>
          <p:spPr bwMode="auto">
            <a:xfrm>
              <a:off x="4426" y="873"/>
              <a:ext cx="5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Example 3</a:t>
              </a:r>
              <a:endParaRPr lang="en-GB" sz="2400">
                <a:solidFill>
                  <a:schemeClr val="tx1"/>
                </a:solidFill>
                <a:latin typeface="Times" charset="0"/>
              </a:endParaRPr>
            </a:p>
          </p:txBody>
        </p:sp>
        <p:sp>
          <p:nvSpPr>
            <p:cNvPr id="49212" name="Rectangle 57"/>
            <p:cNvSpPr>
              <a:spLocks noChangeArrowheads="1"/>
            </p:cNvSpPr>
            <p:nvPr/>
          </p:nvSpPr>
          <p:spPr bwMode="auto">
            <a:xfrm>
              <a:off x="1471" y="1111"/>
              <a:ext cx="4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Latency</a:t>
              </a:r>
              <a:endParaRPr lang="en-GB" sz="2400">
                <a:solidFill>
                  <a:schemeClr val="tx1"/>
                </a:solidFill>
                <a:latin typeface="Times" charset="0"/>
              </a:endParaRPr>
            </a:p>
          </p:txBody>
        </p:sp>
        <p:sp>
          <p:nvSpPr>
            <p:cNvPr id="49213" name="Rectangle 58"/>
            <p:cNvSpPr>
              <a:spLocks noChangeArrowheads="1"/>
            </p:cNvSpPr>
            <p:nvPr/>
          </p:nvSpPr>
          <p:spPr bwMode="auto">
            <a:xfrm>
              <a:off x="1849" y="111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  </a:t>
              </a:r>
              <a:endParaRPr lang="en-GB" sz="2400">
                <a:solidFill>
                  <a:schemeClr val="tx1"/>
                </a:solidFill>
                <a:latin typeface="Times" charset="0"/>
              </a:endParaRPr>
            </a:p>
          </p:txBody>
        </p:sp>
        <p:sp>
          <p:nvSpPr>
            <p:cNvPr id="49214" name="Rectangle 59"/>
            <p:cNvSpPr>
              <a:spLocks noChangeArrowheads="1"/>
            </p:cNvSpPr>
            <p:nvPr/>
          </p:nvSpPr>
          <p:spPr bwMode="auto">
            <a:xfrm>
              <a:off x="2309" y="1141"/>
              <a:ext cx="4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Replica 1</a:t>
              </a:r>
              <a:endParaRPr lang="en-GB" sz="2400">
                <a:solidFill>
                  <a:schemeClr val="tx1"/>
                </a:solidFill>
                <a:latin typeface="Times" charset="0"/>
              </a:endParaRPr>
            </a:p>
          </p:txBody>
        </p:sp>
        <p:sp>
          <p:nvSpPr>
            <p:cNvPr id="49215" name="Rectangle 60"/>
            <p:cNvSpPr>
              <a:spLocks noChangeArrowheads="1"/>
            </p:cNvSpPr>
            <p:nvPr/>
          </p:nvSpPr>
          <p:spPr bwMode="auto">
            <a:xfrm>
              <a:off x="3301" y="111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a:t>
              </a:r>
              <a:endParaRPr lang="en-GB" sz="2400">
                <a:solidFill>
                  <a:schemeClr val="tx1"/>
                </a:solidFill>
                <a:latin typeface="Times" charset="0"/>
              </a:endParaRPr>
            </a:p>
          </p:txBody>
        </p:sp>
        <p:sp>
          <p:nvSpPr>
            <p:cNvPr id="49216" name="Rectangle 61"/>
            <p:cNvSpPr>
              <a:spLocks noChangeArrowheads="1"/>
            </p:cNvSpPr>
            <p:nvPr/>
          </p:nvSpPr>
          <p:spPr bwMode="auto">
            <a:xfrm>
              <a:off x="3863" y="111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a:t>
              </a:r>
              <a:endParaRPr lang="en-GB" sz="2400">
                <a:solidFill>
                  <a:schemeClr val="tx1"/>
                </a:solidFill>
                <a:latin typeface="Times" charset="0"/>
              </a:endParaRPr>
            </a:p>
          </p:txBody>
        </p:sp>
        <p:sp>
          <p:nvSpPr>
            <p:cNvPr id="49217" name="Rectangle 62"/>
            <p:cNvSpPr>
              <a:spLocks noChangeArrowheads="1"/>
            </p:cNvSpPr>
            <p:nvPr/>
          </p:nvSpPr>
          <p:spPr bwMode="auto">
            <a:xfrm>
              <a:off x="4426" y="111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a:t>
              </a:r>
              <a:endParaRPr lang="en-GB" sz="2400">
                <a:solidFill>
                  <a:schemeClr val="tx1"/>
                </a:solidFill>
                <a:latin typeface="Times" charset="0"/>
              </a:endParaRPr>
            </a:p>
          </p:txBody>
        </p:sp>
        <p:sp>
          <p:nvSpPr>
            <p:cNvPr id="49218" name="Rectangle 63"/>
            <p:cNvSpPr>
              <a:spLocks noChangeArrowheads="1"/>
            </p:cNvSpPr>
            <p:nvPr/>
          </p:nvSpPr>
          <p:spPr bwMode="auto">
            <a:xfrm>
              <a:off x="2295" y="108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19" name="Rectangle 64"/>
            <p:cNvSpPr>
              <a:spLocks noChangeArrowheads="1"/>
            </p:cNvSpPr>
            <p:nvPr/>
          </p:nvSpPr>
          <p:spPr bwMode="auto">
            <a:xfrm>
              <a:off x="3848" y="1086"/>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20" name="Rectangle 65"/>
            <p:cNvSpPr>
              <a:spLocks noChangeArrowheads="1"/>
            </p:cNvSpPr>
            <p:nvPr/>
          </p:nvSpPr>
          <p:spPr bwMode="auto">
            <a:xfrm>
              <a:off x="4411" y="108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21" name="Rectangle 66"/>
            <p:cNvSpPr>
              <a:spLocks noChangeArrowheads="1"/>
            </p:cNvSpPr>
            <p:nvPr/>
          </p:nvSpPr>
          <p:spPr bwMode="auto">
            <a:xfrm>
              <a:off x="1471" y="1295"/>
              <a:ext cx="7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(milliseconds)</a:t>
              </a:r>
              <a:endParaRPr lang="en-GB" sz="2400">
                <a:solidFill>
                  <a:schemeClr val="tx1"/>
                </a:solidFill>
                <a:latin typeface="Times" charset="0"/>
              </a:endParaRPr>
            </a:p>
          </p:txBody>
        </p:sp>
        <p:sp>
          <p:nvSpPr>
            <p:cNvPr id="49222" name="Rectangle 67"/>
            <p:cNvSpPr>
              <a:spLocks noChangeArrowheads="1"/>
            </p:cNvSpPr>
            <p:nvPr/>
          </p:nvSpPr>
          <p:spPr bwMode="auto">
            <a:xfrm>
              <a:off x="2309" y="1325"/>
              <a:ext cx="4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Replica 2</a:t>
              </a:r>
              <a:endParaRPr lang="en-GB" sz="2400">
                <a:solidFill>
                  <a:schemeClr val="tx1"/>
                </a:solidFill>
                <a:latin typeface="Times" charset="0"/>
              </a:endParaRPr>
            </a:p>
          </p:txBody>
        </p:sp>
        <p:sp>
          <p:nvSpPr>
            <p:cNvPr id="49223" name="Rectangle 68"/>
            <p:cNvSpPr>
              <a:spLocks noChangeArrowheads="1"/>
            </p:cNvSpPr>
            <p:nvPr/>
          </p:nvSpPr>
          <p:spPr bwMode="auto">
            <a:xfrm>
              <a:off x="3301" y="1295"/>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65</a:t>
              </a:r>
              <a:endParaRPr lang="en-GB" sz="2400">
                <a:solidFill>
                  <a:schemeClr val="tx1"/>
                </a:solidFill>
                <a:latin typeface="Times" charset="0"/>
              </a:endParaRPr>
            </a:p>
          </p:txBody>
        </p:sp>
        <p:sp>
          <p:nvSpPr>
            <p:cNvPr id="49224" name="Rectangle 69"/>
            <p:cNvSpPr>
              <a:spLocks noChangeArrowheads="1"/>
            </p:cNvSpPr>
            <p:nvPr/>
          </p:nvSpPr>
          <p:spPr bwMode="auto">
            <a:xfrm>
              <a:off x="3863" y="1295"/>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100</a:t>
              </a:r>
              <a:endParaRPr lang="en-GB" sz="2400">
                <a:solidFill>
                  <a:schemeClr val="tx1"/>
                </a:solidFill>
                <a:latin typeface="Times" charset="0"/>
              </a:endParaRPr>
            </a:p>
          </p:txBody>
        </p:sp>
        <p:sp>
          <p:nvSpPr>
            <p:cNvPr id="49225" name="Rectangle 70"/>
            <p:cNvSpPr>
              <a:spLocks noChangeArrowheads="1"/>
            </p:cNvSpPr>
            <p:nvPr/>
          </p:nvSpPr>
          <p:spPr bwMode="auto">
            <a:xfrm>
              <a:off x="4426" y="1295"/>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750</a:t>
              </a:r>
              <a:endParaRPr lang="en-GB" sz="2400">
                <a:solidFill>
                  <a:schemeClr val="tx1"/>
                </a:solidFill>
                <a:latin typeface="Times" charset="0"/>
              </a:endParaRPr>
            </a:p>
          </p:txBody>
        </p:sp>
        <p:sp>
          <p:nvSpPr>
            <p:cNvPr id="49226" name="Rectangle 71"/>
            <p:cNvSpPr>
              <a:spLocks noChangeArrowheads="1"/>
            </p:cNvSpPr>
            <p:nvPr/>
          </p:nvSpPr>
          <p:spPr bwMode="auto">
            <a:xfrm>
              <a:off x="2295" y="127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27" name="Rectangle 72"/>
            <p:cNvSpPr>
              <a:spLocks noChangeArrowheads="1"/>
            </p:cNvSpPr>
            <p:nvPr/>
          </p:nvSpPr>
          <p:spPr bwMode="auto">
            <a:xfrm>
              <a:off x="3848" y="1270"/>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28" name="Rectangle 73"/>
            <p:cNvSpPr>
              <a:spLocks noChangeArrowheads="1"/>
            </p:cNvSpPr>
            <p:nvPr/>
          </p:nvSpPr>
          <p:spPr bwMode="auto">
            <a:xfrm>
              <a:off x="4411" y="127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29" name="Rectangle 74"/>
            <p:cNvSpPr>
              <a:spLocks noChangeArrowheads="1"/>
            </p:cNvSpPr>
            <p:nvPr/>
          </p:nvSpPr>
          <p:spPr bwMode="auto">
            <a:xfrm>
              <a:off x="2309" y="1509"/>
              <a:ext cx="4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Replica 3</a:t>
              </a:r>
              <a:endParaRPr lang="en-GB" sz="2400">
                <a:solidFill>
                  <a:schemeClr val="tx1"/>
                </a:solidFill>
                <a:latin typeface="Times" charset="0"/>
              </a:endParaRPr>
            </a:p>
          </p:txBody>
        </p:sp>
        <p:sp>
          <p:nvSpPr>
            <p:cNvPr id="49230" name="Rectangle 75"/>
            <p:cNvSpPr>
              <a:spLocks noChangeArrowheads="1"/>
            </p:cNvSpPr>
            <p:nvPr/>
          </p:nvSpPr>
          <p:spPr bwMode="auto">
            <a:xfrm>
              <a:off x="3301" y="1479"/>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65</a:t>
              </a:r>
              <a:endParaRPr lang="en-GB" sz="2400">
                <a:solidFill>
                  <a:schemeClr val="tx1"/>
                </a:solidFill>
                <a:latin typeface="Times" charset="0"/>
              </a:endParaRPr>
            </a:p>
          </p:txBody>
        </p:sp>
        <p:sp>
          <p:nvSpPr>
            <p:cNvPr id="49231" name="Rectangle 76"/>
            <p:cNvSpPr>
              <a:spLocks noChangeArrowheads="1"/>
            </p:cNvSpPr>
            <p:nvPr/>
          </p:nvSpPr>
          <p:spPr bwMode="auto">
            <a:xfrm>
              <a:off x="3863" y="1479"/>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750</a:t>
              </a:r>
              <a:endParaRPr lang="en-GB" sz="2400">
                <a:solidFill>
                  <a:schemeClr val="tx1"/>
                </a:solidFill>
                <a:latin typeface="Times" charset="0"/>
              </a:endParaRPr>
            </a:p>
          </p:txBody>
        </p:sp>
        <p:sp>
          <p:nvSpPr>
            <p:cNvPr id="49232" name="Rectangle 77"/>
            <p:cNvSpPr>
              <a:spLocks noChangeArrowheads="1"/>
            </p:cNvSpPr>
            <p:nvPr/>
          </p:nvSpPr>
          <p:spPr bwMode="auto">
            <a:xfrm>
              <a:off x="4426" y="1479"/>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750</a:t>
              </a:r>
              <a:endParaRPr lang="en-GB" sz="2400">
                <a:solidFill>
                  <a:schemeClr val="tx1"/>
                </a:solidFill>
                <a:latin typeface="Times" charset="0"/>
              </a:endParaRPr>
            </a:p>
          </p:txBody>
        </p:sp>
        <p:sp>
          <p:nvSpPr>
            <p:cNvPr id="49233" name="Rectangle 78"/>
            <p:cNvSpPr>
              <a:spLocks noChangeArrowheads="1"/>
            </p:cNvSpPr>
            <p:nvPr/>
          </p:nvSpPr>
          <p:spPr bwMode="auto">
            <a:xfrm>
              <a:off x="2295" y="145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34" name="Rectangle 79"/>
            <p:cNvSpPr>
              <a:spLocks noChangeArrowheads="1"/>
            </p:cNvSpPr>
            <p:nvPr/>
          </p:nvSpPr>
          <p:spPr bwMode="auto">
            <a:xfrm>
              <a:off x="3848" y="1454"/>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35" name="Rectangle 80"/>
            <p:cNvSpPr>
              <a:spLocks noChangeArrowheads="1"/>
            </p:cNvSpPr>
            <p:nvPr/>
          </p:nvSpPr>
          <p:spPr bwMode="auto">
            <a:xfrm>
              <a:off x="4411" y="145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36" name="Rectangle 81"/>
            <p:cNvSpPr>
              <a:spLocks noChangeArrowheads="1"/>
            </p:cNvSpPr>
            <p:nvPr/>
          </p:nvSpPr>
          <p:spPr bwMode="auto">
            <a:xfrm>
              <a:off x="1471" y="1673"/>
              <a:ext cx="3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Voting</a:t>
              </a:r>
              <a:endParaRPr lang="en-GB" sz="2400">
                <a:solidFill>
                  <a:schemeClr val="tx1"/>
                </a:solidFill>
                <a:latin typeface="Times" charset="0"/>
              </a:endParaRPr>
            </a:p>
          </p:txBody>
        </p:sp>
        <p:sp>
          <p:nvSpPr>
            <p:cNvPr id="49237" name="Rectangle 82"/>
            <p:cNvSpPr>
              <a:spLocks noChangeArrowheads="1"/>
            </p:cNvSpPr>
            <p:nvPr/>
          </p:nvSpPr>
          <p:spPr bwMode="auto">
            <a:xfrm>
              <a:off x="1788" y="167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  </a:t>
              </a:r>
              <a:endParaRPr lang="en-GB" sz="2400">
                <a:solidFill>
                  <a:schemeClr val="tx1"/>
                </a:solidFill>
                <a:latin typeface="Times" charset="0"/>
              </a:endParaRPr>
            </a:p>
          </p:txBody>
        </p:sp>
        <p:sp>
          <p:nvSpPr>
            <p:cNvPr id="49238" name="Rectangle 83"/>
            <p:cNvSpPr>
              <a:spLocks noChangeArrowheads="1"/>
            </p:cNvSpPr>
            <p:nvPr/>
          </p:nvSpPr>
          <p:spPr bwMode="auto">
            <a:xfrm>
              <a:off x="2309" y="1703"/>
              <a:ext cx="4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Replica 1</a:t>
              </a:r>
              <a:endParaRPr lang="en-GB" sz="2400">
                <a:solidFill>
                  <a:schemeClr val="tx1"/>
                </a:solidFill>
                <a:latin typeface="Times" charset="0"/>
              </a:endParaRPr>
            </a:p>
          </p:txBody>
        </p:sp>
        <p:sp>
          <p:nvSpPr>
            <p:cNvPr id="49239" name="Rectangle 84"/>
            <p:cNvSpPr>
              <a:spLocks noChangeArrowheads="1"/>
            </p:cNvSpPr>
            <p:nvPr/>
          </p:nvSpPr>
          <p:spPr bwMode="auto">
            <a:xfrm>
              <a:off x="3301" y="167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40" name="Rectangle 85"/>
            <p:cNvSpPr>
              <a:spLocks noChangeArrowheads="1"/>
            </p:cNvSpPr>
            <p:nvPr/>
          </p:nvSpPr>
          <p:spPr bwMode="auto">
            <a:xfrm>
              <a:off x="3863" y="167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2</a:t>
              </a:r>
              <a:endParaRPr lang="en-GB" sz="2400">
                <a:solidFill>
                  <a:schemeClr val="tx1"/>
                </a:solidFill>
                <a:latin typeface="Times" charset="0"/>
              </a:endParaRPr>
            </a:p>
          </p:txBody>
        </p:sp>
        <p:sp>
          <p:nvSpPr>
            <p:cNvPr id="49241" name="Rectangle 86"/>
            <p:cNvSpPr>
              <a:spLocks noChangeArrowheads="1"/>
            </p:cNvSpPr>
            <p:nvPr/>
          </p:nvSpPr>
          <p:spPr bwMode="auto">
            <a:xfrm>
              <a:off x="4426" y="167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42" name="Rectangle 87"/>
            <p:cNvSpPr>
              <a:spLocks noChangeArrowheads="1"/>
            </p:cNvSpPr>
            <p:nvPr/>
          </p:nvSpPr>
          <p:spPr bwMode="auto">
            <a:xfrm>
              <a:off x="2295" y="164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43" name="Rectangle 88"/>
            <p:cNvSpPr>
              <a:spLocks noChangeArrowheads="1"/>
            </p:cNvSpPr>
            <p:nvPr/>
          </p:nvSpPr>
          <p:spPr bwMode="auto">
            <a:xfrm>
              <a:off x="3848" y="1648"/>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44" name="Rectangle 89"/>
            <p:cNvSpPr>
              <a:spLocks noChangeArrowheads="1"/>
            </p:cNvSpPr>
            <p:nvPr/>
          </p:nvSpPr>
          <p:spPr bwMode="auto">
            <a:xfrm>
              <a:off x="4411" y="164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45" name="Rectangle 90"/>
            <p:cNvSpPr>
              <a:spLocks noChangeArrowheads="1"/>
            </p:cNvSpPr>
            <p:nvPr/>
          </p:nvSpPr>
          <p:spPr bwMode="auto">
            <a:xfrm>
              <a:off x="1471" y="1857"/>
              <a:ext cx="6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configuration</a:t>
              </a:r>
              <a:endParaRPr lang="en-GB" sz="2400">
                <a:solidFill>
                  <a:schemeClr val="tx1"/>
                </a:solidFill>
                <a:latin typeface="Times" charset="0"/>
              </a:endParaRPr>
            </a:p>
          </p:txBody>
        </p:sp>
        <p:sp>
          <p:nvSpPr>
            <p:cNvPr id="49246" name="Rectangle 91"/>
            <p:cNvSpPr>
              <a:spLocks noChangeArrowheads="1"/>
            </p:cNvSpPr>
            <p:nvPr/>
          </p:nvSpPr>
          <p:spPr bwMode="auto">
            <a:xfrm>
              <a:off x="2309" y="1887"/>
              <a:ext cx="4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Replica 2</a:t>
              </a:r>
              <a:endParaRPr lang="en-GB" sz="2400">
                <a:solidFill>
                  <a:schemeClr val="tx1"/>
                </a:solidFill>
                <a:latin typeface="Times" charset="0"/>
              </a:endParaRPr>
            </a:p>
          </p:txBody>
        </p:sp>
        <p:sp>
          <p:nvSpPr>
            <p:cNvPr id="49247" name="Rectangle 92"/>
            <p:cNvSpPr>
              <a:spLocks noChangeArrowheads="1"/>
            </p:cNvSpPr>
            <p:nvPr/>
          </p:nvSpPr>
          <p:spPr bwMode="auto">
            <a:xfrm>
              <a:off x="3301" y="185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0</a:t>
              </a:r>
              <a:endParaRPr lang="en-GB" sz="2400">
                <a:solidFill>
                  <a:schemeClr val="tx1"/>
                </a:solidFill>
                <a:latin typeface="Times" charset="0"/>
              </a:endParaRPr>
            </a:p>
          </p:txBody>
        </p:sp>
        <p:sp>
          <p:nvSpPr>
            <p:cNvPr id="49248" name="Rectangle 93"/>
            <p:cNvSpPr>
              <a:spLocks noChangeArrowheads="1"/>
            </p:cNvSpPr>
            <p:nvPr/>
          </p:nvSpPr>
          <p:spPr bwMode="auto">
            <a:xfrm>
              <a:off x="3863" y="185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49" name="Rectangle 94"/>
            <p:cNvSpPr>
              <a:spLocks noChangeArrowheads="1"/>
            </p:cNvSpPr>
            <p:nvPr/>
          </p:nvSpPr>
          <p:spPr bwMode="auto">
            <a:xfrm>
              <a:off x="4426" y="185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50" name="Rectangle 95"/>
            <p:cNvSpPr>
              <a:spLocks noChangeArrowheads="1"/>
            </p:cNvSpPr>
            <p:nvPr/>
          </p:nvSpPr>
          <p:spPr bwMode="auto">
            <a:xfrm>
              <a:off x="2295" y="1832"/>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51" name="Rectangle 96"/>
            <p:cNvSpPr>
              <a:spLocks noChangeArrowheads="1"/>
            </p:cNvSpPr>
            <p:nvPr/>
          </p:nvSpPr>
          <p:spPr bwMode="auto">
            <a:xfrm>
              <a:off x="3848" y="1832"/>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52" name="Rectangle 97"/>
            <p:cNvSpPr>
              <a:spLocks noChangeArrowheads="1"/>
            </p:cNvSpPr>
            <p:nvPr/>
          </p:nvSpPr>
          <p:spPr bwMode="auto">
            <a:xfrm>
              <a:off x="4411" y="1832"/>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53" name="Rectangle 98"/>
            <p:cNvSpPr>
              <a:spLocks noChangeArrowheads="1"/>
            </p:cNvSpPr>
            <p:nvPr/>
          </p:nvSpPr>
          <p:spPr bwMode="auto">
            <a:xfrm>
              <a:off x="2309" y="2071"/>
              <a:ext cx="4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Replica 3</a:t>
              </a:r>
              <a:endParaRPr lang="en-GB" sz="2400">
                <a:solidFill>
                  <a:schemeClr val="tx1"/>
                </a:solidFill>
                <a:latin typeface="Times" charset="0"/>
              </a:endParaRPr>
            </a:p>
          </p:txBody>
        </p:sp>
        <p:sp>
          <p:nvSpPr>
            <p:cNvPr id="49254" name="Rectangle 99"/>
            <p:cNvSpPr>
              <a:spLocks noChangeArrowheads="1"/>
            </p:cNvSpPr>
            <p:nvPr/>
          </p:nvSpPr>
          <p:spPr bwMode="auto">
            <a:xfrm>
              <a:off x="3301" y="20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0</a:t>
              </a:r>
              <a:endParaRPr lang="en-GB" sz="2400">
                <a:solidFill>
                  <a:schemeClr val="tx1"/>
                </a:solidFill>
                <a:latin typeface="Times" charset="0"/>
              </a:endParaRPr>
            </a:p>
          </p:txBody>
        </p:sp>
        <p:sp>
          <p:nvSpPr>
            <p:cNvPr id="49255" name="Rectangle 100"/>
            <p:cNvSpPr>
              <a:spLocks noChangeArrowheads="1"/>
            </p:cNvSpPr>
            <p:nvPr/>
          </p:nvSpPr>
          <p:spPr bwMode="auto">
            <a:xfrm>
              <a:off x="3863" y="20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56" name="Rectangle 101"/>
            <p:cNvSpPr>
              <a:spLocks noChangeArrowheads="1"/>
            </p:cNvSpPr>
            <p:nvPr/>
          </p:nvSpPr>
          <p:spPr bwMode="auto">
            <a:xfrm>
              <a:off x="4426" y="20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57" name="Rectangle 102"/>
            <p:cNvSpPr>
              <a:spLocks noChangeArrowheads="1"/>
            </p:cNvSpPr>
            <p:nvPr/>
          </p:nvSpPr>
          <p:spPr bwMode="auto">
            <a:xfrm>
              <a:off x="2295" y="201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58" name="Rectangle 103"/>
            <p:cNvSpPr>
              <a:spLocks noChangeArrowheads="1"/>
            </p:cNvSpPr>
            <p:nvPr/>
          </p:nvSpPr>
          <p:spPr bwMode="auto">
            <a:xfrm>
              <a:off x="3848" y="2016"/>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59" name="Rectangle 104"/>
            <p:cNvSpPr>
              <a:spLocks noChangeArrowheads="1"/>
            </p:cNvSpPr>
            <p:nvPr/>
          </p:nvSpPr>
          <p:spPr bwMode="auto">
            <a:xfrm>
              <a:off x="4411" y="201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60" name="Rectangle 105"/>
            <p:cNvSpPr>
              <a:spLocks noChangeArrowheads="1"/>
            </p:cNvSpPr>
            <p:nvPr/>
          </p:nvSpPr>
          <p:spPr bwMode="auto">
            <a:xfrm>
              <a:off x="1471" y="2235"/>
              <a:ext cx="4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Quorum</a:t>
              </a:r>
              <a:endParaRPr lang="en-GB" sz="2400">
                <a:solidFill>
                  <a:schemeClr val="tx1"/>
                </a:solidFill>
                <a:latin typeface="Times" charset="0"/>
              </a:endParaRPr>
            </a:p>
          </p:txBody>
        </p:sp>
        <p:sp>
          <p:nvSpPr>
            <p:cNvPr id="49261" name="Rectangle 106"/>
            <p:cNvSpPr>
              <a:spLocks noChangeArrowheads="1"/>
            </p:cNvSpPr>
            <p:nvPr/>
          </p:nvSpPr>
          <p:spPr bwMode="auto">
            <a:xfrm>
              <a:off x="2309" y="226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R</a:t>
              </a:r>
              <a:endParaRPr lang="en-GB" sz="2400">
                <a:solidFill>
                  <a:schemeClr val="tx1"/>
                </a:solidFill>
                <a:latin typeface="Times" charset="0"/>
              </a:endParaRPr>
            </a:p>
          </p:txBody>
        </p:sp>
        <p:sp>
          <p:nvSpPr>
            <p:cNvPr id="49262" name="Rectangle 107"/>
            <p:cNvSpPr>
              <a:spLocks noChangeArrowheads="1"/>
            </p:cNvSpPr>
            <p:nvPr/>
          </p:nvSpPr>
          <p:spPr bwMode="auto">
            <a:xfrm>
              <a:off x="3301" y="223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63" name="Rectangle 108"/>
            <p:cNvSpPr>
              <a:spLocks noChangeArrowheads="1"/>
            </p:cNvSpPr>
            <p:nvPr/>
          </p:nvSpPr>
          <p:spPr bwMode="auto">
            <a:xfrm>
              <a:off x="3863" y="223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2</a:t>
              </a:r>
              <a:endParaRPr lang="en-GB" sz="2400">
                <a:solidFill>
                  <a:schemeClr val="tx1"/>
                </a:solidFill>
                <a:latin typeface="Times" charset="0"/>
              </a:endParaRPr>
            </a:p>
          </p:txBody>
        </p:sp>
        <p:sp>
          <p:nvSpPr>
            <p:cNvPr id="49264" name="Rectangle 109"/>
            <p:cNvSpPr>
              <a:spLocks noChangeArrowheads="1"/>
            </p:cNvSpPr>
            <p:nvPr/>
          </p:nvSpPr>
          <p:spPr bwMode="auto">
            <a:xfrm>
              <a:off x="4426" y="223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65" name="Rectangle 110"/>
            <p:cNvSpPr>
              <a:spLocks noChangeArrowheads="1"/>
            </p:cNvSpPr>
            <p:nvPr/>
          </p:nvSpPr>
          <p:spPr bwMode="auto">
            <a:xfrm>
              <a:off x="2295" y="221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66" name="Rectangle 111"/>
            <p:cNvSpPr>
              <a:spLocks noChangeArrowheads="1"/>
            </p:cNvSpPr>
            <p:nvPr/>
          </p:nvSpPr>
          <p:spPr bwMode="auto">
            <a:xfrm>
              <a:off x="3848" y="2210"/>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67" name="Rectangle 112"/>
            <p:cNvSpPr>
              <a:spLocks noChangeArrowheads="1"/>
            </p:cNvSpPr>
            <p:nvPr/>
          </p:nvSpPr>
          <p:spPr bwMode="auto">
            <a:xfrm>
              <a:off x="4411" y="221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68" name="Rectangle 113"/>
            <p:cNvSpPr>
              <a:spLocks noChangeArrowheads="1"/>
            </p:cNvSpPr>
            <p:nvPr/>
          </p:nvSpPr>
          <p:spPr bwMode="auto">
            <a:xfrm>
              <a:off x="1471" y="2419"/>
              <a:ext cx="2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sizes</a:t>
              </a:r>
              <a:endParaRPr lang="en-GB" sz="2400">
                <a:solidFill>
                  <a:schemeClr val="tx1"/>
                </a:solidFill>
                <a:latin typeface="Times" charset="0"/>
              </a:endParaRPr>
            </a:p>
          </p:txBody>
        </p:sp>
        <p:sp>
          <p:nvSpPr>
            <p:cNvPr id="49269" name="Rectangle 114"/>
            <p:cNvSpPr>
              <a:spLocks noChangeArrowheads="1"/>
            </p:cNvSpPr>
            <p:nvPr/>
          </p:nvSpPr>
          <p:spPr bwMode="auto">
            <a:xfrm>
              <a:off x="2309" y="2449"/>
              <a:ext cx="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W</a:t>
              </a:r>
              <a:endParaRPr lang="en-GB" sz="2400">
                <a:solidFill>
                  <a:schemeClr val="tx1"/>
                </a:solidFill>
                <a:latin typeface="Times" charset="0"/>
              </a:endParaRPr>
            </a:p>
          </p:txBody>
        </p:sp>
        <p:sp>
          <p:nvSpPr>
            <p:cNvPr id="49270" name="Rectangle 115"/>
            <p:cNvSpPr>
              <a:spLocks noChangeArrowheads="1"/>
            </p:cNvSpPr>
            <p:nvPr/>
          </p:nvSpPr>
          <p:spPr bwMode="auto">
            <a:xfrm>
              <a:off x="3301" y="241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a:t>
              </a:r>
              <a:endParaRPr lang="en-GB" sz="2400">
                <a:solidFill>
                  <a:schemeClr val="tx1"/>
                </a:solidFill>
                <a:latin typeface="Times" charset="0"/>
              </a:endParaRPr>
            </a:p>
          </p:txBody>
        </p:sp>
        <p:sp>
          <p:nvSpPr>
            <p:cNvPr id="49271" name="Rectangle 116"/>
            <p:cNvSpPr>
              <a:spLocks noChangeArrowheads="1"/>
            </p:cNvSpPr>
            <p:nvPr/>
          </p:nvSpPr>
          <p:spPr bwMode="auto">
            <a:xfrm>
              <a:off x="3863" y="241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3</a:t>
              </a:r>
              <a:endParaRPr lang="en-GB" sz="2400">
                <a:solidFill>
                  <a:schemeClr val="tx1"/>
                </a:solidFill>
                <a:latin typeface="Times" charset="0"/>
              </a:endParaRPr>
            </a:p>
          </p:txBody>
        </p:sp>
        <p:sp>
          <p:nvSpPr>
            <p:cNvPr id="49272" name="Rectangle 117"/>
            <p:cNvSpPr>
              <a:spLocks noChangeArrowheads="1"/>
            </p:cNvSpPr>
            <p:nvPr/>
          </p:nvSpPr>
          <p:spPr bwMode="auto">
            <a:xfrm>
              <a:off x="4426" y="241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3</a:t>
              </a:r>
              <a:endParaRPr lang="en-GB" sz="2400">
                <a:solidFill>
                  <a:schemeClr val="tx1"/>
                </a:solidFill>
                <a:latin typeface="Times" charset="0"/>
              </a:endParaRPr>
            </a:p>
          </p:txBody>
        </p:sp>
        <p:sp>
          <p:nvSpPr>
            <p:cNvPr id="49273" name="Rectangle 118"/>
            <p:cNvSpPr>
              <a:spLocks noChangeArrowheads="1"/>
            </p:cNvSpPr>
            <p:nvPr/>
          </p:nvSpPr>
          <p:spPr bwMode="auto">
            <a:xfrm>
              <a:off x="2295" y="239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74" name="Rectangle 119"/>
            <p:cNvSpPr>
              <a:spLocks noChangeArrowheads="1"/>
            </p:cNvSpPr>
            <p:nvPr/>
          </p:nvSpPr>
          <p:spPr bwMode="auto">
            <a:xfrm>
              <a:off x="3848" y="2394"/>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75" name="Rectangle 120"/>
            <p:cNvSpPr>
              <a:spLocks noChangeArrowheads="1"/>
            </p:cNvSpPr>
            <p:nvPr/>
          </p:nvSpPr>
          <p:spPr bwMode="auto">
            <a:xfrm>
              <a:off x="4411" y="239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76" name="Rectangle 121"/>
            <p:cNvSpPr>
              <a:spLocks noChangeArrowheads="1"/>
            </p:cNvSpPr>
            <p:nvPr/>
          </p:nvSpPr>
          <p:spPr bwMode="auto">
            <a:xfrm>
              <a:off x="1471" y="2780"/>
              <a:ext cx="17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Derived performance of file suite:</a:t>
              </a:r>
              <a:endParaRPr lang="en-GB" sz="2400">
                <a:solidFill>
                  <a:schemeClr val="tx1"/>
                </a:solidFill>
                <a:latin typeface="Times" charset="0"/>
              </a:endParaRPr>
            </a:p>
          </p:txBody>
        </p:sp>
        <p:sp>
          <p:nvSpPr>
            <p:cNvPr id="49277" name="Rectangle 122"/>
            <p:cNvSpPr>
              <a:spLocks noChangeArrowheads="1"/>
            </p:cNvSpPr>
            <p:nvPr/>
          </p:nvSpPr>
          <p:spPr bwMode="auto">
            <a:xfrm>
              <a:off x="1471" y="3110"/>
              <a:ext cx="2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Read</a:t>
              </a:r>
              <a:endParaRPr lang="en-GB" sz="2400">
                <a:solidFill>
                  <a:schemeClr val="tx1"/>
                </a:solidFill>
                <a:latin typeface="Times" charset="0"/>
              </a:endParaRPr>
            </a:p>
          </p:txBody>
        </p:sp>
        <p:sp>
          <p:nvSpPr>
            <p:cNvPr id="49278" name="Rectangle 123"/>
            <p:cNvSpPr>
              <a:spLocks noChangeArrowheads="1"/>
            </p:cNvSpPr>
            <p:nvPr/>
          </p:nvSpPr>
          <p:spPr bwMode="auto">
            <a:xfrm>
              <a:off x="2095" y="3140"/>
              <a:ext cx="4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Latency</a:t>
              </a:r>
              <a:endParaRPr lang="en-GB" sz="2400">
                <a:solidFill>
                  <a:schemeClr val="tx1"/>
                </a:solidFill>
                <a:latin typeface="Times" charset="0"/>
              </a:endParaRPr>
            </a:p>
          </p:txBody>
        </p:sp>
        <p:sp>
          <p:nvSpPr>
            <p:cNvPr id="49279" name="Rectangle 124"/>
            <p:cNvSpPr>
              <a:spLocks noChangeArrowheads="1"/>
            </p:cNvSpPr>
            <p:nvPr/>
          </p:nvSpPr>
          <p:spPr bwMode="auto">
            <a:xfrm>
              <a:off x="3301" y="3140"/>
              <a:ext cx="1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a:t>
              </a:r>
              <a:endParaRPr lang="en-GB" sz="2400">
                <a:solidFill>
                  <a:schemeClr val="tx1"/>
                </a:solidFill>
                <a:latin typeface="Times" charset="0"/>
              </a:endParaRPr>
            </a:p>
          </p:txBody>
        </p:sp>
        <p:sp>
          <p:nvSpPr>
            <p:cNvPr id="49280" name="Rectangle 125"/>
            <p:cNvSpPr>
              <a:spLocks noChangeArrowheads="1"/>
            </p:cNvSpPr>
            <p:nvPr/>
          </p:nvSpPr>
          <p:spPr bwMode="auto">
            <a:xfrm>
              <a:off x="3863" y="3110"/>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a:t>
              </a:r>
              <a:endParaRPr lang="en-GB" sz="2400">
                <a:solidFill>
                  <a:schemeClr val="tx1"/>
                </a:solidFill>
                <a:latin typeface="Times" charset="0"/>
              </a:endParaRPr>
            </a:p>
          </p:txBody>
        </p:sp>
        <p:sp>
          <p:nvSpPr>
            <p:cNvPr id="49281" name="Rectangle 126"/>
            <p:cNvSpPr>
              <a:spLocks noChangeArrowheads="1"/>
            </p:cNvSpPr>
            <p:nvPr/>
          </p:nvSpPr>
          <p:spPr bwMode="auto">
            <a:xfrm>
              <a:off x="4426" y="3110"/>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a:t>
              </a:r>
              <a:endParaRPr lang="en-GB" sz="2400">
                <a:solidFill>
                  <a:schemeClr val="tx1"/>
                </a:solidFill>
                <a:latin typeface="Times" charset="0"/>
              </a:endParaRPr>
            </a:p>
          </p:txBody>
        </p:sp>
        <p:sp>
          <p:nvSpPr>
            <p:cNvPr id="49282" name="Rectangle 127"/>
            <p:cNvSpPr>
              <a:spLocks noChangeArrowheads="1"/>
            </p:cNvSpPr>
            <p:nvPr/>
          </p:nvSpPr>
          <p:spPr bwMode="auto">
            <a:xfrm>
              <a:off x="3848" y="3085"/>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83" name="Rectangle 128"/>
            <p:cNvSpPr>
              <a:spLocks noChangeArrowheads="1"/>
            </p:cNvSpPr>
            <p:nvPr/>
          </p:nvSpPr>
          <p:spPr bwMode="auto">
            <a:xfrm>
              <a:off x="4411" y="3085"/>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84" name="Rectangle 129"/>
            <p:cNvSpPr>
              <a:spLocks noChangeArrowheads="1"/>
            </p:cNvSpPr>
            <p:nvPr/>
          </p:nvSpPr>
          <p:spPr bwMode="auto">
            <a:xfrm>
              <a:off x="2095" y="3324"/>
              <a:ext cx="10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Blocking probability</a:t>
              </a:r>
              <a:endParaRPr lang="en-GB" sz="2400">
                <a:solidFill>
                  <a:schemeClr val="tx1"/>
                </a:solidFill>
                <a:latin typeface="Times" charset="0"/>
              </a:endParaRPr>
            </a:p>
          </p:txBody>
        </p:sp>
        <p:sp>
          <p:nvSpPr>
            <p:cNvPr id="49285" name="Rectangle 130"/>
            <p:cNvSpPr>
              <a:spLocks noChangeArrowheads="1"/>
            </p:cNvSpPr>
            <p:nvPr/>
          </p:nvSpPr>
          <p:spPr bwMode="auto">
            <a:xfrm>
              <a:off x="3301" y="3324"/>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0.01</a:t>
              </a:r>
              <a:endParaRPr lang="en-GB" sz="2400">
                <a:solidFill>
                  <a:schemeClr val="tx1"/>
                </a:solidFill>
                <a:latin typeface="Times" charset="0"/>
              </a:endParaRPr>
            </a:p>
          </p:txBody>
        </p:sp>
        <p:sp>
          <p:nvSpPr>
            <p:cNvPr id="49286" name="Rectangle 131"/>
            <p:cNvSpPr>
              <a:spLocks noChangeArrowheads="1"/>
            </p:cNvSpPr>
            <p:nvPr/>
          </p:nvSpPr>
          <p:spPr bwMode="auto">
            <a:xfrm>
              <a:off x="3863" y="3294"/>
              <a:ext cx="3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0.0002</a:t>
              </a:r>
              <a:endParaRPr lang="en-GB" sz="2400">
                <a:solidFill>
                  <a:schemeClr val="tx1"/>
                </a:solidFill>
                <a:latin typeface="Times" charset="0"/>
              </a:endParaRPr>
            </a:p>
          </p:txBody>
        </p:sp>
        <p:sp>
          <p:nvSpPr>
            <p:cNvPr id="49287" name="Rectangle 132"/>
            <p:cNvSpPr>
              <a:spLocks noChangeArrowheads="1"/>
            </p:cNvSpPr>
            <p:nvPr/>
          </p:nvSpPr>
          <p:spPr bwMode="auto">
            <a:xfrm>
              <a:off x="4426" y="3294"/>
              <a:ext cx="4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0.000001</a:t>
              </a:r>
              <a:endParaRPr lang="en-GB" sz="2400">
                <a:solidFill>
                  <a:schemeClr val="tx1"/>
                </a:solidFill>
                <a:latin typeface="Times" charset="0"/>
              </a:endParaRPr>
            </a:p>
          </p:txBody>
        </p:sp>
        <p:sp>
          <p:nvSpPr>
            <p:cNvPr id="49288" name="Rectangle 133"/>
            <p:cNvSpPr>
              <a:spLocks noChangeArrowheads="1"/>
            </p:cNvSpPr>
            <p:nvPr/>
          </p:nvSpPr>
          <p:spPr bwMode="auto">
            <a:xfrm>
              <a:off x="3848" y="3269"/>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89" name="Rectangle 134"/>
            <p:cNvSpPr>
              <a:spLocks noChangeArrowheads="1"/>
            </p:cNvSpPr>
            <p:nvPr/>
          </p:nvSpPr>
          <p:spPr bwMode="auto">
            <a:xfrm>
              <a:off x="4411" y="3269"/>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90" name="Rectangle 135"/>
            <p:cNvSpPr>
              <a:spLocks noChangeArrowheads="1"/>
            </p:cNvSpPr>
            <p:nvPr/>
          </p:nvSpPr>
          <p:spPr bwMode="auto">
            <a:xfrm>
              <a:off x="1471" y="3488"/>
              <a:ext cx="2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Write</a:t>
              </a:r>
              <a:endParaRPr lang="en-GB" sz="2400">
                <a:solidFill>
                  <a:schemeClr val="tx1"/>
                </a:solidFill>
                <a:latin typeface="Times" charset="0"/>
              </a:endParaRPr>
            </a:p>
          </p:txBody>
        </p:sp>
        <p:sp>
          <p:nvSpPr>
            <p:cNvPr id="49291" name="Rectangle 136"/>
            <p:cNvSpPr>
              <a:spLocks noChangeArrowheads="1"/>
            </p:cNvSpPr>
            <p:nvPr/>
          </p:nvSpPr>
          <p:spPr bwMode="auto">
            <a:xfrm>
              <a:off x="2095" y="3519"/>
              <a:ext cx="4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Latency</a:t>
              </a:r>
              <a:endParaRPr lang="en-GB" sz="2400">
                <a:solidFill>
                  <a:schemeClr val="tx1"/>
                </a:solidFill>
                <a:latin typeface="Times" charset="0"/>
              </a:endParaRPr>
            </a:p>
          </p:txBody>
        </p:sp>
        <p:sp>
          <p:nvSpPr>
            <p:cNvPr id="49292" name="Rectangle 137"/>
            <p:cNvSpPr>
              <a:spLocks noChangeArrowheads="1"/>
            </p:cNvSpPr>
            <p:nvPr/>
          </p:nvSpPr>
          <p:spPr bwMode="auto">
            <a:xfrm>
              <a:off x="3301" y="3519"/>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a:t>
              </a:r>
              <a:endParaRPr lang="en-GB" sz="2400">
                <a:solidFill>
                  <a:schemeClr val="tx1"/>
                </a:solidFill>
                <a:latin typeface="Times" charset="0"/>
              </a:endParaRPr>
            </a:p>
          </p:txBody>
        </p:sp>
        <p:sp>
          <p:nvSpPr>
            <p:cNvPr id="49293" name="Rectangle 138"/>
            <p:cNvSpPr>
              <a:spLocks noChangeArrowheads="1"/>
            </p:cNvSpPr>
            <p:nvPr/>
          </p:nvSpPr>
          <p:spPr bwMode="auto">
            <a:xfrm>
              <a:off x="3863" y="3488"/>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100</a:t>
              </a:r>
              <a:endParaRPr lang="en-GB" sz="2400">
                <a:solidFill>
                  <a:schemeClr val="tx1"/>
                </a:solidFill>
                <a:latin typeface="Times" charset="0"/>
              </a:endParaRPr>
            </a:p>
          </p:txBody>
        </p:sp>
        <p:sp>
          <p:nvSpPr>
            <p:cNvPr id="49294" name="Rectangle 139"/>
            <p:cNvSpPr>
              <a:spLocks noChangeArrowheads="1"/>
            </p:cNvSpPr>
            <p:nvPr/>
          </p:nvSpPr>
          <p:spPr bwMode="auto">
            <a:xfrm>
              <a:off x="4426" y="3488"/>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750</a:t>
              </a:r>
              <a:endParaRPr lang="en-GB" sz="2400">
                <a:solidFill>
                  <a:schemeClr val="tx1"/>
                </a:solidFill>
                <a:latin typeface="Times" charset="0"/>
              </a:endParaRPr>
            </a:p>
          </p:txBody>
        </p:sp>
        <p:sp>
          <p:nvSpPr>
            <p:cNvPr id="49295" name="Rectangle 140"/>
            <p:cNvSpPr>
              <a:spLocks noChangeArrowheads="1"/>
            </p:cNvSpPr>
            <p:nvPr/>
          </p:nvSpPr>
          <p:spPr bwMode="auto">
            <a:xfrm>
              <a:off x="3848" y="3463"/>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96" name="Rectangle 141"/>
            <p:cNvSpPr>
              <a:spLocks noChangeArrowheads="1"/>
            </p:cNvSpPr>
            <p:nvPr/>
          </p:nvSpPr>
          <p:spPr bwMode="auto">
            <a:xfrm>
              <a:off x="4411" y="3463"/>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97" name="Rectangle 142"/>
            <p:cNvSpPr>
              <a:spLocks noChangeArrowheads="1"/>
            </p:cNvSpPr>
            <p:nvPr/>
          </p:nvSpPr>
          <p:spPr bwMode="auto">
            <a:xfrm>
              <a:off x="2095" y="3703"/>
              <a:ext cx="10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Blocking probability</a:t>
              </a:r>
              <a:endParaRPr lang="en-GB" sz="2400">
                <a:solidFill>
                  <a:schemeClr val="tx1"/>
                </a:solidFill>
                <a:latin typeface="Times" charset="0"/>
              </a:endParaRPr>
            </a:p>
          </p:txBody>
        </p:sp>
        <p:sp>
          <p:nvSpPr>
            <p:cNvPr id="49298" name="Rectangle 143"/>
            <p:cNvSpPr>
              <a:spLocks noChangeArrowheads="1"/>
            </p:cNvSpPr>
            <p:nvPr/>
          </p:nvSpPr>
          <p:spPr bwMode="auto">
            <a:xfrm>
              <a:off x="3301" y="3703"/>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0.01</a:t>
              </a:r>
              <a:endParaRPr lang="en-GB" sz="2400">
                <a:solidFill>
                  <a:schemeClr val="tx1"/>
                </a:solidFill>
                <a:latin typeface="Times" charset="0"/>
              </a:endParaRPr>
            </a:p>
          </p:txBody>
        </p:sp>
        <p:sp>
          <p:nvSpPr>
            <p:cNvPr id="49299" name="Rectangle 144"/>
            <p:cNvSpPr>
              <a:spLocks noChangeArrowheads="1"/>
            </p:cNvSpPr>
            <p:nvPr/>
          </p:nvSpPr>
          <p:spPr bwMode="auto">
            <a:xfrm>
              <a:off x="3863" y="3672"/>
              <a:ext cx="3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0.0101</a:t>
              </a:r>
              <a:endParaRPr lang="en-GB" sz="2400">
                <a:solidFill>
                  <a:schemeClr val="tx1"/>
                </a:solidFill>
                <a:latin typeface="Times" charset="0"/>
              </a:endParaRPr>
            </a:p>
          </p:txBody>
        </p:sp>
        <p:sp>
          <p:nvSpPr>
            <p:cNvPr id="49300" name="Rectangle 145"/>
            <p:cNvSpPr>
              <a:spLocks noChangeArrowheads="1"/>
            </p:cNvSpPr>
            <p:nvPr/>
          </p:nvSpPr>
          <p:spPr bwMode="auto">
            <a:xfrm>
              <a:off x="4426" y="3672"/>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0.03</a:t>
              </a:r>
              <a:endParaRPr lang="en-GB" sz="2400">
                <a:solidFill>
                  <a:schemeClr val="tx1"/>
                </a:solidFill>
                <a:latin typeface="Times" charset="0"/>
              </a:endParaRPr>
            </a:p>
          </p:txBody>
        </p:sp>
        <p:sp>
          <p:nvSpPr>
            <p:cNvPr id="49301" name="Rectangle 146"/>
            <p:cNvSpPr>
              <a:spLocks noChangeArrowheads="1"/>
            </p:cNvSpPr>
            <p:nvPr/>
          </p:nvSpPr>
          <p:spPr bwMode="auto">
            <a:xfrm>
              <a:off x="3848" y="3647"/>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302" name="Rectangle 147"/>
            <p:cNvSpPr>
              <a:spLocks noChangeArrowheads="1"/>
            </p:cNvSpPr>
            <p:nvPr/>
          </p:nvSpPr>
          <p:spPr bwMode="auto">
            <a:xfrm>
              <a:off x="4411" y="3647"/>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303" name="Line 148"/>
            <p:cNvSpPr>
              <a:spLocks noChangeShapeType="1"/>
            </p:cNvSpPr>
            <p:nvPr/>
          </p:nvSpPr>
          <p:spPr bwMode="auto">
            <a:xfrm>
              <a:off x="1449" y="800"/>
              <a:ext cx="35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304" name="Line 149"/>
            <p:cNvSpPr>
              <a:spLocks noChangeShapeType="1"/>
            </p:cNvSpPr>
            <p:nvPr/>
          </p:nvSpPr>
          <p:spPr bwMode="auto">
            <a:xfrm>
              <a:off x="1449" y="1059"/>
              <a:ext cx="35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305" name="Line 150"/>
            <p:cNvSpPr>
              <a:spLocks noChangeShapeType="1"/>
            </p:cNvSpPr>
            <p:nvPr/>
          </p:nvSpPr>
          <p:spPr bwMode="auto">
            <a:xfrm>
              <a:off x="1449" y="1667"/>
              <a:ext cx="35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306" name="Line 151"/>
            <p:cNvSpPr>
              <a:spLocks noChangeShapeType="1"/>
            </p:cNvSpPr>
            <p:nvPr/>
          </p:nvSpPr>
          <p:spPr bwMode="auto">
            <a:xfrm>
              <a:off x="1449" y="2625"/>
              <a:ext cx="35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307" name="Line 152"/>
            <p:cNvSpPr>
              <a:spLocks noChangeShapeType="1"/>
            </p:cNvSpPr>
            <p:nvPr/>
          </p:nvSpPr>
          <p:spPr bwMode="auto">
            <a:xfrm>
              <a:off x="1449" y="3055"/>
              <a:ext cx="35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308" name="Line 153"/>
            <p:cNvSpPr>
              <a:spLocks noChangeShapeType="1"/>
            </p:cNvSpPr>
            <p:nvPr/>
          </p:nvSpPr>
          <p:spPr bwMode="auto">
            <a:xfrm>
              <a:off x="1449" y="3472"/>
              <a:ext cx="35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309" name="Line 154"/>
            <p:cNvSpPr>
              <a:spLocks noChangeShapeType="1"/>
            </p:cNvSpPr>
            <p:nvPr/>
          </p:nvSpPr>
          <p:spPr bwMode="auto">
            <a:xfrm>
              <a:off x="1449" y="3877"/>
              <a:ext cx="35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310" name="Line 155"/>
            <p:cNvSpPr>
              <a:spLocks noChangeShapeType="1"/>
            </p:cNvSpPr>
            <p:nvPr/>
          </p:nvSpPr>
          <p:spPr bwMode="auto">
            <a:xfrm>
              <a:off x="1449" y="2231"/>
              <a:ext cx="35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9207" name="Text Box 157"/>
          <p:cNvSpPr txBox="1">
            <a:spLocks noChangeArrowheads="1"/>
          </p:cNvSpPr>
          <p:nvPr/>
        </p:nvSpPr>
        <p:spPr bwMode="auto">
          <a:xfrm>
            <a:off x="0" y="1681163"/>
            <a:ext cx="2339678" cy="297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1600" i="1" dirty="0"/>
              <a:t>Ex1:</a:t>
            </a:r>
          </a:p>
          <a:p>
            <a:r>
              <a:rPr lang="en-US" sz="1600" dirty="0"/>
              <a:t>High R to W ratio</a:t>
            </a:r>
          </a:p>
          <a:p>
            <a:r>
              <a:rPr lang="en-US" sz="1600" dirty="0"/>
              <a:t>Single RM on Replica 1</a:t>
            </a:r>
          </a:p>
          <a:p>
            <a:endParaRPr lang="en-US" sz="1600" dirty="0"/>
          </a:p>
          <a:p>
            <a:endParaRPr lang="en-US" sz="1600" dirty="0"/>
          </a:p>
          <a:p>
            <a:r>
              <a:rPr lang="en-US" sz="1600" i="1" dirty="0"/>
              <a:t>Ex2:</a:t>
            </a:r>
          </a:p>
          <a:p>
            <a:r>
              <a:rPr lang="en-US" sz="1600" dirty="0"/>
              <a:t>Moderate R to W ratio</a:t>
            </a:r>
          </a:p>
          <a:p>
            <a:r>
              <a:rPr lang="en-US" sz="1600" dirty="0"/>
              <a:t>Accessed from local </a:t>
            </a:r>
          </a:p>
          <a:p>
            <a:r>
              <a:rPr lang="en-US" sz="1600" dirty="0"/>
              <a:t>  LAN of RM 1</a:t>
            </a:r>
          </a:p>
          <a:p>
            <a:endParaRPr lang="en-US" sz="1600" dirty="0"/>
          </a:p>
          <a:p>
            <a:r>
              <a:rPr lang="en-US" sz="1600" i="1" dirty="0"/>
              <a:t>Ex3:</a:t>
            </a:r>
          </a:p>
          <a:p>
            <a:r>
              <a:rPr lang="en-US" sz="1600" dirty="0"/>
              <a:t>V. High R to W ratio</a:t>
            </a:r>
          </a:p>
          <a:p>
            <a:r>
              <a:rPr lang="en-US" sz="1600" dirty="0"/>
              <a:t>All </a:t>
            </a:r>
            <a:r>
              <a:rPr lang="en-US" sz="1600" dirty="0" smtClean="0"/>
              <a:t>RM</a:t>
            </a:r>
            <a:r>
              <a:rPr lang="fr-FR" altLang="ja-JP" sz="1600" dirty="0" smtClean="0"/>
              <a:t>'</a:t>
            </a:r>
            <a:r>
              <a:rPr lang="en-US" sz="1600" dirty="0" smtClean="0"/>
              <a:t>s  </a:t>
            </a:r>
            <a:r>
              <a:rPr lang="en-US" sz="1600" dirty="0"/>
              <a:t>equidistant</a:t>
            </a:r>
          </a:p>
        </p:txBody>
      </p:sp>
      <p:sp>
        <p:nvSpPr>
          <p:cNvPr id="49208" name="Text Box 158"/>
          <p:cNvSpPr txBox="1">
            <a:spLocks noChangeArrowheads="1"/>
          </p:cNvSpPr>
          <p:nvPr/>
        </p:nvSpPr>
        <p:spPr bwMode="auto">
          <a:xfrm>
            <a:off x="7270750" y="5237163"/>
            <a:ext cx="17097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1600"/>
              <a:t>0.01 failure prob.</a:t>
            </a:r>
          </a:p>
          <a:p>
            <a:pPr algn="ctr"/>
            <a:r>
              <a:rPr lang="en-US" sz="1600"/>
              <a:t>per RM</a:t>
            </a:r>
          </a:p>
        </p:txBody>
      </p:sp>
    </p:spTree>
    <p:extLst>
      <p:ext uri="{BB962C8B-B14F-4D97-AF65-F5344CB8AC3E}">
        <p14:creationId xmlns:p14="http://schemas.microsoft.com/office/powerpoint/2010/main" val="362609619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mtClean="0"/>
              <a:t>Summary</a:t>
            </a:r>
            <a:endParaRPr lang="en-US"/>
          </a:p>
        </p:txBody>
      </p:sp>
      <p:sp>
        <p:nvSpPr>
          <p:cNvPr id="41987" name="Rectangle 3"/>
          <p:cNvSpPr>
            <a:spLocks noGrp="1" noChangeArrowheads="1"/>
          </p:cNvSpPr>
          <p:nvPr>
            <p:ph idx="1"/>
          </p:nvPr>
        </p:nvSpPr>
        <p:spPr/>
        <p:txBody>
          <a:bodyPr>
            <a:normAutofit/>
          </a:bodyPr>
          <a:lstStyle/>
          <a:p>
            <a:r>
              <a:rPr lang="en-US" dirty="0" smtClean="0"/>
              <a:t>Replicating objects across servers improves performance, fault-tolerance, availability</a:t>
            </a:r>
          </a:p>
          <a:p>
            <a:r>
              <a:rPr lang="en-US" dirty="0" smtClean="0"/>
              <a:t>Raises problem of Replica Management</a:t>
            </a:r>
          </a:p>
          <a:p>
            <a:r>
              <a:rPr lang="en-US" dirty="0" smtClean="0"/>
              <a:t>Group communication an important building block</a:t>
            </a:r>
          </a:p>
          <a:p>
            <a:r>
              <a:rPr lang="en-US" dirty="0" smtClean="0"/>
              <a:t>View Synchronous communication service provides totally ordered delivery of </a:t>
            </a:r>
            <a:r>
              <a:rPr lang="en-US" dirty="0" err="1" smtClean="0"/>
              <a:t>views+multicasts</a:t>
            </a:r>
            <a:endParaRPr lang="en-US" dirty="0" smtClean="0"/>
          </a:p>
          <a:p>
            <a:r>
              <a:rPr lang="en-US" dirty="0" smtClean="0"/>
              <a:t>RMs can be built over this service</a:t>
            </a:r>
          </a:p>
          <a:p>
            <a:r>
              <a:rPr lang="en-US" dirty="0" smtClean="0"/>
              <a:t>Passive and Active Replication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Replication Management </a:t>
            </a:r>
            <a:endParaRPr lang="en-US"/>
          </a:p>
        </p:txBody>
      </p:sp>
      <p:sp>
        <p:nvSpPr>
          <p:cNvPr id="11267" name="Rectangle 3"/>
          <p:cNvSpPr>
            <a:spLocks noGrp="1" noChangeArrowheads="1"/>
          </p:cNvSpPr>
          <p:nvPr>
            <p:ph idx="1"/>
          </p:nvPr>
        </p:nvSpPr>
        <p:spPr/>
        <p:txBody>
          <a:bodyPr>
            <a:normAutofit fontScale="92500" lnSpcReduction="20000"/>
          </a:bodyPr>
          <a:lstStyle/>
          <a:p>
            <a:r>
              <a:rPr lang="en-US" dirty="0" smtClean="0"/>
              <a:t> </a:t>
            </a:r>
            <a:r>
              <a:rPr lang="en-US" dirty="0" smtClean="0">
                <a:solidFill>
                  <a:schemeClr val="accent4"/>
                </a:solidFill>
              </a:rPr>
              <a:t>Request Communication</a:t>
            </a:r>
          </a:p>
          <a:p>
            <a:pPr lvl="1"/>
            <a:r>
              <a:rPr lang="en-US" dirty="0" smtClean="0"/>
              <a:t> Requests can be made to a single RM or to multiple RMs</a:t>
            </a:r>
          </a:p>
          <a:p>
            <a:r>
              <a:rPr lang="en-US" dirty="0" smtClean="0"/>
              <a:t> </a:t>
            </a:r>
            <a:r>
              <a:rPr lang="en-US" dirty="0" smtClean="0">
                <a:solidFill>
                  <a:schemeClr val="accent4"/>
                </a:solidFill>
              </a:rPr>
              <a:t>Coordination</a:t>
            </a:r>
            <a:r>
              <a:rPr lang="en-US" dirty="0" smtClean="0"/>
              <a:t>: The RMs decide</a:t>
            </a:r>
          </a:p>
          <a:p>
            <a:pPr lvl="1"/>
            <a:r>
              <a:rPr lang="en-US" dirty="0" smtClean="0"/>
              <a:t> whether the request is to be applied</a:t>
            </a:r>
          </a:p>
          <a:p>
            <a:pPr lvl="1"/>
            <a:r>
              <a:rPr lang="en-US" dirty="0" smtClean="0"/>
              <a:t> the order of requests</a:t>
            </a:r>
          </a:p>
          <a:p>
            <a:pPr lvl="2"/>
            <a:r>
              <a:rPr lang="en-US" dirty="0" smtClean="0">
                <a:solidFill>
                  <a:srgbClr val="6BB76D"/>
                </a:solidFill>
              </a:rPr>
              <a:t>FIFO ordering</a:t>
            </a:r>
            <a:r>
              <a:rPr lang="en-US" dirty="0" smtClean="0"/>
              <a:t>: If a FE issues r then </a:t>
            </a:r>
            <a:r>
              <a:rPr lang="en-US" dirty="0" smtClean="0"/>
              <a:t>r</a:t>
            </a:r>
            <a:r>
              <a:rPr lang="fr-FR" altLang="ja-JP" dirty="0" smtClean="0"/>
              <a:t>'</a:t>
            </a:r>
            <a:r>
              <a:rPr lang="en-US" dirty="0" smtClean="0"/>
              <a:t>, </a:t>
            </a:r>
            <a:r>
              <a:rPr lang="en-US" dirty="0" smtClean="0"/>
              <a:t>then any correct RM handles r and then </a:t>
            </a:r>
            <a:r>
              <a:rPr lang="en-US" dirty="0" smtClean="0"/>
              <a:t>r</a:t>
            </a:r>
            <a:r>
              <a:rPr lang="fr-FR" altLang="ja-JP" dirty="0" smtClean="0"/>
              <a:t>'</a:t>
            </a:r>
            <a:r>
              <a:rPr lang="en-US" dirty="0" smtClean="0"/>
              <a:t>.</a:t>
            </a:r>
            <a:endParaRPr lang="en-US" dirty="0" smtClean="0"/>
          </a:p>
          <a:p>
            <a:pPr lvl="2"/>
            <a:r>
              <a:rPr lang="en-US" dirty="0" smtClean="0">
                <a:solidFill>
                  <a:srgbClr val="6BB76D"/>
                </a:solidFill>
              </a:rPr>
              <a:t>Causal ordering</a:t>
            </a:r>
            <a:r>
              <a:rPr lang="en-US" dirty="0" smtClean="0"/>
              <a:t>: If the issue of r </a:t>
            </a:r>
            <a:r>
              <a:rPr lang="en-US" altLang="ja-JP" dirty="0" smtClean="0"/>
              <a:t>"</a:t>
            </a:r>
            <a:r>
              <a:rPr lang="en-US" dirty="0" smtClean="0"/>
              <a:t>happened before</a:t>
            </a:r>
            <a:r>
              <a:rPr lang="en-US" altLang="ja-JP" dirty="0" smtClean="0"/>
              <a:t>"</a:t>
            </a:r>
            <a:r>
              <a:rPr lang="en-US" dirty="0" smtClean="0"/>
              <a:t> the issue of </a:t>
            </a:r>
            <a:r>
              <a:rPr lang="en-US" dirty="0" smtClean="0"/>
              <a:t>r</a:t>
            </a:r>
            <a:r>
              <a:rPr lang="fr-FR" altLang="ja-JP" dirty="0" smtClean="0"/>
              <a:t>'</a:t>
            </a:r>
            <a:r>
              <a:rPr lang="en-US" dirty="0" smtClean="0"/>
              <a:t>, </a:t>
            </a:r>
            <a:r>
              <a:rPr lang="en-US" dirty="0" smtClean="0"/>
              <a:t>then any correct RM handles r and then </a:t>
            </a:r>
            <a:r>
              <a:rPr lang="en-US" dirty="0" smtClean="0"/>
              <a:t>r</a:t>
            </a:r>
            <a:r>
              <a:rPr lang="fr-FR" altLang="ja-JP" dirty="0" smtClean="0"/>
              <a:t>'</a:t>
            </a:r>
            <a:r>
              <a:rPr lang="en-US" dirty="0" smtClean="0"/>
              <a:t>.</a:t>
            </a:r>
            <a:endParaRPr lang="en-US" dirty="0" smtClean="0"/>
          </a:p>
          <a:p>
            <a:pPr lvl="2"/>
            <a:r>
              <a:rPr lang="en-US" dirty="0" smtClean="0">
                <a:solidFill>
                  <a:srgbClr val="6BB76D"/>
                </a:solidFill>
              </a:rPr>
              <a:t>Total ordering</a:t>
            </a:r>
            <a:r>
              <a:rPr lang="en-US" dirty="0" smtClean="0"/>
              <a:t>: If a correct RM handles r and then </a:t>
            </a:r>
            <a:r>
              <a:rPr lang="en-US" dirty="0" smtClean="0"/>
              <a:t>r</a:t>
            </a:r>
            <a:r>
              <a:rPr lang="fr-FR" altLang="ja-JP" dirty="0" smtClean="0"/>
              <a:t>'</a:t>
            </a:r>
            <a:r>
              <a:rPr lang="en-US" dirty="0" smtClean="0"/>
              <a:t>, </a:t>
            </a:r>
            <a:r>
              <a:rPr lang="en-US" dirty="0" smtClean="0"/>
              <a:t>then any correct RM handles r and then </a:t>
            </a:r>
            <a:r>
              <a:rPr lang="en-US" dirty="0" smtClean="0"/>
              <a:t>r</a:t>
            </a:r>
            <a:r>
              <a:rPr lang="fr-FR" altLang="ja-JP" dirty="0" smtClean="0"/>
              <a:t>'</a:t>
            </a:r>
            <a:r>
              <a:rPr lang="en-US" dirty="0" smtClean="0"/>
              <a:t>.</a:t>
            </a:r>
            <a:endParaRPr lang="en-US" dirty="0" smtClean="0"/>
          </a:p>
          <a:p>
            <a:r>
              <a:rPr lang="en-US" dirty="0" smtClean="0"/>
              <a:t> </a:t>
            </a:r>
            <a:r>
              <a:rPr lang="en-US" dirty="0" smtClean="0">
                <a:solidFill>
                  <a:schemeClr val="accent4"/>
                </a:solidFill>
              </a:rPr>
              <a:t>Execution</a:t>
            </a:r>
            <a:r>
              <a:rPr lang="en-US" dirty="0" smtClean="0"/>
              <a:t>: The RMs execute the request (often they do this tentatively – why?).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Replication Management </a:t>
            </a:r>
            <a:endParaRPr lang="en-US"/>
          </a:p>
        </p:txBody>
      </p:sp>
      <p:sp>
        <p:nvSpPr>
          <p:cNvPr id="13315" name="Rectangle 3"/>
          <p:cNvSpPr>
            <a:spLocks noGrp="1" noChangeArrowheads="1"/>
          </p:cNvSpPr>
          <p:nvPr>
            <p:ph idx="1"/>
          </p:nvPr>
        </p:nvSpPr>
        <p:spPr/>
        <p:txBody>
          <a:bodyPr>
            <a:normAutofit fontScale="92500" lnSpcReduction="20000"/>
          </a:bodyPr>
          <a:lstStyle/>
          <a:p>
            <a:r>
              <a:rPr lang="en-US" dirty="0" smtClean="0"/>
              <a:t>  </a:t>
            </a:r>
            <a:r>
              <a:rPr lang="en-US" dirty="0" smtClean="0">
                <a:solidFill>
                  <a:srgbClr val="6BB76D"/>
                </a:solidFill>
              </a:rPr>
              <a:t>Agreement</a:t>
            </a:r>
            <a:r>
              <a:rPr lang="en-US" dirty="0" smtClean="0"/>
              <a:t>: The RMs attempt to reach consensus on the effect of the request.  </a:t>
            </a:r>
          </a:p>
          <a:p>
            <a:pPr lvl="1"/>
            <a:r>
              <a:rPr lang="en-US" dirty="0" smtClean="0"/>
              <a:t>E.g., Two phase commit through a coordinator</a:t>
            </a:r>
          </a:p>
          <a:p>
            <a:pPr lvl="1"/>
            <a:r>
              <a:rPr lang="en-US" dirty="0" smtClean="0"/>
              <a:t>If this succeeds, effect of request is made permanent</a:t>
            </a:r>
          </a:p>
          <a:p>
            <a:r>
              <a:rPr lang="en-US" dirty="0" smtClean="0"/>
              <a:t>  </a:t>
            </a:r>
            <a:r>
              <a:rPr lang="en-US" dirty="0" smtClean="0">
                <a:solidFill>
                  <a:srgbClr val="6BB76D"/>
                </a:solidFill>
              </a:rPr>
              <a:t>Response</a:t>
            </a:r>
          </a:p>
          <a:p>
            <a:pPr lvl="1"/>
            <a:r>
              <a:rPr lang="en-US" dirty="0" smtClean="0"/>
              <a:t> One or more RMs responds to the front end.</a:t>
            </a:r>
          </a:p>
          <a:p>
            <a:pPr lvl="1"/>
            <a:r>
              <a:rPr lang="en-US" dirty="0" smtClean="0"/>
              <a:t> The first response to arrive is good enough because all the RMs will return the same answer.</a:t>
            </a:r>
          </a:p>
          <a:p>
            <a:pPr lvl="1"/>
            <a:r>
              <a:rPr lang="en-US" dirty="0" smtClean="0"/>
              <a:t>Thus each RM is a </a:t>
            </a:r>
            <a:r>
              <a:rPr lang="en-US" dirty="0" smtClean="0">
                <a:solidFill>
                  <a:schemeClr val="accent3"/>
                </a:solidFill>
              </a:rPr>
              <a:t>replicated state machine</a:t>
            </a:r>
          </a:p>
          <a:p>
            <a:pPr lvl="2"/>
            <a:r>
              <a:rPr lang="en-US" altLang="ja-JP" dirty="0" smtClean="0"/>
              <a:t>"</a:t>
            </a:r>
            <a:r>
              <a:rPr lang="en-US" dirty="0" smtClean="0"/>
              <a:t>Multiple copies of the same State Machine begun in the Start state, and receiving the same Inputs in the same order will arrive at the same State having generated the same Outputs.</a:t>
            </a:r>
            <a:r>
              <a:rPr lang="en-US" altLang="ja-JP" dirty="0" smtClean="0"/>
              <a:t>"</a:t>
            </a:r>
            <a:r>
              <a:rPr lang="en-US" dirty="0" smtClean="0"/>
              <a:t> [Wikipedia, Schneider 90]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smtClean="0"/>
              <a:t>Group Communication: A bulding block</a:t>
            </a:r>
            <a:endParaRPr lang="en-US"/>
          </a:p>
        </p:txBody>
      </p:sp>
      <p:sp>
        <p:nvSpPr>
          <p:cNvPr id="15363" name="Rectangle 3"/>
          <p:cNvSpPr>
            <a:spLocks noGrp="1" noChangeArrowheads="1"/>
          </p:cNvSpPr>
          <p:nvPr>
            <p:ph idx="1"/>
          </p:nvPr>
        </p:nvSpPr>
        <p:spPr/>
        <p:txBody>
          <a:bodyPr>
            <a:normAutofit fontScale="92500" lnSpcReduction="20000"/>
          </a:bodyPr>
          <a:lstStyle/>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altLang="ja-JP" dirty="0" smtClean="0"/>
              <a:t>"</a:t>
            </a:r>
            <a:r>
              <a:rPr lang="en-US" dirty="0" smtClean="0"/>
              <a:t>Member</a:t>
            </a:r>
            <a:r>
              <a:rPr lang="en-US" altLang="ja-JP" dirty="0" smtClean="0"/>
              <a:t>"</a:t>
            </a:r>
            <a:r>
              <a:rPr lang="en-US" dirty="0" smtClean="0"/>
              <a:t>= process (e.g., an RM)</a:t>
            </a:r>
          </a:p>
          <a:p>
            <a:r>
              <a:rPr lang="en-US" dirty="0" smtClean="0"/>
              <a:t> Static Groups:  group membership is pre-defined</a:t>
            </a:r>
          </a:p>
          <a:p>
            <a:r>
              <a:rPr lang="en-US" dirty="0" smtClean="0"/>
              <a:t> Dynamic Groups:  Members may join and leave, as necessary</a:t>
            </a:r>
            <a:endParaRPr lang="en-US" dirty="0"/>
          </a:p>
        </p:txBody>
      </p:sp>
      <p:sp>
        <p:nvSpPr>
          <p:cNvPr id="15364" name="Oval 4"/>
          <p:cNvSpPr>
            <a:spLocks noChangeArrowheads="1"/>
          </p:cNvSpPr>
          <p:nvPr/>
        </p:nvSpPr>
        <p:spPr bwMode="auto">
          <a:xfrm>
            <a:off x="1460500" y="2425700"/>
            <a:ext cx="546100" cy="53340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5" name="Oval 5"/>
          <p:cNvSpPr>
            <a:spLocks noChangeArrowheads="1"/>
          </p:cNvSpPr>
          <p:nvPr/>
        </p:nvSpPr>
        <p:spPr bwMode="auto">
          <a:xfrm>
            <a:off x="3175000" y="1092200"/>
            <a:ext cx="1574800" cy="32766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15366" name="Rectangle 6"/>
          <p:cNvSpPr>
            <a:spLocks noChangeArrowheads="1"/>
          </p:cNvSpPr>
          <p:nvPr/>
        </p:nvSpPr>
        <p:spPr bwMode="auto">
          <a:xfrm>
            <a:off x="2781300" y="2413000"/>
            <a:ext cx="393700" cy="5461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15367" name="Oval 7"/>
          <p:cNvSpPr>
            <a:spLocks noChangeArrowheads="1"/>
          </p:cNvSpPr>
          <p:nvPr/>
        </p:nvSpPr>
        <p:spPr bwMode="auto">
          <a:xfrm>
            <a:off x="3657600" y="1524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5368" name="Oval 8"/>
          <p:cNvSpPr>
            <a:spLocks noChangeArrowheads="1"/>
          </p:cNvSpPr>
          <p:nvPr/>
        </p:nvSpPr>
        <p:spPr bwMode="auto">
          <a:xfrm>
            <a:off x="3644900" y="2159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5369" name="Oval 9"/>
          <p:cNvSpPr>
            <a:spLocks noChangeArrowheads="1"/>
          </p:cNvSpPr>
          <p:nvPr/>
        </p:nvSpPr>
        <p:spPr bwMode="auto">
          <a:xfrm>
            <a:off x="3657600" y="2794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5370" name="Oval 10"/>
          <p:cNvSpPr>
            <a:spLocks noChangeArrowheads="1"/>
          </p:cNvSpPr>
          <p:nvPr/>
        </p:nvSpPr>
        <p:spPr bwMode="auto">
          <a:xfrm>
            <a:off x="5118100" y="3695700"/>
            <a:ext cx="546100" cy="53340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1" name="Oval 11"/>
          <p:cNvSpPr>
            <a:spLocks noChangeArrowheads="1"/>
          </p:cNvSpPr>
          <p:nvPr/>
        </p:nvSpPr>
        <p:spPr bwMode="auto">
          <a:xfrm>
            <a:off x="3683000" y="34036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5372" name="Line 12"/>
          <p:cNvSpPr>
            <a:spLocks noChangeShapeType="1"/>
          </p:cNvSpPr>
          <p:nvPr/>
        </p:nvSpPr>
        <p:spPr bwMode="auto">
          <a:xfrm>
            <a:off x="2006600" y="2705100"/>
            <a:ext cx="7874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13"/>
          <p:cNvSpPr>
            <a:spLocks noChangeShapeType="1"/>
          </p:cNvSpPr>
          <p:nvPr/>
        </p:nvSpPr>
        <p:spPr bwMode="auto">
          <a:xfrm flipV="1">
            <a:off x="3187700" y="1892300"/>
            <a:ext cx="482600" cy="7239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74" name="Line 14"/>
          <p:cNvSpPr>
            <a:spLocks noChangeShapeType="1"/>
          </p:cNvSpPr>
          <p:nvPr/>
        </p:nvSpPr>
        <p:spPr bwMode="auto">
          <a:xfrm flipV="1">
            <a:off x="3187700" y="2463800"/>
            <a:ext cx="457200" cy="190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75" name="Line 15"/>
          <p:cNvSpPr>
            <a:spLocks noChangeShapeType="1"/>
          </p:cNvSpPr>
          <p:nvPr/>
        </p:nvSpPr>
        <p:spPr bwMode="auto">
          <a:xfrm>
            <a:off x="3162300" y="2819400"/>
            <a:ext cx="508000" cy="190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76" name="Line 16"/>
          <p:cNvSpPr>
            <a:spLocks noChangeShapeType="1"/>
          </p:cNvSpPr>
          <p:nvPr/>
        </p:nvSpPr>
        <p:spPr bwMode="auto">
          <a:xfrm>
            <a:off x="3187700" y="2857500"/>
            <a:ext cx="508000" cy="7620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77" name="Line 17"/>
          <p:cNvSpPr>
            <a:spLocks noChangeShapeType="1"/>
          </p:cNvSpPr>
          <p:nvPr/>
        </p:nvSpPr>
        <p:spPr bwMode="auto">
          <a:xfrm flipH="1">
            <a:off x="4229100" y="4000500"/>
            <a:ext cx="889000" cy="0"/>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18"/>
          <p:cNvSpPr>
            <a:spLocks noChangeShapeType="1"/>
          </p:cNvSpPr>
          <p:nvPr/>
        </p:nvSpPr>
        <p:spPr bwMode="auto">
          <a:xfrm>
            <a:off x="4191000" y="2400300"/>
            <a:ext cx="850900" cy="0"/>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79" name="Line 19"/>
          <p:cNvSpPr>
            <a:spLocks noChangeShapeType="1"/>
          </p:cNvSpPr>
          <p:nvPr/>
        </p:nvSpPr>
        <p:spPr bwMode="auto">
          <a:xfrm>
            <a:off x="4216400" y="3048000"/>
            <a:ext cx="850900" cy="0"/>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80" name="Text Box 20"/>
          <p:cNvSpPr txBox="1">
            <a:spLocks noChangeArrowheads="1"/>
          </p:cNvSpPr>
          <p:nvPr/>
        </p:nvSpPr>
        <p:spPr bwMode="auto">
          <a:xfrm>
            <a:off x="1828800" y="2413000"/>
            <a:ext cx="1028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a:t>Group Send</a:t>
            </a:r>
          </a:p>
        </p:txBody>
      </p:sp>
      <p:sp>
        <p:nvSpPr>
          <p:cNvPr id="15381" name="Text Box 21"/>
          <p:cNvSpPr txBox="1">
            <a:spLocks noChangeArrowheads="1"/>
          </p:cNvSpPr>
          <p:nvPr/>
        </p:nvSpPr>
        <p:spPr bwMode="auto">
          <a:xfrm>
            <a:off x="1739900" y="1689100"/>
            <a:ext cx="127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Address Expansion</a:t>
            </a:r>
          </a:p>
        </p:txBody>
      </p:sp>
      <p:sp>
        <p:nvSpPr>
          <p:cNvPr id="15382" name="Line 22"/>
          <p:cNvSpPr>
            <a:spLocks noChangeShapeType="1"/>
          </p:cNvSpPr>
          <p:nvPr/>
        </p:nvSpPr>
        <p:spPr bwMode="auto">
          <a:xfrm>
            <a:off x="2679700" y="2108200"/>
            <a:ext cx="266700" cy="2667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3"/>
          <p:cNvSpPr txBox="1">
            <a:spLocks noChangeArrowheads="1"/>
          </p:cNvSpPr>
          <p:nvPr/>
        </p:nvSpPr>
        <p:spPr bwMode="auto">
          <a:xfrm>
            <a:off x="1778000" y="3454400"/>
            <a:ext cx="127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Multicast Comm.</a:t>
            </a:r>
          </a:p>
        </p:txBody>
      </p:sp>
      <p:sp>
        <p:nvSpPr>
          <p:cNvPr id="15384" name="Line 24"/>
          <p:cNvSpPr>
            <a:spLocks noChangeShapeType="1"/>
          </p:cNvSpPr>
          <p:nvPr/>
        </p:nvSpPr>
        <p:spPr bwMode="auto">
          <a:xfrm flipV="1">
            <a:off x="2857500" y="2336800"/>
            <a:ext cx="584200" cy="12319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85" name="Line 25"/>
          <p:cNvSpPr>
            <a:spLocks noChangeShapeType="1"/>
          </p:cNvSpPr>
          <p:nvPr/>
        </p:nvSpPr>
        <p:spPr bwMode="auto">
          <a:xfrm flipV="1">
            <a:off x="2882900" y="2628900"/>
            <a:ext cx="546100" cy="9398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86" name="Line 26"/>
          <p:cNvSpPr>
            <a:spLocks noChangeShapeType="1"/>
          </p:cNvSpPr>
          <p:nvPr/>
        </p:nvSpPr>
        <p:spPr bwMode="auto">
          <a:xfrm flipV="1">
            <a:off x="2908300" y="2933700"/>
            <a:ext cx="495300" cy="6096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87" name="Line 27"/>
          <p:cNvSpPr>
            <a:spLocks noChangeShapeType="1"/>
          </p:cNvSpPr>
          <p:nvPr/>
        </p:nvSpPr>
        <p:spPr bwMode="auto">
          <a:xfrm flipV="1">
            <a:off x="2908300" y="3263900"/>
            <a:ext cx="520700" cy="2413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88" name="Text Box 28"/>
          <p:cNvSpPr txBox="1">
            <a:spLocks noChangeArrowheads="1"/>
          </p:cNvSpPr>
          <p:nvPr/>
        </p:nvSpPr>
        <p:spPr bwMode="auto">
          <a:xfrm>
            <a:off x="5994400" y="2247900"/>
            <a:ext cx="127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Membership Management</a:t>
            </a:r>
          </a:p>
        </p:txBody>
      </p:sp>
      <p:sp>
        <p:nvSpPr>
          <p:cNvPr id="15389" name="Text Box 29"/>
          <p:cNvSpPr txBox="1">
            <a:spLocks noChangeArrowheads="1"/>
          </p:cNvSpPr>
          <p:nvPr/>
        </p:nvSpPr>
        <p:spPr bwMode="auto">
          <a:xfrm>
            <a:off x="4495800" y="20701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a:t>Leave</a:t>
            </a:r>
          </a:p>
        </p:txBody>
      </p:sp>
      <p:sp>
        <p:nvSpPr>
          <p:cNvPr id="15390" name="Text Box 30"/>
          <p:cNvSpPr txBox="1">
            <a:spLocks noChangeArrowheads="1"/>
          </p:cNvSpPr>
          <p:nvPr/>
        </p:nvSpPr>
        <p:spPr bwMode="auto">
          <a:xfrm>
            <a:off x="4457700" y="27305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a:t>Fail</a:t>
            </a:r>
          </a:p>
        </p:txBody>
      </p:sp>
      <p:sp>
        <p:nvSpPr>
          <p:cNvPr id="15391" name="Text Box 31"/>
          <p:cNvSpPr txBox="1">
            <a:spLocks noChangeArrowheads="1"/>
          </p:cNvSpPr>
          <p:nvPr/>
        </p:nvSpPr>
        <p:spPr bwMode="auto">
          <a:xfrm>
            <a:off x="4318000" y="36957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a:t>Join</a:t>
            </a:r>
          </a:p>
        </p:txBody>
      </p:sp>
      <p:sp>
        <p:nvSpPr>
          <p:cNvPr id="15392" name="Line 32"/>
          <p:cNvSpPr>
            <a:spLocks noChangeShapeType="1"/>
          </p:cNvSpPr>
          <p:nvPr/>
        </p:nvSpPr>
        <p:spPr bwMode="auto">
          <a:xfrm flipH="1" flipV="1">
            <a:off x="5308600" y="2362200"/>
            <a:ext cx="647700" cy="1651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93" name="Line 33"/>
          <p:cNvSpPr>
            <a:spLocks noChangeShapeType="1"/>
          </p:cNvSpPr>
          <p:nvPr/>
        </p:nvSpPr>
        <p:spPr bwMode="auto">
          <a:xfrm flipH="1">
            <a:off x="5219700" y="2565400"/>
            <a:ext cx="723900" cy="3556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94" name="Line 34"/>
          <p:cNvSpPr>
            <a:spLocks noChangeShapeType="1"/>
          </p:cNvSpPr>
          <p:nvPr/>
        </p:nvSpPr>
        <p:spPr bwMode="auto">
          <a:xfrm flipH="1">
            <a:off x="5067300" y="2603500"/>
            <a:ext cx="901700" cy="11430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95" name="Text Box 35"/>
          <p:cNvSpPr txBox="1">
            <a:spLocks noChangeArrowheads="1"/>
          </p:cNvSpPr>
          <p:nvPr/>
        </p:nvSpPr>
        <p:spPr bwMode="auto">
          <a:xfrm>
            <a:off x="3479800" y="11938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a:t>Group</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Views </a:t>
            </a:r>
            <a:endParaRPr lang="en-US"/>
          </a:p>
        </p:txBody>
      </p:sp>
      <p:sp>
        <p:nvSpPr>
          <p:cNvPr id="17411" name="Rectangle 3"/>
          <p:cNvSpPr>
            <a:spLocks noGrp="1" noChangeArrowheads="1"/>
          </p:cNvSpPr>
          <p:nvPr>
            <p:ph idx="1"/>
          </p:nvPr>
        </p:nvSpPr>
        <p:spPr/>
        <p:txBody>
          <a:bodyPr>
            <a:normAutofit fontScale="70000" lnSpcReduction="20000"/>
          </a:bodyPr>
          <a:lstStyle/>
          <a:p>
            <a:r>
              <a:rPr lang="en-US" dirty="0" smtClean="0"/>
              <a:t> A group membership service maintains group views, which are lists of current group members. </a:t>
            </a:r>
          </a:p>
          <a:p>
            <a:pPr lvl="1"/>
            <a:r>
              <a:rPr lang="en-US" dirty="0" smtClean="0"/>
              <a:t>This is NOT a list maintained by a one member, but…</a:t>
            </a:r>
          </a:p>
          <a:p>
            <a:pPr lvl="1"/>
            <a:r>
              <a:rPr lang="en-US" dirty="0" smtClean="0"/>
              <a:t>Each member maintains its own local view</a:t>
            </a:r>
          </a:p>
          <a:p>
            <a:r>
              <a:rPr lang="en-US" dirty="0" smtClean="0"/>
              <a:t>A view </a:t>
            </a:r>
            <a:r>
              <a:rPr lang="en-US" dirty="0" err="1" smtClean="0"/>
              <a:t>V</a:t>
            </a:r>
            <a:r>
              <a:rPr lang="en-US" baseline="-25000" dirty="0" err="1" smtClean="0"/>
              <a:t>p</a:t>
            </a:r>
            <a:r>
              <a:rPr lang="en-US" dirty="0" smtClean="0"/>
              <a:t>(g) is process </a:t>
            </a:r>
            <a:r>
              <a:rPr lang="en-US" dirty="0" smtClean="0"/>
              <a:t>p</a:t>
            </a:r>
            <a:r>
              <a:rPr lang="fr-FR" altLang="ja-JP" dirty="0" smtClean="0"/>
              <a:t>'</a:t>
            </a:r>
            <a:r>
              <a:rPr lang="en-US" dirty="0" smtClean="0"/>
              <a:t>s </a:t>
            </a:r>
            <a:r>
              <a:rPr lang="en-US" dirty="0" smtClean="0"/>
              <a:t>understanding of its group (list of members)</a:t>
            </a:r>
          </a:p>
          <a:p>
            <a:pPr lvl="1"/>
            <a:r>
              <a:rPr lang="en-US" dirty="0" smtClean="0"/>
              <a:t> Example: V</a:t>
            </a:r>
            <a:r>
              <a:rPr lang="en-US" baseline="-25000" dirty="0" smtClean="0"/>
              <a:t>p.0</a:t>
            </a:r>
            <a:r>
              <a:rPr lang="en-US" dirty="0" smtClean="0"/>
              <a:t>(g) = {p},  V</a:t>
            </a:r>
            <a:r>
              <a:rPr lang="en-US" baseline="-25000" dirty="0" smtClean="0"/>
              <a:t>p.1</a:t>
            </a:r>
            <a:r>
              <a:rPr lang="en-US" dirty="0" smtClean="0"/>
              <a:t>(g) = {p, q}, V </a:t>
            </a:r>
            <a:r>
              <a:rPr lang="en-US" baseline="-25000" dirty="0" smtClean="0"/>
              <a:t>p.2 </a:t>
            </a:r>
            <a:r>
              <a:rPr lang="en-US" dirty="0" smtClean="0"/>
              <a:t>(g) = {p, q, r}, V </a:t>
            </a:r>
            <a:r>
              <a:rPr lang="en-US" baseline="-25000" dirty="0" smtClean="0"/>
              <a:t>p.3 </a:t>
            </a:r>
            <a:r>
              <a:rPr lang="en-US" dirty="0" smtClean="0"/>
              <a:t>(g) = {</a:t>
            </a:r>
            <a:r>
              <a:rPr lang="en-US" dirty="0" err="1" smtClean="0"/>
              <a:t>p,r</a:t>
            </a:r>
            <a:r>
              <a:rPr lang="en-US" dirty="0" smtClean="0"/>
              <a:t>}</a:t>
            </a:r>
          </a:p>
          <a:p>
            <a:pPr lvl="1"/>
            <a:r>
              <a:rPr lang="en-US" dirty="0" smtClean="0"/>
              <a:t>The second subscript indicates the </a:t>
            </a:r>
            <a:r>
              <a:rPr lang="en-US" altLang="ja-JP" dirty="0" smtClean="0"/>
              <a:t>"</a:t>
            </a:r>
            <a:r>
              <a:rPr lang="en-US" dirty="0" smtClean="0"/>
              <a:t>view number</a:t>
            </a:r>
            <a:r>
              <a:rPr lang="en-US" altLang="ja-JP" dirty="0" smtClean="0"/>
              <a:t>"</a:t>
            </a:r>
            <a:r>
              <a:rPr lang="en-US" dirty="0" smtClean="0"/>
              <a:t> received at p</a:t>
            </a:r>
          </a:p>
          <a:p>
            <a:r>
              <a:rPr lang="en-US" dirty="0" smtClean="0"/>
              <a:t>A new group view is disseminated, throughout the group, whenever a member joins or leaves.</a:t>
            </a:r>
          </a:p>
          <a:p>
            <a:pPr lvl="1"/>
            <a:r>
              <a:rPr lang="en-US" dirty="0" smtClean="0"/>
              <a:t>Member detecting failure of another member reliable multicasts a </a:t>
            </a:r>
            <a:r>
              <a:rPr lang="en-US" altLang="ja-JP" dirty="0" smtClean="0"/>
              <a:t>"</a:t>
            </a:r>
            <a:r>
              <a:rPr lang="en-US" dirty="0" smtClean="0"/>
              <a:t>view change</a:t>
            </a:r>
            <a:r>
              <a:rPr lang="en-US" altLang="ja-JP" dirty="0" smtClean="0"/>
              <a:t>"</a:t>
            </a:r>
            <a:r>
              <a:rPr lang="en-US" dirty="0" smtClean="0"/>
              <a:t> message (requires causal-total ordering for multicasts)</a:t>
            </a:r>
          </a:p>
          <a:p>
            <a:pPr lvl="1"/>
            <a:r>
              <a:rPr lang="en-US" dirty="0" smtClean="0"/>
              <a:t>The goal: the compositions of views and the order in which the views are received at different members is the same. (i.e., view deliveries are </a:t>
            </a:r>
            <a:r>
              <a:rPr lang="en-US" altLang="ja-JP" dirty="0" smtClean="0"/>
              <a:t>"</a:t>
            </a:r>
            <a:r>
              <a:rPr lang="en-US" dirty="0" smtClean="0"/>
              <a:t>virtually synchronous</a:t>
            </a:r>
            <a:r>
              <a:rPr lang="en-US" altLang="ja-JP" dirty="0" smtClean="0"/>
              <a:t>"</a:t>
            </a:r>
            <a:r>
              <a:rPr lang="en-US" dirty="0" smtClean="0"/>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Views </a:t>
            </a:r>
            <a:endParaRPr lang="en-US"/>
          </a:p>
        </p:txBody>
      </p:sp>
      <p:sp>
        <p:nvSpPr>
          <p:cNvPr id="19459" name="Rectangle 3"/>
          <p:cNvSpPr>
            <a:spLocks noGrp="1" noChangeArrowheads="1"/>
          </p:cNvSpPr>
          <p:nvPr>
            <p:ph idx="1"/>
          </p:nvPr>
        </p:nvSpPr>
        <p:spPr/>
        <p:txBody>
          <a:bodyPr>
            <a:normAutofit fontScale="85000" lnSpcReduction="20000"/>
          </a:bodyPr>
          <a:lstStyle/>
          <a:p>
            <a:r>
              <a:rPr lang="en-US" dirty="0" smtClean="0"/>
              <a:t>An event is said to occur in a view </a:t>
            </a:r>
            <a:r>
              <a:rPr lang="en-US" dirty="0" err="1" smtClean="0"/>
              <a:t>v</a:t>
            </a:r>
            <a:r>
              <a:rPr lang="en-US" baseline="-25000" dirty="0" err="1" smtClean="0"/>
              <a:t>p,i</a:t>
            </a:r>
            <a:r>
              <a:rPr lang="en-US" dirty="0" smtClean="0"/>
              <a:t>(g) if the event occurs at p, and at the time of event occurrence, p has delivered </a:t>
            </a:r>
            <a:r>
              <a:rPr lang="en-US" dirty="0" err="1" smtClean="0"/>
              <a:t>v</a:t>
            </a:r>
            <a:r>
              <a:rPr lang="en-US" baseline="-25000" dirty="0" err="1" smtClean="0"/>
              <a:t>p,i</a:t>
            </a:r>
            <a:r>
              <a:rPr lang="en-US" dirty="0" smtClean="0"/>
              <a:t>(g) but has not yet delivered v</a:t>
            </a:r>
            <a:r>
              <a:rPr lang="en-US" baseline="-25000" dirty="0" smtClean="0"/>
              <a:t>p,i+1</a:t>
            </a:r>
            <a:r>
              <a:rPr lang="en-US" dirty="0" smtClean="0"/>
              <a:t>(g). </a:t>
            </a:r>
          </a:p>
          <a:p>
            <a:r>
              <a:rPr lang="en-US" dirty="0" smtClean="0"/>
              <a:t>Messages sent out in a view </a:t>
            </a:r>
            <a:r>
              <a:rPr lang="en-US" dirty="0" err="1" smtClean="0"/>
              <a:t>i</a:t>
            </a:r>
            <a:r>
              <a:rPr lang="en-US" dirty="0" smtClean="0"/>
              <a:t> need to be delivered in that view at all members in the group (</a:t>
            </a:r>
            <a:r>
              <a:rPr lang="en-US" altLang="ja-JP" dirty="0" smtClean="0"/>
              <a:t>"</a:t>
            </a:r>
            <a:r>
              <a:rPr lang="en-US" dirty="0" smtClean="0">
                <a:solidFill>
                  <a:schemeClr val="accent1"/>
                </a:solidFill>
              </a:rPr>
              <a:t>What happens in the View, stays in the View</a:t>
            </a:r>
            <a:r>
              <a:rPr lang="en-US" altLang="ja-JP" dirty="0" smtClean="0"/>
              <a:t>"</a:t>
            </a:r>
            <a:r>
              <a:rPr lang="en-US" dirty="0" smtClean="0"/>
              <a:t>)</a:t>
            </a:r>
          </a:p>
          <a:p>
            <a:r>
              <a:rPr lang="en-US" dirty="0" smtClean="0"/>
              <a:t>Requirements for view delivery</a:t>
            </a:r>
          </a:p>
          <a:p>
            <a:pPr lvl="1"/>
            <a:r>
              <a:rPr lang="en-US" dirty="0" smtClean="0"/>
              <a:t> </a:t>
            </a:r>
            <a:r>
              <a:rPr lang="en-US" dirty="0" smtClean="0">
                <a:solidFill>
                  <a:schemeClr val="accent4"/>
                </a:solidFill>
              </a:rPr>
              <a:t>Order</a:t>
            </a:r>
            <a:r>
              <a:rPr lang="en-US" dirty="0" smtClean="0"/>
              <a:t>: If p delivers v</a:t>
            </a:r>
            <a:r>
              <a:rPr lang="en-US" baseline="-25000" dirty="0" smtClean="0"/>
              <a:t>i</a:t>
            </a:r>
            <a:r>
              <a:rPr lang="en-US" dirty="0" smtClean="0"/>
              <a:t>(g) and then v</a:t>
            </a:r>
            <a:r>
              <a:rPr lang="en-US" baseline="-25000" dirty="0" smtClean="0"/>
              <a:t>i+1</a:t>
            </a:r>
            <a:r>
              <a:rPr lang="en-US" dirty="0" smtClean="0"/>
              <a:t>(g), then no other process q delivers v</a:t>
            </a:r>
            <a:r>
              <a:rPr lang="en-US" baseline="-25000" dirty="0" smtClean="0"/>
              <a:t>i+1</a:t>
            </a:r>
            <a:r>
              <a:rPr lang="en-US" dirty="0" smtClean="0"/>
              <a:t>(g) before v</a:t>
            </a:r>
            <a:r>
              <a:rPr lang="en-US" baseline="-25000" dirty="0" smtClean="0"/>
              <a:t>i</a:t>
            </a:r>
            <a:r>
              <a:rPr lang="en-US" dirty="0" smtClean="0"/>
              <a:t>(g).</a:t>
            </a:r>
          </a:p>
          <a:p>
            <a:pPr lvl="1"/>
            <a:r>
              <a:rPr lang="en-US" dirty="0" smtClean="0"/>
              <a:t> </a:t>
            </a:r>
            <a:r>
              <a:rPr lang="en-US" dirty="0" smtClean="0">
                <a:solidFill>
                  <a:schemeClr val="accent4"/>
                </a:solidFill>
              </a:rPr>
              <a:t>Integrity</a:t>
            </a:r>
            <a:r>
              <a:rPr lang="en-US" dirty="0" smtClean="0"/>
              <a:t>: If p delivers v</a:t>
            </a:r>
            <a:r>
              <a:rPr lang="en-US" baseline="-25000" dirty="0" smtClean="0"/>
              <a:t>i</a:t>
            </a:r>
            <a:r>
              <a:rPr lang="en-US" dirty="0" smtClean="0"/>
              <a:t>(g), then p is in all v </a:t>
            </a:r>
            <a:r>
              <a:rPr lang="en-US" baseline="-25000" dirty="0" smtClean="0"/>
              <a:t>*, </a:t>
            </a:r>
            <a:r>
              <a:rPr lang="en-US" baseline="-25000" dirty="0" err="1" smtClean="0"/>
              <a:t>i</a:t>
            </a:r>
            <a:r>
              <a:rPr lang="en-US" dirty="0" smtClean="0"/>
              <a:t>(g).</a:t>
            </a:r>
          </a:p>
          <a:p>
            <a:pPr lvl="1"/>
            <a:r>
              <a:rPr lang="en-US" dirty="0" smtClean="0"/>
              <a:t> </a:t>
            </a:r>
            <a:r>
              <a:rPr lang="en-US" dirty="0" smtClean="0">
                <a:solidFill>
                  <a:schemeClr val="accent4"/>
                </a:solidFill>
              </a:rPr>
              <a:t>Non-triviality</a:t>
            </a:r>
            <a:r>
              <a:rPr lang="en-US" dirty="0" smtClean="0"/>
              <a:t>: if process q joins a group and becomes reachable from process p, then eventually, q will always be present in the views that delivered at p.</a:t>
            </a:r>
          </a:p>
          <a:p>
            <a:pPr lvl="2"/>
            <a:r>
              <a:rPr lang="en-US" dirty="0" smtClean="0"/>
              <a:t>Exception: partitioning of group</a:t>
            </a:r>
          </a:p>
          <a:p>
            <a:pPr lvl="2"/>
            <a:r>
              <a:rPr lang="en-US" dirty="0" smtClean="0"/>
              <a:t>We</a:t>
            </a:r>
            <a:r>
              <a:rPr lang="fr-FR" altLang="ja-JP" dirty="0" smtClean="0"/>
              <a:t>'</a:t>
            </a:r>
            <a:r>
              <a:rPr lang="en-US" dirty="0" err="1" smtClean="0"/>
              <a:t>ll</a:t>
            </a:r>
            <a:r>
              <a:rPr lang="en-US" dirty="0" smtClean="0"/>
              <a:t> </a:t>
            </a:r>
            <a:r>
              <a:rPr lang="en-US" dirty="0" smtClean="0"/>
              <a:t>discuss partitions next lecture. Ignore for now.</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lectur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lecture.thmx</Template>
  <TotalTime>99203105</TotalTime>
  <Pages>34</Pages>
  <Words>4036</Words>
  <Application>Microsoft Macintosh PowerPoint</Application>
  <PresentationFormat>On-screen Show (4:3)</PresentationFormat>
  <Paragraphs>632</Paragraphs>
  <Slides>42</Slides>
  <Notes>41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lecture</vt:lpstr>
      <vt:lpstr>Replica Management</vt:lpstr>
      <vt:lpstr>Objective</vt:lpstr>
      <vt:lpstr>Replication </vt:lpstr>
      <vt:lpstr>Goals of Replication</vt:lpstr>
      <vt:lpstr>Replication Management </vt:lpstr>
      <vt:lpstr>Replication Management </vt:lpstr>
      <vt:lpstr>Group Communication: A bulding block</vt:lpstr>
      <vt:lpstr>Views </vt:lpstr>
      <vt:lpstr>Views </vt:lpstr>
      <vt:lpstr>View Synchronous Communication</vt:lpstr>
      <vt:lpstr>Example: View Synchronous Communication</vt:lpstr>
      <vt:lpstr>State Transfer</vt:lpstr>
      <vt:lpstr>Back to Replication</vt:lpstr>
      <vt:lpstr>Linearizability </vt:lpstr>
      <vt:lpstr>Sequential Consistency </vt:lpstr>
      <vt:lpstr>Passive (Primary-Backup) Replication</vt:lpstr>
      <vt:lpstr>Fault Tolerance in Passive Replication  </vt:lpstr>
      <vt:lpstr>Active Replication</vt:lpstr>
      <vt:lpstr>Fault Tolerance in Active Replication  </vt:lpstr>
      <vt:lpstr>Transactions on Replicated Data</vt:lpstr>
      <vt:lpstr>One Copy Serialization</vt:lpstr>
      <vt:lpstr>Two Phase Commit Protocol For Transactions on Replicated Objects</vt:lpstr>
      <vt:lpstr>Primary Copy Replication</vt:lpstr>
      <vt:lpstr>Read One/Write All Replication</vt:lpstr>
      <vt:lpstr>Available Copies Replication</vt:lpstr>
      <vt:lpstr>Available Copies Approach</vt:lpstr>
      <vt:lpstr>The Impact of RM Failure</vt:lpstr>
      <vt:lpstr>Local Validation (using Our Example)</vt:lpstr>
      <vt:lpstr>Network Partition</vt:lpstr>
      <vt:lpstr>Dealing with Network Partitions</vt:lpstr>
      <vt:lpstr>Quorum Approaches</vt:lpstr>
      <vt:lpstr>Static Quorums </vt:lpstr>
      <vt:lpstr>Voting with Static Quorums </vt:lpstr>
      <vt:lpstr>Optimistic Quorum Approaches </vt:lpstr>
      <vt:lpstr>View-based Quorum </vt:lpstr>
      <vt:lpstr>View-based Quorum - details </vt:lpstr>
      <vt:lpstr>Example: View-based Quorum </vt:lpstr>
      <vt:lpstr>Example: View-based Quorum (cont'd) </vt:lpstr>
      <vt:lpstr>Summary</vt:lpstr>
      <vt:lpstr>Optional Slides</vt:lpstr>
      <vt:lpstr>Quorum Consensus Examples</vt:lpstr>
      <vt:lpstr>Summary</vt:lpstr>
    </vt:vector>
  </TitlesOfParts>
  <Company>University of Illinois at Urbana-Champaign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subject>Distributed Systems</dc:subject>
  <dc:creator>Mehdi T. Harandi</dc:creator>
  <cp:keywords/>
  <dc:description/>
  <cp:lastModifiedBy>Nikita Borisov</cp:lastModifiedBy>
  <cp:revision>440</cp:revision>
  <cp:lastPrinted>2011-10-06T17:44:27Z</cp:lastPrinted>
  <dcterms:created xsi:type="dcterms:W3CDTF">2010-10-24T15:19:27Z</dcterms:created>
  <dcterms:modified xsi:type="dcterms:W3CDTF">2011-10-06T18:08:56Z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C:\WINNT40\Profiles\harandi.000\Personal</vt:lpwstr>
  </property>
</Properties>
</file>