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1" r:id="rId14"/>
    <p:sldId id="279" r:id="rId15"/>
    <p:sldId id="280" r:id="rId16"/>
    <p:sldId id="266" r:id="rId17"/>
    <p:sldId id="272" r:id="rId18"/>
    <p:sldId id="273" r:id="rId19"/>
    <p:sldId id="274" r:id="rId20"/>
    <p:sldId id="275" r:id="rId21"/>
    <p:sldId id="277" r:id="rId22"/>
    <p:sldId id="278" r:id="rId23"/>
    <p:sldId id="283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66" autoAdjust="0"/>
  </p:normalViewPr>
  <p:slideViewPr>
    <p:cSldViewPr snapToGrid="0" snapToObjects="1">
      <p:cViewPr>
        <p:scale>
          <a:sx n="105" d="100"/>
          <a:sy n="105" d="100"/>
        </p:scale>
        <p:origin x="-528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785C6-438C-1348-8A20-A8FFDD4A3C6D}" type="datetimeFigureOut">
              <a:rPr lang="en-US" smtClean="0"/>
              <a:t>8/24/11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104FE-6894-6A4E-917E-537F3D69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5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9FD25-BD27-B444-BBA4-990C0FB8D590}" type="datetimeFigureOut">
              <a:rPr lang="en-US" smtClean="0"/>
              <a:t>8/24/11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8B5F-9F03-0443-BE44-94AE7DA9F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8B5F-9F03-0443-BE44-94AE7DA9F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76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8B5F-9F03-0443-BE44-94AE7DA9F7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class (what do these have in common)?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8B5F-9F03-0443-BE44-94AE7DA9F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2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8B5F-9F03-0443-BE44-94AE7DA9F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previous</a:t>
            </a:r>
            <a:r>
              <a:rPr lang="en-US" baseline="0" dirty="0" smtClean="0"/>
              <a:t> examples, explain how they apply here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Distributed File System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WWW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8B5F-9F03-0443-BE44-94AE7DA9F7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8B5F-9F03-0443-BE44-94AE7DA9F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8B5F-9F03-0443-BE44-94AE7DA9F7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Go</a:t>
            </a:r>
            <a:r>
              <a:rPr lang="en-US" baseline="0" dirty="0" smtClean="0"/>
              <a:t> through other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8B5F-9F03-0443-BE44-94AE7DA9F7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Go</a:t>
            </a:r>
            <a:r>
              <a:rPr lang="en-US" baseline="0" dirty="0" smtClean="0"/>
              <a:t> through other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8B5F-9F03-0443-BE44-94AE7DA9F7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9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Go</a:t>
            </a:r>
            <a:r>
              <a:rPr lang="en-US" baseline="0" dirty="0" smtClean="0"/>
              <a:t> through other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8B5F-9F03-0443-BE44-94AE7DA9F7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3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0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br>
              <a:rPr lang="en-US" dirty="0" smtClean="0"/>
            </a:br>
            <a:r>
              <a:rPr lang="en-US" dirty="0" smtClean="0"/>
              <a:t>Lecture 1: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CS425/CSE424/ECE428</a:t>
            </a:r>
          </a:p>
          <a:p>
            <a:r>
              <a:rPr lang="en-US" dirty="0" smtClean="0"/>
              <a:t>Fall 2011</a:t>
            </a:r>
          </a:p>
          <a:p>
            <a:r>
              <a:rPr lang="en-US" dirty="0" smtClean="0"/>
              <a:t>Nikita Borisov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5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Multiple</a:t>
            </a:r>
            <a:r>
              <a:rPr lang="en-US" b="1" dirty="0" smtClean="0"/>
              <a:t> computers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Concurrent</a:t>
            </a:r>
            <a:r>
              <a:rPr lang="en-US" i="1" dirty="0" smtClean="0"/>
              <a:t> </a:t>
            </a:r>
            <a:r>
              <a:rPr lang="en-US" dirty="0" smtClean="0"/>
              <a:t>execution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Independent</a:t>
            </a:r>
            <a:r>
              <a:rPr lang="en-US" i="1" dirty="0" smtClean="0"/>
              <a:t> </a:t>
            </a:r>
            <a:r>
              <a:rPr lang="en-US" dirty="0" smtClean="0"/>
              <a:t>failures</a:t>
            </a:r>
          </a:p>
          <a:p>
            <a:pPr lvl="1"/>
            <a:r>
              <a:rPr lang="en-US" i="1" dirty="0" smtClean="0"/>
              <a:t>Autonomous </a:t>
            </a:r>
            <a:r>
              <a:rPr lang="en-US" dirty="0" smtClean="0"/>
              <a:t>administrators </a:t>
            </a:r>
          </a:p>
          <a:p>
            <a:pPr lvl="1"/>
            <a:r>
              <a:rPr lang="en-US" i="1" dirty="0" smtClean="0"/>
              <a:t>Heterogeneous </a:t>
            </a:r>
            <a:r>
              <a:rPr lang="en-US" dirty="0" smtClean="0"/>
              <a:t>capacities, properties</a:t>
            </a:r>
          </a:p>
          <a:p>
            <a:pPr lvl="1"/>
            <a:r>
              <a:rPr lang="en-US" i="1" dirty="0" smtClean="0"/>
              <a:t>Large </a:t>
            </a:r>
            <a:r>
              <a:rPr lang="en-US" dirty="0" smtClean="0"/>
              <a:t>numbers (scalability)</a:t>
            </a:r>
            <a:endParaRPr lang="en-US" i="1" dirty="0" smtClean="0"/>
          </a:p>
          <a:p>
            <a:r>
              <a:rPr lang="en-US" b="1" i="1" dirty="0" smtClean="0"/>
              <a:t>Networked </a:t>
            </a:r>
            <a:r>
              <a:rPr lang="en-US" b="1" dirty="0" smtClean="0"/>
              <a:t>communication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Asynchronous</a:t>
            </a:r>
            <a:r>
              <a:rPr lang="en-US" i="1" dirty="0" smtClean="0"/>
              <a:t> </a:t>
            </a:r>
            <a:r>
              <a:rPr lang="en-US" dirty="0" smtClean="0"/>
              <a:t>execution</a:t>
            </a:r>
            <a:endParaRPr lang="en-US" i="1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Unreliable</a:t>
            </a:r>
            <a:r>
              <a:rPr lang="en-US" i="1" dirty="0" smtClean="0"/>
              <a:t> </a:t>
            </a:r>
            <a:r>
              <a:rPr lang="en-US" dirty="0" smtClean="0"/>
              <a:t>delivery</a:t>
            </a:r>
          </a:p>
          <a:p>
            <a:pPr lvl="1"/>
            <a:r>
              <a:rPr lang="en-US" i="1" dirty="0" smtClean="0"/>
              <a:t>Insecure </a:t>
            </a:r>
            <a:r>
              <a:rPr lang="en-US" dirty="0" smtClean="0"/>
              <a:t>medium </a:t>
            </a:r>
          </a:p>
          <a:p>
            <a:r>
              <a:rPr lang="en-US" b="1" i="1" dirty="0" smtClean="0"/>
              <a:t>Common</a:t>
            </a:r>
            <a:r>
              <a:rPr lang="en-US" b="1" dirty="0" smtClean="0"/>
              <a:t> goal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Consistency</a:t>
            </a:r>
            <a:r>
              <a:rPr lang="en-US" i="1" dirty="0" smtClean="0"/>
              <a:t> – </a:t>
            </a:r>
            <a:r>
              <a:rPr lang="en-US" dirty="0" smtClean="0"/>
              <a:t>can discuss whole-system properties</a:t>
            </a:r>
            <a:endParaRPr lang="en-US" i="1" dirty="0" smtClean="0"/>
          </a:p>
          <a:p>
            <a:pPr lvl="1"/>
            <a:r>
              <a:rPr lang="en-US" i="1" dirty="0" smtClean="0"/>
              <a:t>Transparency – </a:t>
            </a:r>
            <a:r>
              <a:rPr lang="en-US" dirty="0" smtClean="0"/>
              <a:t>can use the system without knowing details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–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Multiple</a:t>
            </a:r>
            <a:r>
              <a:rPr lang="en-US" b="1" dirty="0" smtClean="0"/>
              <a:t> computers</a:t>
            </a:r>
          </a:p>
          <a:p>
            <a:pPr lvl="1"/>
            <a:r>
              <a:rPr lang="en-US" i="1" dirty="0" smtClean="0">
                <a:solidFill>
                  <a:schemeClr val="accent3"/>
                </a:solidFill>
              </a:rPr>
              <a:t>Concurrent </a:t>
            </a:r>
            <a:r>
              <a:rPr lang="en-US" dirty="0" smtClean="0"/>
              <a:t>execution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Independent</a:t>
            </a:r>
            <a:r>
              <a:rPr lang="en-US" i="1" dirty="0" smtClean="0"/>
              <a:t> </a:t>
            </a:r>
            <a:r>
              <a:rPr lang="en-US" dirty="0" smtClean="0"/>
              <a:t>failures</a:t>
            </a:r>
          </a:p>
          <a:p>
            <a:pPr lvl="1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Autonomous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administrators </a:t>
            </a:r>
          </a:p>
          <a:p>
            <a:pPr lvl="1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Heterogeneous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capacities, properties</a:t>
            </a:r>
          </a:p>
          <a:p>
            <a:pPr lvl="1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Large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numbers (scalability</a:t>
            </a:r>
            <a:r>
              <a:rPr lang="en-US" dirty="0" smtClean="0">
                <a:solidFill>
                  <a:srgbClr val="BFBFBF"/>
                </a:solidFill>
              </a:rPr>
              <a:t>)</a:t>
            </a:r>
            <a:endParaRPr lang="en-US" i="1" dirty="0" smtClean="0">
              <a:solidFill>
                <a:srgbClr val="BFBFBF"/>
              </a:solidFill>
            </a:endParaRPr>
          </a:p>
          <a:p>
            <a:r>
              <a:rPr lang="en-US" b="1" i="1" dirty="0" smtClean="0"/>
              <a:t>Networked </a:t>
            </a:r>
            <a:r>
              <a:rPr lang="en-US" b="1" dirty="0" smtClean="0"/>
              <a:t>communication</a:t>
            </a:r>
          </a:p>
          <a:p>
            <a:pPr lvl="1"/>
            <a:r>
              <a:rPr lang="en-US" i="1" dirty="0" smtClean="0">
                <a:solidFill>
                  <a:schemeClr val="accent3"/>
                </a:solidFill>
              </a:rPr>
              <a:t>Asynchronous </a:t>
            </a:r>
            <a:r>
              <a:rPr lang="en-US" dirty="0" smtClean="0"/>
              <a:t>execution</a:t>
            </a:r>
            <a:endParaRPr lang="en-US" i="1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Unreliable </a:t>
            </a:r>
            <a:r>
              <a:rPr lang="en-US" dirty="0" smtClean="0"/>
              <a:t>delivery</a:t>
            </a:r>
          </a:p>
          <a:p>
            <a:pPr lvl="1"/>
            <a:r>
              <a:rPr lang="en-US" i="1" dirty="0" smtClean="0">
                <a:solidFill>
                  <a:srgbClr val="BFBFBF"/>
                </a:solidFill>
              </a:rPr>
              <a:t>Insecure </a:t>
            </a:r>
            <a:r>
              <a:rPr lang="en-US" dirty="0" smtClean="0">
                <a:solidFill>
                  <a:srgbClr val="BFBFBF"/>
                </a:solidFill>
              </a:rPr>
              <a:t>medium</a:t>
            </a:r>
          </a:p>
          <a:p>
            <a:r>
              <a:rPr lang="en-US" b="1" i="1" dirty="0" smtClean="0"/>
              <a:t>Common</a:t>
            </a:r>
            <a:r>
              <a:rPr lang="en-US" b="1" dirty="0" smtClean="0"/>
              <a:t> goal</a:t>
            </a:r>
          </a:p>
          <a:p>
            <a:pPr lvl="1"/>
            <a:r>
              <a:rPr lang="en-US" i="1" dirty="0" smtClean="0">
                <a:solidFill>
                  <a:schemeClr val="accent3"/>
                </a:solidFill>
              </a:rPr>
              <a:t>Consistency </a:t>
            </a:r>
            <a:r>
              <a:rPr lang="en-US" i="1" dirty="0" smtClean="0"/>
              <a:t>– </a:t>
            </a:r>
            <a:r>
              <a:rPr lang="en-US" dirty="0" smtClean="0"/>
              <a:t>can discuss whole-system properties</a:t>
            </a:r>
            <a:endParaRPr lang="en-US" i="1" dirty="0" smtClean="0"/>
          </a:p>
          <a:p>
            <a:pPr lvl="1"/>
            <a:r>
              <a:rPr lang="en-US" i="1" dirty="0" smtClean="0">
                <a:solidFill>
                  <a:srgbClr val="9BBB59"/>
                </a:solidFill>
              </a:rPr>
              <a:t>Transparency</a:t>
            </a:r>
            <a:r>
              <a:rPr lang="en-US" i="1" dirty="0" smtClean="0"/>
              <a:t> – </a:t>
            </a:r>
            <a:r>
              <a:rPr lang="en-US" dirty="0" smtClean="0"/>
              <a:t>can use the system without knowing details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–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Multiple</a:t>
            </a:r>
            <a:r>
              <a:rPr lang="en-US" b="1" dirty="0" smtClean="0"/>
              <a:t> computers</a:t>
            </a:r>
          </a:p>
          <a:p>
            <a:pPr lvl="1"/>
            <a:r>
              <a:rPr lang="en-US" i="1" dirty="0" smtClean="0">
                <a:solidFill>
                  <a:schemeClr val="accent3"/>
                </a:solidFill>
              </a:rPr>
              <a:t>Concurrent</a:t>
            </a:r>
            <a:r>
              <a:rPr lang="en-US" i="1" dirty="0" smtClean="0"/>
              <a:t> </a:t>
            </a:r>
            <a:r>
              <a:rPr lang="en-US" dirty="0" smtClean="0"/>
              <a:t>execution</a:t>
            </a:r>
          </a:p>
          <a:p>
            <a:pPr lvl="1"/>
            <a:r>
              <a:rPr lang="en-US" i="1" dirty="0" smtClean="0">
                <a:solidFill>
                  <a:schemeClr val="accent3"/>
                </a:solidFill>
              </a:rPr>
              <a:t>Independent</a:t>
            </a:r>
            <a:r>
              <a:rPr lang="en-US" i="1" dirty="0" smtClean="0"/>
              <a:t> </a:t>
            </a:r>
            <a:r>
              <a:rPr lang="en-US" dirty="0" smtClean="0"/>
              <a:t>failures</a:t>
            </a:r>
          </a:p>
          <a:p>
            <a:pPr lvl="1"/>
            <a:r>
              <a:rPr lang="en-US" i="1" dirty="0" smtClean="0">
                <a:solidFill>
                  <a:schemeClr val="accent3"/>
                </a:solidFill>
              </a:rPr>
              <a:t>Autonomous</a:t>
            </a:r>
            <a:r>
              <a:rPr lang="en-US" i="1" dirty="0" smtClean="0"/>
              <a:t> </a:t>
            </a:r>
            <a:r>
              <a:rPr lang="en-US" dirty="0" smtClean="0"/>
              <a:t>administrators </a:t>
            </a:r>
          </a:p>
          <a:p>
            <a:pPr lvl="1"/>
            <a:r>
              <a:rPr lang="en-US" i="1" dirty="0" smtClean="0">
                <a:solidFill>
                  <a:schemeClr val="accent3"/>
                </a:solidFill>
              </a:rPr>
              <a:t>Heterogeneous</a:t>
            </a:r>
            <a:r>
              <a:rPr lang="en-US" i="1" dirty="0" smtClean="0"/>
              <a:t> </a:t>
            </a:r>
            <a:r>
              <a:rPr lang="en-US" dirty="0" smtClean="0"/>
              <a:t>capacities, properties</a:t>
            </a:r>
          </a:p>
          <a:p>
            <a:pPr lvl="1"/>
            <a:r>
              <a:rPr lang="en-US" i="1" dirty="0" smtClean="0">
                <a:solidFill>
                  <a:schemeClr val="accent3"/>
                </a:solidFill>
              </a:rPr>
              <a:t>Large</a:t>
            </a:r>
            <a:r>
              <a:rPr lang="en-US" i="1" dirty="0" smtClean="0"/>
              <a:t> </a:t>
            </a:r>
            <a:r>
              <a:rPr lang="en-US" dirty="0" smtClean="0"/>
              <a:t>numbers (scalability)</a:t>
            </a:r>
            <a:endParaRPr lang="en-US" i="1" dirty="0" smtClean="0"/>
          </a:p>
          <a:p>
            <a:r>
              <a:rPr lang="en-US" b="1" i="1" dirty="0" smtClean="0"/>
              <a:t>Networked </a:t>
            </a:r>
            <a:r>
              <a:rPr lang="en-US" b="1" dirty="0" smtClean="0"/>
              <a:t>communication</a:t>
            </a:r>
          </a:p>
          <a:p>
            <a:pPr lvl="1"/>
            <a:r>
              <a:rPr lang="en-US" i="1" dirty="0" smtClean="0">
                <a:solidFill>
                  <a:schemeClr val="accent3"/>
                </a:solidFill>
              </a:rPr>
              <a:t>Asynchronous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execution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/>
            <a:r>
              <a:rPr lang="en-US" i="1" dirty="0" smtClean="0">
                <a:solidFill>
                  <a:schemeClr val="accent3"/>
                </a:solidFill>
              </a:rPr>
              <a:t>Unreliable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delivery</a:t>
            </a:r>
          </a:p>
          <a:p>
            <a:pPr lvl="1"/>
            <a:r>
              <a:rPr lang="en-US" i="1" dirty="0" smtClean="0">
                <a:solidFill>
                  <a:schemeClr val="accent3"/>
                </a:solidFill>
              </a:rPr>
              <a:t>Insecure</a:t>
            </a:r>
            <a:r>
              <a:rPr lang="en-US" i="1" dirty="0" smtClean="0"/>
              <a:t> </a:t>
            </a:r>
            <a:r>
              <a:rPr lang="en-US" dirty="0" smtClean="0"/>
              <a:t>medium</a:t>
            </a:r>
            <a:endParaRPr lang="en-US" i="1" dirty="0" smtClean="0"/>
          </a:p>
          <a:p>
            <a:r>
              <a:rPr lang="en-US" b="1" i="1" dirty="0" smtClean="0"/>
              <a:t>Common</a:t>
            </a:r>
            <a:r>
              <a:rPr lang="en-US" b="1" dirty="0" smtClean="0"/>
              <a:t> goal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Consistency </a:t>
            </a:r>
            <a:r>
              <a:rPr lang="en-US" i="1" dirty="0" smtClean="0"/>
              <a:t>– </a:t>
            </a:r>
            <a:r>
              <a:rPr lang="en-US" dirty="0" smtClean="0"/>
              <a:t>can discuss whole-system properties</a:t>
            </a:r>
            <a:endParaRPr lang="en-US" i="1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Transparency</a:t>
            </a:r>
            <a:r>
              <a:rPr lang="en-US" i="1" dirty="0" smtClean="0"/>
              <a:t> – </a:t>
            </a:r>
            <a:r>
              <a:rPr lang="en-US" dirty="0" smtClean="0"/>
              <a:t>can use the system without knowing details</a:t>
            </a:r>
            <a:endParaRPr lang="en-US" i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544757" y="1340963"/>
            <a:ext cx="5142043" cy="174058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Note: Networks use Distributed Algorithms</a:t>
            </a:r>
            <a:endParaRPr lang="en-US" sz="2800" dirty="0" smtClean="0"/>
          </a:p>
          <a:p>
            <a:pPr algn="ctr"/>
            <a:r>
              <a:rPr lang="en-US" sz="2800" dirty="0" smtClean="0"/>
              <a:t>(DNS, BGP)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Multiple</a:t>
            </a:r>
            <a:r>
              <a:rPr lang="en-US" b="1" dirty="0" smtClean="0"/>
              <a:t> computers – </a:t>
            </a:r>
            <a:r>
              <a:rPr lang="en-US" b="1" dirty="0" smtClean="0">
                <a:solidFill>
                  <a:schemeClr val="accent2"/>
                </a:solidFill>
              </a:rPr>
              <a:t>Web servers, clients</a:t>
            </a:r>
          </a:p>
          <a:p>
            <a:pPr lvl="1"/>
            <a:r>
              <a:rPr lang="en-US" i="1" dirty="0" smtClean="0"/>
              <a:t>Concurrent </a:t>
            </a:r>
            <a:r>
              <a:rPr lang="en-US" dirty="0" smtClean="0"/>
              <a:t>execution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Independent </a:t>
            </a:r>
            <a:r>
              <a:rPr lang="en-US" dirty="0" smtClean="0"/>
              <a:t>failures</a:t>
            </a:r>
          </a:p>
          <a:p>
            <a:pPr lvl="1"/>
            <a:r>
              <a:rPr lang="en-US" i="1" dirty="0" smtClean="0"/>
              <a:t>Autonomous </a:t>
            </a:r>
            <a:r>
              <a:rPr lang="en-US" dirty="0" smtClean="0"/>
              <a:t>administrators </a:t>
            </a:r>
          </a:p>
          <a:p>
            <a:pPr lvl="1"/>
            <a:r>
              <a:rPr lang="en-US" i="1" dirty="0" smtClean="0"/>
              <a:t>Heterogeneous </a:t>
            </a:r>
            <a:r>
              <a:rPr lang="en-US" dirty="0" smtClean="0"/>
              <a:t>capacities, properties</a:t>
            </a:r>
          </a:p>
          <a:p>
            <a:pPr lvl="1"/>
            <a:r>
              <a:rPr lang="en-US" i="1" dirty="0" smtClean="0"/>
              <a:t>Large </a:t>
            </a:r>
            <a:r>
              <a:rPr lang="en-US" dirty="0" smtClean="0"/>
              <a:t>numbers (scalability)</a:t>
            </a:r>
            <a:endParaRPr lang="en-US" i="1" dirty="0" smtClean="0"/>
          </a:p>
          <a:p>
            <a:r>
              <a:rPr lang="en-US" b="1" i="1" dirty="0" smtClean="0"/>
              <a:t>Networked </a:t>
            </a:r>
            <a:r>
              <a:rPr lang="en-US" b="1" dirty="0" smtClean="0"/>
              <a:t>communication – </a:t>
            </a:r>
            <a:r>
              <a:rPr lang="en-US" b="1" dirty="0" smtClean="0">
                <a:solidFill>
                  <a:schemeClr val="accent2"/>
                </a:solidFill>
              </a:rPr>
              <a:t>Internet (TCP/IP)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Asynchronous </a:t>
            </a:r>
            <a:r>
              <a:rPr lang="en-US" dirty="0" smtClean="0"/>
              <a:t>execution</a:t>
            </a:r>
            <a:endParaRPr lang="en-US" i="1" dirty="0" smtClean="0"/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Unreliable </a:t>
            </a:r>
            <a:r>
              <a:rPr lang="en-US" dirty="0" smtClean="0"/>
              <a:t>delivery</a:t>
            </a:r>
          </a:p>
          <a:p>
            <a:pPr lvl="1"/>
            <a:r>
              <a:rPr lang="en-US" i="1" dirty="0" smtClean="0"/>
              <a:t>Insecure </a:t>
            </a:r>
            <a:r>
              <a:rPr lang="en-US" dirty="0" smtClean="0"/>
              <a:t>medium (</a:t>
            </a:r>
            <a:r>
              <a:rPr lang="en-US" dirty="0" smtClean="0">
                <a:solidFill>
                  <a:srgbClr val="F79646"/>
                </a:solidFill>
              </a:rPr>
              <a:t>HTTPS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Common</a:t>
            </a:r>
            <a:r>
              <a:rPr lang="en-US" b="1" dirty="0" smtClean="0"/>
              <a:t> goal – </a:t>
            </a:r>
            <a:r>
              <a:rPr lang="en-US" b="1" dirty="0" smtClean="0">
                <a:solidFill>
                  <a:schemeClr val="accent2"/>
                </a:solidFill>
              </a:rPr>
              <a:t>Hyperlinked information system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Consistency </a:t>
            </a:r>
            <a:r>
              <a:rPr lang="en-US" i="1" dirty="0" smtClean="0"/>
              <a:t>– </a:t>
            </a:r>
            <a:r>
              <a:rPr lang="en-US" dirty="0" smtClean="0"/>
              <a:t>can discuss whole-system properties</a:t>
            </a:r>
            <a:endParaRPr lang="en-US" i="1" dirty="0" smtClean="0"/>
          </a:p>
          <a:p>
            <a:pPr lvl="1"/>
            <a:r>
              <a:rPr lang="en-US" i="1" dirty="0" smtClean="0"/>
              <a:t>Transparency – </a:t>
            </a:r>
            <a:r>
              <a:rPr lang="en-US" dirty="0" smtClean="0"/>
              <a:t>can use the system without knowing details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Domain Name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Multiple</a:t>
            </a:r>
            <a:r>
              <a:rPr lang="en-US" b="1" dirty="0" smtClean="0"/>
              <a:t> computers – </a:t>
            </a:r>
            <a:r>
              <a:rPr lang="en-US" b="1" dirty="0" smtClean="0">
                <a:solidFill>
                  <a:schemeClr val="accent2"/>
                </a:solidFill>
              </a:rPr>
              <a:t>DNS server, clients, caches</a:t>
            </a:r>
          </a:p>
          <a:p>
            <a:pPr lvl="1"/>
            <a:r>
              <a:rPr lang="en-US" i="1" dirty="0" smtClean="0"/>
              <a:t>Concurrent </a:t>
            </a:r>
            <a:r>
              <a:rPr lang="en-US" dirty="0" smtClean="0"/>
              <a:t>execution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Independent </a:t>
            </a:r>
            <a:r>
              <a:rPr lang="en-US" dirty="0" smtClean="0"/>
              <a:t>failures</a:t>
            </a:r>
          </a:p>
          <a:p>
            <a:pPr lvl="1"/>
            <a:r>
              <a:rPr lang="en-US" i="1" dirty="0" smtClean="0"/>
              <a:t>Autonomous </a:t>
            </a:r>
            <a:r>
              <a:rPr lang="en-US" dirty="0" smtClean="0"/>
              <a:t>administrators </a:t>
            </a:r>
          </a:p>
          <a:p>
            <a:pPr lvl="1"/>
            <a:r>
              <a:rPr lang="en-US" i="1" dirty="0" smtClean="0"/>
              <a:t>Heterogeneous </a:t>
            </a:r>
            <a:r>
              <a:rPr lang="en-US" dirty="0" smtClean="0"/>
              <a:t>capacities, properties</a:t>
            </a:r>
          </a:p>
          <a:p>
            <a:pPr lvl="1"/>
            <a:r>
              <a:rPr lang="en-US" i="1" dirty="0" smtClean="0"/>
              <a:t>Large </a:t>
            </a:r>
            <a:r>
              <a:rPr lang="en-US" dirty="0" smtClean="0"/>
              <a:t>numbers (scalability)</a:t>
            </a:r>
            <a:endParaRPr lang="en-US" i="1" dirty="0" smtClean="0"/>
          </a:p>
          <a:p>
            <a:r>
              <a:rPr lang="en-US" b="1" i="1" dirty="0" smtClean="0"/>
              <a:t>Networked </a:t>
            </a:r>
            <a:r>
              <a:rPr lang="en-US" b="1" dirty="0" smtClean="0"/>
              <a:t>communication – </a:t>
            </a:r>
            <a:r>
              <a:rPr lang="en-US" b="1" dirty="0" smtClean="0">
                <a:solidFill>
                  <a:schemeClr val="accent2"/>
                </a:solidFill>
              </a:rPr>
              <a:t>Internet (UDP + TCP/IP)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Asynchronous </a:t>
            </a:r>
            <a:r>
              <a:rPr lang="en-US" dirty="0" smtClean="0"/>
              <a:t>execution</a:t>
            </a:r>
            <a:endParaRPr lang="en-US" i="1" dirty="0" smtClean="0"/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Unreliable </a:t>
            </a:r>
            <a:r>
              <a:rPr lang="en-US" dirty="0" smtClean="0"/>
              <a:t>delivery</a:t>
            </a:r>
          </a:p>
          <a:p>
            <a:pPr lvl="1"/>
            <a:r>
              <a:rPr lang="en-US" i="1" dirty="0" smtClean="0"/>
              <a:t>Insecure </a:t>
            </a:r>
            <a:r>
              <a:rPr lang="en-US" dirty="0" smtClean="0"/>
              <a:t>medium (</a:t>
            </a:r>
            <a:r>
              <a:rPr lang="en-US" dirty="0" smtClean="0">
                <a:solidFill>
                  <a:schemeClr val="accent6"/>
                </a:solidFill>
              </a:rPr>
              <a:t>DNSSEC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Common</a:t>
            </a:r>
            <a:r>
              <a:rPr lang="en-US" b="1" dirty="0" smtClean="0"/>
              <a:t> goal – </a:t>
            </a:r>
            <a:r>
              <a:rPr lang="en-US" b="1" dirty="0" smtClean="0">
                <a:solidFill>
                  <a:schemeClr val="accent2"/>
                </a:solidFill>
              </a:rPr>
              <a:t>Hierarchical Naming System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Consistency </a:t>
            </a:r>
            <a:r>
              <a:rPr lang="en-US" i="1" dirty="0" smtClean="0"/>
              <a:t>– </a:t>
            </a:r>
            <a:r>
              <a:rPr lang="en-US" dirty="0" smtClean="0"/>
              <a:t>can discuss whole-system properties</a:t>
            </a:r>
            <a:endParaRPr lang="en-US" i="1" dirty="0" smtClean="0"/>
          </a:p>
          <a:p>
            <a:pPr lvl="1"/>
            <a:r>
              <a:rPr lang="en-US" i="1" dirty="0" smtClean="0"/>
              <a:t>Transparency – </a:t>
            </a:r>
            <a:r>
              <a:rPr lang="en-US" dirty="0" smtClean="0"/>
              <a:t>can use the system without knowing details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 smtClean="0"/>
              <a:t>Multiple</a:t>
            </a:r>
            <a:r>
              <a:rPr lang="en-US" b="1" dirty="0" smtClean="0"/>
              <a:t> computers – </a:t>
            </a:r>
            <a:r>
              <a:rPr lang="en-US" b="1" dirty="0" smtClean="0">
                <a:solidFill>
                  <a:schemeClr val="accent2"/>
                </a:solidFill>
              </a:rPr>
              <a:t>ATMs, teller computers, servers, credit card scanners</a:t>
            </a:r>
          </a:p>
          <a:p>
            <a:pPr lvl="1"/>
            <a:r>
              <a:rPr lang="en-US" i="1" dirty="0" smtClean="0"/>
              <a:t>Concurrent </a:t>
            </a:r>
            <a:r>
              <a:rPr lang="en-US" dirty="0" smtClean="0"/>
              <a:t>execution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Independent </a:t>
            </a:r>
            <a:r>
              <a:rPr lang="en-US" dirty="0" smtClean="0"/>
              <a:t>failures</a:t>
            </a:r>
          </a:p>
          <a:p>
            <a:pPr lvl="1"/>
            <a:r>
              <a:rPr lang="en-US" i="1" dirty="0" smtClean="0"/>
              <a:t>Autonomous </a:t>
            </a:r>
            <a:r>
              <a:rPr lang="en-US" dirty="0" smtClean="0"/>
              <a:t>administrators </a:t>
            </a:r>
          </a:p>
          <a:p>
            <a:pPr lvl="1"/>
            <a:r>
              <a:rPr lang="en-US" i="1" dirty="0" smtClean="0"/>
              <a:t>Heterogeneous </a:t>
            </a:r>
            <a:r>
              <a:rPr lang="en-US" dirty="0" smtClean="0"/>
              <a:t>capacities, properties</a:t>
            </a:r>
          </a:p>
          <a:p>
            <a:pPr lvl="1"/>
            <a:r>
              <a:rPr lang="en-US" i="1" dirty="0" smtClean="0"/>
              <a:t>Large </a:t>
            </a:r>
            <a:r>
              <a:rPr lang="en-US" dirty="0" smtClean="0"/>
              <a:t>numbers (scalability)</a:t>
            </a:r>
            <a:endParaRPr lang="en-US" i="1" dirty="0" smtClean="0"/>
          </a:p>
          <a:p>
            <a:r>
              <a:rPr lang="en-US" b="1" i="1" dirty="0" smtClean="0"/>
              <a:t>Networked </a:t>
            </a:r>
            <a:r>
              <a:rPr lang="en-US" b="1" dirty="0" smtClean="0"/>
              <a:t>communication – </a:t>
            </a:r>
            <a:r>
              <a:rPr lang="en-US" b="1" dirty="0" smtClean="0">
                <a:solidFill>
                  <a:schemeClr val="accent2"/>
                </a:solidFill>
              </a:rPr>
              <a:t>Internet, local networks, modems, leased lines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Asynchronous </a:t>
            </a:r>
            <a:r>
              <a:rPr lang="en-US" dirty="0" smtClean="0"/>
              <a:t>execution</a:t>
            </a:r>
            <a:endParaRPr lang="en-US" i="1" dirty="0" smtClean="0"/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Unreliable </a:t>
            </a:r>
            <a:r>
              <a:rPr lang="en-US" dirty="0" smtClean="0"/>
              <a:t>delivery</a:t>
            </a:r>
          </a:p>
          <a:p>
            <a:pPr lvl="1"/>
            <a:r>
              <a:rPr lang="en-US" i="1" dirty="0" smtClean="0"/>
              <a:t>Insecure </a:t>
            </a:r>
            <a:r>
              <a:rPr lang="en-US" dirty="0" smtClean="0"/>
              <a:t>medium </a:t>
            </a:r>
          </a:p>
          <a:p>
            <a:r>
              <a:rPr lang="en-US" b="1" i="1" dirty="0" smtClean="0"/>
              <a:t>Common</a:t>
            </a:r>
            <a:r>
              <a:rPr lang="en-US" b="1" dirty="0" smtClean="0"/>
              <a:t> goal – </a:t>
            </a:r>
            <a:r>
              <a:rPr lang="en-US" b="1" dirty="0" smtClean="0">
                <a:solidFill>
                  <a:schemeClr val="accent2"/>
                </a:solidFill>
              </a:rPr>
              <a:t>Financial Institution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Consistency </a:t>
            </a:r>
            <a:r>
              <a:rPr lang="en-US" i="1" dirty="0" smtClean="0"/>
              <a:t>– </a:t>
            </a:r>
            <a:r>
              <a:rPr lang="en-US" dirty="0" smtClean="0"/>
              <a:t>can discuss whole-system properties</a:t>
            </a:r>
            <a:endParaRPr lang="en-US" i="1" dirty="0" smtClean="0"/>
          </a:p>
          <a:p>
            <a:pPr lvl="1"/>
            <a:r>
              <a:rPr lang="en-US" i="1" dirty="0" smtClean="0"/>
              <a:t>Transparency – </a:t>
            </a:r>
            <a:r>
              <a:rPr lang="en-US" dirty="0" smtClean="0"/>
              <a:t>can use the system without knowing details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Concepts </a:t>
            </a:r>
            <a:r>
              <a:rPr lang="en-US" dirty="0" smtClean="0"/>
              <a:t>in distributed computing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Impossibility results</a:t>
            </a:r>
          </a:p>
          <a:p>
            <a:r>
              <a:rPr lang="en-US" b="1" dirty="0" smtClean="0"/>
              <a:t>Designs </a:t>
            </a:r>
            <a:r>
              <a:rPr lang="en-US" dirty="0" smtClean="0"/>
              <a:t>of distributed systems</a:t>
            </a:r>
          </a:p>
          <a:p>
            <a:pPr lvl="1"/>
            <a:r>
              <a:rPr lang="en-US" dirty="0" smtClean="0"/>
              <a:t>Abstractions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Implementations</a:t>
            </a:r>
          </a:p>
          <a:p>
            <a:r>
              <a:rPr lang="en-US" b="1" dirty="0" smtClean="0"/>
              <a:t>Case studies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2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Information: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Instructor: Prof. Nikita Borisov</a:t>
            </a:r>
          </a:p>
          <a:p>
            <a:pPr lvl="1"/>
            <a:r>
              <a:rPr lang="en-US" dirty="0" smtClean="0"/>
              <a:t>Office: 460 Coordinated Science Lab</a:t>
            </a:r>
          </a:p>
          <a:p>
            <a:pPr lvl="1"/>
            <a:r>
              <a:rPr lang="en-US" dirty="0" smtClean="0"/>
              <a:t>Office hours: 1:30–3:30PM Mondays</a:t>
            </a:r>
          </a:p>
          <a:p>
            <a:r>
              <a:rPr lang="en-US" dirty="0" smtClean="0"/>
              <a:t>TAs:</a:t>
            </a:r>
          </a:p>
          <a:p>
            <a:pPr lvl="1"/>
            <a:r>
              <a:rPr lang="en-US" dirty="0" err="1" smtClean="0"/>
              <a:t>Ghazale</a:t>
            </a:r>
            <a:r>
              <a:rPr lang="en-US" dirty="0" smtClean="0"/>
              <a:t> </a:t>
            </a:r>
            <a:r>
              <a:rPr lang="en-US" dirty="0" err="1" smtClean="0"/>
              <a:t>Hosseinabadi</a:t>
            </a:r>
            <a:endParaRPr lang="en-US" dirty="0" smtClean="0"/>
          </a:p>
          <a:p>
            <a:pPr lvl="2"/>
            <a:r>
              <a:rPr lang="en-US" dirty="0" smtClean="0"/>
              <a:t>Office hours: 2–4PM Fridays</a:t>
            </a:r>
          </a:p>
          <a:p>
            <a:pPr lvl="1"/>
            <a:r>
              <a:rPr lang="en-US" dirty="0" smtClean="0"/>
              <a:t>Sonia </a:t>
            </a:r>
            <a:r>
              <a:rPr lang="en-US" dirty="0" err="1" smtClean="0"/>
              <a:t>Jahid</a:t>
            </a:r>
            <a:endParaRPr lang="en-US" dirty="0" smtClean="0"/>
          </a:p>
          <a:p>
            <a:pPr lvl="2"/>
            <a:r>
              <a:rPr lang="en-US" dirty="0" smtClean="0"/>
              <a:t>Office hours: 3–5PM Wednesdays, 0207 Siebel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Course website: </a:t>
            </a:r>
            <a:r>
              <a:rPr lang="en-US" sz="2400" i="1" dirty="0" smtClean="0"/>
              <a:t>(will be running by Thursday)</a:t>
            </a:r>
            <a:endParaRPr lang="en-US" sz="2400" dirty="0" smtClean="0"/>
          </a:p>
          <a:p>
            <a:pPr lvl="1"/>
            <a:r>
              <a:rPr lang="en-US" dirty="0" smtClean="0"/>
              <a:t>Announcements, homework, MPs, </a:t>
            </a:r>
          </a:p>
          <a:p>
            <a:pPr lvl="1"/>
            <a:r>
              <a:rPr lang="en-US" dirty="0" smtClean="0"/>
              <a:t>Lecture list, reading assignments, slides</a:t>
            </a:r>
          </a:p>
          <a:p>
            <a:r>
              <a:rPr lang="en-US" dirty="0" smtClean="0"/>
              <a:t>Course newsgroup: class.fa11.cs425</a:t>
            </a:r>
          </a:p>
          <a:p>
            <a:pPr lvl="1"/>
            <a:r>
              <a:rPr lang="en-US" dirty="0" smtClean="0"/>
              <a:t>Announcements, questions, clarifications</a:t>
            </a:r>
          </a:p>
          <a:p>
            <a:pPr lvl="2"/>
            <a:r>
              <a:rPr lang="en-US" dirty="0" smtClean="0"/>
              <a:t>Monitor daily; announcements will not be emailed</a:t>
            </a:r>
          </a:p>
          <a:p>
            <a:pPr lvl="1"/>
            <a:r>
              <a:rPr lang="en-US" dirty="0" smtClean="0"/>
              <a:t>SLA: one business day response time</a:t>
            </a:r>
          </a:p>
          <a:p>
            <a:r>
              <a:rPr lang="en-US" dirty="0" smtClean="0"/>
              <a:t>Email: </a:t>
            </a:r>
            <a:r>
              <a:rPr lang="en-US" sz="2800" b="1" dirty="0" smtClean="0">
                <a:latin typeface="Courier"/>
                <a:cs typeface="Courier"/>
              </a:rPr>
              <a:t>cs425-help@cs.illinois.edu</a:t>
            </a:r>
            <a:endParaRPr lang="en-US" b="1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SLA: slower than newsgroup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Distributed Systems: Concepts and Design</a:t>
            </a:r>
            <a:r>
              <a:rPr lang="en-US" dirty="0" smtClean="0"/>
              <a:t>, </a:t>
            </a:r>
            <a:r>
              <a:rPr lang="en-US" dirty="0" err="1" smtClean="0"/>
              <a:t>Coulouris</a:t>
            </a:r>
            <a:r>
              <a:rPr lang="en-US" dirty="0"/>
              <a:t> </a:t>
            </a:r>
            <a:r>
              <a:rPr lang="en-US" dirty="0" smtClean="0"/>
              <a:t>et al., 4</a:t>
            </a:r>
            <a:r>
              <a:rPr lang="en-US" baseline="30000" dirty="0" smtClean="0"/>
              <a:t>th</a:t>
            </a:r>
            <a:r>
              <a:rPr lang="en-US" dirty="0" smtClean="0"/>
              <a:t> ed.</a:t>
            </a:r>
          </a:p>
          <a:p>
            <a:pPr lvl="1"/>
            <a:r>
              <a:rPr lang="en-US" dirty="0" smtClean="0"/>
              <a:t>Earlier </a:t>
            </a:r>
            <a:r>
              <a:rPr lang="en-US" dirty="0" err="1" smtClean="0"/>
              <a:t>eds</a:t>
            </a:r>
            <a:r>
              <a:rPr lang="en-US" dirty="0" smtClean="0"/>
              <a:t> may be acceptable</a:t>
            </a:r>
          </a:p>
          <a:p>
            <a:pPr lvl="1"/>
            <a:r>
              <a:rPr lang="en-US" dirty="0" smtClean="0"/>
              <a:t>Your responsibility to find correct homework questions &amp; reading sections</a:t>
            </a:r>
          </a:p>
          <a:p>
            <a:r>
              <a:rPr lang="en-US" dirty="0" smtClean="0"/>
              <a:t>Other texts</a:t>
            </a:r>
          </a:p>
          <a:p>
            <a:pPr lvl="1"/>
            <a:r>
              <a:rPr lang="en-US" i="1" dirty="0" smtClean="0"/>
              <a:t>Distributed Systems: An Algorithmic Approach</a:t>
            </a:r>
            <a:r>
              <a:rPr lang="en-US" dirty="0" smtClean="0"/>
              <a:t>, </a:t>
            </a:r>
            <a:r>
              <a:rPr lang="en-US" dirty="0" err="1" smtClean="0"/>
              <a:t>Ghosh</a:t>
            </a:r>
            <a:endParaRPr lang="en-US" dirty="0" smtClean="0"/>
          </a:p>
          <a:p>
            <a:pPr lvl="1"/>
            <a:r>
              <a:rPr lang="en-US" i="1" dirty="0" smtClean="0"/>
              <a:t>Distributed Systems: Principles and Paradigms, </a:t>
            </a:r>
            <a:r>
              <a:rPr lang="en-US" dirty="0" err="1" smtClean="0"/>
              <a:t>Tanenbaum</a:t>
            </a:r>
            <a:r>
              <a:rPr lang="en-US" dirty="0" smtClean="0"/>
              <a:t> &amp; Steen</a:t>
            </a:r>
          </a:p>
          <a:p>
            <a:pPr lvl="1"/>
            <a:r>
              <a:rPr lang="en-US" i="1" dirty="0" smtClean="0"/>
              <a:t>Distributed Algorithms</a:t>
            </a:r>
            <a:r>
              <a:rPr lang="en-US" dirty="0" smtClean="0"/>
              <a:t>, Lynch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4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i="1" dirty="0" smtClean="0"/>
              <a:t>Distributed System</a:t>
            </a:r>
            <a:endParaRPr lang="en-US" dirty="0" smtClean="0"/>
          </a:p>
          <a:p>
            <a:r>
              <a:rPr lang="en-US" dirty="0" smtClean="0"/>
              <a:t>Overview of distributed systems issues</a:t>
            </a:r>
          </a:p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6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 (16%)</a:t>
            </a:r>
          </a:p>
          <a:p>
            <a:pPr lvl="1"/>
            <a:r>
              <a:rPr lang="en-US" dirty="0" smtClean="0"/>
              <a:t>Approx. every 2 weeks</a:t>
            </a:r>
          </a:p>
          <a:p>
            <a:pPr lvl="1"/>
            <a:r>
              <a:rPr lang="en-US" dirty="0" smtClean="0"/>
              <a:t>Must be </a:t>
            </a:r>
            <a:r>
              <a:rPr lang="en-US" b="1" dirty="0" smtClean="0"/>
              <a:t>typed</a:t>
            </a:r>
            <a:endParaRPr lang="en-US" dirty="0" smtClean="0"/>
          </a:p>
          <a:p>
            <a:pPr lvl="1"/>
            <a:r>
              <a:rPr lang="en-US" dirty="0" smtClean="0"/>
              <a:t>Must be done </a:t>
            </a:r>
            <a:r>
              <a:rPr lang="en-US" b="1" dirty="0" smtClean="0"/>
              <a:t>individually</a:t>
            </a:r>
          </a:p>
          <a:p>
            <a:r>
              <a:rPr lang="en-US" dirty="0" smtClean="0"/>
              <a:t>MPs (32%)</a:t>
            </a:r>
          </a:p>
          <a:p>
            <a:pPr lvl="1"/>
            <a:r>
              <a:rPr lang="en-US" dirty="0" smtClean="0"/>
              <a:t>3 projects</a:t>
            </a:r>
            <a:endParaRPr lang="en-US" dirty="0"/>
          </a:p>
          <a:p>
            <a:pPr lvl="1"/>
            <a:r>
              <a:rPr lang="en-US" dirty="0" smtClean="0"/>
              <a:t>Groups of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Midterm (16%)</a:t>
            </a:r>
          </a:p>
          <a:p>
            <a:pPr lvl="1"/>
            <a:r>
              <a:rPr lang="en-US" dirty="0" smtClean="0"/>
              <a:t>Date TBA</a:t>
            </a:r>
          </a:p>
          <a:p>
            <a:r>
              <a:rPr lang="en-US" dirty="0" smtClean="0"/>
              <a:t>Final (32%)</a:t>
            </a:r>
          </a:p>
          <a:p>
            <a:pPr lvl="1"/>
            <a:r>
              <a:rPr lang="en-US" dirty="0" smtClean="0"/>
              <a:t>Friday, Dec 16, 7</a:t>
            </a:r>
            <a:r>
              <a:rPr lang="en-US" dirty="0"/>
              <a:t>–</a:t>
            </a:r>
            <a:r>
              <a:rPr lang="en-US" dirty="0" smtClean="0"/>
              <a:t>10pm</a:t>
            </a:r>
          </a:p>
          <a:p>
            <a:pPr lvl="1"/>
            <a:r>
              <a:rPr lang="en-US" dirty="0" smtClean="0"/>
              <a:t>(may be changed)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(4%)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088026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</a:t>
            </a:r>
            <a:r>
              <a:rPr lang="en-US" dirty="0"/>
              <a:t>&gt;</a:t>
            </a:r>
            <a:r>
              <a:rPr lang="en-US" dirty="0" smtClean="0"/>
              <a:t>Clickers (2%)</a:t>
            </a:r>
          </a:p>
          <a:p>
            <a:pPr lvl="1"/>
            <a:r>
              <a:rPr lang="en-US" dirty="0" smtClean="0"/>
              <a:t>Available at bookstore</a:t>
            </a:r>
          </a:p>
          <a:p>
            <a:pPr lvl="2"/>
            <a:r>
              <a:rPr lang="en-US" dirty="0" smtClean="0"/>
              <a:t>$36 new, $25 used</a:t>
            </a:r>
          </a:p>
          <a:p>
            <a:pPr lvl="2"/>
            <a:r>
              <a:rPr lang="en-US" dirty="0" smtClean="0"/>
              <a:t>Can be re-sold</a:t>
            </a:r>
          </a:p>
          <a:p>
            <a:pPr lvl="1"/>
            <a:r>
              <a:rPr lang="en-US" dirty="0" smtClean="0"/>
              <a:t>Review quiz at each lecture</a:t>
            </a:r>
          </a:p>
          <a:p>
            <a:pPr lvl="1"/>
            <a:r>
              <a:rPr lang="en-US" dirty="0" smtClean="0"/>
              <a:t>Points for answering</a:t>
            </a:r>
          </a:p>
          <a:p>
            <a:pPr lvl="1"/>
            <a:r>
              <a:rPr lang="en-US" dirty="0" smtClean="0"/>
              <a:t>No points for correctness</a:t>
            </a:r>
          </a:p>
          <a:p>
            <a:r>
              <a:rPr lang="en-US" dirty="0" smtClean="0"/>
              <a:t>Subjective participation (2%)</a:t>
            </a:r>
          </a:p>
          <a:p>
            <a:pPr lvl="1"/>
            <a:r>
              <a:rPr lang="en-US" dirty="0" smtClean="0"/>
              <a:t>Lecture involvement</a:t>
            </a:r>
          </a:p>
          <a:p>
            <a:r>
              <a:rPr lang="en-US" dirty="0" smtClean="0"/>
              <a:t>Perfect attendance </a:t>
            </a:r>
            <a:r>
              <a:rPr lang="en-US" i="1" dirty="0" smtClean="0"/>
              <a:t>not</a:t>
            </a:r>
            <a:r>
              <a:rPr lang="en-US" dirty="0" smtClean="0"/>
              <a:t> needed to get full 4%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50237" r="-50237"/>
          <a:stretch>
            <a:fillRect/>
          </a:stretch>
        </p:blipFill>
        <p:spPr>
          <a:xfrm>
            <a:off x="5847122" y="1417638"/>
            <a:ext cx="4038600" cy="452596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7791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Grades </a:t>
            </a:r>
            <a:r>
              <a:rPr lang="en-US" i="1" dirty="0" smtClean="0"/>
              <a:t>may </a:t>
            </a:r>
            <a:r>
              <a:rPr lang="en-US" dirty="0" smtClean="0"/>
              <a:t>be curved</a:t>
            </a:r>
          </a:p>
          <a:p>
            <a:r>
              <a:rPr lang="en-US" dirty="0" smtClean="0"/>
              <a:t>Undergrads &amp; grads curved separately</a:t>
            </a:r>
          </a:p>
          <a:p>
            <a:r>
              <a:rPr lang="en-US" dirty="0" smtClean="0"/>
              <a:t>Academic integrity violations have serious consequences</a:t>
            </a:r>
          </a:p>
          <a:p>
            <a:pPr lvl="1"/>
            <a:r>
              <a:rPr lang="en-US" dirty="0" smtClean="0"/>
              <a:t>Min: 0% on assignment</a:t>
            </a:r>
          </a:p>
          <a:p>
            <a:pPr lvl="1"/>
            <a:r>
              <a:rPr lang="en-US" dirty="0" smtClean="0"/>
              <a:t>Max: expulsion</a:t>
            </a:r>
          </a:p>
          <a:p>
            <a:pPr lvl="1"/>
            <a:r>
              <a:rPr lang="en-US" dirty="0" smtClean="0"/>
              <a:t>All cases are reported to CS, your college, and senate committee</a:t>
            </a:r>
            <a:endParaRPr lang="en-US" dirty="0"/>
          </a:p>
          <a:p>
            <a:r>
              <a:rPr lang="en-US" dirty="0" smtClean="0"/>
              <a:t>Note: any sharing of code outside group is forbidden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83778" y="1600200"/>
            <a:ext cx="300302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Guaranteed grades:</a:t>
            </a:r>
          </a:p>
          <a:p>
            <a:pPr marL="457200" lvl="1" indent="0">
              <a:buNone/>
            </a:pPr>
            <a:r>
              <a:rPr lang="en-US" dirty="0" smtClean="0"/>
              <a:t>&gt;90%: A</a:t>
            </a:r>
          </a:p>
          <a:p>
            <a:pPr marL="457200" lvl="1" indent="0">
              <a:buNone/>
            </a:pPr>
            <a:r>
              <a:rPr lang="en-US" dirty="0" smtClean="0"/>
              <a:t>&gt;80%: B</a:t>
            </a:r>
          </a:p>
          <a:p>
            <a:pPr marL="457200" lvl="1" indent="0">
              <a:buNone/>
            </a:pPr>
            <a:r>
              <a:rPr lang="en-US" dirty="0" smtClean="0"/>
              <a:t>&gt;70%: C</a:t>
            </a:r>
          </a:p>
          <a:p>
            <a:pPr marL="457200" lvl="1" indent="0">
              <a:buNone/>
            </a:pPr>
            <a:r>
              <a:rPr lang="en-US" dirty="0" smtClean="0"/>
              <a:t>&gt;60%: D</a:t>
            </a:r>
          </a:p>
          <a:p>
            <a:pPr marL="457200" lvl="1" indent="0">
              <a:buNone/>
            </a:pPr>
            <a:r>
              <a:rPr lang="en-US" dirty="0" smtClean="0"/>
              <a:t>&gt;50%: pass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borrowed from:</a:t>
            </a:r>
          </a:p>
          <a:p>
            <a:pPr lvl="1"/>
            <a:r>
              <a:rPr lang="en-US" dirty="0" smtClean="0"/>
              <a:t>Prof. Jennifer </a:t>
            </a:r>
            <a:r>
              <a:rPr lang="en-US" dirty="0" err="1" smtClean="0"/>
              <a:t>Hou</a:t>
            </a:r>
            <a:endParaRPr lang="en-US" dirty="0" smtClean="0"/>
          </a:p>
          <a:p>
            <a:pPr lvl="1"/>
            <a:r>
              <a:rPr lang="en-US" dirty="0" smtClean="0"/>
              <a:t>Prof. Mehdi </a:t>
            </a:r>
            <a:r>
              <a:rPr lang="en-US" dirty="0" err="1" smtClean="0"/>
              <a:t>Harandi</a:t>
            </a:r>
            <a:endParaRPr lang="en-US" dirty="0" smtClean="0"/>
          </a:p>
          <a:p>
            <a:pPr lvl="1"/>
            <a:r>
              <a:rPr lang="en-US" dirty="0" smtClean="0"/>
              <a:t>Prof. </a:t>
            </a:r>
            <a:r>
              <a:rPr lang="en-US" dirty="0" err="1" smtClean="0"/>
              <a:t>Klara</a:t>
            </a:r>
            <a:r>
              <a:rPr lang="en-US" dirty="0" smtClean="0"/>
              <a:t> </a:t>
            </a:r>
            <a:r>
              <a:rPr lang="en-US" dirty="0" err="1" smtClean="0"/>
              <a:t>Nahrstedt</a:t>
            </a:r>
            <a:endParaRPr lang="en-US" dirty="0" smtClean="0"/>
          </a:p>
          <a:p>
            <a:pPr lvl="1"/>
            <a:r>
              <a:rPr lang="en-US" dirty="0" smtClean="0"/>
              <a:t>Prof. </a:t>
            </a:r>
            <a:r>
              <a:rPr lang="en-US" dirty="0" err="1" smtClean="0"/>
              <a:t>Indranil</a:t>
            </a:r>
            <a:r>
              <a:rPr lang="en-US" dirty="0" smtClean="0"/>
              <a:t> Gupta</a:t>
            </a:r>
          </a:p>
          <a:p>
            <a:pPr lvl="1"/>
            <a:r>
              <a:rPr lang="en-US" dirty="0" smtClean="0"/>
              <a:t>Prof. </a:t>
            </a:r>
            <a:r>
              <a:rPr lang="en-US" dirty="0" err="1" smtClean="0"/>
              <a:t>Nitin</a:t>
            </a:r>
            <a:r>
              <a:rPr lang="en-US" dirty="0" smtClean="0"/>
              <a:t> </a:t>
            </a:r>
            <a:r>
              <a:rPr lang="en-US" dirty="0" err="1" smtClean="0"/>
              <a:t>Vaidya</a:t>
            </a:r>
            <a:endParaRPr lang="en-US" dirty="0" smtClean="0"/>
          </a:p>
          <a:p>
            <a:pPr lvl="1"/>
            <a:r>
              <a:rPr lang="en-US" dirty="0" smtClean="0"/>
              <a:t>Prof. </a:t>
            </a:r>
            <a:r>
              <a:rPr lang="en-US" smtClean="0"/>
              <a:t>Sayan </a:t>
            </a:r>
            <a:r>
              <a:rPr lang="en-US" dirty="0" err="1" smtClean="0"/>
              <a:t>Mitra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9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Distributed Systems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Multiple computers</a:t>
            </a:r>
          </a:p>
          <a:p>
            <a:pPr lvl="1"/>
            <a:r>
              <a:rPr lang="en-US" dirty="0" smtClean="0"/>
              <a:t>Networked communication</a:t>
            </a:r>
          </a:p>
          <a:p>
            <a:pPr lvl="1"/>
            <a:r>
              <a:rPr lang="en-US" dirty="0" smtClean="0"/>
              <a:t>Common goal</a:t>
            </a:r>
          </a:p>
          <a:p>
            <a:r>
              <a:rPr lang="en-US" dirty="0" smtClean="0"/>
              <a:t>Course goals</a:t>
            </a:r>
          </a:p>
          <a:p>
            <a:pPr lvl="1"/>
            <a:r>
              <a:rPr lang="en-US" dirty="0" smtClean="0"/>
              <a:t>Concepts, designs, case studies</a:t>
            </a:r>
          </a:p>
          <a:p>
            <a:r>
              <a:rPr lang="en-US" dirty="0" smtClean="0"/>
              <a:t>Your responsibilities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</a:t>
            </a:r>
            <a:r>
              <a:rPr lang="en-US" dirty="0" smtClean="0"/>
              <a:t>ssigned sections</a:t>
            </a:r>
          </a:p>
          <a:p>
            <a:pPr lvl="1"/>
            <a:r>
              <a:rPr lang="en-US" dirty="0" smtClean="0"/>
              <a:t>Monitor newsgroup</a:t>
            </a:r>
          </a:p>
          <a:p>
            <a:pPr lvl="1"/>
            <a:r>
              <a:rPr lang="en-US" dirty="0" smtClean="0"/>
              <a:t>Participate in lectures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4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Detection</a:t>
            </a:r>
          </a:p>
          <a:p>
            <a:pPr lvl="1"/>
            <a:r>
              <a:rPr lang="en-US" dirty="0" smtClean="0"/>
              <a:t>Readings: §2.3.2, §12.1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suggestions: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Google File System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labs.google.com</a:t>
            </a:r>
            <a:r>
              <a:rPr lang="en-US" dirty="0"/>
              <a:t>/papers/</a:t>
            </a:r>
            <a:r>
              <a:rPr lang="en-US" dirty="0" err="1"/>
              <a:t>gfs.html</a:t>
            </a:r>
            <a:endParaRPr lang="en-US" dirty="0" smtClean="0"/>
          </a:p>
          <a:p>
            <a:r>
              <a:rPr lang="en-US" dirty="0" smtClean="0"/>
              <a:t>World Wide Web</a:t>
            </a:r>
          </a:p>
          <a:p>
            <a:r>
              <a:rPr lang="en-US" dirty="0" smtClean="0"/>
              <a:t>US Postal Service</a:t>
            </a:r>
          </a:p>
          <a:p>
            <a:r>
              <a:rPr lang="en-US" dirty="0" smtClean="0"/>
              <a:t>Peer-to-peer Networks</a:t>
            </a:r>
          </a:p>
          <a:p>
            <a:r>
              <a:rPr lang="en-US" dirty="0" smtClean="0"/>
              <a:t>Email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suggestions:</a:t>
            </a:r>
          </a:p>
          <a:p>
            <a:r>
              <a:rPr lang="en-US" dirty="0" smtClean="0"/>
              <a:t>Multiple Machines</a:t>
            </a:r>
          </a:p>
          <a:p>
            <a:r>
              <a:rPr lang="en-US" dirty="0" smtClean="0"/>
              <a:t>Redundant / Fault-tolerant</a:t>
            </a:r>
          </a:p>
          <a:p>
            <a:r>
              <a:rPr lang="en-US" dirty="0" smtClean="0"/>
              <a:t>Complex coordination</a:t>
            </a:r>
          </a:p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2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distributed system is one in which the failure of a computer you didn’t even know existed can render your own computer unusable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-- Leslie </a:t>
            </a:r>
            <a:r>
              <a:rPr lang="en-US" i="1" dirty="0" err="1" smtClean="0"/>
              <a:t>Lamport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distributed system consists of multiple autonomous computers that communicate through a computer network. The computers interact with each other in order to achieve a common goal.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 </a:t>
            </a:r>
            <a:r>
              <a:rPr lang="en-US" i="1" dirty="0" smtClean="0"/>
              <a:t>Wikipedia (as of today!)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 collection of (probably heterogeneous) automata whose distribution is transparent to the user so that the system appears as one local machine. This is in contrast to a network, where the user is aware that there are several machines, and their location, storage replication, load balancing and functionality is not transparent. Distributed systems usually use some kind of client-server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systems are considered by some to be the “next wave” of computing.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-- Free On-Line Dictionary of Computing (FOLDOC)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8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distributed system is a collection of independent computers that </a:t>
            </a:r>
            <a:r>
              <a:rPr lang="en-US" dirty="0" err="1" smtClean="0"/>
              <a:t>apperas</a:t>
            </a:r>
            <a:r>
              <a:rPr lang="en-US" dirty="0" smtClean="0"/>
              <a:t> to its users as a single coherent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-- </a:t>
            </a:r>
            <a:r>
              <a:rPr lang="en-US" i="1" dirty="0" err="1" smtClean="0"/>
              <a:t>Tanenbaum</a:t>
            </a:r>
            <a:r>
              <a:rPr lang="en-US" i="1" dirty="0" smtClean="0"/>
              <a:t> &amp; Steen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9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define a distributed system as one in which hardware or software components located at networked computers communicate and coordinate their actions only by passing messages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 </a:t>
            </a:r>
            <a:r>
              <a:rPr lang="en-US" i="1" dirty="0" err="1" smtClean="0"/>
              <a:t>Coulouris</a:t>
            </a:r>
            <a:r>
              <a:rPr lang="en-US" i="1" dirty="0" smtClean="0"/>
              <a:t>, </a:t>
            </a:r>
            <a:r>
              <a:rPr lang="en-US" i="1" dirty="0" err="1" smtClean="0"/>
              <a:t>Dollimore</a:t>
            </a:r>
            <a:r>
              <a:rPr lang="en-US" i="1" dirty="0" smtClean="0"/>
              <a:t>, </a:t>
            </a:r>
            <a:r>
              <a:rPr lang="en-US" i="1" dirty="0" err="1" smtClean="0"/>
              <a:t>Kindberg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1304</Words>
  <Application>Microsoft Macintosh PowerPoint</Application>
  <PresentationFormat>On-screen Show (4:3)</PresentationFormat>
  <Paragraphs>315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Distributed Systems Lecture 1: Overview</vt:lpstr>
      <vt:lpstr>Objectives</vt:lpstr>
      <vt:lpstr>Examples of Distributed Systems</vt:lpstr>
      <vt:lpstr>Properties</vt:lpstr>
      <vt:lpstr>Definitions</vt:lpstr>
      <vt:lpstr>Definitions</vt:lpstr>
      <vt:lpstr>Definitions</vt:lpstr>
      <vt:lpstr>Definitions</vt:lpstr>
      <vt:lpstr>Definitions</vt:lpstr>
      <vt:lpstr>Key Properties</vt:lpstr>
      <vt:lpstr>Comparison – Operating Systems</vt:lpstr>
      <vt:lpstr>Comparison – Networking</vt:lpstr>
      <vt:lpstr>Example: WWW</vt:lpstr>
      <vt:lpstr>Example: Domain Name Service</vt:lpstr>
      <vt:lpstr>Example: Bank</vt:lpstr>
      <vt:lpstr>Course Objective</vt:lpstr>
      <vt:lpstr>Course Information: Staff</vt:lpstr>
      <vt:lpstr>Sources of Information</vt:lpstr>
      <vt:lpstr>Books</vt:lpstr>
      <vt:lpstr>Grade Components</vt:lpstr>
      <vt:lpstr>Participation (4%)</vt:lpstr>
      <vt:lpstr>Grading</vt:lpstr>
      <vt:lpstr>Acknowledgments</vt:lpstr>
      <vt:lpstr>Lecture Summary</vt:lpstr>
      <vt:lpstr>Next Lecture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Lecture 1: Overview</dc:title>
  <dc:creator>Nikita Borisov</dc:creator>
  <cp:lastModifiedBy>Nikita Borisov</cp:lastModifiedBy>
  <cp:revision>22</cp:revision>
  <cp:lastPrinted>2011-08-24T18:27:57Z</cp:lastPrinted>
  <dcterms:created xsi:type="dcterms:W3CDTF">2011-08-23T15:52:37Z</dcterms:created>
  <dcterms:modified xsi:type="dcterms:W3CDTF">2011-08-24T21:25:54Z</dcterms:modified>
</cp:coreProperties>
</file>