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3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344" r:id="rId2"/>
    <p:sldId id="371" r:id="rId3"/>
    <p:sldId id="394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6" r:id="rId18"/>
    <p:sldId id="395" r:id="rId19"/>
    <p:sldId id="388" r:id="rId20"/>
    <p:sldId id="389" r:id="rId21"/>
    <p:sldId id="390" r:id="rId22"/>
    <p:sldId id="391" r:id="rId23"/>
    <p:sldId id="392" r:id="rId2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18FFD"/>
    <a:srgbClr val="C073FA"/>
    <a:srgbClr val="8CFC6C"/>
    <a:srgbClr val="038A69"/>
    <a:srgbClr val="037C03"/>
    <a:srgbClr val="FF7A31"/>
    <a:srgbClr val="0066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-104" y="-1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52"/>
    </p:cViewPr>
  </p:sorterViewPr>
  <p:notesViewPr>
    <p:cSldViewPr>
      <p:cViewPr varScale="1">
        <p:scale>
          <a:sx n="89" d="100"/>
          <a:sy n="89" d="100"/>
        </p:scale>
        <p:origin x="-1704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t" anchorCtr="0" compatLnSpc="1">
            <a:prstTxWarp prst="textNoShape">
              <a:avLst/>
            </a:prstTxWarp>
          </a:bodyPr>
          <a:lstStyle>
            <a:lvl1pPr defTabSz="979488">
              <a:defRPr sz="1000" i="1">
                <a:solidFill>
                  <a:srgbClr val="000000"/>
                </a:solidFill>
                <a:latin typeface="Helvetica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t" anchorCtr="0" compatLnSpc="1">
            <a:prstTxWarp prst="textNoShape">
              <a:avLst/>
            </a:prstTxWarp>
          </a:bodyPr>
          <a:lstStyle>
            <a:lvl1pPr algn="r" defTabSz="979488">
              <a:defRPr sz="1000" i="1">
                <a:solidFill>
                  <a:srgbClr val="000000"/>
                </a:solidFill>
                <a:latin typeface="Helvetica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b" anchorCtr="0" compatLnSpc="1">
            <a:prstTxWarp prst="textNoShape">
              <a:avLst/>
            </a:prstTxWarp>
          </a:bodyPr>
          <a:lstStyle>
            <a:lvl1pPr defTabSz="979488">
              <a:defRPr sz="1000" i="1">
                <a:solidFill>
                  <a:srgbClr val="000000"/>
                </a:solidFill>
                <a:latin typeface="Helvetica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b" anchorCtr="0" compatLnSpc="1">
            <a:prstTxWarp prst="textNoShape">
              <a:avLst/>
            </a:prstTxWarp>
          </a:bodyPr>
          <a:lstStyle>
            <a:lvl1pPr algn="r" defTabSz="979488">
              <a:defRPr sz="1000" i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4577007-A686-D541-AA9E-D4BE927AB3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2159000" y="9140825"/>
            <a:ext cx="3114675" cy="238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501" tIns="18268" rIns="46501" bIns="18268">
            <a:spAutoFit/>
          </a:bodyPr>
          <a:lstStyle/>
          <a:p>
            <a:pPr marL="338138" indent="-338138" defTabSz="912813">
              <a:lnSpc>
                <a:spcPct val="115000"/>
              </a:lnSpc>
              <a:spcAft>
                <a:spcPct val="57000"/>
              </a:spcAft>
              <a:tabLst>
                <a:tab pos="450850" algn="l"/>
              </a:tabLst>
            </a:pPr>
            <a:r>
              <a:rPr lang="en-US" sz="1200" b="1">
                <a:solidFill>
                  <a:srgbClr val="000000"/>
                </a:solidFill>
              </a:rPr>
              <a:t>       2002 M. T. Harandi and J. Hou</a:t>
            </a:r>
          </a:p>
        </p:txBody>
      </p:sp>
      <p:pic>
        <p:nvPicPr>
          <p:cNvPr id="3079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9101138"/>
            <a:ext cx="2206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-1588" y="6350"/>
            <a:ext cx="1765301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42" tIns="44840" rIns="91342" bIns="44840">
            <a:spAutoFit/>
          </a:bodyPr>
          <a:lstStyle/>
          <a:p>
            <a:pPr defTabSz="912813"/>
            <a:r>
              <a:rPr lang="en-US" sz="1500" b="1" i="1">
                <a:solidFill>
                  <a:schemeClr val="tx1"/>
                </a:solidFill>
                <a:latin typeface="Arial" charset="0"/>
              </a:rPr>
              <a:t>Student Notes Pages</a:t>
            </a:r>
          </a:p>
        </p:txBody>
      </p:sp>
    </p:spTree>
    <p:extLst>
      <p:ext uri="{BB962C8B-B14F-4D97-AF65-F5344CB8AC3E}">
        <p14:creationId xmlns:p14="http://schemas.microsoft.com/office/powerpoint/2010/main" val="20181452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t" anchorCtr="0" compatLnSpc="1">
            <a:prstTxWarp prst="textNoShape">
              <a:avLst/>
            </a:prstTxWarp>
          </a:bodyPr>
          <a:lstStyle>
            <a:lvl1pPr defTabSz="979488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t" anchorCtr="0" compatLnSpc="1">
            <a:prstTxWarp prst="textNoShape">
              <a:avLst/>
            </a:prstTxWarp>
          </a:bodyPr>
          <a:lstStyle>
            <a:lvl1pPr algn="r" defTabSz="979488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b" anchorCtr="0" compatLnSpc="1">
            <a:prstTxWarp prst="textNoShape">
              <a:avLst/>
            </a:prstTxWarp>
          </a:bodyPr>
          <a:lstStyle>
            <a:lvl1pPr defTabSz="979488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b" anchorCtr="0" compatLnSpc="1">
            <a:prstTxWarp prst="textNoShape">
              <a:avLst/>
            </a:prstTxWarp>
          </a:bodyPr>
          <a:lstStyle>
            <a:lvl1pPr algn="r" defTabSz="979488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8D65E31-0ED6-244E-8EB3-325F49453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2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6213" y="142875"/>
            <a:ext cx="3725862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17513" y="341313"/>
            <a:ext cx="3917950" cy="274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4156075" y="77788"/>
            <a:ext cx="30511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85" tIns="48163" rIns="97985" bIns="48163">
            <a:spAutoFit/>
          </a:bodyPr>
          <a:lstStyle/>
          <a:p>
            <a:pPr defTabSz="979488">
              <a:spcBef>
                <a:spcPct val="50000"/>
              </a:spcBef>
            </a:pPr>
            <a:r>
              <a:rPr lang="en-US" sz="1700" b="1">
                <a:solidFill>
                  <a:srgbClr val="000000"/>
                </a:solidFill>
              </a:rPr>
              <a:t>Teaching Tips: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4106863" y="22225"/>
            <a:ext cx="3124200" cy="3136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52388" y="3217863"/>
            <a:ext cx="7178675" cy="5867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673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6F854E0-5A4F-E24C-B801-41CB084D2E26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85738" y="146050"/>
            <a:ext cx="3709987" cy="2782888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5200" y="4530725"/>
            <a:ext cx="5384800" cy="4371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Main adv: can elect master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5200" y="4530725"/>
            <a:ext cx="5384800" cy="4371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Main adv: f-t of av. and accuracy.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Synch: multicast mode or procedure call mode (~Cristian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s algorithm) or symmetric mode (next slide)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5200" y="4530725"/>
            <a:ext cx="5384800" cy="4371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Motivations compared to previous slides: errors, and such fine-grained synch may not be required.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5200" y="4530725"/>
            <a:ext cx="5384800" cy="4371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Software timers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5200" y="4530725"/>
            <a:ext cx="5384800" cy="4371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Works for smaller rtt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76338" y="755650"/>
            <a:ext cx="7161212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16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5672138" cy="5222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05800" y="6240463"/>
            <a:ext cx="5254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3C498-5213-DF4D-8510-124F3EE88D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6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5672138" cy="52228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rgbClr val="790015">
                <a:alpha val="74998"/>
              </a:srgbClr>
            </a:outerShdw>
          </a:effectLst>
        </p:spPr>
        <p:txBody>
          <a:bodyPr vert="horz" wrap="none" lIns="41275" tIns="17462" rIns="41275" bIns="17462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29600" y="6240463"/>
            <a:ext cx="60166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B43A5-F6DA-EC4C-899D-4E1425D3B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ftr="0" dt="0"/>
  <p:txStyles>
    <p:titleStyle>
      <a:lvl1pPr algn="l" defTabSz="804863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00"/>
          </a:solidFill>
          <a:latin typeface="Arial" pitchFamily="-107" charset="0"/>
          <a:ea typeface="+mj-ea"/>
          <a:cs typeface="+mj-cs"/>
        </a:defRPr>
      </a:lvl1pPr>
      <a:lvl2pPr algn="l" defTabSz="804863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00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2pPr>
      <a:lvl3pPr algn="l" defTabSz="804863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00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3pPr>
      <a:lvl4pPr algn="l" defTabSz="804863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00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4pPr>
      <a:lvl5pPr algn="l" defTabSz="804863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00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l" defTabSz="804863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00"/>
          </a:solidFill>
          <a:latin typeface="Helv" charset="0"/>
        </a:defRPr>
      </a:lvl6pPr>
      <a:lvl7pPr marL="914400" algn="l" defTabSz="804863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00"/>
          </a:solidFill>
          <a:latin typeface="Helv" charset="0"/>
        </a:defRPr>
      </a:lvl7pPr>
      <a:lvl8pPr marL="1371600" algn="l" defTabSz="804863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00"/>
          </a:solidFill>
          <a:latin typeface="Helv" charset="0"/>
        </a:defRPr>
      </a:lvl8pPr>
      <a:lvl9pPr marL="1828800" algn="l" defTabSz="804863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00"/>
          </a:solidFill>
          <a:latin typeface="Helv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Arial" pitchFamily="-107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Arial" pitchFamily="-107" charset="0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Arial" pitchFamily="-107" charset="0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Arial" pitchFamily="-107" charset="0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Arial" pitchFamily="-107" charset="0"/>
          <a:ea typeface="+mn-ea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204788"/>
            <a:ext cx="6324600" cy="2990850"/>
          </a:xfrm>
          <a:effectLst>
            <a:outerShdw blurRad="63500" dist="107763" dir="2700000" algn="ctr" rotWithShape="0">
              <a:srgbClr val="790015"/>
            </a:outerShdw>
          </a:effectLst>
        </p:spPr>
        <p:txBody>
          <a:bodyPr wrap="square" anchor="ctr"/>
          <a:lstStyle/>
          <a:p>
            <a:pPr algn="ctr">
              <a:defRPr/>
            </a:pPr>
            <a:r>
              <a:rPr lang="en-US" i="0" dirty="0">
                <a:solidFill>
                  <a:srgbClr val="006600"/>
                </a:solidFill>
                <a:latin typeface="+mj-lt"/>
              </a:rPr>
              <a:t>Computer Science 425</a:t>
            </a:r>
            <a:br>
              <a:rPr lang="en-US" i="0" dirty="0">
                <a:solidFill>
                  <a:srgbClr val="006600"/>
                </a:solidFill>
                <a:latin typeface="+mj-lt"/>
              </a:rPr>
            </a:br>
            <a:r>
              <a:rPr lang="en-US" i="0" dirty="0">
                <a:solidFill>
                  <a:srgbClr val="006600"/>
                </a:solidFill>
                <a:latin typeface="+mj-lt"/>
              </a:rPr>
              <a:t>Distributed Systems</a:t>
            </a:r>
            <a:br>
              <a:rPr lang="en-US" i="0" dirty="0">
                <a:solidFill>
                  <a:srgbClr val="006600"/>
                </a:solidFill>
                <a:latin typeface="+mj-lt"/>
              </a:rPr>
            </a:br>
            <a:r>
              <a:rPr lang="en-US" dirty="0">
                <a:solidFill>
                  <a:srgbClr val="006600"/>
                </a:solidFill>
                <a:latin typeface="+mj-lt"/>
              </a:rPr>
              <a:t/>
            </a:r>
            <a:br>
              <a:rPr lang="en-US" dirty="0">
                <a:solidFill>
                  <a:srgbClr val="006600"/>
                </a:solidFill>
                <a:latin typeface="+mj-lt"/>
              </a:rPr>
            </a:br>
            <a:r>
              <a:rPr lang="en-US" dirty="0">
                <a:solidFill>
                  <a:srgbClr val="006600"/>
                </a:solidFill>
                <a:latin typeface="+mj-lt"/>
              </a:rPr>
              <a:t>CS 425 / CSE 424 / ECE 428</a:t>
            </a:r>
            <a:br>
              <a:rPr lang="en-US" dirty="0">
                <a:solidFill>
                  <a:srgbClr val="006600"/>
                </a:solidFill>
                <a:latin typeface="+mj-lt"/>
              </a:rPr>
            </a:br>
            <a:r>
              <a:rPr lang="en-US" dirty="0">
                <a:solidFill>
                  <a:srgbClr val="006600"/>
                </a:solidFill>
                <a:latin typeface="+mj-lt"/>
              </a:rPr>
              <a:t/>
            </a:r>
            <a:br>
              <a:rPr lang="en-US" dirty="0">
                <a:solidFill>
                  <a:srgbClr val="006600"/>
                </a:solidFill>
                <a:latin typeface="+mj-lt"/>
              </a:rPr>
            </a:br>
            <a:r>
              <a:rPr lang="en-US" i="0" dirty="0">
                <a:solidFill>
                  <a:srgbClr val="006600"/>
                </a:solidFill>
                <a:latin typeface="+mj-lt"/>
              </a:rPr>
              <a:t>Fall </a:t>
            </a:r>
            <a:r>
              <a:rPr lang="en-US" i="0" dirty="0" smtClean="0">
                <a:solidFill>
                  <a:srgbClr val="006600"/>
                </a:solidFill>
                <a:latin typeface="+mj-lt"/>
              </a:rPr>
              <a:t>2011</a:t>
            </a:r>
            <a:endParaRPr lang="en-US" i="0" dirty="0">
              <a:solidFill>
                <a:srgbClr val="006600"/>
              </a:solidFill>
              <a:latin typeface="+mj-lt"/>
            </a:endParaRPr>
          </a:p>
        </p:txBody>
      </p:sp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1371600" y="3810000"/>
            <a:ext cx="6400800" cy="2209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SzPct val="100000"/>
            </a:pPr>
            <a:r>
              <a:rPr lang="en-US" sz="2400" b="1" dirty="0" smtClean="0">
                <a:solidFill>
                  <a:schemeClr val="tx1"/>
                </a:solidFill>
                <a:latin typeface="Arial" charset="0"/>
              </a:rPr>
              <a:t>August </a:t>
            </a:r>
            <a:r>
              <a:rPr lang="en-US" sz="2400" b="1" dirty="0">
                <a:solidFill>
                  <a:schemeClr val="tx1"/>
                </a:solidFill>
                <a:latin typeface="Arial" charset="0"/>
              </a:rPr>
              <a:t>30, 2011</a:t>
            </a:r>
          </a:p>
          <a:p>
            <a:pPr algn="ctr">
              <a:spcBef>
                <a:spcPct val="30000"/>
              </a:spcBef>
              <a:buSzPct val="100000"/>
            </a:pPr>
            <a:r>
              <a:rPr lang="en-US" sz="2400" b="1" dirty="0">
                <a:solidFill>
                  <a:schemeClr val="tx1"/>
                </a:solidFill>
                <a:latin typeface="Arial" charset="0"/>
              </a:rPr>
              <a:t>Lecture 3</a:t>
            </a:r>
          </a:p>
          <a:p>
            <a:pPr algn="ctr">
              <a:spcBef>
                <a:spcPct val="30000"/>
              </a:spcBef>
              <a:buSzPct val="100000"/>
            </a:pPr>
            <a:r>
              <a:rPr lang="en-US" sz="2400" b="1" dirty="0">
                <a:solidFill>
                  <a:schemeClr val="tx1"/>
                </a:solidFill>
                <a:latin typeface="Arial" charset="0"/>
              </a:rPr>
              <a:t>Time and Synchronization</a:t>
            </a:r>
          </a:p>
          <a:p>
            <a:pPr algn="ctr">
              <a:spcBef>
                <a:spcPct val="30000"/>
              </a:spcBef>
              <a:buSzPct val="100000"/>
            </a:pP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Reading: Sections 11.1-</a:t>
            </a:r>
            <a:r>
              <a:rPr lang="en-US" b="1" dirty="0" smtClean="0">
                <a:solidFill>
                  <a:schemeClr val="tx1"/>
                </a:solidFill>
              </a:rPr>
              <a:t>11.4 (4</a:t>
            </a:r>
            <a:r>
              <a:rPr lang="en-US" b="1" baseline="30000" dirty="0" smtClean="0">
                <a:solidFill>
                  <a:schemeClr val="tx1"/>
                </a:solidFill>
              </a:rPr>
              <a:t>th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ed</a:t>
            </a:r>
            <a:r>
              <a:rPr lang="en-US" b="1" dirty="0" smtClean="0">
                <a:solidFill>
                  <a:schemeClr val="tx1"/>
                </a:solidFill>
              </a:rPr>
              <a:t>) 14.1–14.4 (5</a:t>
            </a:r>
            <a:r>
              <a:rPr lang="en-US" b="1" baseline="30000" dirty="0" smtClean="0">
                <a:solidFill>
                  <a:schemeClr val="tx1"/>
                </a:solidFill>
              </a:rPr>
              <a:t>th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ed</a:t>
            </a:r>
            <a:r>
              <a:rPr lang="en-US" b="1" smtClean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auto">
          <a:xfrm>
            <a:off x="685800" y="6324600"/>
            <a:ext cx="411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chemeClr val="tx1"/>
                </a:solidFill>
                <a:sym typeface="Symbol" charset="0"/>
              </a:rPr>
              <a:t> 2010, I. Gupta, K. Nahrtstedt,</a:t>
            </a:r>
            <a:r>
              <a:rPr lang="en-US">
                <a:sym typeface="Symbol" charset="0"/>
              </a:rPr>
              <a:t> </a:t>
            </a:r>
            <a:r>
              <a:rPr lang="en-US" b="1">
                <a:solidFill>
                  <a:schemeClr val="tx1"/>
                </a:solidFill>
                <a:sym typeface="Symbol" charset="0"/>
              </a:rPr>
              <a:t>S. Mitra,</a:t>
            </a:r>
            <a:r>
              <a:rPr lang="en-US">
                <a:sym typeface="Symbol" charset="0"/>
              </a:rPr>
              <a:t> </a:t>
            </a:r>
            <a:r>
              <a:rPr lang="en-US" b="1">
                <a:solidFill>
                  <a:schemeClr val="tx1"/>
                </a:solidFill>
                <a:sym typeface="Symbol" charset="0"/>
              </a:rPr>
              <a:t>N. Vaidya, M. T. Harandi, J. Hou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305800" cy="5105400"/>
          </a:xfrm>
        </p:spPr>
        <p:txBody>
          <a:bodyPr/>
          <a:lstStyle/>
          <a:p>
            <a:pPr>
              <a:lnSpc>
                <a:spcPct val="120000"/>
              </a:lnSpc>
              <a:buClr>
                <a:schemeClr val="hlink"/>
              </a:buClr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Uses an </a:t>
            </a:r>
            <a:r>
              <a:rPr lang="en-US" sz="2000" i="1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elected master process 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to synchronize among clients, without the presence of a time server </a:t>
            </a:r>
          </a:p>
          <a:p>
            <a:pPr>
              <a:lnSpc>
                <a:spcPct val="120000"/>
              </a:lnSpc>
              <a:buClr>
                <a:schemeClr val="hlink"/>
              </a:buClr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000" i="1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elected master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 broadcasts to all machines requesting for their time, adjusts times received for RTT &amp; latency, averages times, and tells each machine how to adjust.</a:t>
            </a:r>
          </a:p>
          <a:p>
            <a:pPr>
              <a:lnSpc>
                <a:spcPct val="120000"/>
              </a:lnSpc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Multiple leaders may also be used. </a:t>
            </a:r>
          </a:p>
          <a:p>
            <a:pPr>
              <a:lnSpc>
                <a:spcPct val="120000"/>
              </a:lnSpc>
              <a:buFont typeface="Symbol" charset="0"/>
              <a:buNone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 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Averaging client</a:t>
            </a:r>
            <a:r>
              <a:rPr lang="ja-JP" altLang="en-US" sz="200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000">
                <a:latin typeface="Arial" charset="0"/>
                <a:ea typeface="ＭＳ Ｐゴシック" charset="0"/>
                <a:cs typeface="ＭＳ Ｐゴシック" charset="0"/>
              </a:rPr>
              <a:t>s clocks may cause the entire system to drift away from UTC over time</a:t>
            </a:r>
          </a:p>
          <a:p>
            <a:pPr>
              <a:lnSpc>
                <a:spcPct val="120000"/>
              </a:lnSpc>
              <a:buFont typeface="Symbol" charset="0"/>
              <a:buNone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 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Failure of the master requires some time for re-election, so accuracy cannot be guaranteed</a:t>
            </a:r>
          </a:p>
          <a:p>
            <a:pPr>
              <a:lnSpc>
                <a:spcPct val="120000"/>
              </a:lnSpc>
              <a:buFont typeface="Symbol" charset="0"/>
              <a:buChar char="§"/>
            </a:pPr>
            <a:endParaRPr lang="en-US" sz="20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3917950" cy="522288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Berkeley Algorithm </a:t>
            </a:r>
          </a:p>
        </p:txBody>
      </p:sp>
      <p:sp>
        <p:nvSpPr>
          <p:cNvPr id="23555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267CA5A-3119-7E4A-9FA0-C95DF17034A1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reeform 2"/>
          <p:cNvSpPr>
            <a:spLocks/>
          </p:cNvSpPr>
          <p:nvPr/>
        </p:nvSpPr>
        <p:spPr bwMode="auto">
          <a:xfrm>
            <a:off x="581025" y="4343400"/>
            <a:ext cx="5845175" cy="876300"/>
          </a:xfrm>
          <a:custGeom>
            <a:avLst/>
            <a:gdLst>
              <a:gd name="T0" fmla="*/ 2147483647 w 3682"/>
              <a:gd name="T1" fmla="*/ 2147483647 h 552"/>
              <a:gd name="T2" fmla="*/ 2147483647 w 3682"/>
              <a:gd name="T3" fmla="*/ 2147483647 h 552"/>
              <a:gd name="T4" fmla="*/ 2147483647 w 3682"/>
              <a:gd name="T5" fmla="*/ 2147483647 h 552"/>
              <a:gd name="T6" fmla="*/ 2147483647 w 3682"/>
              <a:gd name="T7" fmla="*/ 2147483647 h 552"/>
              <a:gd name="T8" fmla="*/ 2147483647 w 3682"/>
              <a:gd name="T9" fmla="*/ 2147483647 h 552"/>
              <a:gd name="T10" fmla="*/ 2147483647 w 3682"/>
              <a:gd name="T11" fmla="*/ 2147483647 h 552"/>
              <a:gd name="T12" fmla="*/ 2147483647 w 3682"/>
              <a:gd name="T13" fmla="*/ 2147483647 h 552"/>
              <a:gd name="T14" fmla="*/ 2147483647 w 3682"/>
              <a:gd name="T15" fmla="*/ 2147483647 h 552"/>
              <a:gd name="T16" fmla="*/ 2147483647 w 3682"/>
              <a:gd name="T17" fmla="*/ 2147483647 h 552"/>
              <a:gd name="T18" fmla="*/ 2147483647 w 3682"/>
              <a:gd name="T19" fmla="*/ 2147483647 h 552"/>
              <a:gd name="T20" fmla="*/ 2147483647 w 3682"/>
              <a:gd name="T21" fmla="*/ 2147483647 h 552"/>
              <a:gd name="T22" fmla="*/ 2147483647 w 3682"/>
              <a:gd name="T23" fmla="*/ 2147483647 h 552"/>
              <a:gd name="T24" fmla="*/ 2147483647 w 3682"/>
              <a:gd name="T25" fmla="*/ 2147483647 h 552"/>
              <a:gd name="T26" fmla="*/ 2147483647 w 3682"/>
              <a:gd name="T27" fmla="*/ 2147483647 h 552"/>
              <a:gd name="T28" fmla="*/ 2147483647 w 3682"/>
              <a:gd name="T29" fmla="*/ 2147483647 h 552"/>
              <a:gd name="T30" fmla="*/ 2147483647 w 3682"/>
              <a:gd name="T31" fmla="*/ 2147483647 h 552"/>
              <a:gd name="T32" fmla="*/ 2147483647 w 3682"/>
              <a:gd name="T33" fmla="*/ 2147483647 h 552"/>
              <a:gd name="T34" fmla="*/ 2147483647 w 3682"/>
              <a:gd name="T35" fmla="*/ 2147483647 h 552"/>
              <a:gd name="T36" fmla="*/ 2147483647 w 3682"/>
              <a:gd name="T37" fmla="*/ 2147483647 h 552"/>
              <a:gd name="T38" fmla="*/ 2147483647 w 3682"/>
              <a:gd name="T39" fmla="*/ 2147483647 h 552"/>
              <a:gd name="T40" fmla="*/ 2147483647 w 3682"/>
              <a:gd name="T41" fmla="*/ 2147483647 h 552"/>
              <a:gd name="T42" fmla="*/ 2147483647 w 3682"/>
              <a:gd name="T43" fmla="*/ 2147483647 h 552"/>
              <a:gd name="T44" fmla="*/ 2147483647 w 3682"/>
              <a:gd name="T45" fmla="*/ 2147483647 h 552"/>
              <a:gd name="T46" fmla="*/ 2147483647 w 3682"/>
              <a:gd name="T47" fmla="*/ 2147483647 h 552"/>
              <a:gd name="T48" fmla="*/ 2147483647 w 3682"/>
              <a:gd name="T49" fmla="*/ 2147483647 h 552"/>
              <a:gd name="T50" fmla="*/ 2147483647 w 3682"/>
              <a:gd name="T51" fmla="*/ 2147483647 h 552"/>
              <a:gd name="T52" fmla="*/ 2147483647 w 3682"/>
              <a:gd name="T53" fmla="*/ 2147483647 h 552"/>
              <a:gd name="T54" fmla="*/ 2147483647 w 3682"/>
              <a:gd name="T55" fmla="*/ 0 h 552"/>
              <a:gd name="T56" fmla="*/ 2147483647 w 3682"/>
              <a:gd name="T57" fmla="*/ 2147483647 h 552"/>
              <a:gd name="T58" fmla="*/ 2147483647 w 3682"/>
              <a:gd name="T59" fmla="*/ 2147483647 h 552"/>
              <a:gd name="T60" fmla="*/ 2147483647 w 3682"/>
              <a:gd name="T61" fmla="*/ 2147483647 h 552"/>
              <a:gd name="T62" fmla="*/ 2147483647 w 3682"/>
              <a:gd name="T63" fmla="*/ 2147483647 h 552"/>
              <a:gd name="T64" fmla="*/ 2147483647 w 3682"/>
              <a:gd name="T65" fmla="*/ 2147483647 h 552"/>
              <a:gd name="T66" fmla="*/ 2147483647 w 3682"/>
              <a:gd name="T67" fmla="*/ 2147483647 h 552"/>
              <a:gd name="T68" fmla="*/ 2147483647 w 3682"/>
              <a:gd name="T69" fmla="*/ 2147483647 h 552"/>
              <a:gd name="T70" fmla="*/ 2147483647 w 3682"/>
              <a:gd name="T71" fmla="*/ 2147483647 h 552"/>
              <a:gd name="T72" fmla="*/ 2147483647 w 3682"/>
              <a:gd name="T73" fmla="*/ 2147483647 h 552"/>
              <a:gd name="T74" fmla="*/ 2147483647 w 3682"/>
              <a:gd name="T75" fmla="*/ 2147483647 h 552"/>
              <a:gd name="T76" fmla="*/ 2147483647 w 3682"/>
              <a:gd name="T77" fmla="*/ 2147483647 h 552"/>
              <a:gd name="T78" fmla="*/ 2147483647 w 3682"/>
              <a:gd name="T79" fmla="*/ 2147483647 h 552"/>
              <a:gd name="T80" fmla="*/ 2147483647 w 3682"/>
              <a:gd name="T81" fmla="*/ 2147483647 h 552"/>
              <a:gd name="T82" fmla="*/ 2147483647 w 3682"/>
              <a:gd name="T83" fmla="*/ 2147483647 h 552"/>
              <a:gd name="T84" fmla="*/ 2147483647 w 3682"/>
              <a:gd name="T85" fmla="*/ 2147483647 h 55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682"/>
              <a:gd name="T130" fmla="*/ 0 h 552"/>
              <a:gd name="T131" fmla="*/ 3682 w 3682"/>
              <a:gd name="T132" fmla="*/ 552 h 552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682" h="552">
                <a:moveTo>
                  <a:pt x="3658" y="344"/>
                </a:moveTo>
                <a:cubicBezTo>
                  <a:pt x="3635" y="352"/>
                  <a:pt x="3599" y="364"/>
                  <a:pt x="3586" y="368"/>
                </a:cubicBezTo>
                <a:cubicBezTo>
                  <a:pt x="3578" y="371"/>
                  <a:pt x="3562" y="376"/>
                  <a:pt x="3562" y="376"/>
                </a:cubicBezTo>
                <a:cubicBezTo>
                  <a:pt x="3546" y="392"/>
                  <a:pt x="3530" y="408"/>
                  <a:pt x="3514" y="424"/>
                </a:cubicBezTo>
                <a:cubicBezTo>
                  <a:pt x="3502" y="436"/>
                  <a:pt x="3482" y="435"/>
                  <a:pt x="3466" y="440"/>
                </a:cubicBezTo>
                <a:cubicBezTo>
                  <a:pt x="3458" y="443"/>
                  <a:pt x="3442" y="448"/>
                  <a:pt x="3442" y="448"/>
                </a:cubicBezTo>
                <a:cubicBezTo>
                  <a:pt x="3382" y="443"/>
                  <a:pt x="3317" y="420"/>
                  <a:pt x="3258" y="416"/>
                </a:cubicBezTo>
                <a:cubicBezTo>
                  <a:pt x="3183" y="411"/>
                  <a:pt x="3109" y="411"/>
                  <a:pt x="3034" y="408"/>
                </a:cubicBezTo>
                <a:cubicBezTo>
                  <a:pt x="2994" y="400"/>
                  <a:pt x="2954" y="394"/>
                  <a:pt x="2914" y="384"/>
                </a:cubicBezTo>
                <a:cubicBezTo>
                  <a:pt x="2778" y="387"/>
                  <a:pt x="2642" y="385"/>
                  <a:pt x="2506" y="392"/>
                </a:cubicBezTo>
                <a:cubicBezTo>
                  <a:pt x="2506" y="392"/>
                  <a:pt x="2446" y="412"/>
                  <a:pt x="2434" y="416"/>
                </a:cubicBezTo>
                <a:cubicBezTo>
                  <a:pt x="2426" y="419"/>
                  <a:pt x="2410" y="424"/>
                  <a:pt x="2410" y="424"/>
                </a:cubicBezTo>
                <a:cubicBezTo>
                  <a:pt x="2386" y="421"/>
                  <a:pt x="2319" y="415"/>
                  <a:pt x="2290" y="408"/>
                </a:cubicBezTo>
                <a:cubicBezTo>
                  <a:pt x="2252" y="398"/>
                  <a:pt x="2218" y="379"/>
                  <a:pt x="2178" y="376"/>
                </a:cubicBezTo>
                <a:cubicBezTo>
                  <a:pt x="2130" y="372"/>
                  <a:pt x="2082" y="371"/>
                  <a:pt x="2034" y="368"/>
                </a:cubicBezTo>
                <a:cubicBezTo>
                  <a:pt x="1943" y="371"/>
                  <a:pt x="1852" y="369"/>
                  <a:pt x="1762" y="376"/>
                </a:cubicBezTo>
                <a:cubicBezTo>
                  <a:pt x="1755" y="377"/>
                  <a:pt x="1684" y="410"/>
                  <a:pt x="1666" y="416"/>
                </a:cubicBezTo>
                <a:cubicBezTo>
                  <a:pt x="1650" y="421"/>
                  <a:pt x="1618" y="432"/>
                  <a:pt x="1618" y="432"/>
                </a:cubicBezTo>
                <a:cubicBezTo>
                  <a:pt x="1514" y="427"/>
                  <a:pt x="1446" y="423"/>
                  <a:pt x="1354" y="392"/>
                </a:cubicBezTo>
                <a:cubicBezTo>
                  <a:pt x="1287" y="395"/>
                  <a:pt x="1214" y="378"/>
                  <a:pt x="1154" y="408"/>
                </a:cubicBezTo>
                <a:cubicBezTo>
                  <a:pt x="1082" y="444"/>
                  <a:pt x="1021" y="542"/>
                  <a:pt x="922" y="544"/>
                </a:cubicBezTo>
                <a:cubicBezTo>
                  <a:pt x="717" y="549"/>
                  <a:pt x="511" y="549"/>
                  <a:pt x="306" y="552"/>
                </a:cubicBezTo>
                <a:cubicBezTo>
                  <a:pt x="231" y="549"/>
                  <a:pt x="156" y="551"/>
                  <a:pt x="82" y="544"/>
                </a:cubicBezTo>
                <a:cubicBezTo>
                  <a:pt x="65" y="543"/>
                  <a:pt x="34" y="528"/>
                  <a:pt x="34" y="528"/>
                </a:cubicBezTo>
                <a:cubicBezTo>
                  <a:pt x="5" y="441"/>
                  <a:pt x="18" y="333"/>
                  <a:pt x="10" y="240"/>
                </a:cubicBezTo>
                <a:cubicBezTo>
                  <a:pt x="14" y="180"/>
                  <a:pt x="0" y="107"/>
                  <a:pt x="42" y="56"/>
                </a:cubicBezTo>
                <a:cubicBezTo>
                  <a:pt x="70" y="23"/>
                  <a:pt x="68" y="31"/>
                  <a:pt x="114" y="16"/>
                </a:cubicBezTo>
                <a:cubicBezTo>
                  <a:pt x="130" y="11"/>
                  <a:pt x="162" y="0"/>
                  <a:pt x="162" y="0"/>
                </a:cubicBezTo>
                <a:cubicBezTo>
                  <a:pt x="356" y="8"/>
                  <a:pt x="546" y="15"/>
                  <a:pt x="738" y="32"/>
                </a:cubicBezTo>
                <a:cubicBezTo>
                  <a:pt x="897" y="85"/>
                  <a:pt x="1190" y="61"/>
                  <a:pt x="1322" y="64"/>
                </a:cubicBezTo>
                <a:cubicBezTo>
                  <a:pt x="1423" y="77"/>
                  <a:pt x="1525" y="85"/>
                  <a:pt x="1626" y="96"/>
                </a:cubicBezTo>
                <a:cubicBezTo>
                  <a:pt x="1676" y="102"/>
                  <a:pt x="1728" y="117"/>
                  <a:pt x="1778" y="120"/>
                </a:cubicBezTo>
                <a:cubicBezTo>
                  <a:pt x="1853" y="125"/>
                  <a:pt x="1927" y="125"/>
                  <a:pt x="2002" y="128"/>
                </a:cubicBezTo>
                <a:cubicBezTo>
                  <a:pt x="2042" y="130"/>
                  <a:pt x="2082" y="133"/>
                  <a:pt x="2122" y="136"/>
                </a:cubicBezTo>
                <a:cubicBezTo>
                  <a:pt x="2210" y="132"/>
                  <a:pt x="2296" y="145"/>
                  <a:pt x="2370" y="96"/>
                </a:cubicBezTo>
                <a:cubicBezTo>
                  <a:pt x="2551" y="101"/>
                  <a:pt x="2690" y="102"/>
                  <a:pt x="2858" y="136"/>
                </a:cubicBezTo>
                <a:cubicBezTo>
                  <a:pt x="3017" y="131"/>
                  <a:pt x="3172" y="120"/>
                  <a:pt x="3330" y="112"/>
                </a:cubicBezTo>
                <a:cubicBezTo>
                  <a:pt x="3441" y="93"/>
                  <a:pt x="3420" y="97"/>
                  <a:pt x="3586" y="104"/>
                </a:cubicBezTo>
                <a:cubicBezTo>
                  <a:pt x="3620" y="115"/>
                  <a:pt x="3647" y="150"/>
                  <a:pt x="3658" y="184"/>
                </a:cubicBezTo>
                <a:cubicBezTo>
                  <a:pt x="3663" y="200"/>
                  <a:pt x="3669" y="216"/>
                  <a:pt x="3674" y="232"/>
                </a:cubicBezTo>
                <a:cubicBezTo>
                  <a:pt x="3677" y="240"/>
                  <a:pt x="3682" y="256"/>
                  <a:pt x="3682" y="256"/>
                </a:cubicBezTo>
                <a:cubicBezTo>
                  <a:pt x="3679" y="277"/>
                  <a:pt x="3680" y="299"/>
                  <a:pt x="3674" y="320"/>
                </a:cubicBezTo>
                <a:cubicBezTo>
                  <a:pt x="3671" y="329"/>
                  <a:pt x="3658" y="344"/>
                  <a:pt x="3658" y="344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FEFF72"/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25602" name="Freeform 3"/>
          <p:cNvSpPr>
            <a:spLocks/>
          </p:cNvSpPr>
          <p:nvPr/>
        </p:nvSpPr>
        <p:spPr bwMode="auto">
          <a:xfrm>
            <a:off x="2209800" y="4787900"/>
            <a:ext cx="6253163" cy="1079500"/>
          </a:xfrm>
          <a:custGeom>
            <a:avLst/>
            <a:gdLst>
              <a:gd name="T0" fmla="*/ 2147483647 w 3899"/>
              <a:gd name="T1" fmla="*/ 2147483647 h 824"/>
              <a:gd name="T2" fmla="*/ 2147483647 w 3899"/>
              <a:gd name="T3" fmla="*/ 2147483647 h 824"/>
              <a:gd name="T4" fmla="*/ 2147483647 w 3899"/>
              <a:gd name="T5" fmla="*/ 2147483647 h 824"/>
              <a:gd name="T6" fmla="*/ 2147483647 w 3899"/>
              <a:gd name="T7" fmla="*/ 2147483647 h 824"/>
              <a:gd name="T8" fmla="*/ 2147483647 w 3899"/>
              <a:gd name="T9" fmla="*/ 2147483647 h 824"/>
              <a:gd name="T10" fmla="*/ 2147483647 w 3899"/>
              <a:gd name="T11" fmla="*/ 2147483647 h 824"/>
              <a:gd name="T12" fmla="*/ 2147483647 w 3899"/>
              <a:gd name="T13" fmla="*/ 2147483647 h 824"/>
              <a:gd name="T14" fmla="*/ 2147483647 w 3899"/>
              <a:gd name="T15" fmla="*/ 2147483647 h 824"/>
              <a:gd name="T16" fmla="*/ 2147483647 w 3899"/>
              <a:gd name="T17" fmla="*/ 2147483647 h 824"/>
              <a:gd name="T18" fmla="*/ 2147483647 w 3899"/>
              <a:gd name="T19" fmla="*/ 2147483647 h 824"/>
              <a:gd name="T20" fmla="*/ 2147483647 w 3899"/>
              <a:gd name="T21" fmla="*/ 2147483647 h 824"/>
              <a:gd name="T22" fmla="*/ 2147483647 w 3899"/>
              <a:gd name="T23" fmla="*/ 2147483647 h 824"/>
              <a:gd name="T24" fmla="*/ 2147483647 w 3899"/>
              <a:gd name="T25" fmla="*/ 2147483647 h 824"/>
              <a:gd name="T26" fmla="*/ 2147483647 w 3899"/>
              <a:gd name="T27" fmla="*/ 2147483647 h 824"/>
              <a:gd name="T28" fmla="*/ 2147483647 w 3899"/>
              <a:gd name="T29" fmla="*/ 2147483647 h 824"/>
              <a:gd name="T30" fmla="*/ 2147483647 w 3899"/>
              <a:gd name="T31" fmla="*/ 0 h 824"/>
              <a:gd name="T32" fmla="*/ 2147483647 w 3899"/>
              <a:gd name="T33" fmla="*/ 2147483647 h 824"/>
              <a:gd name="T34" fmla="*/ 2147483647 w 3899"/>
              <a:gd name="T35" fmla="*/ 2147483647 h 824"/>
              <a:gd name="T36" fmla="*/ 2147483647 w 3899"/>
              <a:gd name="T37" fmla="*/ 2147483647 h 824"/>
              <a:gd name="T38" fmla="*/ 2147483647 w 3899"/>
              <a:gd name="T39" fmla="*/ 2147483647 h 824"/>
              <a:gd name="T40" fmla="*/ 2147483647 w 3899"/>
              <a:gd name="T41" fmla="*/ 2147483647 h 824"/>
              <a:gd name="T42" fmla="*/ 2147483647 w 3899"/>
              <a:gd name="T43" fmla="*/ 2147483647 h 824"/>
              <a:gd name="T44" fmla="*/ 2147483647 w 3899"/>
              <a:gd name="T45" fmla="*/ 2147483647 h 824"/>
              <a:gd name="T46" fmla="*/ 2147483647 w 3899"/>
              <a:gd name="T47" fmla="*/ 2147483647 h 824"/>
              <a:gd name="T48" fmla="*/ 2147483647 w 3899"/>
              <a:gd name="T49" fmla="*/ 2147483647 h 824"/>
              <a:gd name="T50" fmla="*/ 2147483647 w 3899"/>
              <a:gd name="T51" fmla="*/ 2147483647 h 824"/>
              <a:gd name="T52" fmla="*/ 2147483647 w 3899"/>
              <a:gd name="T53" fmla="*/ 2147483647 h 824"/>
              <a:gd name="T54" fmla="*/ 2147483647 w 3899"/>
              <a:gd name="T55" fmla="*/ 2147483647 h 824"/>
              <a:gd name="T56" fmla="*/ 0 w 3899"/>
              <a:gd name="T57" fmla="*/ 2147483647 h 824"/>
              <a:gd name="T58" fmla="*/ 2147483647 w 3899"/>
              <a:gd name="T59" fmla="*/ 2147483647 h 824"/>
              <a:gd name="T60" fmla="*/ 2147483647 w 3899"/>
              <a:gd name="T61" fmla="*/ 2147483647 h 824"/>
              <a:gd name="T62" fmla="*/ 2147483647 w 3899"/>
              <a:gd name="T63" fmla="*/ 2147483647 h 824"/>
              <a:gd name="T64" fmla="*/ 2147483647 w 3899"/>
              <a:gd name="T65" fmla="*/ 2147483647 h 824"/>
              <a:gd name="T66" fmla="*/ 2147483647 w 3899"/>
              <a:gd name="T67" fmla="*/ 2147483647 h 824"/>
              <a:gd name="T68" fmla="*/ 2147483647 w 3899"/>
              <a:gd name="T69" fmla="*/ 2147483647 h 824"/>
              <a:gd name="T70" fmla="*/ 2147483647 w 3899"/>
              <a:gd name="T71" fmla="*/ 2147483647 h 824"/>
              <a:gd name="T72" fmla="*/ 2147483647 w 3899"/>
              <a:gd name="T73" fmla="*/ 2147483647 h 824"/>
              <a:gd name="T74" fmla="*/ 2147483647 w 3899"/>
              <a:gd name="T75" fmla="*/ 2147483647 h 824"/>
              <a:gd name="T76" fmla="*/ 2147483647 w 3899"/>
              <a:gd name="T77" fmla="*/ 2147483647 h 82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3899"/>
              <a:gd name="T118" fmla="*/ 0 h 824"/>
              <a:gd name="T119" fmla="*/ 3899 w 3899"/>
              <a:gd name="T120" fmla="*/ 824 h 824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3899" h="824">
                <a:moveTo>
                  <a:pt x="3424" y="792"/>
                </a:moveTo>
                <a:cubicBezTo>
                  <a:pt x="3484" y="782"/>
                  <a:pt x="3534" y="759"/>
                  <a:pt x="3592" y="744"/>
                </a:cubicBezTo>
                <a:cubicBezTo>
                  <a:pt x="3607" y="734"/>
                  <a:pt x="3626" y="731"/>
                  <a:pt x="3640" y="720"/>
                </a:cubicBezTo>
                <a:cubicBezTo>
                  <a:pt x="3648" y="714"/>
                  <a:pt x="3648" y="702"/>
                  <a:pt x="3656" y="696"/>
                </a:cubicBezTo>
                <a:cubicBezTo>
                  <a:pt x="3663" y="691"/>
                  <a:pt x="3672" y="692"/>
                  <a:pt x="3680" y="688"/>
                </a:cubicBezTo>
                <a:cubicBezTo>
                  <a:pt x="3689" y="684"/>
                  <a:pt x="3697" y="678"/>
                  <a:pt x="3704" y="672"/>
                </a:cubicBezTo>
                <a:cubicBezTo>
                  <a:pt x="3744" y="639"/>
                  <a:pt x="3765" y="589"/>
                  <a:pt x="3808" y="560"/>
                </a:cubicBezTo>
                <a:cubicBezTo>
                  <a:pt x="3823" y="515"/>
                  <a:pt x="3866" y="483"/>
                  <a:pt x="3880" y="440"/>
                </a:cubicBezTo>
                <a:cubicBezTo>
                  <a:pt x="3885" y="424"/>
                  <a:pt x="3896" y="392"/>
                  <a:pt x="3896" y="392"/>
                </a:cubicBezTo>
                <a:cubicBezTo>
                  <a:pt x="3893" y="357"/>
                  <a:pt x="3899" y="317"/>
                  <a:pt x="3880" y="288"/>
                </a:cubicBezTo>
                <a:cubicBezTo>
                  <a:pt x="3861" y="260"/>
                  <a:pt x="3836" y="254"/>
                  <a:pt x="3808" y="240"/>
                </a:cubicBezTo>
                <a:cubicBezTo>
                  <a:pt x="3783" y="228"/>
                  <a:pt x="3761" y="212"/>
                  <a:pt x="3736" y="200"/>
                </a:cubicBezTo>
                <a:cubicBezTo>
                  <a:pt x="3711" y="187"/>
                  <a:pt x="3681" y="189"/>
                  <a:pt x="3656" y="176"/>
                </a:cubicBezTo>
                <a:cubicBezTo>
                  <a:pt x="3558" y="127"/>
                  <a:pt x="3457" y="91"/>
                  <a:pt x="3352" y="56"/>
                </a:cubicBezTo>
                <a:cubicBezTo>
                  <a:pt x="3326" y="47"/>
                  <a:pt x="3306" y="31"/>
                  <a:pt x="3280" y="24"/>
                </a:cubicBezTo>
                <a:cubicBezTo>
                  <a:pt x="3240" y="14"/>
                  <a:pt x="3200" y="10"/>
                  <a:pt x="3160" y="0"/>
                </a:cubicBezTo>
                <a:cubicBezTo>
                  <a:pt x="3085" y="3"/>
                  <a:pt x="3010" y="1"/>
                  <a:pt x="2936" y="8"/>
                </a:cubicBezTo>
                <a:cubicBezTo>
                  <a:pt x="2919" y="9"/>
                  <a:pt x="2888" y="24"/>
                  <a:pt x="2888" y="24"/>
                </a:cubicBezTo>
                <a:cubicBezTo>
                  <a:pt x="2847" y="86"/>
                  <a:pt x="2818" y="143"/>
                  <a:pt x="2800" y="216"/>
                </a:cubicBezTo>
                <a:cubicBezTo>
                  <a:pt x="2789" y="258"/>
                  <a:pt x="2788" y="288"/>
                  <a:pt x="2752" y="312"/>
                </a:cubicBezTo>
                <a:cubicBezTo>
                  <a:pt x="2572" y="307"/>
                  <a:pt x="2415" y="294"/>
                  <a:pt x="2240" y="272"/>
                </a:cubicBezTo>
                <a:cubicBezTo>
                  <a:pt x="2107" y="276"/>
                  <a:pt x="2010" y="276"/>
                  <a:pt x="1888" y="296"/>
                </a:cubicBezTo>
                <a:cubicBezTo>
                  <a:pt x="1456" y="279"/>
                  <a:pt x="1615" y="295"/>
                  <a:pt x="1408" y="272"/>
                </a:cubicBezTo>
                <a:cubicBezTo>
                  <a:pt x="1250" y="277"/>
                  <a:pt x="1189" y="273"/>
                  <a:pt x="1064" y="304"/>
                </a:cubicBezTo>
                <a:cubicBezTo>
                  <a:pt x="767" y="300"/>
                  <a:pt x="531" y="286"/>
                  <a:pt x="248" y="296"/>
                </a:cubicBezTo>
                <a:cubicBezTo>
                  <a:pt x="201" y="327"/>
                  <a:pt x="158" y="350"/>
                  <a:pt x="104" y="368"/>
                </a:cubicBezTo>
                <a:cubicBezTo>
                  <a:pt x="88" y="373"/>
                  <a:pt x="56" y="384"/>
                  <a:pt x="56" y="384"/>
                </a:cubicBezTo>
                <a:cubicBezTo>
                  <a:pt x="41" y="399"/>
                  <a:pt x="25" y="412"/>
                  <a:pt x="16" y="432"/>
                </a:cubicBezTo>
                <a:cubicBezTo>
                  <a:pt x="9" y="447"/>
                  <a:pt x="0" y="480"/>
                  <a:pt x="0" y="480"/>
                </a:cubicBezTo>
                <a:cubicBezTo>
                  <a:pt x="3" y="568"/>
                  <a:pt x="1" y="656"/>
                  <a:pt x="8" y="744"/>
                </a:cubicBezTo>
                <a:cubicBezTo>
                  <a:pt x="10" y="769"/>
                  <a:pt x="41" y="775"/>
                  <a:pt x="56" y="784"/>
                </a:cubicBezTo>
                <a:cubicBezTo>
                  <a:pt x="103" y="811"/>
                  <a:pt x="155" y="815"/>
                  <a:pt x="208" y="824"/>
                </a:cubicBezTo>
                <a:cubicBezTo>
                  <a:pt x="302" y="819"/>
                  <a:pt x="375" y="798"/>
                  <a:pt x="464" y="792"/>
                </a:cubicBezTo>
                <a:cubicBezTo>
                  <a:pt x="627" y="781"/>
                  <a:pt x="888" y="779"/>
                  <a:pt x="1024" y="776"/>
                </a:cubicBezTo>
                <a:cubicBezTo>
                  <a:pt x="1216" y="728"/>
                  <a:pt x="1012" y="776"/>
                  <a:pt x="1544" y="776"/>
                </a:cubicBezTo>
                <a:cubicBezTo>
                  <a:pt x="1832" y="776"/>
                  <a:pt x="2120" y="771"/>
                  <a:pt x="2408" y="768"/>
                </a:cubicBezTo>
                <a:cubicBezTo>
                  <a:pt x="2638" y="757"/>
                  <a:pt x="2822" y="755"/>
                  <a:pt x="3064" y="760"/>
                </a:cubicBezTo>
                <a:cubicBezTo>
                  <a:pt x="3161" y="771"/>
                  <a:pt x="3256" y="789"/>
                  <a:pt x="3352" y="800"/>
                </a:cubicBezTo>
                <a:cubicBezTo>
                  <a:pt x="3413" y="807"/>
                  <a:pt x="3384" y="818"/>
                  <a:pt x="3424" y="792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FEFF72"/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571500" y="4406900"/>
            <a:ext cx="22225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Secondry servers, synched by the primary server</a:t>
            </a:r>
          </a:p>
        </p:txBody>
      </p:sp>
      <p:sp>
        <p:nvSpPr>
          <p:cNvPr id="79877" name="Freeform 5"/>
          <p:cNvSpPr>
            <a:spLocks/>
          </p:cNvSpPr>
          <p:nvPr/>
        </p:nvSpPr>
        <p:spPr bwMode="auto">
          <a:xfrm>
            <a:off x="4800600" y="3543300"/>
            <a:ext cx="3525838" cy="558800"/>
          </a:xfrm>
          <a:custGeom>
            <a:avLst/>
            <a:gdLst/>
            <a:ahLst/>
            <a:cxnLst>
              <a:cxn ang="0">
                <a:pos x="0" y="232"/>
              </a:cxn>
              <a:cxn ang="0">
                <a:pos x="152" y="192"/>
              </a:cxn>
              <a:cxn ang="0">
                <a:pos x="200" y="160"/>
              </a:cxn>
              <a:cxn ang="0">
                <a:pos x="496" y="56"/>
              </a:cxn>
              <a:cxn ang="0">
                <a:pos x="664" y="40"/>
              </a:cxn>
              <a:cxn ang="0">
                <a:pos x="1224" y="32"/>
              </a:cxn>
              <a:cxn ang="0">
                <a:pos x="1376" y="0"/>
              </a:cxn>
              <a:cxn ang="0">
                <a:pos x="1584" y="8"/>
              </a:cxn>
              <a:cxn ang="0">
                <a:pos x="1752" y="24"/>
              </a:cxn>
              <a:cxn ang="0">
                <a:pos x="2152" y="64"/>
              </a:cxn>
              <a:cxn ang="0">
                <a:pos x="2168" y="112"/>
              </a:cxn>
              <a:cxn ang="0">
                <a:pos x="2016" y="328"/>
              </a:cxn>
              <a:cxn ang="0">
                <a:pos x="1496" y="264"/>
              </a:cxn>
              <a:cxn ang="0">
                <a:pos x="1248" y="280"/>
              </a:cxn>
              <a:cxn ang="0">
                <a:pos x="1024" y="328"/>
              </a:cxn>
              <a:cxn ang="0">
                <a:pos x="672" y="296"/>
              </a:cxn>
              <a:cxn ang="0">
                <a:pos x="544" y="272"/>
              </a:cxn>
              <a:cxn ang="0">
                <a:pos x="368" y="224"/>
              </a:cxn>
              <a:cxn ang="0">
                <a:pos x="0" y="232"/>
              </a:cxn>
            </a:cxnLst>
            <a:rect l="0" t="0" r="r" b="b"/>
            <a:pathLst>
              <a:path w="2221" h="328">
                <a:moveTo>
                  <a:pt x="0" y="232"/>
                </a:moveTo>
                <a:cubicBezTo>
                  <a:pt x="38" y="224"/>
                  <a:pt x="116" y="216"/>
                  <a:pt x="152" y="192"/>
                </a:cubicBezTo>
                <a:cubicBezTo>
                  <a:pt x="168" y="181"/>
                  <a:pt x="200" y="160"/>
                  <a:pt x="200" y="160"/>
                </a:cubicBezTo>
                <a:cubicBezTo>
                  <a:pt x="259" y="72"/>
                  <a:pt x="402" y="65"/>
                  <a:pt x="496" y="56"/>
                </a:cubicBezTo>
                <a:cubicBezTo>
                  <a:pt x="552" y="50"/>
                  <a:pt x="608" y="41"/>
                  <a:pt x="664" y="40"/>
                </a:cubicBezTo>
                <a:cubicBezTo>
                  <a:pt x="851" y="37"/>
                  <a:pt x="1037" y="35"/>
                  <a:pt x="1224" y="32"/>
                </a:cubicBezTo>
                <a:cubicBezTo>
                  <a:pt x="1275" y="22"/>
                  <a:pt x="1326" y="17"/>
                  <a:pt x="1376" y="0"/>
                </a:cubicBezTo>
                <a:cubicBezTo>
                  <a:pt x="1445" y="3"/>
                  <a:pt x="1515" y="4"/>
                  <a:pt x="1584" y="8"/>
                </a:cubicBezTo>
                <a:cubicBezTo>
                  <a:pt x="1640" y="12"/>
                  <a:pt x="1752" y="24"/>
                  <a:pt x="1752" y="24"/>
                </a:cubicBezTo>
                <a:cubicBezTo>
                  <a:pt x="1930" y="69"/>
                  <a:pt x="1906" y="57"/>
                  <a:pt x="2152" y="64"/>
                </a:cubicBezTo>
                <a:cubicBezTo>
                  <a:pt x="2157" y="80"/>
                  <a:pt x="2163" y="96"/>
                  <a:pt x="2168" y="112"/>
                </a:cubicBezTo>
                <a:cubicBezTo>
                  <a:pt x="2221" y="272"/>
                  <a:pt x="2131" y="312"/>
                  <a:pt x="2016" y="328"/>
                </a:cubicBezTo>
                <a:cubicBezTo>
                  <a:pt x="1840" y="318"/>
                  <a:pt x="1669" y="299"/>
                  <a:pt x="1496" y="264"/>
                </a:cubicBezTo>
                <a:cubicBezTo>
                  <a:pt x="1477" y="265"/>
                  <a:pt x="1308" y="267"/>
                  <a:pt x="1248" y="280"/>
                </a:cubicBezTo>
                <a:cubicBezTo>
                  <a:pt x="1173" y="296"/>
                  <a:pt x="1101" y="317"/>
                  <a:pt x="1024" y="328"/>
                </a:cubicBezTo>
                <a:cubicBezTo>
                  <a:pt x="893" y="323"/>
                  <a:pt x="795" y="311"/>
                  <a:pt x="672" y="296"/>
                </a:cubicBezTo>
                <a:cubicBezTo>
                  <a:pt x="630" y="282"/>
                  <a:pt x="587" y="282"/>
                  <a:pt x="544" y="272"/>
                </a:cubicBezTo>
                <a:cubicBezTo>
                  <a:pt x="487" y="259"/>
                  <a:pt x="423" y="242"/>
                  <a:pt x="368" y="224"/>
                </a:cubicBezTo>
                <a:cubicBezTo>
                  <a:pt x="16" y="232"/>
                  <a:pt x="139" y="232"/>
                  <a:pt x="0" y="232"/>
                </a:cubicBezTo>
                <a:close/>
              </a:path>
            </a:pathLst>
          </a:custGeom>
          <a:gradFill rotWithShape="0">
            <a:gsLst>
              <a:gs pos="0">
                <a:schemeClr val="tx2"/>
              </a:gs>
              <a:gs pos="50000">
                <a:srgbClr val="FFFFFF"/>
              </a:gs>
              <a:gs pos="100000">
                <a:schemeClr val="tx2"/>
              </a:gs>
            </a:gsLst>
            <a:lin ang="2700000" scaled="1"/>
          </a:gra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med" len="lg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233363"/>
            <a:ext cx="6645275" cy="522287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The Network Time Protocol (NTP) </a:t>
            </a:r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>
            <a:off x="4089400" y="3848100"/>
            <a:ext cx="596900" cy="4318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>
            <a:off x="2768600" y="4572000"/>
            <a:ext cx="596900" cy="4318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>
            <a:off x="4140200" y="4521200"/>
            <a:ext cx="596900" cy="4318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>
            <a:off x="5740400" y="4559300"/>
            <a:ext cx="596900" cy="4318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>
            <a:off x="2298700" y="5321300"/>
            <a:ext cx="596900" cy="4318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>
            <a:off x="3048000" y="5283200"/>
            <a:ext cx="596900" cy="4318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>
            <a:off x="3873500" y="5283200"/>
            <a:ext cx="596900" cy="4318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>
            <a:off x="4584700" y="5270500"/>
            <a:ext cx="596900" cy="4318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>
            <a:off x="5397500" y="5232400"/>
            <a:ext cx="596900" cy="4318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6172200" y="5257800"/>
            <a:ext cx="596900" cy="4318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5616" name="Line 17"/>
          <p:cNvSpPr>
            <a:spLocks noChangeShapeType="1"/>
          </p:cNvSpPr>
          <p:nvPr/>
        </p:nvSpPr>
        <p:spPr bwMode="auto">
          <a:xfrm flipH="1">
            <a:off x="3187700" y="4127500"/>
            <a:ext cx="927100" cy="495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Line 18"/>
          <p:cNvSpPr>
            <a:spLocks noChangeShapeType="1"/>
          </p:cNvSpPr>
          <p:nvPr/>
        </p:nvSpPr>
        <p:spPr bwMode="auto">
          <a:xfrm>
            <a:off x="4394200" y="4267200"/>
            <a:ext cx="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Line 19"/>
          <p:cNvSpPr>
            <a:spLocks noChangeShapeType="1"/>
          </p:cNvSpPr>
          <p:nvPr/>
        </p:nvSpPr>
        <p:spPr bwMode="auto">
          <a:xfrm>
            <a:off x="4622800" y="4203700"/>
            <a:ext cx="1193800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Line 20"/>
          <p:cNvSpPr>
            <a:spLocks noChangeShapeType="1"/>
          </p:cNvSpPr>
          <p:nvPr/>
        </p:nvSpPr>
        <p:spPr bwMode="auto">
          <a:xfrm flipH="1">
            <a:off x="2654300" y="5029200"/>
            <a:ext cx="30480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Line 21"/>
          <p:cNvSpPr>
            <a:spLocks noChangeShapeType="1"/>
          </p:cNvSpPr>
          <p:nvPr/>
        </p:nvSpPr>
        <p:spPr bwMode="auto">
          <a:xfrm>
            <a:off x="3124200" y="4965700"/>
            <a:ext cx="215900" cy="342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1" name="Line 22"/>
          <p:cNvSpPr>
            <a:spLocks noChangeShapeType="1"/>
          </p:cNvSpPr>
          <p:nvPr/>
        </p:nvSpPr>
        <p:spPr bwMode="auto">
          <a:xfrm>
            <a:off x="4584700" y="4902200"/>
            <a:ext cx="228600" cy="393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2" name="Line 23"/>
          <p:cNvSpPr>
            <a:spLocks noChangeShapeType="1"/>
          </p:cNvSpPr>
          <p:nvPr/>
        </p:nvSpPr>
        <p:spPr bwMode="auto">
          <a:xfrm flipH="1">
            <a:off x="5791200" y="4965700"/>
            <a:ext cx="241300" cy="266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3" name="Line 24"/>
          <p:cNvSpPr>
            <a:spLocks noChangeShapeType="1"/>
          </p:cNvSpPr>
          <p:nvPr/>
        </p:nvSpPr>
        <p:spPr bwMode="auto">
          <a:xfrm>
            <a:off x="6184900" y="4953000"/>
            <a:ext cx="228600" cy="330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4" name="Text Box 25"/>
          <p:cNvSpPr txBox="1">
            <a:spLocks noChangeArrowheads="1"/>
          </p:cNvSpPr>
          <p:nvPr/>
        </p:nvSpPr>
        <p:spPr bwMode="auto">
          <a:xfrm>
            <a:off x="5232400" y="3670300"/>
            <a:ext cx="3124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Primary server, direct synch.</a:t>
            </a:r>
          </a:p>
        </p:txBody>
      </p:sp>
      <p:sp>
        <p:nvSpPr>
          <p:cNvPr id="25625" name="Text Box 26"/>
          <p:cNvSpPr txBox="1">
            <a:spLocks noChangeArrowheads="1"/>
          </p:cNvSpPr>
          <p:nvPr/>
        </p:nvSpPr>
        <p:spPr bwMode="auto">
          <a:xfrm>
            <a:off x="6743700" y="4787900"/>
            <a:ext cx="17526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Strata 3, synched by the secondary servers</a:t>
            </a:r>
          </a:p>
        </p:txBody>
      </p:sp>
      <p:sp>
        <p:nvSpPr>
          <p:cNvPr id="25626" name="Line 27"/>
          <p:cNvSpPr>
            <a:spLocks noChangeShapeType="1"/>
          </p:cNvSpPr>
          <p:nvPr/>
        </p:nvSpPr>
        <p:spPr bwMode="auto">
          <a:xfrm flipH="1">
            <a:off x="4216400" y="4914900"/>
            <a:ext cx="165100" cy="368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7" name="Line 28"/>
          <p:cNvSpPr>
            <a:spLocks noChangeShapeType="1"/>
          </p:cNvSpPr>
          <p:nvPr/>
        </p:nvSpPr>
        <p:spPr bwMode="auto">
          <a:xfrm flipH="1">
            <a:off x="2349500" y="5753100"/>
            <a:ext cx="228600" cy="25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8" name="Line 29"/>
          <p:cNvSpPr>
            <a:spLocks noChangeShapeType="1"/>
          </p:cNvSpPr>
          <p:nvPr/>
        </p:nvSpPr>
        <p:spPr bwMode="auto">
          <a:xfrm>
            <a:off x="2717800" y="5727700"/>
            <a:ext cx="17780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9" name="Line 30"/>
          <p:cNvSpPr>
            <a:spLocks noChangeShapeType="1"/>
          </p:cNvSpPr>
          <p:nvPr/>
        </p:nvSpPr>
        <p:spPr bwMode="auto">
          <a:xfrm flipH="1">
            <a:off x="3771900" y="5676900"/>
            <a:ext cx="24130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0" name="Line 31"/>
          <p:cNvSpPr>
            <a:spLocks noChangeShapeType="1"/>
          </p:cNvSpPr>
          <p:nvPr/>
        </p:nvSpPr>
        <p:spPr bwMode="auto">
          <a:xfrm flipH="1">
            <a:off x="4165600" y="5702300"/>
            <a:ext cx="2540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1" name="Line 32"/>
          <p:cNvSpPr>
            <a:spLocks noChangeShapeType="1"/>
          </p:cNvSpPr>
          <p:nvPr/>
        </p:nvSpPr>
        <p:spPr bwMode="auto">
          <a:xfrm>
            <a:off x="4343400" y="5664200"/>
            <a:ext cx="22860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2" name="Line 33"/>
          <p:cNvSpPr>
            <a:spLocks noChangeShapeType="1"/>
          </p:cNvSpPr>
          <p:nvPr/>
        </p:nvSpPr>
        <p:spPr bwMode="auto">
          <a:xfrm flipH="1">
            <a:off x="4775200" y="5715000"/>
            <a:ext cx="12700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3" name="Line 34"/>
          <p:cNvSpPr>
            <a:spLocks noChangeShapeType="1"/>
          </p:cNvSpPr>
          <p:nvPr/>
        </p:nvSpPr>
        <p:spPr bwMode="auto">
          <a:xfrm flipH="1">
            <a:off x="5435600" y="5676900"/>
            <a:ext cx="177800" cy="279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4" name="Line 35"/>
          <p:cNvSpPr>
            <a:spLocks noChangeShapeType="1"/>
          </p:cNvSpPr>
          <p:nvPr/>
        </p:nvSpPr>
        <p:spPr bwMode="auto">
          <a:xfrm>
            <a:off x="5765800" y="5651500"/>
            <a:ext cx="24130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5" name="Line 36"/>
          <p:cNvSpPr>
            <a:spLocks noChangeShapeType="1"/>
          </p:cNvSpPr>
          <p:nvPr/>
        </p:nvSpPr>
        <p:spPr bwMode="auto">
          <a:xfrm flipH="1">
            <a:off x="6286500" y="5702300"/>
            <a:ext cx="152400" cy="25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6" name="Line 37"/>
          <p:cNvSpPr>
            <a:spLocks noChangeShapeType="1"/>
          </p:cNvSpPr>
          <p:nvPr/>
        </p:nvSpPr>
        <p:spPr bwMode="auto">
          <a:xfrm>
            <a:off x="6553200" y="5676900"/>
            <a:ext cx="15240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7" name="Line 38"/>
          <p:cNvSpPr>
            <a:spLocks noChangeShapeType="1"/>
          </p:cNvSpPr>
          <p:nvPr/>
        </p:nvSpPr>
        <p:spPr bwMode="auto">
          <a:xfrm flipH="1">
            <a:off x="3136900" y="5715000"/>
            <a:ext cx="20320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8" name="Line 39"/>
          <p:cNvSpPr>
            <a:spLocks noChangeShapeType="1"/>
          </p:cNvSpPr>
          <p:nvPr/>
        </p:nvSpPr>
        <p:spPr bwMode="auto">
          <a:xfrm>
            <a:off x="3454400" y="5689600"/>
            <a:ext cx="7620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9" name="Line 40"/>
          <p:cNvSpPr>
            <a:spLocks noChangeShapeType="1"/>
          </p:cNvSpPr>
          <p:nvPr/>
        </p:nvSpPr>
        <p:spPr bwMode="auto">
          <a:xfrm>
            <a:off x="4978400" y="5689600"/>
            <a:ext cx="165100" cy="266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0" name="Line 41"/>
          <p:cNvSpPr>
            <a:spLocks noChangeShapeType="1"/>
          </p:cNvSpPr>
          <p:nvPr/>
        </p:nvSpPr>
        <p:spPr bwMode="auto">
          <a:xfrm>
            <a:off x="5689600" y="5638800"/>
            <a:ext cx="3810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1" name="Rectangle 4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343900" cy="5105400"/>
          </a:xfrm>
        </p:spPr>
        <p:txBody>
          <a:bodyPr/>
          <a:lstStyle/>
          <a:p>
            <a:pPr>
              <a:lnSpc>
                <a:spcPct val="110000"/>
              </a:lnSpc>
              <a:buClr>
                <a:schemeClr val="hlink"/>
              </a:buClr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Uses a network of time servers to synchronize all processes on a network. </a:t>
            </a:r>
          </a:p>
          <a:p>
            <a:pPr>
              <a:lnSpc>
                <a:spcPct val="110000"/>
              </a:lnSpc>
              <a:buClr>
                <a:schemeClr val="hlink"/>
              </a:buClr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Time servers are connected by a synchronization subnet tree.  The root is in touch with UTC.  Each node synchronizes its </a:t>
            </a:r>
          </a:p>
          <a:p>
            <a:pPr>
              <a:lnSpc>
                <a:spcPct val="110000"/>
              </a:lnSpc>
              <a:buClr>
                <a:schemeClr val="hlink"/>
              </a:buClr>
              <a:buFont typeface="Symbol" charset="0"/>
              <a:buNone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  children nodes.</a:t>
            </a:r>
          </a:p>
          <a:p>
            <a:pPr>
              <a:lnSpc>
                <a:spcPct val="120000"/>
              </a:lnSpc>
              <a:buFont typeface="Symbol" charset="0"/>
              <a:buNone/>
            </a:pPr>
            <a:r>
              <a:rPr lang="en-US" sz="2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28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20000"/>
              </a:lnSpc>
              <a:buFont typeface="Symbol" charset="0"/>
              <a:buNone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120000"/>
              </a:lnSpc>
            </a:pPr>
            <a:endParaRPr lang="en-US" sz="28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42" name="Text Box 43"/>
          <p:cNvSpPr txBox="1">
            <a:spLocks noChangeArrowheads="1"/>
          </p:cNvSpPr>
          <p:nvPr/>
        </p:nvSpPr>
        <p:spPr bwMode="auto">
          <a:xfrm>
            <a:off x="4267200" y="3911600"/>
            <a:ext cx="419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643" name="Text Box 44"/>
          <p:cNvSpPr txBox="1">
            <a:spLocks noChangeArrowheads="1"/>
          </p:cNvSpPr>
          <p:nvPr/>
        </p:nvSpPr>
        <p:spPr bwMode="auto">
          <a:xfrm>
            <a:off x="2908300" y="4648200"/>
            <a:ext cx="419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644" name="Text Box 45"/>
          <p:cNvSpPr txBox="1">
            <a:spLocks noChangeArrowheads="1"/>
          </p:cNvSpPr>
          <p:nvPr/>
        </p:nvSpPr>
        <p:spPr bwMode="auto">
          <a:xfrm>
            <a:off x="4292600" y="4610100"/>
            <a:ext cx="419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645" name="Text Box 46"/>
          <p:cNvSpPr txBox="1">
            <a:spLocks noChangeArrowheads="1"/>
          </p:cNvSpPr>
          <p:nvPr/>
        </p:nvSpPr>
        <p:spPr bwMode="auto">
          <a:xfrm>
            <a:off x="5892800" y="4648200"/>
            <a:ext cx="419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646" name="Text Box 47"/>
          <p:cNvSpPr txBox="1">
            <a:spLocks noChangeArrowheads="1"/>
          </p:cNvSpPr>
          <p:nvPr/>
        </p:nvSpPr>
        <p:spPr bwMode="auto">
          <a:xfrm>
            <a:off x="2425700" y="5397500"/>
            <a:ext cx="419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647" name="Text Box 48"/>
          <p:cNvSpPr txBox="1">
            <a:spLocks noChangeArrowheads="1"/>
          </p:cNvSpPr>
          <p:nvPr/>
        </p:nvSpPr>
        <p:spPr bwMode="auto">
          <a:xfrm>
            <a:off x="3213100" y="5372100"/>
            <a:ext cx="419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648" name="Text Box 49"/>
          <p:cNvSpPr txBox="1">
            <a:spLocks noChangeArrowheads="1"/>
          </p:cNvSpPr>
          <p:nvPr/>
        </p:nvSpPr>
        <p:spPr bwMode="auto">
          <a:xfrm>
            <a:off x="4013200" y="5359400"/>
            <a:ext cx="419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649" name="Text Box 50"/>
          <p:cNvSpPr txBox="1">
            <a:spLocks noChangeArrowheads="1"/>
          </p:cNvSpPr>
          <p:nvPr/>
        </p:nvSpPr>
        <p:spPr bwMode="auto">
          <a:xfrm>
            <a:off x="4737100" y="5346700"/>
            <a:ext cx="419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650" name="Text Box 51"/>
          <p:cNvSpPr txBox="1">
            <a:spLocks noChangeArrowheads="1"/>
          </p:cNvSpPr>
          <p:nvPr/>
        </p:nvSpPr>
        <p:spPr bwMode="auto">
          <a:xfrm>
            <a:off x="5562600" y="5334000"/>
            <a:ext cx="419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651" name="Text Box 52"/>
          <p:cNvSpPr txBox="1">
            <a:spLocks noChangeArrowheads="1"/>
          </p:cNvSpPr>
          <p:nvPr/>
        </p:nvSpPr>
        <p:spPr bwMode="auto">
          <a:xfrm>
            <a:off x="6337300" y="5334000"/>
            <a:ext cx="419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65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E1F64F7-E7D5-D14F-95E0-2FA6646B1874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373063"/>
            <a:ext cx="8831262" cy="1009650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GB"/>
              <a:t>Messages Exchanged Between a Pair of NTP </a:t>
            </a:r>
            <a:br>
              <a:rPr lang="en-GB"/>
            </a:br>
            <a:r>
              <a:rPr lang="en-GB"/>
              <a:t>Peers (“Connected Servers”)</a:t>
            </a:r>
          </a:p>
        </p:txBody>
      </p:sp>
      <p:grpSp>
        <p:nvGrpSpPr>
          <p:cNvPr id="27650" name="Group 3"/>
          <p:cNvGrpSpPr>
            <a:grpSpLocks/>
          </p:cNvGrpSpPr>
          <p:nvPr/>
        </p:nvGrpSpPr>
        <p:grpSpPr bwMode="auto">
          <a:xfrm>
            <a:off x="692150" y="1516063"/>
            <a:ext cx="7721600" cy="2684462"/>
            <a:chOff x="579" y="1435"/>
            <a:chExt cx="5269" cy="1691"/>
          </a:xfrm>
        </p:grpSpPr>
        <p:sp>
          <p:nvSpPr>
            <p:cNvPr id="27653" name="Freeform 4"/>
            <p:cNvSpPr>
              <a:spLocks/>
            </p:cNvSpPr>
            <p:nvPr/>
          </p:nvSpPr>
          <p:spPr bwMode="auto">
            <a:xfrm>
              <a:off x="4949" y="1839"/>
              <a:ext cx="56" cy="93"/>
            </a:xfrm>
            <a:custGeom>
              <a:avLst/>
              <a:gdLst>
                <a:gd name="T0" fmla="*/ 18 w 56"/>
                <a:gd name="T1" fmla="*/ 93 h 93"/>
                <a:gd name="T2" fmla="*/ 0 w 56"/>
                <a:gd name="T3" fmla="*/ 75 h 93"/>
                <a:gd name="T4" fmla="*/ 56 w 56"/>
                <a:gd name="T5" fmla="*/ 0 h 93"/>
                <a:gd name="T6" fmla="*/ 37 w 56"/>
                <a:gd name="T7" fmla="*/ 93 h 93"/>
                <a:gd name="T8" fmla="*/ 18 w 56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3"/>
                <a:gd name="T17" fmla="*/ 56 w 56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3">
                  <a:moveTo>
                    <a:pt x="18" y="93"/>
                  </a:moveTo>
                  <a:lnTo>
                    <a:pt x="0" y="75"/>
                  </a:lnTo>
                  <a:lnTo>
                    <a:pt x="56" y="0"/>
                  </a:lnTo>
                  <a:lnTo>
                    <a:pt x="37" y="93"/>
                  </a:lnTo>
                  <a:lnTo>
                    <a:pt x="18" y="93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4" name="Line 5"/>
            <p:cNvSpPr>
              <a:spLocks noChangeShapeType="1"/>
            </p:cNvSpPr>
            <p:nvPr/>
          </p:nvSpPr>
          <p:spPr bwMode="auto">
            <a:xfrm flipV="1">
              <a:off x="4649" y="1932"/>
              <a:ext cx="318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5" name="Freeform 6"/>
            <p:cNvSpPr>
              <a:spLocks/>
            </p:cNvSpPr>
            <p:nvPr/>
          </p:nvSpPr>
          <p:spPr bwMode="auto">
            <a:xfrm>
              <a:off x="3602" y="2624"/>
              <a:ext cx="56" cy="94"/>
            </a:xfrm>
            <a:custGeom>
              <a:avLst/>
              <a:gdLst>
                <a:gd name="T0" fmla="*/ 19 w 56"/>
                <a:gd name="T1" fmla="*/ 0 h 94"/>
                <a:gd name="T2" fmla="*/ 37 w 56"/>
                <a:gd name="T3" fmla="*/ 0 h 94"/>
                <a:gd name="T4" fmla="*/ 56 w 56"/>
                <a:gd name="T5" fmla="*/ 94 h 94"/>
                <a:gd name="T6" fmla="*/ 0 w 56"/>
                <a:gd name="T7" fmla="*/ 19 h 94"/>
                <a:gd name="T8" fmla="*/ 19 w 56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4"/>
                <a:gd name="T17" fmla="*/ 56 w 56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4">
                  <a:moveTo>
                    <a:pt x="19" y="0"/>
                  </a:moveTo>
                  <a:lnTo>
                    <a:pt x="37" y="0"/>
                  </a:lnTo>
                  <a:lnTo>
                    <a:pt x="56" y="94"/>
                  </a:lnTo>
                  <a:lnTo>
                    <a:pt x="0" y="1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6" name="Line 7"/>
            <p:cNvSpPr>
              <a:spLocks noChangeShapeType="1"/>
            </p:cNvSpPr>
            <p:nvPr/>
          </p:nvSpPr>
          <p:spPr bwMode="auto">
            <a:xfrm>
              <a:off x="3321" y="1801"/>
              <a:ext cx="300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7" name="Freeform 8"/>
            <p:cNvSpPr>
              <a:spLocks/>
            </p:cNvSpPr>
            <p:nvPr/>
          </p:nvSpPr>
          <p:spPr bwMode="auto">
            <a:xfrm>
              <a:off x="2405" y="1839"/>
              <a:ext cx="56" cy="93"/>
            </a:xfrm>
            <a:custGeom>
              <a:avLst/>
              <a:gdLst>
                <a:gd name="T0" fmla="*/ 18 w 56"/>
                <a:gd name="T1" fmla="*/ 93 h 93"/>
                <a:gd name="T2" fmla="*/ 0 w 56"/>
                <a:gd name="T3" fmla="*/ 75 h 93"/>
                <a:gd name="T4" fmla="*/ 56 w 56"/>
                <a:gd name="T5" fmla="*/ 0 h 93"/>
                <a:gd name="T6" fmla="*/ 37 w 56"/>
                <a:gd name="T7" fmla="*/ 93 h 93"/>
                <a:gd name="T8" fmla="*/ 18 w 56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3"/>
                <a:gd name="T17" fmla="*/ 56 w 56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3">
                  <a:moveTo>
                    <a:pt x="18" y="93"/>
                  </a:moveTo>
                  <a:lnTo>
                    <a:pt x="0" y="75"/>
                  </a:lnTo>
                  <a:lnTo>
                    <a:pt x="56" y="0"/>
                  </a:lnTo>
                  <a:lnTo>
                    <a:pt x="37" y="93"/>
                  </a:lnTo>
                  <a:lnTo>
                    <a:pt x="18" y="93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8" name="Line 9"/>
            <p:cNvSpPr>
              <a:spLocks noChangeShapeType="1"/>
            </p:cNvSpPr>
            <p:nvPr/>
          </p:nvSpPr>
          <p:spPr bwMode="auto">
            <a:xfrm flipV="1">
              <a:off x="2105" y="1932"/>
              <a:ext cx="318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9" name="Freeform 10"/>
            <p:cNvSpPr>
              <a:spLocks/>
            </p:cNvSpPr>
            <p:nvPr/>
          </p:nvSpPr>
          <p:spPr bwMode="auto">
            <a:xfrm>
              <a:off x="1189" y="2624"/>
              <a:ext cx="56" cy="94"/>
            </a:xfrm>
            <a:custGeom>
              <a:avLst/>
              <a:gdLst>
                <a:gd name="T0" fmla="*/ 37 w 56"/>
                <a:gd name="T1" fmla="*/ 0 h 94"/>
                <a:gd name="T2" fmla="*/ 56 w 56"/>
                <a:gd name="T3" fmla="*/ 0 h 94"/>
                <a:gd name="T4" fmla="*/ 56 w 56"/>
                <a:gd name="T5" fmla="*/ 94 h 94"/>
                <a:gd name="T6" fmla="*/ 0 w 56"/>
                <a:gd name="T7" fmla="*/ 19 h 94"/>
                <a:gd name="T8" fmla="*/ 37 w 56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4"/>
                <a:gd name="T17" fmla="*/ 56 w 56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4">
                  <a:moveTo>
                    <a:pt x="37" y="0"/>
                  </a:moveTo>
                  <a:lnTo>
                    <a:pt x="56" y="0"/>
                  </a:lnTo>
                  <a:lnTo>
                    <a:pt x="56" y="94"/>
                  </a:lnTo>
                  <a:lnTo>
                    <a:pt x="0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0" name="Line 11"/>
            <p:cNvSpPr>
              <a:spLocks noChangeShapeType="1"/>
            </p:cNvSpPr>
            <p:nvPr/>
          </p:nvSpPr>
          <p:spPr bwMode="auto">
            <a:xfrm>
              <a:off x="1020" y="1801"/>
              <a:ext cx="206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Rectangle 12"/>
            <p:cNvSpPr>
              <a:spLocks noChangeArrowheads="1"/>
            </p:cNvSpPr>
            <p:nvPr/>
          </p:nvSpPr>
          <p:spPr bwMode="auto">
            <a:xfrm>
              <a:off x="579" y="2755"/>
              <a:ext cx="4639" cy="356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Rectangle 13"/>
            <p:cNvSpPr>
              <a:spLocks noChangeArrowheads="1"/>
            </p:cNvSpPr>
            <p:nvPr/>
          </p:nvSpPr>
          <p:spPr bwMode="auto">
            <a:xfrm>
              <a:off x="590" y="1435"/>
              <a:ext cx="4639" cy="355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Freeform 14"/>
            <p:cNvSpPr>
              <a:spLocks/>
            </p:cNvSpPr>
            <p:nvPr/>
          </p:nvSpPr>
          <p:spPr bwMode="auto">
            <a:xfrm>
              <a:off x="5285" y="1783"/>
              <a:ext cx="94" cy="56"/>
            </a:xfrm>
            <a:custGeom>
              <a:avLst/>
              <a:gdLst>
                <a:gd name="T0" fmla="*/ 0 w 94"/>
                <a:gd name="T1" fmla="*/ 18 h 56"/>
                <a:gd name="T2" fmla="*/ 0 w 94"/>
                <a:gd name="T3" fmla="*/ 0 h 56"/>
                <a:gd name="T4" fmla="*/ 94 w 94"/>
                <a:gd name="T5" fmla="*/ 18 h 56"/>
                <a:gd name="T6" fmla="*/ 0 w 94"/>
                <a:gd name="T7" fmla="*/ 56 h 56"/>
                <a:gd name="T8" fmla="*/ 0 w 94"/>
                <a:gd name="T9" fmla="*/ 1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56"/>
                <a:gd name="T17" fmla="*/ 94 w 9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56">
                  <a:moveTo>
                    <a:pt x="0" y="18"/>
                  </a:moveTo>
                  <a:lnTo>
                    <a:pt x="0" y="0"/>
                  </a:lnTo>
                  <a:lnTo>
                    <a:pt x="94" y="18"/>
                  </a:lnTo>
                  <a:lnTo>
                    <a:pt x="0" y="5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4" name="Line 15"/>
            <p:cNvSpPr>
              <a:spLocks noChangeShapeType="1"/>
            </p:cNvSpPr>
            <p:nvPr/>
          </p:nvSpPr>
          <p:spPr bwMode="auto">
            <a:xfrm>
              <a:off x="590" y="1801"/>
              <a:ext cx="4695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Freeform 16"/>
            <p:cNvSpPr>
              <a:spLocks/>
            </p:cNvSpPr>
            <p:nvPr/>
          </p:nvSpPr>
          <p:spPr bwMode="auto">
            <a:xfrm>
              <a:off x="5285" y="2718"/>
              <a:ext cx="94" cy="56"/>
            </a:xfrm>
            <a:custGeom>
              <a:avLst/>
              <a:gdLst>
                <a:gd name="T0" fmla="*/ 0 w 94"/>
                <a:gd name="T1" fmla="*/ 37 h 56"/>
                <a:gd name="T2" fmla="*/ 0 w 94"/>
                <a:gd name="T3" fmla="*/ 0 h 56"/>
                <a:gd name="T4" fmla="*/ 94 w 94"/>
                <a:gd name="T5" fmla="*/ 37 h 56"/>
                <a:gd name="T6" fmla="*/ 0 w 94"/>
                <a:gd name="T7" fmla="*/ 56 h 56"/>
                <a:gd name="T8" fmla="*/ 0 w 94"/>
                <a:gd name="T9" fmla="*/ 3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56"/>
                <a:gd name="T17" fmla="*/ 94 w 9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56">
                  <a:moveTo>
                    <a:pt x="0" y="37"/>
                  </a:moveTo>
                  <a:lnTo>
                    <a:pt x="0" y="0"/>
                  </a:lnTo>
                  <a:lnTo>
                    <a:pt x="94" y="37"/>
                  </a:lnTo>
                  <a:lnTo>
                    <a:pt x="0" y="56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Line 17"/>
            <p:cNvSpPr>
              <a:spLocks noChangeShapeType="1"/>
            </p:cNvSpPr>
            <p:nvPr/>
          </p:nvSpPr>
          <p:spPr bwMode="auto">
            <a:xfrm flipV="1">
              <a:off x="590" y="2745"/>
              <a:ext cx="4707" cy="10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7" name="Rectangle 18"/>
            <p:cNvSpPr>
              <a:spLocks noChangeArrowheads="1"/>
            </p:cNvSpPr>
            <p:nvPr/>
          </p:nvSpPr>
          <p:spPr bwMode="auto">
            <a:xfrm>
              <a:off x="3629" y="2914"/>
              <a:ext cx="10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68" name="Rectangle 19"/>
            <p:cNvSpPr>
              <a:spLocks noChangeArrowheads="1"/>
            </p:cNvSpPr>
            <p:nvPr/>
          </p:nvSpPr>
          <p:spPr bwMode="auto">
            <a:xfrm>
              <a:off x="3720" y="2982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69" name="Rectangle 20"/>
            <p:cNvSpPr>
              <a:spLocks noChangeArrowheads="1"/>
            </p:cNvSpPr>
            <p:nvPr/>
          </p:nvSpPr>
          <p:spPr bwMode="auto">
            <a:xfrm>
              <a:off x="3237" y="1586"/>
              <a:ext cx="10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70" name="Rectangle 21"/>
            <p:cNvSpPr>
              <a:spLocks noChangeArrowheads="1"/>
            </p:cNvSpPr>
            <p:nvPr/>
          </p:nvSpPr>
          <p:spPr bwMode="auto">
            <a:xfrm>
              <a:off x="3328" y="1654"/>
              <a:ext cx="14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i-1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71" name="Rectangle 22"/>
            <p:cNvSpPr>
              <a:spLocks noChangeArrowheads="1"/>
            </p:cNvSpPr>
            <p:nvPr/>
          </p:nvSpPr>
          <p:spPr bwMode="auto">
            <a:xfrm>
              <a:off x="2339" y="1586"/>
              <a:ext cx="10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72" name="Rectangle 23"/>
            <p:cNvSpPr>
              <a:spLocks noChangeArrowheads="1"/>
            </p:cNvSpPr>
            <p:nvPr/>
          </p:nvSpPr>
          <p:spPr bwMode="auto">
            <a:xfrm>
              <a:off x="2430" y="1654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73" name="Rectangle 24"/>
            <p:cNvSpPr>
              <a:spLocks noChangeArrowheads="1"/>
            </p:cNvSpPr>
            <p:nvPr/>
          </p:nvSpPr>
          <p:spPr bwMode="auto">
            <a:xfrm>
              <a:off x="2467" y="1654"/>
              <a:ext cx="11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-2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74" name="Rectangle 25"/>
            <p:cNvSpPr>
              <a:spLocks noChangeArrowheads="1"/>
            </p:cNvSpPr>
            <p:nvPr/>
          </p:nvSpPr>
          <p:spPr bwMode="auto">
            <a:xfrm>
              <a:off x="2039" y="2914"/>
              <a:ext cx="10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75" name="Rectangle 26"/>
            <p:cNvSpPr>
              <a:spLocks noChangeArrowheads="1"/>
            </p:cNvSpPr>
            <p:nvPr/>
          </p:nvSpPr>
          <p:spPr bwMode="auto">
            <a:xfrm>
              <a:off x="2131" y="2982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76" name="Rectangle 27"/>
            <p:cNvSpPr>
              <a:spLocks noChangeArrowheads="1"/>
            </p:cNvSpPr>
            <p:nvPr/>
          </p:nvSpPr>
          <p:spPr bwMode="auto">
            <a:xfrm>
              <a:off x="2167" y="2982"/>
              <a:ext cx="4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-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77" name="Rectangle 28"/>
            <p:cNvSpPr>
              <a:spLocks noChangeArrowheads="1"/>
            </p:cNvSpPr>
            <p:nvPr/>
          </p:nvSpPr>
          <p:spPr bwMode="auto">
            <a:xfrm>
              <a:off x="2244" y="2982"/>
              <a:ext cx="7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78" name="Rectangle 29"/>
            <p:cNvSpPr>
              <a:spLocks noChangeArrowheads="1"/>
            </p:cNvSpPr>
            <p:nvPr/>
          </p:nvSpPr>
          <p:spPr bwMode="auto">
            <a:xfrm>
              <a:off x="786" y="1586"/>
              <a:ext cx="64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Server B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79" name="Rectangle 30"/>
            <p:cNvSpPr>
              <a:spLocks noChangeArrowheads="1"/>
            </p:cNvSpPr>
            <p:nvPr/>
          </p:nvSpPr>
          <p:spPr bwMode="auto">
            <a:xfrm>
              <a:off x="786" y="2914"/>
              <a:ext cx="64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Server A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0" name="Rectangle 31"/>
            <p:cNvSpPr>
              <a:spLocks noChangeArrowheads="1"/>
            </p:cNvSpPr>
            <p:nvPr/>
          </p:nvSpPr>
          <p:spPr bwMode="auto">
            <a:xfrm>
              <a:off x="5481" y="1735"/>
              <a:ext cx="3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Time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1" name="Rectangle 32"/>
            <p:cNvSpPr>
              <a:spLocks noChangeArrowheads="1"/>
            </p:cNvSpPr>
            <p:nvPr/>
          </p:nvSpPr>
          <p:spPr bwMode="auto">
            <a:xfrm>
              <a:off x="2470" y="2184"/>
              <a:ext cx="1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2" name="Rectangle 33"/>
            <p:cNvSpPr>
              <a:spLocks noChangeArrowheads="1"/>
            </p:cNvSpPr>
            <p:nvPr/>
          </p:nvSpPr>
          <p:spPr bwMode="auto">
            <a:xfrm>
              <a:off x="3667" y="2184"/>
              <a:ext cx="16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m'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3" name="Rectangle 34"/>
            <p:cNvSpPr>
              <a:spLocks noChangeArrowheads="1"/>
            </p:cNvSpPr>
            <p:nvPr/>
          </p:nvSpPr>
          <p:spPr bwMode="auto">
            <a:xfrm>
              <a:off x="5481" y="2708"/>
              <a:ext cx="3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Time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</p:grpSp>
      <p:sp>
        <p:nvSpPr>
          <p:cNvPr id="27651" name="Text Box 35"/>
          <p:cNvSpPr txBox="1">
            <a:spLocks noChangeArrowheads="1"/>
          </p:cNvSpPr>
          <p:nvPr/>
        </p:nvSpPr>
        <p:spPr bwMode="auto">
          <a:xfrm>
            <a:off x="847725" y="4505325"/>
            <a:ext cx="780415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hlink"/>
                </a:solidFill>
              </a:rPr>
              <a:t>Each message bears timestamps of recent message events: the local time</a:t>
            </a:r>
          </a:p>
          <a:p>
            <a:r>
              <a:rPr lang="en-US" sz="1800">
                <a:solidFill>
                  <a:schemeClr val="hlink"/>
                </a:solidFill>
              </a:rPr>
              <a:t>when the previous NTP message was sent and received, and the local time</a:t>
            </a:r>
          </a:p>
          <a:p>
            <a:r>
              <a:rPr lang="en-US" sz="1800">
                <a:solidFill>
                  <a:schemeClr val="hlink"/>
                </a:solidFill>
              </a:rPr>
              <a:t>when the current message was transmitted.</a:t>
            </a:r>
          </a:p>
        </p:txBody>
      </p:sp>
      <p:sp>
        <p:nvSpPr>
          <p:cNvPr id="2765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99A225F-633F-0E49-82C7-23C32C27D677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 bwMode="auto">
          <a:xfrm>
            <a:off x="4343400" y="6019800"/>
            <a:ext cx="3657600" cy="533400"/>
          </a:xfrm>
          <a:prstGeom prst="rect">
            <a:avLst/>
          </a:prstGeom>
          <a:ln>
            <a:headEnd type="none" w="sm" len="sm"/>
            <a:tailEnd type="stealth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accent2"/>
              </a:solidFill>
              <a:latin typeface="Helvetica" pitchFamily="-107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343400" y="4876800"/>
            <a:ext cx="3657600" cy="838200"/>
          </a:xfrm>
          <a:prstGeom prst="rect">
            <a:avLst/>
          </a:prstGeom>
          <a:ln>
            <a:headEnd type="none" w="sm" len="sm"/>
            <a:tailEnd type="stealth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accent2"/>
              </a:solidFill>
              <a:latin typeface="Helvetica" pitchFamily="-107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343400" y="4343400"/>
            <a:ext cx="3657600" cy="533400"/>
          </a:xfrm>
          <a:prstGeom prst="rect">
            <a:avLst/>
          </a:prstGeom>
          <a:ln>
            <a:headEnd type="none" w="sm" len="sm"/>
            <a:tailEnd type="stealth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accent2"/>
              </a:solidFill>
              <a:latin typeface="Helvetica" pitchFamily="-107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343400" y="3505200"/>
            <a:ext cx="3657600" cy="533400"/>
          </a:xfrm>
          <a:prstGeom prst="rect">
            <a:avLst/>
          </a:prstGeom>
          <a:ln>
            <a:headEnd type="none" w="sm" len="sm"/>
            <a:tailEnd type="stealth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accent2"/>
              </a:solidFill>
              <a:latin typeface="Helvetica" pitchFamily="-107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343400" y="3200400"/>
            <a:ext cx="3657600" cy="533400"/>
          </a:xfrm>
          <a:prstGeom prst="rect">
            <a:avLst/>
          </a:prstGeom>
          <a:ln>
            <a:headEnd type="none" w="sm" len="sm"/>
            <a:tailEnd type="stealth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accent2"/>
              </a:solidFill>
              <a:latin typeface="Helvetica" pitchFamily="-107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373063"/>
            <a:ext cx="4908550" cy="522287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GB"/>
              <a:t>Theoretical Base for NTP</a:t>
            </a:r>
          </a:p>
        </p:txBody>
      </p:sp>
      <p:grpSp>
        <p:nvGrpSpPr>
          <p:cNvPr id="29703" name="Group 3"/>
          <p:cNvGrpSpPr>
            <a:grpSpLocks/>
          </p:cNvGrpSpPr>
          <p:nvPr/>
        </p:nvGrpSpPr>
        <p:grpSpPr bwMode="auto">
          <a:xfrm>
            <a:off x="1047750" y="1287463"/>
            <a:ext cx="6551613" cy="1978025"/>
            <a:chOff x="579" y="1435"/>
            <a:chExt cx="5340" cy="1749"/>
          </a:xfrm>
        </p:grpSpPr>
        <p:sp>
          <p:nvSpPr>
            <p:cNvPr id="29709" name="Freeform 4"/>
            <p:cNvSpPr>
              <a:spLocks/>
            </p:cNvSpPr>
            <p:nvPr/>
          </p:nvSpPr>
          <p:spPr bwMode="auto">
            <a:xfrm>
              <a:off x="4949" y="1839"/>
              <a:ext cx="56" cy="93"/>
            </a:xfrm>
            <a:custGeom>
              <a:avLst/>
              <a:gdLst>
                <a:gd name="T0" fmla="*/ 18 w 56"/>
                <a:gd name="T1" fmla="*/ 93 h 93"/>
                <a:gd name="T2" fmla="*/ 0 w 56"/>
                <a:gd name="T3" fmla="*/ 75 h 93"/>
                <a:gd name="T4" fmla="*/ 56 w 56"/>
                <a:gd name="T5" fmla="*/ 0 h 93"/>
                <a:gd name="T6" fmla="*/ 37 w 56"/>
                <a:gd name="T7" fmla="*/ 93 h 93"/>
                <a:gd name="T8" fmla="*/ 18 w 56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3"/>
                <a:gd name="T17" fmla="*/ 56 w 56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3">
                  <a:moveTo>
                    <a:pt x="18" y="93"/>
                  </a:moveTo>
                  <a:lnTo>
                    <a:pt x="0" y="75"/>
                  </a:lnTo>
                  <a:lnTo>
                    <a:pt x="56" y="0"/>
                  </a:lnTo>
                  <a:lnTo>
                    <a:pt x="37" y="93"/>
                  </a:lnTo>
                  <a:lnTo>
                    <a:pt x="18" y="93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0" name="Line 5"/>
            <p:cNvSpPr>
              <a:spLocks noChangeShapeType="1"/>
            </p:cNvSpPr>
            <p:nvPr/>
          </p:nvSpPr>
          <p:spPr bwMode="auto">
            <a:xfrm flipV="1">
              <a:off x="4649" y="1932"/>
              <a:ext cx="318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Freeform 6"/>
            <p:cNvSpPr>
              <a:spLocks/>
            </p:cNvSpPr>
            <p:nvPr/>
          </p:nvSpPr>
          <p:spPr bwMode="auto">
            <a:xfrm>
              <a:off x="3602" y="2624"/>
              <a:ext cx="56" cy="94"/>
            </a:xfrm>
            <a:custGeom>
              <a:avLst/>
              <a:gdLst>
                <a:gd name="T0" fmla="*/ 19 w 56"/>
                <a:gd name="T1" fmla="*/ 0 h 94"/>
                <a:gd name="T2" fmla="*/ 37 w 56"/>
                <a:gd name="T3" fmla="*/ 0 h 94"/>
                <a:gd name="T4" fmla="*/ 56 w 56"/>
                <a:gd name="T5" fmla="*/ 94 h 94"/>
                <a:gd name="T6" fmla="*/ 0 w 56"/>
                <a:gd name="T7" fmla="*/ 19 h 94"/>
                <a:gd name="T8" fmla="*/ 19 w 56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4"/>
                <a:gd name="T17" fmla="*/ 56 w 56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4">
                  <a:moveTo>
                    <a:pt x="19" y="0"/>
                  </a:moveTo>
                  <a:lnTo>
                    <a:pt x="37" y="0"/>
                  </a:lnTo>
                  <a:lnTo>
                    <a:pt x="56" y="94"/>
                  </a:lnTo>
                  <a:lnTo>
                    <a:pt x="0" y="1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Line 7"/>
            <p:cNvSpPr>
              <a:spLocks noChangeShapeType="1"/>
            </p:cNvSpPr>
            <p:nvPr/>
          </p:nvSpPr>
          <p:spPr bwMode="auto">
            <a:xfrm>
              <a:off x="3321" y="1801"/>
              <a:ext cx="300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Freeform 8"/>
            <p:cNvSpPr>
              <a:spLocks/>
            </p:cNvSpPr>
            <p:nvPr/>
          </p:nvSpPr>
          <p:spPr bwMode="auto">
            <a:xfrm>
              <a:off x="2405" y="1839"/>
              <a:ext cx="56" cy="93"/>
            </a:xfrm>
            <a:custGeom>
              <a:avLst/>
              <a:gdLst>
                <a:gd name="T0" fmla="*/ 18 w 56"/>
                <a:gd name="T1" fmla="*/ 93 h 93"/>
                <a:gd name="T2" fmla="*/ 0 w 56"/>
                <a:gd name="T3" fmla="*/ 75 h 93"/>
                <a:gd name="T4" fmla="*/ 56 w 56"/>
                <a:gd name="T5" fmla="*/ 0 h 93"/>
                <a:gd name="T6" fmla="*/ 37 w 56"/>
                <a:gd name="T7" fmla="*/ 93 h 93"/>
                <a:gd name="T8" fmla="*/ 18 w 56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3"/>
                <a:gd name="T17" fmla="*/ 56 w 56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3">
                  <a:moveTo>
                    <a:pt x="18" y="93"/>
                  </a:moveTo>
                  <a:lnTo>
                    <a:pt x="0" y="75"/>
                  </a:lnTo>
                  <a:lnTo>
                    <a:pt x="56" y="0"/>
                  </a:lnTo>
                  <a:lnTo>
                    <a:pt x="37" y="93"/>
                  </a:lnTo>
                  <a:lnTo>
                    <a:pt x="18" y="93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Line 9"/>
            <p:cNvSpPr>
              <a:spLocks noChangeShapeType="1"/>
            </p:cNvSpPr>
            <p:nvPr/>
          </p:nvSpPr>
          <p:spPr bwMode="auto">
            <a:xfrm flipV="1">
              <a:off x="2105" y="1932"/>
              <a:ext cx="318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5" name="Freeform 10"/>
            <p:cNvSpPr>
              <a:spLocks/>
            </p:cNvSpPr>
            <p:nvPr/>
          </p:nvSpPr>
          <p:spPr bwMode="auto">
            <a:xfrm>
              <a:off x="1189" y="2624"/>
              <a:ext cx="56" cy="94"/>
            </a:xfrm>
            <a:custGeom>
              <a:avLst/>
              <a:gdLst>
                <a:gd name="T0" fmla="*/ 37 w 56"/>
                <a:gd name="T1" fmla="*/ 0 h 94"/>
                <a:gd name="T2" fmla="*/ 56 w 56"/>
                <a:gd name="T3" fmla="*/ 0 h 94"/>
                <a:gd name="T4" fmla="*/ 56 w 56"/>
                <a:gd name="T5" fmla="*/ 94 h 94"/>
                <a:gd name="T6" fmla="*/ 0 w 56"/>
                <a:gd name="T7" fmla="*/ 19 h 94"/>
                <a:gd name="T8" fmla="*/ 37 w 56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4"/>
                <a:gd name="T17" fmla="*/ 56 w 56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4">
                  <a:moveTo>
                    <a:pt x="37" y="0"/>
                  </a:moveTo>
                  <a:lnTo>
                    <a:pt x="56" y="0"/>
                  </a:lnTo>
                  <a:lnTo>
                    <a:pt x="56" y="94"/>
                  </a:lnTo>
                  <a:lnTo>
                    <a:pt x="0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6" name="Line 11"/>
            <p:cNvSpPr>
              <a:spLocks noChangeShapeType="1"/>
            </p:cNvSpPr>
            <p:nvPr/>
          </p:nvSpPr>
          <p:spPr bwMode="auto">
            <a:xfrm>
              <a:off x="1020" y="1801"/>
              <a:ext cx="206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Rectangle 12"/>
            <p:cNvSpPr>
              <a:spLocks noChangeArrowheads="1"/>
            </p:cNvSpPr>
            <p:nvPr/>
          </p:nvSpPr>
          <p:spPr bwMode="auto">
            <a:xfrm>
              <a:off x="579" y="2755"/>
              <a:ext cx="4639" cy="356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Rectangle 13"/>
            <p:cNvSpPr>
              <a:spLocks noChangeArrowheads="1"/>
            </p:cNvSpPr>
            <p:nvPr/>
          </p:nvSpPr>
          <p:spPr bwMode="auto">
            <a:xfrm>
              <a:off x="590" y="1435"/>
              <a:ext cx="4639" cy="355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Freeform 14"/>
            <p:cNvSpPr>
              <a:spLocks/>
            </p:cNvSpPr>
            <p:nvPr/>
          </p:nvSpPr>
          <p:spPr bwMode="auto">
            <a:xfrm>
              <a:off x="5285" y="1783"/>
              <a:ext cx="94" cy="56"/>
            </a:xfrm>
            <a:custGeom>
              <a:avLst/>
              <a:gdLst>
                <a:gd name="T0" fmla="*/ 0 w 94"/>
                <a:gd name="T1" fmla="*/ 18 h 56"/>
                <a:gd name="T2" fmla="*/ 0 w 94"/>
                <a:gd name="T3" fmla="*/ 0 h 56"/>
                <a:gd name="T4" fmla="*/ 94 w 94"/>
                <a:gd name="T5" fmla="*/ 18 h 56"/>
                <a:gd name="T6" fmla="*/ 0 w 94"/>
                <a:gd name="T7" fmla="*/ 56 h 56"/>
                <a:gd name="T8" fmla="*/ 0 w 94"/>
                <a:gd name="T9" fmla="*/ 1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56"/>
                <a:gd name="T17" fmla="*/ 94 w 9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56">
                  <a:moveTo>
                    <a:pt x="0" y="18"/>
                  </a:moveTo>
                  <a:lnTo>
                    <a:pt x="0" y="0"/>
                  </a:lnTo>
                  <a:lnTo>
                    <a:pt x="94" y="18"/>
                  </a:lnTo>
                  <a:lnTo>
                    <a:pt x="0" y="5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Line 15"/>
            <p:cNvSpPr>
              <a:spLocks noChangeShapeType="1"/>
            </p:cNvSpPr>
            <p:nvPr/>
          </p:nvSpPr>
          <p:spPr bwMode="auto">
            <a:xfrm>
              <a:off x="590" y="1801"/>
              <a:ext cx="4695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Freeform 16"/>
            <p:cNvSpPr>
              <a:spLocks/>
            </p:cNvSpPr>
            <p:nvPr/>
          </p:nvSpPr>
          <p:spPr bwMode="auto">
            <a:xfrm>
              <a:off x="5285" y="2718"/>
              <a:ext cx="94" cy="56"/>
            </a:xfrm>
            <a:custGeom>
              <a:avLst/>
              <a:gdLst>
                <a:gd name="T0" fmla="*/ 0 w 94"/>
                <a:gd name="T1" fmla="*/ 37 h 56"/>
                <a:gd name="T2" fmla="*/ 0 w 94"/>
                <a:gd name="T3" fmla="*/ 0 h 56"/>
                <a:gd name="T4" fmla="*/ 94 w 94"/>
                <a:gd name="T5" fmla="*/ 37 h 56"/>
                <a:gd name="T6" fmla="*/ 0 w 94"/>
                <a:gd name="T7" fmla="*/ 56 h 56"/>
                <a:gd name="T8" fmla="*/ 0 w 94"/>
                <a:gd name="T9" fmla="*/ 3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56"/>
                <a:gd name="T17" fmla="*/ 94 w 9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56">
                  <a:moveTo>
                    <a:pt x="0" y="37"/>
                  </a:moveTo>
                  <a:lnTo>
                    <a:pt x="0" y="0"/>
                  </a:lnTo>
                  <a:lnTo>
                    <a:pt x="94" y="37"/>
                  </a:lnTo>
                  <a:lnTo>
                    <a:pt x="0" y="56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2" name="Line 17"/>
            <p:cNvSpPr>
              <a:spLocks noChangeShapeType="1"/>
            </p:cNvSpPr>
            <p:nvPr/>
          </p:nvSpPr>
          <p:spPr bwMode="auto">
            <a:xfrm flipV="1">
              <a:off x="590" y="2745"/>
              <a:ext cx="4707" cy="10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Rectangle 18"/>
            <p:cNvSpPr>
              <a:spLocks noChangeArrowheads="1"/>
            </p:cNvSpPr>
            <p:nvPr/>
          </p:nvSpPr>
          <p:spPr bwMode="auto">
            <a:xfrm>
              <a:off x="3629" y="2914"/>
              <a:ext cx="12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24" name="Rectangle 19"/>
            <p:cNvSpPr>
              <a:spLocks noChangeArrowheads="1"/>
            </p:cNvSpPr>
            <p:nvPr/>
          </p:nvSpPr>
          <p:spPr bwMode="auto">
            <a:xfrm>
              <a:off x="3721" y="2982"/>
              <a:ext cx="3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25" name="Rectangle 20"/>
            <p:cNvSpPr>
              <a:spLocks noChangeArrowheads="1"/>
            </p:cNvSpPr>
            <p:nvPr/>
          </p:nvSpPr>
          <p:spPr bwMode="auto">
            <a:xfrm>
              <a:off x="3237" y="1587"/>
              <a:ext cx="12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26" name="Rectangle 21"/>
            <p:cNvSpPr>
              <a:spLocks noChangeArrowheads="1"/>
            </p:cNvSpPr>
            <p:nvPr/>
          </p:nvSpPr>
          <p:spPr bwMode="auto">
            <a:xfrm>
              <a:off x="3329" y="1654"/>
              <a:ext cx="17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i-1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27" name="Rectangle 22"/>
            <p:cNvSpPr>
              <a:spLocks noChangeArrowheads="1"/>
            </p:cNvSpPr>
            <p:nvPr/>
          </p:nvSpPr>
          <p:spPr bwMode="auto">
            <a:xfrm>
              <a:off x="2339" y="1587"/>
              <a:ext cx="12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28" name="Rectangle 23"/>
            <p:cNvSpPr>
              <a:spLocks noChangeArrowheads="1"/>
            </p:cNvSpPr>
            <p:nvPr/>
          </p:nvSpPr>
          <p:spPr bwMode="auto">
            <a:xfrm>
              <a:off x="2431" y="1654"/>
              <a:ext cx="3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29" name="Rectangle 24"/>
            <p:cNvSpPr>
              <a:spLocks noChangeArrowheads="1"/>
            </p:cNvSpPr>
            <p:nvPr/>
          </p:nvSpPr>
          <p:spPr bwMode="auto">
            <a:xfrm>
              <a:off x="2467" y="1654"/>
              <a:ext cx="13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-2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30" name="Rectangle 25"/>
            <p:cNvSpPr>
              <a:spLocks noChangeArrowheads="1"/>
            </p:cNvSpPr>
            <p:nvPr/>
          </p:nvSpPr>
          <p:spPr bwMode="auto">
            <a:xfrm>
              <a:off x="2039" y="2914"/>
              <a:ext cx="12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31" name="Rectangle 26"/>
            <p:cNvSpPr>
              <a:spLocks noChangeArrowheads="1"/>
            </p:cNvSpPr>
            <p:nvPr/>
          </p:nvSpPr>
          <p:spPr bwMode="auto">
            <a:xfrm>
              <a:off x="2130" y="2982"/>
              <a:ext cx="3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32" name="Rectangle 27"/>
            <p:cNvSpPr>
              <a:spLocks noChangeArrowheads="1"/>
            </p:cNvSpPr>
            <p:nvPr/>
          </p:nvSpPr>
          <p:spPr bwMode="auto">
            <a:xfrm>
              <a:off x="2167" y="2982"/>
              <a:ext cx="5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-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33" name="Rectangle 28"/>
            <p:cNvSpPr>
              <a:spLocks noChangeArrowheads="1"/>
            </p:cNvSpPr>
            <p:nvPr/>
          </p:nvSpPr>
          <p:spPr bwMode="auto">
            <a:xfrm>
              <a:off x="2244" y="2982"/>
              <a:ext cx="8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34" name="Rectangle 29"/>
            <p:cNvSpPr>
              <a:spLocks noChangeArrowheads="1"/>
            </p:cNvSpPr>
            <p:nvPr/>
          </p:nvSpPr>
          <p:spPr bwMode="auto">
            <a:xfrm>
              <a:off x="786" y="1587"/>
              <a:ext cx="76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Server B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35" name="Rectangle 30"/>
            <p:cNvSpPr>
              <a:spLocks noChangeArrowheads="1"/>
            </p:cNvSpPr>
            <p:nvPr/>
          </p:nvSpPr>
          <p:spPr bwMode="auto">
            <a:xfrm>
              <a:off x="786" y="2914"/>
              <a:ext cx="76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Server A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36" name="Rectangle 31"/>
            <p:cNvSpPr>
              <a:spLocks noChangeArrowheads="1"/>
            </p:cNvSpPr>
            <p:nvPr/>
          </p:nvSpPr>
          <p:spPr bwMode="auto">
            <a:xfrm>
              <a:off x="5480" y="1735"/>
              <a:ext cx="439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Time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37" name="Rectangle 32"/>
            <p:cNvSpPr>
              <a:spLocks noChangeArrowheads="1"/>
            </p:cNvSpPr>
            <p:nvPr/>
          </p:nvSpPr>
          <p:spPr bwMode="auto">
            <a:xfrm>
              <a:off x="2469" y="2184"/>
              <a:ext cx="16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38" name="Rectangle 33"/>
            <p:cNvSpPr>
              <a:spLocks noChangeArrowheads="1"/>
            </p:cNvSpPr>
            <p:nvPr/>
          </p:nvSpPr>
          <p:spPr bwMode="auto">
            <a:xfrm>
              <a:off x="3668" y="2184"/>
              <a:ext cx="201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m'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39" name="Rectangle 34"/>
            <p:cNvSpPr>
              <a:spLocks noChangeArrowheads="1"/>
            </p:cNvSpPr>
            <p:nvPr/>
          </p:nvSpPr>
          <p:spPr bwMode="auto">
            <a:xfrm>
              <a:off x="5481" y="2708"/>
              <a:ext cx="43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Time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</p:grpSp>
      <p:sp>
        <p:nvSpPr>
          <p:cNvPr id="29704" name="Text Box 35"/>
          <p:cNvSpPr txBox="1">
            <a:spLocks noChangeArrowheads="1"/>
          </p:cNvSpPr>
          <p:nvPr/>
        </p:nvSpPr>
        <p:spPr bwMode="auto">
          <a:xfrm>
            <a:off x="815975" y="3756025"/>
            <a:ext cx="184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29705" name="Text Box 36"/>
          <p:cNvSpPr txBox="1">
            <a:spLocks noChangeArrowheads="1"/>
          </p:cNvSpPr>
          <p:nvPr/>
        </p:nvSpPr>
        <p:spPr bwMode="auto">
          <a:xfrm>
            <a:off x="1190625" y="3954463"/>
            <a:ext cx="18415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3" name="Text Box 37"/>
          <p:cNvSpPr txBox="1">
            <a:spLocks noChangeArrowheads="1"/>
          </p:cNvSpPr>
          <p:nvPr/>
        </p:nvSpPr>
        <p:spPr bwMode="auto">
          <a:xfrm>
            <a:off x="377825" y="3641725"/>
            <a:ext cx="3786188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>
                <a:solidFill>
                  <a:schemeClr val="hlink"/>
                </a:solidFill>
              </a:rPr>
              <a:t> </a:t>
            </a:r>
            <a:r>
              <a:rPr lang="en-US" sz="1800" i="1">
                <a:solidFill>
                  <a:schemeClr val="hlink"/>
                </a:solidFill>
              </a:rPr>
              <a:t>t</a:t>
            </a:r>
            <a:r>
              <a:rPr lang="en-US" sz="1800">
                <a:solidFill>
                  <a:schemeClr val="hlink"/>
                </a:solidFill>
              </a:rPr>
              <a:t> and </a:t>
            </a:r>
            <a:r>
              <a:rPr lang="en-US" sz="1800" i="1">
                <a:solidFill>
                  <a:schemeClr val="hlink"/>
                </a:solidFill>
              </a:rPr>
              <a:t>t</a:t>
            </a:r>
            <a:r>
              <a:rPr lang="ja-JP" altLang="en-US" sz="1800" i="1">
                <a:solidFill>
                  <a:schemeClr val="hlink"/>
                </a:solidFill>
              </a:rPr>
              <a:t>’</a:t>
            </a:r>
            <a:r>
              <a:rPr lang="en-US" altLang="ja-JP" sz="1800" i="1">
                <a:solidFill>
                  <a:schemeClr val="hlink"/>
                </a:solidFill>
              </a:rPr>
              <a:t>:</a:t>
            </a:r>
            <a:r>
              <a:rPr lang="en-US" altLang="ja-JP" sz="1800">
                <a:solidFill>
                  <a:schemeClr val="hlink"/>
                </a:solidFill>
              </a:rPr>
              <a:t> actual transmission times </a:t>
            </a:r>
          </a:p>
          <a:p>
            <a:r>
              <a:rPr lang="en-US" sz="1800">
                <a:solidFill>
                  <a:schemeClr val="hlink"/>
                </a:solidFill>
              </a:rPr>
              <a:t>       for </a:t>
            </a:r>
            <a:r>
              <a:rPr lang="en-US" sz="1800" i="1">
                <a:solidFill>
                  <a:schemeClr val="hlink"/>
                </a:solidFill>
              </a:rPr>
              <a:t>m</a:t>
            </a:r>
            <a:r>
              <a:rPr lang="en-US" sz="1800">
                <a:solidFill>
                  <a:schemeClr val="hlink"/>
                </a:solidFill>
              </a:rPr>
              <a:t> and </a:t>
            </a:r>
            <a:r>
              <a:rPr lang="en-US" sz="1800" i="1">
                <a:solidFill>
                  <a:schemeClr val="hlink"/>
                </a:solidFill>
              </a:rPr>
              <a:t>m</a:t>
            </a:r>
            <a:r>
              <a:rPr lang="ja-JP" altLang="en-US" sz="1800" i="1">
                <a:solidFill>
                  <a:schemeClr val="hlink"/>
                </a:solidFill>
              </a:rPr>
              <a:t>’</a:t>
            </a:r>
            <a:endParaRPr lang="en-US" altLang="ja-JP" sz="1800" i="1">
              <a:solidFill>
                <a:schemeClr val="hlink"/>
              </a:solidFill>
            </a:endParaRPr>
          </a:p>
          <a:p>
            <a:pPr>
              <a:buFontTx/>
              <a:buChar char="•"/>
            </a:pPr>
            <a:r>
              <a:rPr lang="en-US" sz="1800" i="1">
                <a:solidFill>
                  <a:schemeClr val="hlink"/>
                </a:solidFill>
              </a:rPr>
              <a:t> o</a:t>
            </a:r>
            <a:r>
              <a:rPr lang="en-US" sz="1800">
                <a:solidFill>
                  <a:schemeClr val="hlink"/>
                </a:solidFill>
              </a:rPr>
              <a:t>:  true offset of the clock at </a:t>
            </a:r>
            <a:r>
              <a:rPr lang="en-US" sz="1800" i="1">
                <a:solidFill>
                  <a:schemeClr val="hlink"/>
                </a:solidFill>
              </a:rPr>
              <a:t>B</a:t>
            </a:r>
            <a:r>
              <a:rPr lang="en-US" sz="1800">
                <a:solidFill>
                  <a:schemeClr val="hlink"/>
                </a:solidFill>
              </a:rPr>
              <a:t> </a:t>
            </a:r>
          </a:p>
          <a:p>
            <a:r>
              <a:rPr lang="en-US" sz="1800">
                <a:solidFill>
                  <a:schemeClr val="hlink"/>
                </a:solidFill>
              </a:rPr>
              <a:t>       relative to that at </a:t>
            </a:r>
            <a:r>
              <a:rPr lang="en-US" sz="1800" i="1">
                <a:solidFill>
                  <a:schemeClr val="hlink"/>
                </a:solidFill>
              </a:rPr>
              <a:t>A</a:t>
            </a:r>
          </a:p>
          <a:p>
            <a:pPr>
              <a:buFontTx/>
              <a:buChar char="•"/>
            </a:pPr>
            <a:r>
              <a:rPr lang="en-US" sz="1800" i="1">
                <a:solidFill>
                  <a:schemeClr val="hlink"/>
                </a:solidFill>
              </a:rPr>
              <a:t> o</a:t>
            </a:r>
            <a:r>
              <a:rPr lang="en-US" sz="1800" i="1" baseline="-25000">
                <a:solidFill>
                  <a:schemeClr val="hlink"/>
                </a:solidFill>
              </a:rPr>
              <a:t>i</a:t>
            </a:r>
            <a:r>
              <a:rPr lang="en-US" sz="1800">
                <a:solidFill>
                  <a:schemeClr val="hlink"/>
                </a:solidFill>
              </a:rPr>
              <a:t>: estimate of the actual offset   </a:t>
            </a:r>
          </a:p>
          <a:p>
            <a:r>
              <a:rPr lang="en-US" sz="1800">
                <a:solidFill>
                  <a:schemeClr val="hlink"/>
                </a:solidFill>
              </a:rPr>
              <a:t>       between the two clocks</a:t>
            </a:r>
          </a:p>
          <a:p>
            <a:pPr>
              <a:buFontTx/>
              <a:buChar char="•"/>
            </a:pPr>
            <a:r>
              <a:rPr lang="en-US" sz="1800" i="1">
                <a:solidFill>
                  <a:schemeClr val="hlink"/>
                </a:solidFill>
              </a:rPr>
              <a:t> d</a:t>
            </a:r>
            <a:r>
              <a:rPr lang="en-US" sz="1800" i="1" baseline="-25000">
                <a:solidFill>
                  <a:schemeClr val="hlink"/>
                </a:solidFill>
              </a:rPr>
              <a:t>i</a:t>
            </a:r>
            <a:r>
              <a:rPr lang="en-US" sz="1800">
                <a:solidFill>
                  <a:schemeClr val="hlink"/>
                </a:solidFill>
              </a:rPr>
              <a:t>: estimate of accuracy of </a:t>
            </a:r>
            <a:r>
              <a:rPr lang="en-US" sz="1800" i="1">
                <a:solidFill>
                  <a:schemeClr val="hlink"/>
                </a:solidFill>
              </a:rPr>
              <a:t>o</a:t>
            </a:r>
            <a:r>
              <a:rPr lang="en-US" sz="1800" i="1" baseline="-25000">
                <a:solidFill>
                  <a:schemeClr val="hlink"/>
                </a:solidFill>
              </a:rPr>
              <a:t>i</a:t>
            </a:r>
            <a:r>
              <a:rPr lang="en-US" sz="1800">
                <a:solidFill>
                  <a:schemeClr val="hlink"/>
                </a:solidFill>
              </a:rPr>
              <a:t> ;</a:t>
            </a:r>
          </a:p>
          <a:p>
            <a:r>
              <a:rPr lang="en-US" sz="1800">
                <a:solidFill>
                  <a:schemeClr val="hlink"/>
                </a:solidFill>
              </a:rPr>
              <a:t>       total transmission times for </a:t>
            </a:r>
            <a:r>
              <a:rPr lang="en-US" sz="1800" i="1">
                <a:solidFill>
                  <a:schemeClr val="hlink"/>
                </a:solidFill>
              </a:rPr>
              <a:t>m</a:t>
            </a:r>
            <a:r>
              <a:rPr lang="en-US" sz="1800">
                <a:solidFill>
                  <a:schemeClr val="hlink"/>
                </a:solidFill>
              </a:rPr>
              <a:t> </a:t>
            </a:r>
          </a:p>
          <a:p>
            <a:r>
              <a:rPr lang="en-US" sz="1800">
                <a:solidFill>
                  <a:schemeClr val="hlink"/>
                </a:solidFill>
              </a:rPr>
              <a:t>       and </a:t>
            </a:r>
            <a:r>
              <a:rPr lang="en-US" sz="1800" i="1">
                <a:solidFill>
                  <a:schemeClr val="hlink"/>
                </a:solidFill>
              </a:rPr>
              <a:t>m</a:t>
            </a:r>
            <a:r>
              <a:rPr lang="ja-JP" altLang="en-US" sz="1800" i="1">
                <a:solidFill>
                  <a:schemeClr val="hlink"/>
                </a:solidFill>
              </a:rPr>
              <a:t>’</a:t>
            </a:r>
            <a:r>
              <a:rPr lang="en-US" altLang="ja-JP" sz="1800">
                <a:solidFill>
                  <a:schemeClr val="hlink"/>
                </a:solidFill>
              </a:rPr>
              <a:t>; </a:t>
            </a:r>
            <a:r>
              <a:rPr lang="en-US" altLang="ja-JP" sz="1800" i="1">
                <a:solidFill>
                  <a:schemeClr val="hlink"/>
                </a:solidFill>
              </a:rPr>
              <a:t>d</a:t>
            </a:r>
            <a:r>
              <a:rPr lang="en-US" altLang="ja-JP" sz="1800" i="1" baseline="-25000">
                <a:solidFill>
                  <a:schemeClr val="hlink"/>
                </a:solidFill>
              </a:rPr>
              <a:t>i</a:t>
            </a:r>
            <a:r>
              <a:rPr lang="en-US" altLang="ja-JP" sz="1800" i="1">
                <a:solidFill>
                  <a:schemeClr val="hlink"/>
                </a:solidFill>
              </a:rPr>
              <a:t>=t+t</a:t>
            </a:r>
            <a:r>
              <a:rPr lang="ja-JP" altLang="en-US" sz="1800" i="1">
                <a:solidFill>
                  <a:schemeClr val="hlink"/>
                </a:solidFill>
              </a:rPr>
              <a:t>’</a:t>
            </a:r>
            <a:endParaRPr lang="en-US" sz="1800" i="1">
              <a:solidFill>
                <a:schemeClr val="hlink"/>
              </a:solidFill>
            </a:endParaRP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4389438" y="3238500"/>
          <a:ext cx="3335337" cy="317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4" name="Equation" r:id="rId4" imgW="1866900" imgH="1778000" progId="Equation.3">
                  <p:embed/>
                </p:oleObj>
              </mc:Choice>
              <mc:Fallback>
                <p:oleObj name="Equation" r:id="rId4" imgW="1866900" imgH="1778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438" y="3238500"/>
                        <a:ext cx="3335337" cy="317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2AB9678-8DBD-AD42-B6A6-78B8956A7915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2" grpId="0" animBg="1"/>
      <p:bldP spid="42" grpId="1" animBg="1"/>
      <p:bldP spid="41" grpId="0" animBg="1"/>
      <p:bldP spid="41" grpId="1" animBg="1"/>
      <p:bldP spid="40" grpId="0" animBg="1"/>
      <p:bldP spid="40" grpId="1" animBg="1"/>
      <p:bldP spid="2" grpId="0" animBg="1"/>
      <p:bldP spid="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3057525" cy="522288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Logical Clocks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838200"/>
            <a:ext cx="8039100" cy="54102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charset="0"/>
              <a:buChar char="v"/>
            </a:pP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Is it always necessary to give </a:t>
            </a:r>
            <a:r>
              <a:rPr lang="en-US" sz="1800" i="1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absolute 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time to events?</a:t>
            </a:r>
          </a:p>
          <a:p>
            <a:pPr marL="457200" indent="-457200">
              <a:lnSpc>
                <a:spcPct val="100000"/>
              </a:lnSpc>
              <a:buFont typeface="Wingdings" charset="0"/>
              <a:buChar char="v"/>
            </a:pP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Suppose we can assign </a:t>
            </a:r>
            <a:r>
              <a:rPr lang="en-US" sz="1800" i="1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relative 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time to events, in a way that does not violate their </a:t>
            </a:r>
            <a:r>
              <a:rPr lang="en-US" sz="1800">
                <a:solidFill>
                  <a:srgbClr val="037C03"/>
                </a:solidFill>
                <a:latin typeface="Arial" charset="0"/>
                <a:ea typeface="ＭＳ Ｐゴシック" charset="0"/>
                <a:cs typeface="ＭＳ Ｐゴシック" charset="0"/>
              </a:rPr>
              <a:t>causality</a:t>
            </a:r>
          </a:p>
          <a:p>
            <a:pPr marL="800100" lvl="1" indent="-342900">
              <a:lnSpc>
                <a:spcPct val="100000"/>
              </a:lnSpc>
              <a:buFont typeface="Wingdings" charset="0"/>
              <a:buChar char="v"/>
            </a:pPr>
            <a:r>
              <a:rPr lang="en-US" sz="1400">
                <a:latin typeface="Arial" charset="0"/>
                <a:ea typeface="ＭＳ Ｐゴシック" charset="0"/>
              </a:rPr>
              <a:t>Well, that would work – that</a:t>
            </a:r>
            <a:r>
              <a:rPr lang="ja-JP" altLang="en-US" sz="1400">
                <a:latin typeface="Arial" charset="0"/>
                <a:ea typeface="ＭＳ Ｐゴシック" charset="0"/>
              </a:rPr>
              <a:t>’</a:t>
            </a:r>
            <a:r>
              <a:rPr lang="en-US" altLang="ja-JP" sz="1400">
                <a:latin typeface="Arial" charset="0"/>
                <a:ea typeface="ＭＳ Ｐゴシック" charset="0"/>
              </a:rPr>
              <a:t>s how we humans run their lives without looking at our watches for everything we do</a:t>
            </a:r>
            <a:endParaRPr lang="en-US" altLang="ja-JP" sz="1400">
              <a:solidFill>
                <a:srgbClr val="037C03"/>
              </a:solidFill>
              <a:latin typeface="Arial" charset="0"/>
              <a:ea typeface="ＭＳ Ｐゴシック" charset="0"/>
            </a:endParaRPr>
          </a:p>
          <a:p>
            <a:pPr marL="457200" indent="-457200">
              <a:lnSpc>
                <a:spcPct val="100000"/>
              </a:lnSpc>
              <a:buFont typeface="Wingdings" charset="0"/>
              <a:buChar char="v"/>
            </a:pP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First proposed by Leslie </a:t>
            </a:r>
            <a:r>
              <a:rPr lang="en-US" sz="1800" i="1">
                <a:latin typeface="Arial" charset="0"/>
                <a:ea typeface="ＭＳ Ｐゴシック" charset="0"/>
                <a:cs typeface="ＭＳ Ｐゴシック" charset="0"/>
              </a:rPr>
              <a:t>Lamport 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in the 70</a:t>
            </a:r>
            <a:r>
              <a:rPr lang="ja-JP" altLang="en-US" sz="180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1800">
                <a:latin typeface="Arial" charset="0"/>
                <a:ea typeface="ＭＳ Ｐゴシック" charset="0"/>
                <a:cs typeface="ＭＳ Ｐゴシック" charset="0"/>
              </a:rPr>
              <a:t>s </a:t>
            </a:r>
          </a:p>
          <a:p>
            <a:pPr marL="457200" indent="-457200">
              <a:lnSpc>
                <a:spcPct val="100000"/>
              </a:lnSpc>
              <a:buFont typeface="Wingdings" charset="0"/>
              <a:buChar char="v"/>
            </a:pP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Define a logical relation </a:t>
            </a:r>
            <a:r>
              <a:rPr lang="en-US" sz="1800" i="1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Happens-Before (</a:t>
            </a: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)</a:t>
            </a:r>
            <a:r>
              <a:rPr lang="en-US" sz="1800" i="1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among events:</a:t>
            </a:r>
          </a:p>
          <a:p>
            <a:pPr marL="800100" lvl="1" indent="-342900">
              <a:lnSpc>
                <a:spcPct val="100000"/>
              </a:lnSpc>
              <a:buClr>
                <a:schemeClr val="hlink"/>
              </a:buClr>
              <a:buFont typeface="Wingdings" charset="0"/>
              <a:buAutoNum type="arabicPeriod"/>
            </a:pPr>
            <a:r>
              <a:rPr lang="en-US" sz="1600">
                <a:latin typeface="Arial" charset="0"/>
                <a:ea typeface="ＭＳ Ｐゴシック" charset="0"/>
              </a:rPr>
              <a:t> On the same process:</a:t>
            </a:r>
            <a:r>
              <a:rPr lang="en-US" sz="1600">
                <a:solidFill>
                  <a:schemeClr val="hlink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i="1">
                <a:solidFill>
                  <a:schemeClr val="hlink"/>
                </a:solidFill>
                <a:latin typeface="Arial" charset="0"/>
                <a:ea typeface="ＭＳ Ｐゴシック" charset="0"/>
              </a:rPr>
              <a:t>a </a:t>
            </a:r>
            <a:r>
              <a:rPr lang="en-US" sz="1600" i="1">
                <a:solidFill>
                  <a:schemeClr val="hlink"/>
                </a:solidFill>
                <a:latin typeface="Arial" charset="0"/>
                <a:ea typeface="ＭＳ Ｐゴシック" charset="0"/>
                <a:sym typeface="Symbol" charset="0"/>
              </a:rPr>
              <a:t></a:t>
            </a:r>
            <a:r>
              <a:rPr lang="en-US" sz="1600" i="1">
                <a:solidFill>
                  <a:schemeClr val="hlink"/>
                </a:solidFill>
                <a:latin typeface="Arial" charset="0"/>
                <a:ea typeface="ＭＳ Ｐゴシック" charset="0"/>
              </a:rPr>
              <a:t> b</a:t>
            </a:r>
            <a:r>
              <a:rPr lang="en-US" sz="1600">
                <a:solidFill>
                  <a:schemeClr val="hlink"/>
                </a:solidFill>
                <a:latin typeface="Arial" charset="0"/>
                <a:ea typeface="ＭＳ Ｐゴシック" charset="0"/>
              </a:rPr>
              <a:t>, if </a:t>
            </a:r>
            <a:r>
              <a:rPr lang="en-US" sz="1600" i="1">
                <a:solidFill>
                  <a:schemeClr val="hlink"/>
                </a:solidFill>
                <a:latin typeface="Arial" charset="0"/>
                <a:ea typeface="ＭＳ Ｐゴシック" charset="0"/>
              </a:rPr>
              <a:t>time(a) &lt; time(b)</a:t>
            </a:r>
            <a:r>
              <a:rPr lang="en-US" sz="1600">
                <a:solidFill>
                  <a:schemeClr val="hlink"/>
                </a:solidFill>
                <a:latin typeface="Arial" charset="0"/>
                <a:ea typeface="ＭＳ Ｐゴシック" charset="0"/>
              </a:rPr>
              <a:t> </a:t>
            </a:r>
          </a:p>
          <a:p>
            <a:pPr marL="800100" lvl="1" indent="-342900">
              <a:lnSpc>
                <a:spcPct val="100000"/>
              </a:lnSpc>
              <a:buFont typeface="Wingdings" charset="0"/>
              <a:buAutoNum type="arabicPeriod"/>
            </a:pPr>
            <a:r>
              <a:rPr lang="en-US" sz="1600">
                <a:solidFill>
                  <a:schemeClr val="hlink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>
                <a:latin typeface="Arial" charset="0"/>
                <a:ea typeface="ＭＳ Ｐゴシック" charset="0"/>
              </a:rPr>
              <a:t>If p1 sends </a:t>
            </a:r>
            <a:r>
              <a:rPr lang="en-US" sz="1600" i="1">
                <a:latin typeface="Arial" charset="0"/>
                <a:ea typeface="ＭＳ Ｐゴシック" charset="0"/>
              </a:rPr>
              <a:t>m</a:t>
            </a:r>
            <a:r>
              <a:rPr lang="en-US" sz="1600">
                <a:latin typeface="Arial" charset="0"/>
                <a:ea typeface="ＭＳ Ｐゴシック" charset="0"/>
              </a:rPr>
              <a:t> to p2:</a:t>
            </a:r>
            <a:r>
              <a:rPr lang="en-US" sz="1600">
                <a:solidFill>
                  <a:schemeClr val="hlink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i="1">
                <a:solidFill>
                  <a:schemeClr val="hlink"/>
                </a:solidFill>
                <a:latin typeface="Arial" charset="0"/>
                <a:ea typeface="ＭＳ Ｐゴシック" charset="0"/>
              </a:rPr>
              <a:t>send(m) </a:t>
            </a:r>
            <a:r>
              <a:rPr lang="en-US" sz="1600" i="1">
                <a:solidFill>
                  <a:schemeClr val="hlink"/>
                </a:solidFill>
                <a:latin typeface="Arial" charset="0"/>
                <a:ea typeface="ＭＳ Ｐゴシック" charset="0"/>
                <a:sym typeface="Symbol" charset="0"/>
              </a:rPr>
              <a:t></a:t>
            </a:r>
            <a:r>
              <a:rPr lang="en-US" sz="1600" i="1">
                <a:solidFill>
                  <a:schemeClr val="hlink"/>
                </a:solidFill>
                <a:latin typeface="Arial" charset="0"/>
                <a:ea typeface="ＭＳ Ｐゴシック" charset="0"/>
              </a:rPr>
              <a:t> receive(m)</a:t>
            </a:r>
          </a:p>
          <a:p>
            <a:pPr marL="800100" lvl="1" indent="-342900">
              <a:lnSpc>
                <a:spcPct val="100000"/>
              </a:lnSpc>
              <a:buFont typeface="Wingdings" charset="0"/>
              <a:buAutoNum type="arabicPeriod"/>
            </a:pPr>
            <a:r>
              <a:rPr lang="en-US" sz="1600">
                <a:solidFill>
                  <a:schemeClr val="hlink"/>
                </a:solidFill>
                <a:latin typeface="Arial" charset="0"/>
                <a:ea typeface="ＭＳ Ｐゴシック" charset="0"/>
              </a:rPr>
              <a:t> (Transitivity) </a:t>
            </a:r>
            <a:r>
              <a:rPr lang="en-US" sz="1600">
                <a:latin typeface="Arial" charset="0"/>
                <a:ea typeface="ＭＳ Ｐゴシック" charset="0"/>
              </a:rPr>
              <a:t>If</a:t>
            </a:r>
            <a:r>
              <a:rPr lang="en-US" sz="1600">
                <a:solidFill>
                  <a:schemeClr val="hlink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i="1">
                <a:solidFill>
                  <a:schemeClr val="hlink"/>
                </a:solidFill>
                <a:latin typeface="Arial" charset="0"/>
                <a:ea typeface="ＭＳ Ｐゴシック" charset="0"/>
              </a:rPr>
              <a:t>a </a:t>
            </a:r>
            <a:r>
              <a:rPr lang="en-US" sz="1600" i="1">
                <a:solidFill>
                  <a:schemeClr val="hlink"/>
                </a:solidFill>
                <a:latin typeface="Arial" charset="0"/>
                <a:ea typeface="ＭＳ Ｐゴシック" charset="0"/>
                <a:sym typeface="Symbol" charset="0"/>
              </a:rPr>
              <a:t></a:t>
            </a:r>
            <a:r>
              <a:rPr lang="en-US" sz="1600" i="1">
                <a:solidFill>
                  <a:schemeClr val="hlink"/>
                </a:solidFill>
                <a:latin typeface="Arial" charset="0"/>
                <a:ea typeface="ＭＳ Ｐゴシック" charset="0"/>
              </a:rPr>
              <a:t> b and  b </a:t>
            </a:r>
            <a:r>
              <a:rPr lang="en-US" sz="1600" i="1">
                <a:solidFill>
                  <a:schemeClr val="hlink"/>
                </a:solidFill>
                <a:latin typeface="Arial" charset="0"/>
                <a:ea typeface="ＭＳ Ｐゴシック" charset="0"/>
                <a:sym typeface="Symbol" charset="0"/>
              </a:rPr>
              <a:t></a:t>
            </a:r>
            <a:r>
              <a:rPr lang="en-US" sz="1600" i="1">
                <a:solidFill>
                  <a:schemeClr val="hlink"/>
                </a:solidFill>
                <a:latin typeface="Arial" charset="0"/>
                <a:ea typeface="ＭＳ Ｐゴシック" charset="0"/>
              </a:rPr>
              <a:t> c</a:t>
            </a:r>
            <a:r>
              <a:rPr lang="en-US" sz="1600">
                <a:solidFill>
                  <a:schemeClr val="hlink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>
                <a:latin typeface="Arial" charset="0"/>
                <a:ea typeface="ＭＳ Ｐゴシック" charset="0"/>
                <a:sym typeface="Symbol" charset="0"/>
              </a:rPr>
              <a:t>then</a:t>
            </a:r>
            <a:r>
              <a:rPr lang="en-US" sz="1600">
                <a:solidFill>
                  <a:schemeClr val="hlink"/>
                </a:solidFill>
                <a:latin typeface="Arial" charset="0"/>
                <a:ea typeface="ＭＳ Ｐゴシック" charset="0"/>
                <a:sym typeface="Symbol" charset="0"/>
              </a:rPr>
              <a:t>  </a:t>
            </a:r>
            <a:r>
              <a:rPr lang="en-US" sz="1600" i="1">
                <a:solidFill>
                  <a:schemeClr val="hlink"/>
                </a:solidFill>
                <a:latin typeface="Arial" charset="0"/>
                <a:ea typeface="ＭＳ Ｐゴシック" charset="0"/>
                <a:sym typeface="Symbol" charset="0"/>
              </a:rPr>
              <a:t>a  c</a:t>
            </a:r>
            <a:endParaRPr lang="en-US" sz="1600" i="1">
              <a:solidFill>
                <a:schemeClr val="hlink"/>
              </a:solidFill>
              <a:latin typeface="Arial" charset="0"/>
              <a:ea typeface="ＭＳ Ｐゴシック" charset="0"/>
            </a:endParaRP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charset="0"/>
              <a:buChar char="v"/>
            </a:pP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Lamport Algorithm assigns </a:t>
            </a:r>
            <a:r>
              <a:rPr lang="en-US" sz="1800">
                <a:solidFill>
                  <a:srgbClr val="038A69"/>
                </a:solidFill>
                <a:latin typeface="Arial" charset="0"/>
                <a:ea typeface="ＭＳ Ｐゴシック" charset="0"/>
                <a:cs typeface="ＭＳ Ｐゴシック" charset="0"/>
              </a:rPr>
              <a:t>logical timestamps to events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marL="800100" lvl="1" indent="-342900">
              <a:lnSpc>
                <a:spcPct val="100000"/>
              </a:lnSpc>
              <a:buClr>
                <a:schemeClr val="hlink"/>
              </a:buClr>
              <a:buSzPct val="120000"/>
              <a:buFont typeface="Wingdings" charset="0"/>
              <a:buChar char="q"/>
            </a:pPr>
            <a:r>
              <a:rPr lang="en-US" sz="1400">
                <a:latin typeface="Arial" charset="0"/>
                <a:ea typeface="ＭＳ Ｐゴシック" charset="0"/>
              </a:rPr>
              <a:t> </a:t>
            </a:r>
            <a:r>
              <a:rPr lang="en-US" sz="1600">
                <a:latin typeface="Arial" charset="0"/>
                <a:ea typeface="ＭＳ Ｐゴシック" charset="0"/>
              </a:rPr>
              <a:t>All processes use a counter (clock) with initial value of zero</a:t>
            </a:r>
          </a:p>
          <a:p>
            <a:pPr marL="800100" lvl="1" indent="-342900">
              <a:lnSpc>
                <a:spcPct val="100000"/>
              </a:lnSpc>
              <a:buClr>
                <a:schemeClr val="hlink"/>
              </a:buClr>
              <a:buSzPct val="120000"/>
              <a:buFont typeface="Wingdings" charset="0"/>
              <a:buChar char="q"/>
            </a:pPr>
            <a:r>
              <a:rPr lang="en-US" sz="1600">
                <a:latin typeface="Arial" charset="0"/>
                <a:ea typeface="ＭＳ Ｐゴシック" charset="0"/>
              </a:rPr>
              <a:t> A process increments its counter when a </a:t>
            </a:r>
            <a:r>
              <a:rPr lang="en-US" sz="1600">
                <a:solidFill>
                  <a:schemeClr val="hlink"/>
                </a:solidFill>
                <a:latin typeface="Arial" charset="0"/>
                <a:ea typeface="ＭＳ Ｐゴシック" charset="0"/>
              </a:rPr>
              <a:t>send </a:t>
            </a:r>
            <a:r>
              <a:rPr lang="en-US" sz="1600">
                <a:latin typeface="Arial" charset="0"/>
                <a:ea typeface="ＭＳ Ｐゴシック" charset="0"/>
              </a:rPr>
              <a:t>or an </a:t>
            </a:r>
            <a:r>
              <a:rPr lang="en-US" sz="1600">
                <a:solidFill>
                  <a:schemeClr val="hlink"/>
                </a:solidFill>
                <a:latin typeface="Arial" charset="0"/>
                <a:ea typeface="ＭＳ Ｐゴシック" charset="0"/>
              </a:rPr>
              <a:t>instruction</a:t>
            </a:r>
            <a:r>
              <a:rPr lang="en-US" sz="1600">
                <a:latin typeface="Arial" charset="0"/>
                <a:ea typeface="ＭＳ Ｐゴシック" charset="0"/>
              </a:rPr>
              <a:t> happens at it. The counter is assigned to the event as its timestamp.</a:t>
            </a:r>
          </a:p>
          <a:p>
            <a:pPr marL="800100" lvl="1" indent="-342900">
              <a:lnSpc>
                <a:spcPct val="100000"/>
              </a:lnSpc>
              <a:buClr>
                <a:schemeClr val="hlink"/>
              </a:buClr>
              <a:buSzPct val="120000"/>
              <a:buFont typeface="Wingdings" charset="0"/>
              <a:buChar char="q"/>
            </a:pPr>
            <a:r>
              <a:rPr lang="en-US" sz="1600">
                <a:latin typeface="Arial" charset="0"/>
                <a:ea typeface="ＭＳ Ｐゴシック" charset="0"/>
              </a:rPr>
              <a:t> A </a:t>
            </a:r>
            <a:r>
              <a:rPr lang="en-US" sz="1600">
                <a:solidFill>
                  <a:schemeClr val="hlink"/>
                </a:solidFill>
                <a:latin typeface="Arial" charset="0"/>
                <a:ea typeface="ＭＳ Ｐゴシック" charset="0"/>
              </a:rPr>
              <a:t>send (message)</a:t>
            </a:r>
            <a:r>
              <a:rPr lang="en-US" sz="1600">
                <a:latin typeface="Arial" charset="0"/>
                <a:ea typeface="ＭＳ Ｐゴシック" charset="0"/>
              </a:rPr>
              <a:t> event carries its timestamp  </a:t>
            </a:r>
          </a:p>
          <a:p>
            <a:pPr marL="800100" lvl="1" indent="-342900">
              <a:lnSpc>
                <a:spcPct val="120000"/>
              </a:lnSpc>
              <a:buClr>
                <a:schemeClr val="hlink"/>
              </a:buClr>
              <a:buSzPct val="120000"/>
              <a:buFont typeface="Wingdings" charset="0"/>
              <a:buChar char="q"/>
            </a:pPr>
            <a:r>
              <a:rPr lang="en-US" sz="1600">
                <a:latin typeface="Arial" charset="0"/>
                <a:ea typeface="ＭＳ Ｐゴシック" charset="0"/>
              </a:rPr>
              <a:t> For a </a:t>
            </a:r>
            <a:r>
              <a:rPr lang="en-US" sz="1600">
                <a:solidFill>
                  <a:schemeClr val="hlink"/>
                </a:solidFill>
                <a:latin typeface="Arial" charset="0"/>
                <a:ea typeface="ＭＳ Ｐゴシック" charset="0"/>
              </a:rPr>
              <a:t>receive (message)</a:t>
            </a:r>
            <a:r>
              <a:rPr lang="en-US" sz="1600">
                <a:latin typeface="Arial" charset="0"/>
                <a:ea typeface="ＭＳ Ｐゴシック" charset="0"/>
              </a:rPr>
              <a:t> event the counter is updated by  	</a:t>
            </a:r>
          </a:p>
          <a:p>
            <a:pPr marL="800100" lvl="1" indent="-342900">
              <a:lnSpc>
                <a:spcPct val="120000"/>
              </a:lnSpc>
              <a:buClr>
                <a:schemeClr val="hlink"/>
              </a:buClr>
              <a:buSzPct val="120000"/>
              <a:buFont typeface="Wingdings" charset="0"/>
              <a:buNone/>
            </a:pPr>
            <a:r>
              <a:rPr lang="en-US" sz="160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max(local clock, message timestamp) + 1</a:t>
            </a:r>
          </a:p>
          <a:p>
            <a:pPr marL="800100" lvl="1" indent="-342900">
              <a:lnSpc>
                <a:spcPct val="100000"/>
              </a:lnSpc>
              <a:buClr>
                <a:schemeClr val="hlink"/>
              </a:buClr>
              <a:buSzPct val="120000"/>
              <a:buFont typeface="Wingdings" charset="0"/>
              <a:buChar char="q"/>
            </a:pPr>
            <a:endParaRPr lang="en-US" sz="1600">
              <a:latin typeface="Arial" charset="0"/>
              <a:ea typeface="ＭＳ Ｐゴシック" charset="0"/>
            </a:endParaRPr>
          </a:p>
        </p:txBody>
      </p:sp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18FCEA1-26C0-1448-A1D2-4F139AFF1E2F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233363"/>
            <a:ext cx="7299325" cy="522287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GB"/>
              <a:t>Events Occurring at Three Processes</a:t>
            </a:r>
          </a:p>
        </p:txBody>
      </p:sp>
      <p:pic>
        <p:nvPicPr>
          <p:cNvPr id="337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028825"/>
            <a:ext cx="8231188" cy="309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27607B6-3C31-5B45-8CA4-E31147A50061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3213" y="373063"/>
            <a:ext cx="4187825" cy="522287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GB"/>
              <a:t>Lamport Timestamps</a:t>
            </a:r>
          </a:p>
        </p:txBody>
      </p:sp>
      <p:pic>
        <p:nvPicPr>
          <p:cNvPr id="3584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843088"/>
            <a:ext cx="8034337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5806F1A-B34F-F343-ACBD-C59C8A044BEE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233363"/>
            <a:ext cx="7835900" cy="522287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Find the Mistake: Lamport Logical Time 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143000"/>
            <a:ext cx="7848600" cy="4953000"/>
          </a:xfrm>
        </p:spPr>
        <p:txBody>
          <a:bodyPr/>
          <a:lstStyle/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 </a:t>
            </a:r>
            <a:endParaRPr lang="en-US" sz="3600">
              <a:solidFill>
                <a:schemeClr val="hlin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1" name="Line 4"/>
          <p:cNvSpPr>
            <a:spLocks noChangeShapeType="1"/>
          </p:cNvSpPr>
          <p:nvPr/>
        </p:nvSpPr>
        <p:spPr bwMode="auto">
          <a:xfrm flipV="1">
            <a:off x="1955800" y="24130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673100" y="2197100"/>
            <a:ext cx="1155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p  1</a:t>
            </a:r>
          </a:p>
        </p:txBody>
      </p:sp>
      <p:sp>
        <p:nvSpPr>
          <p:cNvPr id="37893" name="Text Box 6"/>
          <p:cNvSpPr txBox="1">
            <a:spLocks noChangeArrowheads="1"/>
          </p:cNvSpPr>
          <p:nvPr/>
        </p:nvSpPr>
        <p:spPr bwMode="auto">
          <a:xfrm>
            <a:off x="711200" y="2844800"/>
            <a:ext cx="1155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p  2</a:t>
            </a:r>
          </a:p>
        </p:txBody>
      </p:sp>
      <p:sp>
        <p:nvSpPr>
          <p:cNvPr id="37894" name="Text Box 7"/>
          <p:cNvSpPr txBox="1">
            <a:spLocks noChangeArrowheads="1"/>
          </p:cNvSpPr>
          <p:nvPr/>
        </p:nvSpPr>
        <p:spPr bwMode="auto">
          <a:xfrm>
            <a:off x="711200" y="3454400"/>
            <a:ext cx="1155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p  3</a:t>
            </a:r>
          </a:p>
        </p:txBody>
      </p:sp>
      <p:sp>
        <p:nvSpPr>
          <p:cNvPr id="37895" name="Text Box 8"/>
          <p:cNvSpPr txBox="1">
            <a:spLocks noChangeArrowheads="1"/>
          </p:cNvSpPr>
          <p:nvPr/>
        </p:nvSpPr>
        <p:spPr bwMode="auto">
          <a:xfrm>
            <a:off x="736600" y="4216400"/>
            <a:ext cx="1155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p  4</a:t>
            </a:r>
          </a:p>
        </p:txBody>
      </p:sp>
      <p:sp>
        <p:nvSpPr>
          <p:cNvPr id="37896" name="Line 9"/>
          <p:cNvSpPr>
            <a:spLocks noChangeShapeType="1"/>
          </p:cNvSpPr>
          <p:nvPr/>
        </p:nvSpPr>
        <p:spPr bwMode="auto">
          <a:xfrm>
            <a:off x="2209800" y="2413000"/>
            <a:ext cx="520700" cy="6223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Line 10"/>
          <p:cNvSpPr>
            <a:spLocks noChangeShapeType="1"/>
          </p:cNvSpPr>
          <p:nvPr/>
        </p:nvSpPr>
        <p:spPr bwMode="auto">
          <a:xfrm>
            <a:off x="2921000" y="2425700"/>
            <a:ext cx="914400" cy="1295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Line 11"/>
          <p:cNvSpPr>
            <a:spLocks noChangeShapeType="1"/>
          </p:cNvSpPr>
          <p:nvPr/>
        </p:nvSpPr>
        <p:spPr bwMode="auto">
          <a:xfrm>
            <a:off x="4241800" y="3708400"/>
            <a:ext cx="482600" cy="7493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Line 12"/>
          <p:cNvSpPr>
            <a:spLocks noChangeShapeType="1"/>
          </p:cNvSpPr>
          <p:nvPr/>
        </p:nvSpPr>
        <p:spPr bwMode="auto">
          <a:xfrm>
            <a:off x="4470400" y="3048000"/>
            <a:ext cx="406400" cy="660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Line 13"/>
          <p:cNvSpPr>
            <a:spLocks noChangeShapeType="1"/>
          </p:cNvSpPr>
          <p:nvPr/>
        </p:nvSpPr>
        <p:spPr bwMode="auto">
          <a:xfrm flipV="1">
            <a:off x="5181600" y="2590800"/>
            <a:ext cx="228600" cy="1828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Line 14"/>
          <p:cNvSpPr>
            <a:spLocks noChangeShapeType="1"/>
          </p:cNvSpPr>
          <p:nvPr/>
        </p:nvSpPr>
        <p:spPr bwMode="auto">
          <a:xfrm>
            <a:off x="5715000" y="2438400"/>
            <a:ext cx="762000" cy="1295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15"/>
          <p:cNvSpPr>
            <a:spLocks noChangeShapeType="1"/>
          </p:cNvSpPr>
          <p:nvPr/>
        </p:nvSpPr>
        <p:spPr bwMode="auto">
          <a:xfrm flipV="1">
            <a:off x="1968500" y="30480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16"/>
          <p:cNvSpPr>
            <a:spLocks noChangeShapeType="1"/>
          </p:cNvSpPr>
          <p:nvPr/>
        </p:nvSpPr>
        <p:spPr bwMode="auto">
          <a:xfrm flipV="1">
            <a:off x="1968500" y="37084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Line 17"/>
          <p:cNvSpPr>
            <a:spLocks noChangeShapeType="1"/>
          </p:cNvSpPr>
          <p:nvPr/>
        </p:nvSpPr>
        <p:spPr bwMode="auto">
          <a:xfrm flipV="1">
            <a:off x="2019300" y="44196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Line 18"/>
          <p:cNvSpPr>
            <a:spLocks noChangeShapeType="1"/>
          </p:cNvSpPr>
          <p:nvPr/>
        </p:nvSpPr>
        <p:spPr bwMode="auto">
          <a:xfrm flipV="1">
            <a:off x="6616700" y="3835400"/>
            <a:ext cx="317500" cy="5842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6" name="Oval 19"/>
          <p:cNvSpPr>
            <a:spLocks noChangeArrowheads="1"/>
          </p:cNvSpPr>
          <p:nvPr/>
        </p:nvSpPr>
        <p:spPr bwMode="auto">
          <a:xfrm>
            <a:off x="2082800" y="22225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Text Box 20"/>
          <p:cNvSpPr txBox="1">
            <a:spLocks noChangeArrowheads="1"/>
          </p:cNvSpPr>
          <p:nvPr/>
        </p:nvSpPr>
        <p:spPr bwMode="auto">
          <a:xfrm>
            <a:off x="2079625" y="2184400"/>
            <a:ext cx="22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7908" name="Oval 21"/>
          <p:cNvSpPr>
            <a:spLocks noChangeArrowheads="1"/>
          </p:cNvSpPr>
          <p:nvPr/>
        </p:nvSpPr>
        <p:spPr bwMode="auto">
          <a:xfrm>
            <a:off x="2616200" y="30226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Text Box 22"/>
          <p:cNvSpPr txBox="1">
            <a:spLocks noChangeArrowheads="1"/>
          </p:cNvSpPr>
          <p:nvPr/>
        </p:nvSpPr>
        <p:spPr bwMode="auto">
          <a:xfrm>
            <a:off x="2613025" y="2984500"/>
            <a:ext cx="22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37910" name="Oval 23"/>
          <p:cNvSpPr>
            <a:spLocks noChangeArrowheads="1"/>
          </p:cNvSpPr>
          <p:nvPr/>
        </p:nvSpPr>
        <p:spPr bwMode="auto">
          <a:xfrm>
            <a:off x="2768600" y="22225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Text Box 24"/>
          <p:cNvSpPr txBox="1">
            <a:spLocks noChangeArrowheads="1"/>
          </p:cNvSpPr>
          <p:nvPr/>
        </p:nvSpPr>
        <p:spPr bwMode="auto">
          <a:xfrm>
            <a:off x="2765425" y="2184400"/>
            <a:ext cx="22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37912" name="Oval 25"/>
          <p:cNvSpPr>
            <a:spLocks noChangeArrowheads="1"/>
          </p:cNvSpPr>
          <p:nvPr/>
        </p:nvSpPr>
        <p:spPr bwMode="auto">
          <a:xfrm>
            <a:off x="3695700" y="36957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Text Box 26"/>
          <p:cNvSpPr txBox="1">
            <a:spLocks noChangeArrowheads="1"/>
          </p:cNvSpPr>
          <p:nvPr/>
        </p:nvSpPr>
        <p:spPr bwMode="auto">
          <a:xfrm>
            <a:off x="3692525" y="3657600"/>
            <a:ext cx="22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7914" name="Oval 27"/>
          <p:cNvSpPr>
            <a:spLocks noChangeArrowheads="1"/>
          </p:cNvSpPr>
          <p:nvPr/>
        </p:nvSpPr>
        <p:spPr bwMode="auto">
          <a:xfrm>
            <a:off x="4330700" y="28702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5" name="Text Box 28"/>
          <p:cNvSpPr txBox="1">
            <a:spLocks noChangeArrowheads="1"/>
          </p:cNvSpPr>
          <p:nvPr/>
        </p:nvSpPr>
        <p:spPr bwMode="auto">
          <a:xfrm>
            <a:off x="4327525" y="2832100"/>
            <a:ext cx="22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7916" name="Oval 29"/>
          <p:cNvSpPr>
            <a:spLocks noChangeArrowheads="1"/>
          </p:cNvSpPr>
          <p:nvPr/>
        </p:nvSpPr>
        <p:spPr bwMode="auto">
          <a:xfrm>
            <a:off x="4762500" y="36957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7" name="Text Box 30"/>
          <p:cNvSpPr txBox="1">
            <a:spLocks noChangeArrowheads="1"/>
          </p:cNvSpPr>
          <p:nvPr/>
        </p:nvSpPr>
        <p:spPr bwMode="auto">
          <a:xfrm>
            <a:off x="4759325" y="3657600"/>
            <a:ext cx="22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7918" name="Oval 31"/>
          <p:cNvSpPr>
            <a:spLocks noChangeArrowheads="1"/>
          </p:cNvSpPr>
          <p:nvPr/>
        </p:nvSpPr>
        <p:spPr bwMode="auto">
          <a:xfrm>
            <a:off x="4127500" y="35433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Text Box 32"/>
          <p:cNvSpPr txBox="1">
            <a:spLocks noChangeArrowheads="1"/>
          </p:cNvSpPr>
          <p:nvPr/>
        </p:nvSpPr>
        <p:spPr bwMode="auto">
          <a:xfrm>
            <a:off x="4124325" y="3505200"/>
            <a:ext cx="22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37920" name="Oval 33"/>
          <p:cNvSpPr>
            <a:spLocks noChangeArrowheads="1"/>
          </p:cNvSpPr>
          <p:nvPr/>
        </p:nvSpPr>
        <p:spPr bwMode="auto">
          <a:xfrm>
            <a:off x="4584700" y="4406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1" name="Text Box 34"/>
          <p:cNvSpPr txBox="1">
            <a:spLocks noChangeArrowheads="1"/>
          </p:cNvSpPr>
          <p:nvPr/>
        </p:nvSpPr>
        <p:spPr bwMode="auto">
          <a:xfrm>
            <a:off x="4581525" y="4368800"/>
            <a:ext cx="22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7922" name="Oval 35"/>
          <p:cNvSpPr>
            <a:spLocks noChangeArrowheads="1"/>
          </p:cNvSpPr>
          <p:nvPr/>
        </p:nvSpPr>
        <p:spPr bwMode="auto">
          <a:xfrm>
            <a:off x="5260975" y="2374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3" name="Text Box 36"/>
          <p:cNvSpPr txBox="1">
            <a:spLocks noChangeArrowheads="1"/>
          </p:cNvSpPr>
          <p:nvPr/>
        </p:nvSpPr>
        <p:spPr bwMode="auto">
          <a:xfrm>
            <a:off x="5257800" y="2336800"/>
            <a:ext cx="22225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7924" name="Oval 37"/>
          <p:cNvSpPr>
            <a:spLocks noChangeArrowheads="1"/>
          </p:cNvSpPr>
          <p:nvPr/>
        </p:nvSpPr>
        <p:spPr bwMode="auto">
          <a:xfrm>
            <a:off x="5032375" y="4406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Text Box 38"/>
          <p:cNvSpPr txBox="1">
            <a:spLocks noChangeArrowheads="1"/>
          </p:cNvSpPr>
          <p:nvPr/>
        </p:nvSpPr>
        <p:spPr bwMode="auto">
          <a:xfrm>
            <a:off x="5029200" y="4368800"/>
            <a:ext cx="22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37926" name="Oval 39"/>
          <p:cNvSpPr>
            <a:spLocks noChangeArrowheads="1"/>
          </p:cNvSpPr>
          <p:nvPr/>
        </p:nvSpPr>
        <p:spPr bwMode="auto">
          <a:xfrm>
            <a:off x="5534025" y="22352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7" name="Text Box 40"/>
          <p:cNvSpPr txBox="1">
            <a:spLocks noChangeArrowheads="1"/>
          </p:cNvSpPr>
          <p:nvPr/>
        </p:nvSpPr>
        <p:spPr bwMode="auto">
          <a:xfrm>
            <a:off x="5530850" y="2197100"/>
            <a:ext cx="22225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37928" name="Oval 41"/>
          <p:cNvSpPr>
            <a:spLocks noChangeArrowheads="1"/>
          </p:cNvSpPr>
          <p:nvPr/>
        </p:nvSpPr>
        <p:spPr bwMode="auto">
          <a:xfrm>
            <a:off x="6426200" y="36830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9" name="Text Box 42"/>
          <p:cNvSpPr txBox="1">
            <a:spLocks noChangeArrowheads="1"/>
          </p:cNvSpPr>
          <p:nvPr/>
        </p:nvSpPr>
        <p:spPr bwMode="auto">
          <a:xfrm>
            <a:off x="6423025" y="3644900"/>
            <a:ext cx="22225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37930" name="Oval 43"/>
          <p:cNvSpPr>
            <a:spLocks noChangeArrowheads="1"/>
          </p:cNvSpPr>
          <p:nvPr/>
        </p:nvSpPr>
        <p:spPr bwMode="auto">
          <a:xfrm>
            <a:off x="6781800" y="3644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Text Box 44"/>
          <p:cNvSpPr txBox="1">
            <a:spLocks noChangeArrowheads="1"/>
          </p:cNvSpPr>
          <p:nvPr/>
        </p:nvSpPr>
        <p:spPr bwMode="auto">
          <a:xfrm>
            <a:off x="6702425" y="3606800"/>
            <a:ext cx="4508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37932" name="Oval 45"/>
          <p:cNvSpPr>
            <a:spLocks noChangeArrowheads="1"/>
          </p:cNvSpPr>
          <p:nvPr/>
        </p:nvSpPr>
        <p:spPr bwMode="auto">
          <a:xfrm>
            <a:off x="6502400" y="4406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33" name="Text Box 46"/>
          <p:cNvSpPr txBox="1">
            <a:spLocks noChangeArrowheads="1"/>
          </p:cNvSpPr>
          <p:nvPr/>
        </p:nvSpPr>
        <p:spPr bwMode="auto">
          <a:xfrm>
            <a:off x="6499225" y="4368800"/>
            <a:ext cx="22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37934" name="Oval 47"/>
          <p:cNvSpPr>
            <a:spLocks noChangeArrowheads="1"/>
          </p:cNvSpPr>
          <p:nvPr/>
        </p:nvSpPr>
        <p:spPr bwMode="auto">
          <a:xfrm>
            <a:off x="1727200" y="22987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35" name="Text Box 48"/>
          <p:cNvSpPr txBox="1">
            <a:spLocks noChangeArrowheads="1"/>
          </p:cNvSpPr>
          <p:nvPr/>
        </p:nvSpPr>
        <p:spPr bwMode="auto">
          <a:xfrm>
            <a:off x="1724025" y="2260600"/>
            <a:ext cx="22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7936" name="Oval 49"/>
          <p:cNvSpPr>
            <a:spLocks noChangeArrowheads="1"/>
          </p:cNvSpPr>
          <p:nvPr/>
        </p:nvSpPr>
        <p:spPr bwMode="auto">
          <a:xfrm>
            <a:off x="1739900" y="29337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37" name="Text Box 50"/>
          <p:cNvSpPr txBox="1">
            <a:spLocks noChangeArrowheads="1"/>
          </p:cNvSpPr>
          <p:nvPr/>
        </p:nvSpPr>
        <p:spPr bwMode="auto">
          <a:xfrm>
            <a:off x="1736725" y="2895600"/>
            <a:ext cx="22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7938" name="Oval 51"/>
          <p:cNvSpPr>
            <a:spLocks noChangeArrowheads="1"/>
          </p:cNvSpPr>
          <p:nvPr/>
        </p:nvSpPr>
        <p:spPr bwMode="auto">
          <a:xfrm>
            <a:off x="1727200" y="35941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39" name="Text Box 52"/>
          <p:cNvSpPr txBox="1">
            <a:spLocks noChangeArrowheads="1"/>
          </p:cNvSpPr>
          <p:nvPr/>
        </p:nvSpPr>
        <p:spPr bwMode="auto">
          <a:xfrm>
            <a:off x="1724025" y="3556000"/>
            <a:ext cx="22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7940" name="Oval 53"/>
          <p:cNvSpPr>
            <a:spLocks noChangeArrowheads="1"/>
          </p:cNvSpPr>
          <p:nvPr/>
        </p:nvSpPr>
        <p:spPr bwMode="auto">
          <a:xfrm>
            <a:off x="1765300" y="43053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1" name="Text Box 54"/>
          <p:cNvSpPr txBox="1">
            <a:spLocks noChangeArrowheads="1"/>
          </p:cNvSpPr>
          <p:nvPr/>
        </p:nvSpPr>
        <p:spPr bwMode="auto">
          <a:xfrm>
            <a:off x="1762125" y="4267200"/>
            <a:ext cx="22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7942" name="Text Box 55"/>
          <p:cNvSpPr txBox="1">
            <a:spLocks noChangeArrowheads="1"/>
          </p:cNvSpPr>
          <p:nvPr/>
        </p:nvSpPr>
        <p:spPr bwMode="auto">
          <a:xfrm>
            <a:off x="2171700" y="2578100"/>
            <a:ext cx="3683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/>
              <a:t>1</a:t>
            </a:r>
          </a:p>
        </p:txBody>
      </p:sp>
      <p:sp>
        <p:nvSpPr>
          <p:cNvPr id="37943" name="Text Box 56"/>
          <p:cNvSpPr txBox="1">
            <a:spLocks noChangeArrowheads="1"/>
          </p:cNvSpPr>
          <p:nvPr/>
        </p:nvSpPr>
        <p:spPr bwMode="auto">
          <a:xfrm>
            <a:off x="3149600" y="3035300"/>
            <a:ext cx="3683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/>
              <a:t>2</a:t>
            </a:r>
          </a:p>
        </p:txBody>
      </p:sp>
      <p:sp>
        <p:nvSpPr>
          <p:cNvPr id="37944" name="Text Box 57"/>
          <p:cNvSpPr txBox="1">
            <a:spLocks noChangeArrowheads="1"/>
          </p:cNvSpPr>
          <p:nvPr/>
        </p:nvSpPr>
        <p:spPr bwMode="auto">
          <a:xfrm>
            <a:off x="4152900" y="3911600"/>
            <a:ext cx="3683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/>
              <a:t>4</a:t>
            </a:r>
          </a:p>
        </p:txBody>
      </p:sp>
      <p:sp>
        <p:nvSpPr>
          <p:cNvPr id="37945" name="Text Box 58"/>
          <p:cNvSpPr txBox="1">
            <a:spLocks noChangeArrowheads="1"/>
          </p:cNvSpPr>
          <p:nvPr/>
        </p:nvSpPr>
        <p:spPr bwMode="auto">
          <a:xfrm>
            <a:off x="4318000" y="3175000"/>
            <a:ext cx="3683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/>
              <a:t>3</a:t>
            </a:r>
          </a:p>
        </p:txBody>
      </p:sp>
      <p:sp>
        <p:nvSpPr>
          <p:cNvPr id="37946" name="Text Box 59"/>
          <p:cNvSpPr txBox="1">
            <a:spLocks noChangeArrowheads="1"/>
          </p:cNvSpPr>
          <p:nvPr/>
        </p:nvSpPr>
        <p:spPr bwMode="auto">
          <a:xfrm>
            <a:off x="5334000" y="3276600"/>
            <a:ext cx="3683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/>
              <a:t>6</a:t>
            </a:r>
          </a:p>
        </p:txBody>
      </p:sp>
      <p:sp>
        <p:nvSpPr>
          <p:cNvPr id="37947" name="Text Box 61"/>
          <p:cNvSpPr txBox="1">
            <a:spLocks noChangeArrowheads="1"/>
          </p:cNvSpPr>
          <p:nvPr/>
        </p:nvSpPr>
        <p:spPr bwMode="auto">
          <a:xfrm>
            <a:off x="6794500" y="3987800"/>
            <a:ext cx="3683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/>
              <a:t>7</a:t>
            </a:r>
          </a:p>
        </p:txBody>
      </p:sp>
      <p:sp>
        <p:nvSpPr>
          <p:cNvPr id="37948" name="Line 62"/>
          <p:cNvSpPr>
            <a:spLocks noChangeShapeType="1"/>
          </p:cNvSpPr>
          <p:nvPr/>
        </p:nvSpPr>
        <p:spPr bwMode="auto">
          <a:xfrm>
            <a:off x="5775325" y="1701800"/>
            <a:ext cx="26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9" name="Oval 63"/>
          <p:cNvSpPr>
            <a:spLocks noChangeArrowheads="1"/>
          </p:cNvSpPr>
          <p:nvPr/>
        </p:nvSpPr>
        <p:spPr bwMode="auto">
          <a:xfrm>
            <a:off x="1079500" y="51181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50" name="Text Box 64"/>
          <p:cNvSpPr txBox="1">
            <a:spLocks noChangeArrowheads="1"/>
          </p:cNvSpPr>
          <p:nvPr/>
        </p:nvSpPr>
        <p:spPr bwMode="auto">
          <a:xfrm>
            <a:off x="1050925" y="5054600"/>
            <a:ext cx="22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n</a:t>
            </a:r>
          </a:p>
        </p:txBody>
      </p:sp>
      <p:sp>
        <p:nvSpPr>
          <p:cNvPr id="37951" name="Text Box 65"/>
          <p:cNvSpPr txBox="1">
            <a:spLocks noChangeArrowheads="1"/>
          </p:cNvSpPr>
          <p:nvPr/>
        </p:nvSpPr>
        <p:spPr bwMode="auto">
          <a:xfrm>
            <a:off x="1435100" y="5041900"/>
            <a:ext cx="1663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Clock Value</a:t>
            </a:r>
          </a:p>
        </p:txBody>
      </p:sp>
      <p:sp>
        <p:nvSpPr>
          <p:cNvPr id="37952" name="Line 66"/>
          <p:cNvSpPr>
            <a:spLocks noChangeShapeType="1"/>
          </p:cNvSpPr>
          <p:nvPr/>
        </p:nvSpPr>
        <p:spPr bwMode="auto">
          <a:xfrm>
            <a:off x="1155700" y="5702300"/>
            <a:ext cx="2184400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3" name="Text Box 67"/>
          <p:cNvSpPr txBox="1">
            <a:spLocks noChangeArrowheads="1"/>
          </p:cNvSpPr>
          <p:nvPr/>
        </p:nvSpPr>
        <p:spPr bwMode="auto">
          <a:xfrm>
            <a:off x="3492500" y="5524500"/>
            <a:ext cx="1663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37954" name="Text Box 68"/>
          <p:cNvSpPr txBox="1">
            <a:spLocks noChangeArrowheads="1"/>
          </p:cNvSpPr>
          <p:nvPr/>
        </p:nvSpPr>
        <p:spPr bwMode="auto">
          <a:xfrm>
            <a:off x="1435100" y="5422900"/>
            <a:ext cx="13589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/>
              <a:t>timestamp</a:t>
            </a:r>
          </a:p>
        </p:txBody>
      </p:sp>
      <p:sp>
        <p:nvSpPr>
          <p:cNvPr id="37955" name="Line 69"/>
          <p:cNvSpPr>
            <a:spLocks noChangeShapeType="1"/>
          </p:cNvSpPr>
          <p:nvPr/>
        </p:nvSpPr>
        <p:spPr bwMode="auto">
          <a:xfrm flipV="1">
            <a:off x="1790700" y="1701800"/>
            <a:ext cx="4914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6" name="Text Box 70"/>
          <p:cNvSpPr txBox="1">
            <a:spLocks noChangeArrowheads="1"/>
          </p:cNvSpPr>
          <p:nvPr/>
        </p:nvSpPr>
        <p:spPr bwMode="auto">
          <a:xfrm>
            <a:off x="3124200" y="1308100"/>
            <a:ext cx="2298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Physical Time</a:t>
            </a:r>
          </a:p>
        </p:txBody>
      </p:sp>
      <p:sp>
        <p:nvSpPr>
          <p:cNvPr id="37957" name="Text Box 57"/>
          <p:cNvSpPr txBox="1">
            <a:spLocks noChangeArrowheads="1"/>
          </p:cNvSpPr>
          <p:nvPr/>
        </p:nvSpPr>
        <p:spPr bwMode="auto">
          <a:xfrm>
            <a:off x="6019800" y="2743200"/>
            <a:ext cx="3683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/>
              <a:t>4</a:t>
            </a:r>
          </a:p>
        </p:txBody>
      </p:sp>
      <p:sp>
        <p:nvSpPr>
          <p:cNvPr id="37958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19F4C4E-DCD3-2345-BB63-19ED5C36F03B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233363"/>
            <a:ext cx="8439150" cy="527050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Corrected Example: Lamport Logical Time 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143000"/>
            <a:ext cx="7848600" cy="4953000"/>
          </a:xfrm>
        </p:spPr>
        <p:txBody>
          <a:bodyPr/>
          <a:lstStyle/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 </a:t>
            </a:r>
            <a:endParaRPr lang="en-US" sz="3600">
              <a:solidFill>
                <a:schemeClr val="hlin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39" name="Line 4"/>
          <p:cNvSpPr>
            <a:spLocks noChangeShapeType="1"/>
          </p:cNvSpPr>
          <p:nvPr/>
        </p:nvSpPr>
        <p:spPr bwMode="auto">
          <a:xfrm flipV="1">
            <a:off x="1955800" y="24130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673100" y="2197100"/>
            <a:ext cx="1155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p  1</a:t>
            </a:r>
          </a:p>
        </p:txBody>
      </p:sp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711200" y="2844800"/>
            <a:ext cx="1155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p  2</a:t>
            </a:r>
          </a:p>
        </p:txBody>
      </p:sp>
      <p:sp>
        <p:nvSpPr>
          <p:cNvPr id="39942" name="Text Box 7"/>
          <p:cNvSpPr txBox="1">
            <a:spLocks noChangeArrowheads="1"/>
          </p:cNvSpPr>
          <p:nvPr/>
        </p:nvSpPr>
        <p:spPr bwMode="auto">
          <a:xfrm>
            <a:off x="711200" y="3454400"/>
            <a:ext cx="1155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p  3</a:t>
            </a:r>
          </a:p>
        </p:txBody>
      </p:sp>
      <p:sp>
        <p:nvSpPr>
          <p:cNvPr id="39943" name="Text Box 8"/>
          <p:cNvSpPr txBox="1">
            <a:spLocks noChangeArrowheads="1"/>
          </p:cNvSpPr>
          <p:nvPr/>
        </p:nvSpPr>
        <p:spPr bwMode="auto">
          <a:xfrm>
            <a:off x="736600" y="4216400"/>
            <a:ext cx="1155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p  4</a:t>
            </a:r>
          </a:p>
        </p:txBody>
      </p:sp>
      <p:sp>
        <p:nvSpPr>
          <p:cNvPr id="39944" name="Line 9"/>
          <p:cNvSpPr>
            <a:spLocks noChangeShapeType="1"/>
          </p:cNvSpPr>
          <p:nvPr/>
        </p:nvSpPr>
        <p:spPr bwMode="auto">
          <a:xfrm>
            <a:off x="2209800" y="2413000"/>
            <a:ext cx="520700" cy="6223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5" name="Line 10"/>
          <p:cNvSpPr>
            <a:spLocks noChangeShapeType="1"/>
          </p:cNvSpPr>
          <p:nvPr/>
        </p:nvSpPr>
        <p:spPr bwMode="auto">
          <a:xfrm>
            <a:off x="2921000" y="2425700"/>
            <a:ext cx="914400" cy="1295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6" name="Line 11"/>
          <p:cNvSpPr>
            <a:spLocks noChangeShapeType="1"/>
          </p:cNvSpPr>
          <p:nvPr/>
        </p:nvSpPr>
        <p:spPr bwMode="auto">
          <a:xfrm>
            <a:off x="4241800" y="3708400"/>
            <a:ext cx="482600" cy="7493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7" name="Line 12"/>
          <p:cNvSpPr>
            <a:spLocks noChangeShapeType="1"/>
          </p:cNvSpPr>
          <p:nvPr/>
        </p:nvSpPr>
        <p:spPr bwMode="auto">
          <a:xfrm>
            <a:off x="4470400" y="3048000"/>
            <a:ext cx="406400" cy="660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8" name="Line 13"/>
          <p:cNvSpPr>
            <a:spLocks noChangeShapeType="1"/>
          </p:cNvSpPr>
          <p:nvPr/>
        </p:nvSpPr>
        <p:spPr bwMode="auto">
          <a:xfrm flipV="1">
            <a:off x="5181600" y="2590800"/>
            <a:ext cx="228600" cy="1828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9" name="Line 14"/>
          <p:cNvSpPr>
            <a:spLocks noChangeShapeType="1"/>
          </p:cNvSpPr>
          <p:nvPr/>
        </p:nvSpPr>
        <p:spPr bwMode="auto">
          <a:xfrm>
            <a:off x="5715000" y="2438400"/>
            <a:ext cx="762000" cy="1295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Line 15"/>
          <p:cNvSpPr>
            <a:spLocks noChangeShapeType="1"/>
          </p:cNvSpPr>
          <p:nvPr/>
        </p:nvSpPr>
        <p:spPr bwMode="auto">
          <a:xfrm flipV="1">
            <a:off x="1968500" y="30480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1" name="Line 16"/>
          <p:cNvSpPr>
            <a:spLocks noChangeShapeType="1"/>
          </p:cNvSpPr>
          <p:nvPr/>
        </p:nvSpPr>
        <p:spPr bwMode="auto">
          <a:xfrm flipV="1">
            <a:off x="1968500" y="37084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2" name="Line 17"/>
          <p:cNvSpPr>
            <a:spLocks noChangeShapeType="1"/>
          </p:cNvSpPr>
          <p:nvPr/>
        </p:nvSpPr>
        <p:spPr bwMode="auto">
          <a:xfrm flipV="1">
            <a:off x="2019300" y="44196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Line 18"/>
          <p:cNvSpPr>
            <a:spLocks noChangeShapeType="1"/>
          </p:cNvSpPr>
          <p:nvPr/>
        </p:nvSpPr>
        <p:spPr bwMode="auto">
          <a:xfrm flipV="1">
            <a:off x="6616700" y="3835400"/>
            <a:ext cx="317500" cy="5842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Oval 19"/>
          <p:cNvSpPr>
            <a:spLocks noChangeArrowheads="1"/>
          </p:cNvSpPr>
          <p:nvPr/>
        </p:nvSpPr>
        <p:spPr bwMode="auto">
          <a:xfrm>
            <a:off x="2082800" y="22225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Text Box 20"/>
          <p:cNvSpPr txBox="1">
            <a:spLocks noChangeArrowheads="1"/>
          </p:cNvSpPr>
          <p:nvPr/>
        </p:nvSpPr>
        <p:spPr bwMode="auto">
          <a:xfrm>
            <a:off x="2079625" y="2184400"/>
            <a:ext cx="22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9956" name="Oval 21"/>
          <p:cNvSpPr>
            <a:spLocks noChangeArrowheads="1"/>
          </p:cNvSpPr>
          <p:nvPr/>
        </p:nvSpPr>
        <p:spPr bwMode="auto">
          <a:xfrm>
            <a:off x="2616200" y="30226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7" name="Text Box 22"/>
          <p:cNvSpPr txBox="1">
            <a:spLocks noChangeArrowheads="1"/>
          </p:cNvSpPr>
          <p:nvPr/>
        </p:nvSpPr>
        <p:spPr bwMode="auto">
          <a:xfrm>
            <a:off x="2613025" y="2984500"/>
            <a:ext cx="22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39958" name="Oval 23"/>
          <p:cNvSpPr>
            <a:spLocks noChangeArrowheads="1"/>
          </p:cNvSpPr>
          <p:nvPr/>
        </p:nvSpPr>
        <p:spPr bwMode="auto">
          <a:xfrm>
            <a:off x="2768600" y="22225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Text Box 24"/>
          <p:cNvSpPr txBox="1">
            <a:spLocks noChangeArrowheads="1"/>
          </p:cNvSpPr>
          <p:nvPr/>
        </p:nvSpPr>
        <p:spPr bwMode="auto">
          <a:xfrm>
            <a:off x="2765425" y="2184400"/>
            <a:ext cx="22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39960" name="Oval 25"/>
          <p:cNvSpPr>
            <a:spLocks noChangeArrowheads="1"/>
          </p:cNvSpPr>
          <p:nvPr/>
        </p:nvSpPr>
        <p:spPr bwMode="auto">
          <a:xfrm>
            <a:off x="3695700" y="36957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1" name="Text Box 26"/>
          <p:cNvSpPr txBox="1">
            <a:spLocks noChangeArrowheads="1"/>
          </p:cNvSpPr>
          <p:nvPr/>
        </p:nvSpPr>
        <p:spPr bwMode="auto">
          <a:xfrm>
            <a:off x="3692525" y="3657600"/>
            <a:ext cx="22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9962" name="Oval 27"/>
          <p:cNvSpPr>
            <a:spLocks noChangeArrowheads="1"/>
          </p:cNvSpPr>
          <p:nvPr/>
        </p:nvSpPr>
        <p:spPr bwMode="auto">
          <a:xfrm>
            <a:off x="4330700" y="28702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3" name="Text Box 28"/>
          <p:cNvSpPr txBox="1">
            <a:spLocks noChangeArrowheads="1"/>
          </p:cNvSpPr>
          <p:nvPr/>
        </p:nvSpPr>
        <p:spPr bwMode="auto">
          <a:xfrm>
            <a:off x="4327525" y="2832100"/>
            <a:ext cx="22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9964" name="Oval 29"/>
          <p:cNvSpPr>
            <a:spLocks noChangeArrowheads="1"/>
          </p:cNvSpPr>
          <p:nvPr/>
        </p:nvSpPr>
        <p:spPr bwMode="auto">
          <a:xfrm>
            <a:off x="4762500" y="36957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5" name="Text Box 30"/>
          <p:cNvSpPr txBox="1">
            <a:spLocks noChangeArrowheads="1"/>
          </p:cNvSpPr>
          <p:nvPr/>
        </p:nvSpPr>
        <p:spPr bwMode="auto">
          <a:xfrm>
            <a:off x="4759325" y="3657600"/>
            <a:ext cx="22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9966" name="Oval 31"/>
          <p:cNvSpPr>
            <a:spLocks noChangeArrowheads="1"/>
          </p:cNvSpPr>
          <p:nvPr/>
        </p:nvSpPr>
        <p:spPr bwMode="auto">
          <a:xfrm>
            <a:off x="4127500" y="35433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7" name="Text Box 32"/>
          <p:cNvSpPr txBox="1">
            <a:spLocks noChangeArrowheads="1"/>
          </p:cNvSpPr>
          <p:nvPr/>
        </p:nvSpPr>
        <p:spPr bwMode="auto">
          <a:xfrm>
            <a:off x="4124325" y="3505200"/>
            <a:ext cx="22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39968" name="Oval 33"/>
          <p:cNvSpPr>
            <a:spLocks noChangeArrowheads="1"/>
          </p:cNvSpPr>
          <p:nvPr/>
        </p:nvSpPr>
        <p:spPr bwMode="auto">
          <a:xfrm>
            <a:off x="4584700" y="4406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9" name="Text Box 34"/>
          <p:cNvSpPr txBox="1">
            <a:spLocks noChangeArrowheads="1"/>
          </p:cNvSpPr>
          <p:nvPr/>
        </p:nvSpPr>
        <p:spPr bwMode="auto">
          <a:xfrm>
            <a:off x="4581525" y="4368800"/>
            <a:ext cx="22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9970" name="Oval 35"/>
          <p:cNvSpPr>
            <a:spLocks noChangeArrowheads="1"/>
          </p:cNvSpPr>
          <p:nvPr/>
        </p:nvSpPr>
        <p:spPr bwMode="auto">
          <a:xfrm>
            <a:off x="5260975" y="2374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1" name="Text Box 36"/>
          <p:cNvSpPr txBox="1">
            <a:spLocks noChangeArrowheads="1"/>
          </p:cNvSpPr>
          <p:nvPr/>
        </p:nvSpPr>
        <p:spPr bwMode="auto">
          <a:xfrm>
            <a:off x="5257800" y="2336800"/>
            <a:ext cx="22225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39972" name="Oval 37"/>
          <p:cNvSpPr>
            <a:spLocks noChangeArrowheads="1"/>
          </p:cNvSpPr>
          <p:nvPr/>
        </p:nvSpPr>
        <p:spPr bwMode="auto">
          <a:xfrm>
            <a:off x="5032375" y="4406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3" name="Text Box 38"/>
          <p:cNvSpPr txBox="1">
            <a:spLocks noChangeArrowheads="1"/>
          </p:cNvSpPr>
          <p:nvPr/>
        </p:nvSpPr>
        <p:spPr bwMode="auto">
          <a:xfrm>
            <a:off x="5029200" y="4368800"/>
            <a:ext cx="22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39974" name="Oval 39"/>
          <p:cNvSpPr>
            <a:spLocks noChangeArrowheads="1"/>
          </p:cNvSpPr>
          <p:nvPr/>
        </p:nvSpPr>
        <p:spPr bwMode="auto">
          <a:xfrm>
            <a:off x="5534025" y="22352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5" name="Text Box 40"/>
          <p:cNvSpPr txBox="1">
            <a:spLocks noChangeArrowheads="1"/>
          </p:cNvSpPr>
          <p:nvPr/>
        </p:nvSpPr>
        <p:spPr bwMode="auto">
          <a:xfrm>
            <a:off x="5530850" y="2197100"/>
            <a:ext cx="22225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39976" name="Oval 41"/>
          <p:cNvSpPr>
            <a:spLocks noChangeArrowheads="1"/>
          </p:cNvSpPr>
          <p:nvPr/>
        </p:nvSpPr>
        <p:spPr bwMode="auto">
          <a:xfrm>
            <a:off x="6426200" y="36830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7" name="Text Box 42"/>
          <p:cNvSpPr txBox="1">
            <a:spLocks noChangeArrowheads="1"/>
          </p:cNvSpPr>
          <p:nvPr/>
        </p:nvSpPr>
        <p:spPr bwMode="auto">
          <a:xfrm>
            <a:off x="6423025" y="3644900"/>
            <a:ext cx="22225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39978" name="Oval 43"/>
          <p:cNvSpPr>
            <a:spLocks noChangeArrowheads="1"/>
          </p:cNvSpPr>
          <p:nvPr/>
        </p:nvSpPr>
        <p:spPr bwMode="auto">
          <a:xfrm>
            <a:off x="6781800" y="3644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9" name="Text Box 44"/>
          <p:cNvSpPr txBox="1">
            <a:spLocks noChangeArrowheads="1"/>
          </p:cNvSpPr>
          <p:nvPr/>
        </p:nvSpPr>
        <p:spPr bwMode="auto">
          <a:xfrm>
            <a:off x="6702425" y="3606800"/>
            <a:ext cx="4508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39980" name="Oval 45"/>
          <p:cNvSpPr>
            <a:spLocks noChangeArrowheads="1"/>
          </p:cNvSpPr>
          <p:nvPr/>
        </p:nvSpPr>
        <p:spPr bwMode="auto">
          <a:xfrm>
            <a:off x="6502400" y="4406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81" name="Text Box 46"/>
          <p:cNvSpPr txBox="1">
            <a:spLocks noChangeArrowheads="1"/>
          </p:cNvSpPr>
          <p:nvPr/>
        </p:nvSpPr>
        <p:spPr bwMode="auto">
          <a:xfrm>
            <a:off x="6499225" y="4368800"/>
            <a:ext cx="22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39982" name="Oval 47"/>
          <p:cNvSpPr>
            <a:spLocks noChangeArrowheads="1"/>
          </p:cNvSpPr>
          <p:nvPr/>
        </p:nvSpPr>
        <p:spPr bwMode="auto">
          <a:xfrm>
            <a:off x="1727200" y="22987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83" name="Text Box 48"/>
          <p:cNvSpPr txBox="1">
            <a:spLocks noChangeArrowheads="1"/>
          </p:cNvSpPr>
          <p:nvPr/>
        </p:nvSpPr>
        <p:spPr bwMode="auto">
          <a:xfrm>
            <a:off x="1724025" y="2260600"/>
            <a:ext cx="22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9984" name="Oval 49"/>
          <p:cNvSpPr>
            <a:spLocks noChangeArrowheads="1"/>
          </p:cNvSpPr>
          <p:nvPr/>
        </p:nvSpPr>
        <p:spPr bwMode="auto">
          <a:xfrm>
            <a:off x="1739900" y="29337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85" name="Text Box 50"/>
          <p:cNvSpPr txBox="1">
            <a:spLocks noChangeArrowheads="1"/>
          </p:cNvSpPr>
          <p:nvPr/>
        </p:nvSpPr>
        <p:spPr bwMode="auto">
          <a:xfrm>
            <a:off x="1736725" y="2895600"/>
            <a:ext cx="22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9986" name="Oval 51"/>
          <p:cNvSpPr>
            <a:spLocks noChangeArrowheads="1"/>
          </p:cNvSpPr>
          <p:nvPr/>
        </p:nvSpPr>
        <p:spPr bwMode="auto">
          <a:xfrm>
            <a:off x="1727200" y="35941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87" name="Text Box 52"/>
          <p:cNvSpPr txBox="1">
            <a:spLocks noChangeArrowheads="1"/>
          </p:cNvSpPr>
          <p:nvPr/>
        </p:nvSpPr>
        <p:spPr bwMode="auto">
          <a:xfrm>
            <a:off x="1724025" y="3556000"/>
            <a:ext cx="22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9988" name="Oval 53"/>
          <p:cNvSpPr>
            <a:spLocks noChangeArrowheads="1"/>
          </p:cNvSpPr>
          <p:nvPr/>
        </p:nvSpPr>
        <p:spPr bwMode="auto">
          <a:xfrm>
            <a:off x="1765300" y="43053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89" name="Text Box 54"/>
          <p:cNvSpPr txBox="1">
            <a:spLocks noChangeArrowheads="1"/>
          </p:cNvSpPr>
          <p:nvPr/>
        </p:nvSpPr>
        <p:spPr bwMode="auto">
          <a:xfrm>
            <a:off x="1762125" y="4267200"/>
            <a:ext cx="22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9990" name="Text Box 55"/>
          <p:cNvSpPr txBox="1">
            <a:spLocks noChangeArrowheads="1"/>
          </p:cNvSpPr>
          <p:nvPr/>
        </p:nvSpPr>
        <p:spPr bwMode="auto">
          <a:xfrm>
            <a:off x="2171700" y="2578100"/>
            <a:ext cx="3683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/>
              <a:t>1</a:t>
            </a:r>
          </a:p>
        </p:txBody>
      </p:sp>
      <p:sp>
        <p:nvSpPr>
          <p:cNvPr id="39991" name="Text Box 56"/>
          <p:cNvSpPr txBox="1">
            <a:spLocks noChangeArrowheads="1"/>
          </p:cNvSpPr>
          <p:nvPr/>
        </p:nvSpPr>
        <p:spPr bwMode="auto">
          <a:xfrm>
            <a:off x="3149600" y="3035300"/>
            <a:ext cx="3683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/>
              <a:t>2</a:t>
            </a:r>
          </a:p>
        </p:txBody>
      </p:sp>
      <p:sp>
        <p:nvSpPr>
          <p:cNvPr id="39992" name="Text Box 57"/>
          <p:cNvSpPr txBox="1">
            <a:spLocks noChangeArrowheads="1"/>
          </p:cNvSpPr>
          <p:nvPr/>
        </p:nvSpPr>
        <p:spPr bwMode="auto">
          <a:xfrm>
            <a:off x="4152900" y="3911600"/>
            <a:ext cx="3683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/>
              <a:t>4</a:t>
            </a:r>
          </a:p>
        </p:txBody>
      </p:sp>
      <p:sp>
        <p:nvSpPr>
          <p:cNvPr id="39993" name="Text Box 58"/>
          <p:cNvSpPr txBox="1">
            <a:spLocks noChangeArrowheads="1"/>
          </p:cNvSpPr>
          <p:nvPr/>
        </p:nvSpPr>
        <p:spPr bwMode="auto">
          <a:xfrm>
            <a:off x="4318000" y="3175000"/>
            <a:ext cx="3683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/>
              <a:t>3</a:t>
            </a:r>
          </a:p>
        </p:txBody>
      </p:sp>
      <p:sp>
        <p:nvSpPr>
          <p:cNvPr id="39994" name="Text Box 59"/>
          <p:cNvSpPr txBox="1">
            <a:spLocks noChangeArrowheads="1"/>
          </p:cNvSpPr>
          <p:nvPr/>
        </p:nvSpPr>
        <p:spPr bwMode="auto">
          <a:xfrm>
            <a:off x="5334000" y="3276600"/>
            <a:ext cx="3683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/>
              <a:t>6</a:t>
            </a:r>
          </a:p>
        </p:txBody>
      </p:sp>
      <p:sp>
        <p:nvSpPr>
          <p:cNvPr id="39995" name="Text Box 61"/>
          <p:cNvSpPr txBox="1">
            <a:spLocks noChangeArrowheads="1"/>
          </p:cNvSpPr>
          <p:nvPr/>
        </p:nvSpPr>
        <p:spPr bwMode="auto">
          <a:xfrm>
            <a:off x="6794500" y="3987800"/>
            <a:ext cx="3683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/>
              <a:t>7</a:t>
            </a:r>
          </a:p>
        </p:txBody>
      </p:sp>
      <p:sp>
        <p:nvSpPr>
          <p:cNvPr id="39996" name="Line 62"/>
          <p:cNvSpPr>
            <a:spLocks noChangeShapeType="1"/>
          </p:cNvSpPr>
          <p:nvPr/>
        </p:nvSpPr>
        <p:spPr bwMode="auto">
          <a:xfrm>
            <a:off x="5775325" y="1701800"/>
            <a:ext cx="26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7" name="Oval 63"/>
          <p:cNvSpPr>
            <a:spLocks noChangeArrowheads="1"/>
          </p:cNvSpPr>
          <p:nvPr/>
        </p:nvSpPr>
        <p:spPr bwMode="auto">
          <a:xfrm>
            <a:off x="1079500" y="51181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98" name="Text Box 64"/>
          <p:cNvSpPr txBox="1">
            <a:spLocks noChangeArrowheads="1"/>
          </p:cNvSpPr>
          <p:nvPr/>
        </p:nvSpPr>
        <p:spPr bwMode="auto">
          <a:xfrm>
            <a:off x="1050925" y="5054600"/>
            <a:ext cx="22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n</a:t>
            </a:r>
          </a:p>
        </p:txBody>
      </p:sp>
      <p:sp>
        <p:nvSpPr>
          <p:cNvPr id="39999" name="Text Box 65"/>
          <p:cNvSpPr txBox="1">
            <a:spLocks noChangeArrowheads="1"/>
          </p:cNvSpPr>
          <p:nvPr/>
        </p:nvSpPr>
        <p:spPr bwMode="auto">
          <a:xfrm>
            <a:off x="1435100" y="5041900"/>
            <a:ext cx="1663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Clock Value</a:t>
            </a:r>
          </a:p>
        </p:txBody>
      </p:sp>
      <p:sp>
        <p:nvSpPr>
          <p:cNvPr id="40000" name="Line 66"/>
          <p:cNvSpPr>
            <a:spLocks noChangeShapeType="1"/>
          </p:cNvSpPr>
          <p:nvPr/>
        </p:nvSpPr>
        <p:spPr bwMode="auto">
          <a:xfrm>
            <a:off x="1155700" y="5702300"/>
            <a:ext cx="2184400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1" name="Text Box 67"/>
          <p:cNvSpPr txBox="1">
            <a:spLocks noChangeArrowheads="1"/>
          </p:cNvSpPr>
          <p:nvPr/>
        </p:nvSpPr>
        <p:spPr bwMode="auto">
          <a:xfrm>
            <a:off x="3492500" y="5524500"/>
            <a:ext cx="1663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40002" name="Text Box 68"/>
          <p:cNvSpPr txBox="1">
            <a:spLocks noChangeArrowheads="1"/>
          </p:cNvSpPr>
          <p:nvPr/>
        </p:nvSpPr>
        <p:spPr bwMode="auto">
          <a:xfrm>
            <a:off x="1435100" y="5422900"/>
            <a:ext cx="13589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/>
              <a:t>timestamp</a:t>
            </a:r>
          </a:p>
        </p:txBody>
      </p:sp>
      <p:sp>
        <p:nvSpPr>
          <p:cNvPr id="40003" name="Line 69"/>
          <p:cNvSpPr>
            <a:spLocks noChangeShapeType="1"/>
          </p:cNvSpPr>
          <p:nvPr/>
        </p:nvSpPr>
        <p:spPr bwMode="auto">
          <a:xfrm flipV="1">
            <a:off x="1790700" y="1701800"/>
            <a:ext cx="4914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4" name="Text Box 70"/>
          <p:cNvSpPr txBox="1">
            <a:spLocks noChangeArrowheads="1"/>
          </p:cNvSpPr>
          <p:nvPr/>
        </p:nvSpPr>
        <p:spPr bwMode="auto">
          <a:xfrm>
            <a:off x="3124200" y="1308100"/>
            <a:ext cx="2298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Physical Time</a:t>
            </a:r>
          </a:p>
        </p:txBody>
      </p:sp>
      <p:sp>
        <p:nvSpPr>
          <p:cNvPr id="40005" name="Text Box 57"/>
          <p:cNvSpPr txBox="1">
            <a:spLocks noChangeArrowheads="1"/>
          </p:cNvSpPr>
          <p:nvPr/>
        </p:nvSpPr>
        <p:spPr bwMode="auto">
          <a:xfrm>
            <a:off x="6019800" y="2743200"/>
            <a:ext cx="3683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/>
              <a:t>8</a:t>
            </a:r>
          </a:p>
        </p:txBody>
      </p:sp>
      <p:grpSp>
        <p:nvGrpSpPr>
          <p:cNvPr id="40006" name="Group 72"/>
          <p:cNvGrpSpPr>
            <a:grpSpLocks/>
          </p:cNvGrpSpPr>
          <p:nvPr/>
        </p:nvGrpSpPr>
        <p:grpSpPr bwMode="auto">
          <a:xfrm>
            <a:off x="4884738" y="3073400"/>
            <a:ext cx="2747962" cy="2871788"/>
            <a:chOff x="3077" y="1936"/>
            <a:chExt cx="1731" cy="1809"/>
          </a:xfrm>
        </p:grpSpPr>
        <p:sp>
          <p:nvSpPr>
            <p:cNvPr id="40009" name="Text Box 73"/>
            <p:cNvSpPr txBox="1">
              <a:spLocks noChangeArrowheads="1"/>
            </p:cNvSpPr>
            <p:nvPr/>
          </p:nvSpPr>
          <p:spPr bwMode="auto">
            <a:xfrm>
              <a:off x="3314" y="3160"/>
              <a:ext cx="1494" cy="58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dash"/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/>
                <a:t>3 and 7 are logically </a:t>
              </a:r>
              <a:r>
                <a:rPr lang="en-US" sz="2000" i="1" u="sng"/>
                <a:t>concurrent </a:t>
              </a:r>
              <a:r>
                <a:rPr lang="en-US" sz="2000"/>
                <a:t>events</a:t>
              </a:r>
            </a:p>
          </p:txBody>
        </p:sp>
        <p:sp>
          <p:nvSpPr>
            <p:cNvPr id="40010" name="Line 74"/>
            <p:cNvSpPr>
              <a:spLocks noChangeShapeType="1"/>
            </p:cNvSpPr>
            <p:nvPr/>
          </p:nvSpPr>
          <p:spPr bwMode="auto">
            <a:xfrm flipH="1" flipV="1">
              <a:off x="3077" y="1936"/>
              <a:ext cx="277" cy="1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007" name="Oval 71"/>
          <p:cNvSpPr>
            <a:spLocks noChangeArrowheads="1"/>
          </p:cNvSpPr>
          <p:nvPr/>
        </p:nvSpPr>
        <p:spPr bwMode="auto">
          <a:xfrm rot="-1817726">
            <a:off x="4102100" y="2551113"/>
            <a:ext cx="1654175" cy="611187"/>
          </a:xfrm>
          <a:prstGeom prst="ellips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008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9F08D36-DBB0-2449-9CD9-82149A65CADF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4433888" cy="522288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Vector Logical Clocks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838200"/>
            <a:ext cx="7848600" cy="5410200"/>
          </a:xfrm>
        </p:spPr>
        <p:txBody>
          <a:bodyPr/>
          <a:lstStyle/>
          <a:p>
            <a:pPr>
              <a:lnSpc>
                <a:spcPct val="100000"/>
              </a:lnSpc>
              <a:buFont typeface="Wingdings" charset="0"/>
              <a:buChar char="v"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 With Lamport Logical Timestamp</a:t>
            </a:r>
          </a:p>
          <a:p>
            <a:pPr lvl="1">
              <a:lnSpc>
                <a:spcPct val="100000"/>
              </a:lnSpc>
              <a:buFont typeface="Wingdings" charset="0"/>
              <a:buNone/>
            </a:pP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</a:rPr>
              <a:t>e </a:t>
            </a:r>
            <a:r>
              <a:rPr lang="ja-JP" altLang="en-US">
                <a:solidFill>
                  <a:schemeClr val="hlink"/>
                </a:solidFill>
                <a:latin typeface="Arial" charset="0"/>
                <a:ea typeface="ＭＳ Ｐゴシック" charset="0"/>
              </a:rPr>
              <a:t>“</a:t>
            </a:r>
            <a:r>
              <a:rPr lang="en-US" altLang="ja-JP">
                <a:solidFill>
                  <a:schemeClr val="hlink"/>
                </a:solidFill>
                <a:latin typeface="Arial" charset="0"/>
                <a:ea typeface="ＭＳ Ｐゴシック" charset="0"/>
              </a:rPr>
              <a:t>happens-before</a:t>
            </a:r>
            <a:r>
              <a:rPr lang="ja-JP" altLang="en-US">
                <a:solidFill>
                  <a:schemeClr val="hlink"/>
                </a:solidFill>
                <a:latin typeface="Arial" charset="0"/>
                <a:ea typeface="ＭＳ Ｐゴシック" charset="0"/>
              </a:rPr>
              <a:t>”</a:t>
            </a:r>
            <a:r>
              <a:rPr lang="en-US" altLang="ja-JP">
                <a:solidFill>
                  <a:schemeClr val="hlink"/>
                </a:solidFill>
                <a:latin typeface="Arial" charset="0"/>
                <a:ea typeface="ＭＳ Ｐゴシック" charset="0"/>
              </a:rPr>
              <a:t> f </a:t>
            </a:r>
            <a:r>
              <a:rPr lang="en-US" altLang="ja-JP">
                <a:solidFill>
                  <a:schemeClr val="hlink"/>
                </a:solidFill>
                <a:latin typeface="Arial" charset="0"/>
                <a:ea typeface="ＭＳ Ｐゴシック" charset="0"/>
                <a:sym typeface="Symbol" charset="0"/>
              </a:rPr>
              <a:t>  timestamp(e) &lt; timestamp (f),  but</a:t>
            </a:r>
          </a:p>
          <a:p>
            <a:pPr lvl="1">
              <a:lnSpc>
                <a:spcPct val="100000"/>
              </a:lnSpc>
              <a:buFont typeface="Wingdings" charset="0"/>
              <a:buNone/>
            </a:pP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sym typeface="Symbol" charset="0"/>
              </a:rPr>
              <a:t>timestamp(e) &lt; timestamp (f)    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</a:rPr>
              <a:t>e </a:t>
            </a:r>
            <a:r>
              <a:rPr lang="ja-JP" altLang="en-US">
                <a:solidFill>
                  <a:schemeClr val="hlink"/>
                </a:solidFill>
                <a:latin typeface="Arial" charset="0"/>
                <a:ea typeface="ＭＳ Ｐゴシック" charset="0"/>
              </a:rPr>
              <a:t>“</a:t>
            </a:r>
            <a:r>
              <a:rPr lang="en-US" altLang="ja-JP">
                <a:solidFill>
                  <a:schemeClr val="hlink"/>
                </a:solidFill>
                <a:latin typeface="Arial" charset="0"/>
                <a:ea typeface="ＭＳ Ｐゴシック" charset="0"/>
              </a:rPr>
              <a:t>happens-before</a:t>
            </a:r>
            <a:r>
              <a:rPr lang="ja-JP" altLang="en-US">
                <a:solidFill>
                  <a:schemeClr val="hlink"/>
                </a:solidFill>
                <a:latin typeface="Arial" charset="0"/>
                <a:ea typeface="ＭＳ Ｐゴシック" charset="0"/>
              </a:rPr>
              <a:t>”</a:t>
            </a:r>
            <a:r>
              <a:rPr lang="en-US" altLang="ja-JP">
                <a:solidFill>
                  <a:schemeClr val="hlink"/>
                </a:solidFill>
                <a:latin typeface="Arial" charset="0"/>
                <a:ea typeface="ＭＳ Ｐゴシック" charset="0"/>
              </a:rPr>
              <a:t> f 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Char char="v"/>
            </a:pP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Vector Logical time addresses this issue:</a:t>
            </a:r>
          </a:p>
          <a:p>
            <a:pPr lvl="1">
              <a:lnSpc>
                <a:spcPct val="100000"/>
              </a:lnSpc>
              <a:buClr>
                <a:schemeClr val="hlink"/>
              </a:buClr>
              <a:buSzPct val="120000"/>
              <a:buFont typeface="Wingdings" charset="0"/>
              <a:buChar char="q"/>
            </a:pPr>
            <a:r>
              <a:rPr lang="en-US" sz="1600">
                <a:latin typeface="Arial" charset="0"/>
                <a:ea typeface="ＭＳ Ｐゴシック" charset="0"/>
              </a:rPr>
              <a:t> </a:t>
            </a:r>
            <a:r>
              <a:rPr lang="en-US">
                <a:latin typeface="Arial" charset="0"/>
                <a:ea typeface="ＭＳ Ｐゴシック" charset="0"/>
              </a:rPr>
              <a:t>All processes use a vector of counters (logical clocks), i</a:t>
            </a:r>
            <a:r>
              <a:rPr lang="en-US" baseline="30000">
                <a:latin typeface="Arial" charset="0"/>
                <a:ea typeface="ＭＳ Ｐゴシック" charset="0"/>
              </a:rPr>
              <a:t>th</a:t>
            </a:r>
            <a:r>
              <a:rPr lang="en-US">
                <a:latin typeface="Arial" charset="0"/>
                <a:ea typeface="ＭＳ Ｐゴシック" charset="0"/>
              </a:rPr>
              <a:t> element is the clock value for process i, initially all zero.</a:t>
            </a:r>
          </a:p>
          <a:p>
            <a:pPr lvl="1">
              <a:lnSpc>
                <a:spcPct val="100000"/>
              </a:lnSpc>
              <a:buClr>
                <a:schemeClr val="hlink"/>
              </a:buClr>
              <a:buSzPct val="120000"/>
              <a:buFont typeface="Wingdings" charset="0"/>
              <a:buChar char="q"/>
            </a:pPr>
            <a:r>
              <a:rPr lang="en-US">
                <a:latin typeface="Arial" charset="0"/>
                <a:ea typeface="ＭＳ Ｐゴシック" charset="0"/>
              </a:rPr>
              <a:t> Each process i increments the i</a:t>
            </a:r>
            <a:r>
              <a:rPr lang="en-US" baseline="30000">
                <a:latin typeface="Arial" charset="0"/>
                <a:ea typeface="ＭＳ Ｐゴシック" charset="0"/>
              </a:rPr>
              <a:t>th</a:t>
            </a:r>
            <a:r>
              <a:rPr lang="en-US">
                <a:latin typeface="Arial" charset="0"/>
                <a:ea typeface="ＭＳ Ｐゴシック" charset="0"/>
              </a:rPr>
              <a:t> element of its vector </a:t>
            </a:r>
          </a:p>
          <a:p>
            <a:pPr lvl="1">
              <a:lnSpc>
                <a:spcPct val="100000"/>
              </a:lnSpc>
              <a:buClr>
                <a:schemeClr val="hlink"/>
              </a:buClr>
              <a:buSzPct val="120000"/>
              <a:buFont typeface="Wingdings" charset="0"/>
              <a:buNone/>
            </a:pPr>
            <a:r>
              <a:rPr lang="en-US">
                <a:latin typeface="Arial" charset="0"/>
                <a:ea typeface="ＭＳ Ｐゴシック" charset="0"/>
              </a:rPr>
              <a:t>     upon an 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</a:rPr>
              <a:t>instruction</a:t>
            </a:r>
            <a:r>
              <a:rPr lang="en-US">
                <a:latin typeface="Arial" charset="0"/>
                <a:ea typeface="ＭＳ Ｐゴシック" charset="0"/>
              </a:rPr>
              <a:t> or 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</a:rPr>
              <a:t>send</a:t>
            </a:r>
            <a:r>
              <a:rPr lang="en-US">
                <a:latin typeface="Arial" charset="0"/>
                <a:ea typeface="ＭＳ Ｐゴシック" charset="0"/>
              </a:rPr>
              <a:t> event. Vector value is timestamp</a:t>
            </a:r>
          </a:p>
          <a:p>
            <a:pPr lvl="1">
              <a:lnSpc>
                <a:spcPct val="100000"/>
              </a:lnSpc>
              <a:buClr>
                <a:schemeClr val="hlink"/>
              </a:buClr>
              <a:buSzPct val="120000"/>
              <a:buFont typeface="Wingdings" charset="0"/>
              <a:buNone/>
            </a:pPr>
            <a:r>
              <a:rPr lang="en-US">
                <a:latin typeface="Arial" charset="0"/>
                <a:ea typeface="ＭＳ Ｐゴシック" charset="0"/>
              </a:rPr>
              <a:t>		of the event.</a:t>
            </a:r>
          </a:p>
          <a:p>
            <a:pPr lvl="1">
              <a:lnSpc>
                <a:spcPct val="100000"/>
              </a:lnSpc>
              <a:buClr>
                <a:schemeClr val="hlink"/>
              </a:buClr>
              <a:buSzPct val="120000"/>
              <a:buFont typeface="Wingdings" charset="0"/>
              <a:buChar char="q"/>
            </a:pPr>
            <a:r>
              <a:rPr lang="en-US">
                <a:latin typeface="Arial" charset="0"/>
                <a:ea typeface="ＭＳ Ｐゴシック" charset="0"/>
              </a:rPr>
              <a:t> A 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</a:rPr>
              <a:t>send(message)</a:t>
            </a:r>
            <a:r>
              <a:rPr lang="en-US">
                <a:latin typeface="Arial" charset="0"/>
                <a:ea typeface="ＭＳ Ｐゴシック" charset="0"/>
              </a:rPr>
              <a:t> event carries its vector timestamp (counter vector)</a:t>
            </a:r>
          </a:p>
          <a:p>
            <a:pPr lvl="1">
              <a:lnSpc>
                <a:spcPct val="120000"/>
              </a:lnSpc>
              <a:buClr>
                <a:schemeClr val="hlink"/>
              </a:buClr>
              <a:buSzPct val="120000"/>
              <a:buFont typeface="Wingdings" charset="0"/>
              <a:buChar char="q"/>
            </a:pPr>
            <a:r>
              <a:rPr lang="en-US">
                <a:latin typeface="Arial" charset="0"/>
                <a:ea typeface="ＭＳ Ｐゴシック" charset="0"/>
              </a:rPr>
              <a:t> For a 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</a:rPr>
              <a:t>receive(message)</a:t>
            </a:r>
            <a:r>
              <a:rPr lang="en-US">
                <a:latin typeface="Arial" charset="0"/>
                <a:ea typeface="ＭＳ Ｐゴシック" charset="0"/>
              </a:rPr>
              <a:t> event, </a:t>
            </a:r>
          </a:p>
          <a:p>
            <a:pPr lvl="1">
              <a:lnSpc>
                <a:spcPct val="120000"/>
              </a:lnSpc>
              <a:buClr>
                <a:schemeClr val="hlink"/>
              </a:buClr>
              <a:buSzPct val="120000"/>
              <a:buFont typeface="Wingdings" charset="0"/>
              <a:buNone/>
            </a:pPr>
            <a:r>
              <a:rPr lang="en-US">
                <a:latin typeface="Arial" charset="0"/>
                <a:ea typeface="ＭＳ Ｐゴシック" charset="0"/>
              </a:rPr>
              <a:t>			      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</a:rPr>
              <a:t>Max(V</a:t>
            </a:r>
            <a:r>
              <a:rPr lang="en-US" baseline="-25000">
                <a:solidFill>
                  <a:schemeClr val="hlink"/>
                </a:solidFill>
                <a:latin typeface="Arial" charset="0"/>
                <a:ea typeface="ＭＳ Ｐゴシック" charset="0"/>
              </a:rPr>
              <a:t>receiver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</a:rPr>
              <a:t>[j] , V</a:t>
            </a:r>
            <a:r>
              <a:rPr lang="en-US" baseline="-25000">
                <a:solidFill>
                  <a:schemeClr val="hlink"/>
                </a:solidFill>
                <a:latin typeface="Arial" charset="0"/>
                <a:ea typeface="ＭＳ Ｐゴシック" charset="0"/>
              </a:rPr>
              <a:t>message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</a:rPr>
              <a:t>[j]),   if j is not self</a:t>
            </a:r>
          </a:p>
          <a:p>
            <a:pPr lvl="1">
              <a:lnSpc>
                <a:spcPct val="120000"/>
              </a:lnSpc>
              <a:buClr>
                <a:schemeClr val="hlink"/>
              </a:buClr>
              <a:buSzPct val="120000"/>
              <a:buFont typeface="Wingdings" charset="0"/>
              <a:buNone/>
            </a:pP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       V</a:t>
            </a:r>
            <a:r>
              <a:rPr lang="en-US" baseline="-25000">
                <a:solidFill>
                  <a:schemeClr val="hlink"/>
                </a:solidFill>
                <a:latin typeface="Arial" charset="0"/>
                <a:ea typeface="ＭＳ Ｐゴシック" charset="0"/>
              </a:rPr>
              <a:t>receiver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</a:rPr>
              <a:t>[j] + 1		otherwise</a:t>
            </a:r>
          </a:p>
          <a:p>
            <a:pPr lvl="1">
              <a:lnSpc>
                <a:spcPct val="100000"/>
              </a:lnSpc>
              <a:buClr>
                <a:schemeClr val="hlink"/>
              </a:buClr>
              <a:buSzPct val="120000"/>
              <a:buFont typeface="Wingdings" charset="0"/>
              <a:buChar char="q"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977900" y="52832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  <a:latin typeface="Arial" charset="0"/>
              </a:rPr>
              <a:t>V</a:t>
            </a:r>
            <a:r>
              <a:rPr lang="en-US" sz="2000" b="1" baseline="-25000">
                <a:solidFill>
                  <a:schemeClr val="hlink"/>
                </a:solidFill>
                <a:latin typeface="Arial" charset="0"/>
              </a:rPr>
              <a:t>receiver</a:t>
            </a:r>
            <a:r>
              <a:rPr lang="en-US" sz="2000" b="1">
                <a:solidFill>
                  <a:schemeClr val="hlink"/>
                </a:solidFill>
                <a:latin typeface="Arial" charset="0"/>
              </a:rPr>
              <a:t>[j] =</a:t>
            </a:r>
          </a:p>
        </p:txBody>
      </p:sp>
      <p:sp>
        <p:nvSpPr>
          <p:cNvPr id="41989" name="AutoShape 5"/>
          <p:cNvSpPr>
            <a:spLocks/>
          </p:cNvSpPr>
          <p:nvPr/>
        </p:nvSpPr>
        <p:spPr bwMode="auto">
          <a:xfrm>
            <a:off x="2628900" y="5092700"/>
            <a:ext cx="266700" cy="812800"/>
          </a:xfrm>
          <a:prstGeom prst="leftBrace">
            <a:avLst>
              <a:gd name="adj1" fmla="val 2539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4327525" y="1593850"/>
            <a:ext cx="38576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400"/>
              <a:t>X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-92075" y="4729163"/>
            <a:ext cx="18415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41991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183FFAB-B158-6D48-AFE1-51F950D7D5CD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  <p:bldP spid="41989" grpId="0" animBg="1"/>
      <p:bldP spid="419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4410075" cy="522288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/>
              <a:t>Why synchronization?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You want to catch the 10 Gold West bus at the Illini Union stop at 6.05 pm, but your watch is off by 15 minutes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What if your watch is Late by 15 minutes? 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What if your watch is Fast by 15 minutes?</a:t>
            </a:r>
          </a:p>
          <a:p>
            <a:pPr lvl="1"/>
            <a:endParaRPr lang="en-US">
              <a:latin typeface="Arial" charset="0"/>
              <a:ea typeface="ＭＳ Ｐゴシック" charset="0"/>
            </a:endParaRP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Synchronization is required for </a:t>
            </a:r>
          </a:p>
          <a:p>
            <a:pPr lvl="1"/>
            <a:r>
              <a:rPr lang="en-US" sz="240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Correctness</a:t>
            </a:r>
            <a:r>
              <a:rPr lang="en-US" sz="2400">
                <a:solidFill>
                  <a:schemeClr val="hlink"/>
                </a:solidFill>
                <a:latin typeface="Arial" charset="0"/>
                <a:ea typeface="ＭＳ Ｐゴシック" charset="0"/>
              </a:rPr>
              <a:t> </a:t>
            </a:r>
          </a:p>
          <a:p>
            <a:pPr lvl="1"/>
            <a:r>
              <a:rPr lang="en-US" sz="2400">
                <a:solidFill>
                  <a:schemeClr val="hlink"/>
                </a:solidFill>
                <a:latin typeface="Arial" charset="0"/>
                <a:ea typeface="ＭＳ Ｐゴシック" charset="0"/>
              </a:rPr>
              <a:t>Fairness</a:t>
            </a:r>
          </a:p>
          <a:p>
            <a:pPr lvl="1"/>
            <a:endParaRPr lang="en-US" sz="2400">
              <a:solidFill>
                <a:schemeClr val="hlink"/>
              </a:solidFill>
              <a:latin typeface="Arial" charset="0"/>
              <a:ea typeface="ＭＳ Ｐゴシック" charset="0"/>
            </a:endParaRPr>
          </a:p>
          <a:p>
            <a:pPr lvl="1"/>
            <a:endParaRPr lang="en-US" sz="2400">
              <a:solidFill>
                <a:schemeClr val="accent2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171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934572C-0810-6C4C-9347-23311F4BC26F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423863"/>
            <a:ext cx="3827462" cy="522287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GB"/>
              <a:t>Vector Timestamps</a:t>
            </a:r>
          </a:p>
        </p:txBody>
      </p:sp>
      <p:pic>
        <p:nvPicPr>
          <p:cNvPr id="440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789113"/>
            <a:ext cx="7985125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9BC2160-D449-3B4B-A40B-91DD114909B8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233363"/>
            <a:ext cx="5969000" cy="522287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Example: Vector Logical Time 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143000"/>
            <a:ext cx="8128000" cy="4953000"/>
          </a:xfrm>
        </p:spPr>
        <p:txBody>
          <a:bodyPr/>
          <a:lstStyle/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 </a:t>
            </a:r>
            <a:endParaRPr lang="en-US" sz="3600">
              <a:solidFill>
                <a:schemeClr val="hlin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3" name="Line 4"/>
          <p:cNvSpPr>
            <a:spLocks noChangeShapeType="1"/>
          </p:cNvSpPr>
          <p:nvPr/>
        </p:nvSpPr>
        <p:spPr bwMode="auto">
          <a:xfrm flipV="1">
            <a:off x="2590800" y="23749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4" name="Text Box 5"/>
          <p:cNvSpPr txBox="1">
            <a:spLocks noChangeArrowheads="1"/>
          </p:cNvSpPr>
          <p:nvPr/>
        </p:nvSpPr>
        <p:spPr bwMode="auto">
          <a:xfrm>
            <a:off x="673100" y="2197100"/>
            <a:ext cx="1155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p  1</a:t>
            </a:r>
          </a:p>
        </p:txBody>
      </p:sp>
      <p:sp>
        <p:nvSpPr>
          <p:cNvPr id="46085" name="Text Box 6"/>
          <p:cNvSpPr txBox="1">
            <a:spLocks noChangeArrowheads="1"/>
          </p:cNvSpPr>
          <p:nvPr/>
        </p:nvSpPr>
        <p:spPr bwMode="auto">
          <a:xfrm>
            <a:off x="673100" y="2806700"/>
            <a:ext cx="1155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p  2</a:t>
            </a:r>
          </a:p>
        </p:txBody>
      </p:sp>
      <p:sp>
        <p:nvSpPr>
          <p:cNvPr id="46086" name="Text Box 7"/>
          <p:cNvSpPr txBox="1">
            <a:spLocks noChangeArrowheads="1"/>
          </p:cNvSpPr>
          <p:nvPr/>
        </p:nvSpPr>
        <p:spPr bwMode="auto">
          <a:xfrm>
            <a:off x="647700" y="3441700"/>
            <a:ext cx="1155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p  3</a:t>
            </a:r>
          </a:p>
        </p:txBody>
      </p:sp>
      <p:sp>
        <p:nvSpPr>
          <p:cNvPr id="46087" name="Text Box 8"/>
          <p:cNvSpPr txBox="1">
            <a:spLocks noChangeArrowheads="1"/>
          </p:cNvSpPr>
          <p:nvPr/>
        </p:nvSpPr>
        <p:spPr bwMode="auto">
          <a:xfrm>
            <a:off x="698500" y="4140200"/>
            <a:ext cx="1155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p  4</a:t>
            </a:r>
          </a:p>
        </p:txBody>
      </p:sp>
      <p:sp>
        <p:nvSpPr>
          <p:cNvPr id="46088" name="Line 15"/>
          <p:cNvSpPr>
            <a:spLocks noChangeShapeType="1"/>
          </p:cNvSpPr>
          <p:nvPr/>
        </p:nvSpPr>
        <p:spPr bwMode="auto">
          <a:xfrm flipV="1">
            <a:off x="2603500" y="30099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9" name="Line 16"/>
          <p:cNvSpPr>
            <a:spLocks noChangeShapeType="1"/>
          </p:cNvSpPr>
          <p:nvPr/>
        </p:nvSpPr>
        <p:spPr bwMode="auto">
          <a:xfrm flipV="1">
            <a:off x="2603500" y="3683000"/>
            <a:ext cx="5422900" cy="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0" name="Line 17"/>
          <p:cNvSpPr>
            <a:spLocks noChangeShapeType="1"/>
          </p:cNvSpPr>
          <p:nvPr/>
        </p:nvSpPr>
        <p:spPr bwMode="auto">
          <a:xfrm flipV="1">
            <a:off x="2654300" y="4394200"/>
            <a:ext cx="5334000" cy="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1" name="Oval 19"/>
          <p:cNvSpPr>
            <a:spLocks noChangeArrowheads="1"/>
          </p:cNvSpPr>
          <p:nvPr/>
        </p:nvSpPr>
        <p:spPr bwMode="auto">
          <a:xfrm>
            <a:off x="1638300" y="22860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Text Box 20"/>
          <p:cNvSpPr txBox="1">
            <a:spLocks noChangeArrowheads="1"/>
          </p:cNvSpPr>
          <p:nvPr/>
        </p:nvSpPr>
        <p:spPr bwMode="auto">
          <a:xfrm>
            <a:off x="1635125" y="22606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0,0,0,0</a:t>
            </a:r>
          </a:p>
        </p:txBody>
      </p:sp>
      <p:sp>
        <p:nvSpPr>
          <p:cNvPr id="46093" name="Line 21"/>
          <p:cNvSpPr>
            <a:spLocks noChangeShapeType="1"/>
          </p:cNvSpPr>
          <p:nvPr/>
        </p:nvSpPr>
        <p:spPr bwMode="auto">
          <a:xfrm>
            <a:off x="5511800" y="1701800"/>
            <a:ext cx="26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4" name="Text Box 22"/>
          <p:cNvSpPr txBox="1">
            <a:spLocks noChangeArrowheads="1"/>
          </p:cNvSpPr>
          <p:nvPr/>
        </p:nvSpPr>
        <p:spPr bwMode="auto">
          <a:xfrm>
            <a:off x="1981200" y="4940300"/>
            <a:ext cx="237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Vector logical clock</a:t>
            </a:r>
          </a:p>
        </p:txBody>
      </p:sp>
      <p:sp>
        <p:nvSpPr>
          <p:cNvPr id="46095" name="Line 23"/>
          <p:cNvSpPr>
            <a:spLocks noChangeShapeType="1"/>
          </p:cNvSpPr>
          <p:nvPr/>
        </p:nvSpPr>
        <p:spPr bwMode="auto">
          <a:xfrm>
            <a:off x="1104900" y="5765800"/>
            <a:ext cx="2184400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6" name="Text Box 24"/>
          <p:cNvSpPr txBox="1">
            <a:spLocks noChangeArrowheads="1"/>
          </p:cNvSpPr>
          <p:nvPr/>
        </p:nvSpPr>
        <p:spPr bwMode="auto">
          <a:xfrm>
            <a:off x="3492500" y="5524500"/>
            <a:ext cx="1663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46097" name="Text Box 25"/>
          <p:cNvSpPr txBox="1">
            <a:spLocks noChangeArrowheads="1"/>
          </p:cNvSpPr>
          <p:nvPr/>
        </p:nvSpPr>
        <p:spPr bwMode="auto">
          <a:xfrm>
            <a:off x="977900" y="5397500"/>
            <a:ext cx="29083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/>
              <a:t>(vector timestamp)</a:t>
            </a:r>
          </a:p>
        </p:txBody>
      </p:sp>
      <p:sp>
        <p:nvSpPr>
          <p:cNvPr id="46098" name="Line 26"/>
          <p:cNvSpPr>
            <a:spLocks noChangeShapeType="1"/>
          </p:cNvSpPr>
          <p:nvPr/>
        </p:nvSpPr>
        <p:spPr bwMode="auto">
          <a:xfrm flipV="1">
            <a:off x="1790700" y="1701800"/>
            <a:ext cx="4914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9" name="Text Box 27"/>
          <p:cNvSpPr txBox="1">
            <a:spLocks noChangeArrowheads="1"/>
          </p:cNvSpPr>
          <p:nvPr/>
        </p:nvSpPr>
        <p:spPr bwMode="auto">
          <a:xfrm>
            <a:off x="3124200" y="1308100"/>
            <a:ext cx="2298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Physical Time</a:t>
            </a:r>
          </a:p>
        </p:txBody>
      </p:sp>
      <p:sp>
        <p:nvSpPr>
          <p:cNvPr id="46100" name="Oval 28"/>
          <p:cNvSpPr>
            <a:spLocks noChangeArrowheads="1"/>
          </p:cNvSpPr>
          <p:nvPr/>
        </p:nvSpPr>
        <p:spPr bwMode="auto">
          <a:xfrm>
            <a:off x="1676400" y="28575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1" name="Text Box 29"/>
          <p:cNvSpPr txBox="1">
            <a:spLocks noChangeArrowheads="1"/>
          </p:cNvSpPr>
          <p:nvPr/>
        </p:nvSpPr>
        <p:spPr bwMode="auto">
          <a:xfrm>
            <a:off x="1673225" y="28321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0,0,0,0</a:t>
            </a:r>
          </a:p>
        </p:txBody>
      </p:sp>
      <p:sp>
        <p:nvSpPr>
          <p:cNvPr id="46102" name="Oval 30"/>
          <p:cNvSpPr>
            <a:spLocks noChangeArrowheads="1"/>
          </p:cNvSpPr>
          <p:nvPr/>
        </p:nvSpPr>
        <p:spPr bwMode="auto">
          <a:xfrm>
            <a:off x="1676400" y="35052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Text Box 31"/>
          <p:cNvSpPr txBox="1">
            <a:spLocks noChangeArrowheads="1"/>
          </p:cNvSpPr>
          <p:nvPr/>
        </p:nvSpPr>
        <p:spPr bwMode="auto">
          <a:xfrm>
            <a:off x="1673225" y="34798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0,0,0,0</a:t>
            </a:r>
          </a:p>
        </p:txBody>
      </p:sp>
      <p:sp>
        <p:nvSpPr>
          <p:cNvPr id="46104" name="Oval 32"/>
          <p:cNvSpPr>
            <a:spLocks noChangeArrowheads="1"/>
          </p:cNvSpPr>
          <p:nvPr/>
        </p:nvSpPr>
        <p:spPr bwMode="auto">
          <a:xfrm>
            <a:off x="1727200" y="42164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5" name="Text Box 33"/>
          <p:cNvSpPr txBox="1">
            <a:spLocks noChangeArrowheads="1"/>
          </p:cNvSpPr>
          <p:nvPr/>
        </p:nvSpPr>
        <p:spPr bwMode="auto">
          <a:xfrm>
            <a:off x="1724025" y="41910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0,0,0,0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2397125" y="2108200"/>
            <a:ext cx="1263650" cy="1214438"/>
            <a:chOff x="1510" y="1328"/>
            <a:chExt cx="796" cy="765"/>
          </a:xfrm>
        </p:grpSpPr>
        <p:sp>
          <p:nvSpPr>
            <p:cNvPr id="46158" name="Line 9"/>
            <p:cNvSpPr>
              <a:spLocks noChangeShapeType="1"/>
            </p:cNvSpPr>
            <p:nvPr/>
          </p:nvSpPr>
          <p:spPr bwMode="auto">
            <a:xfrm>
              <a:off x="1792" y="1496"/>
              <a:ext cx="240" cy="40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159" name="Group 34"/>
            <p:cNvGrpSpPr>
              <a:grpSpLocks/>
            </p:cNvGrpSpPr>
            <p:nvPr/>
          </p:nvGrpSpPr>
          <p:grpSpPr bwMode="auto">
            <a:xfrm>
              <a:off x="1510" y="1328"/>
              <a:ext cx="796" cy="765"/>
              <a:chOff x="1510" y="1328"/>
              <a:chExt cx="796" cy="765"/>
            </a:xfrm>
          </p:grpSpPr>
          <p:sp>
            <p:nvSpPr>
              <p:cNvPr id="46160" name="Text Box 35"/>
              <p:cNvSpPr txBox="1">
                <a:spLocks noChangeArrowheads="1"/>
              </p:cNvSpPr>
              <p:nvPr/>
            </p:nvSpPr>
            <p:spPr bwMode="auto">
              <a:xfrm>
                <a:off x="1600" y="1568"/>
                <a:ext cx="608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b="1"/>
                  <a:t>(1,0,0,0)</a:t>
                </a:r>
              </a:p>
            </p:txBody>
          </p:sp>
          <p:sp>
            <p:nvSpPr>
              <p:cNvPr id="46161" name="Oval 36"/>
              <p:cNvSpPr>
                <a:spLocks noChangeArrowheads="1"/>
              </p:cNvSpPr>
              <p:nvPr/>
            </p:nvSpPr>
            <p:spPr bwMode="auto">
              <a:xfrm>
                <a:off x="1512" y="1344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62" name="Text Box 37"/>
              <p:cNvSpPr txBox="1">
                <a:spLocks noChangeArrowheads="1"/>
              </p:cNvSpPr>
              <p:nvPr/>
            </p:nvSpPr>
            <p:spPr bwMode="auto">
              <a:xfrm>
                <a:off x="1510" y="1328"/>
                <a:ext cx="548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1,0,0,0</a:t>
                </a:r>
              </a:p>
            </p:txBody>
          </p:sp>
          <p:sp>
            <p:nvSpPr>
              <p:cNvPr id="46163" name="Oval 38"/>
              <p:cNvSpPr>
                <a:spLocks noChangeArrowheads="1"/>
              </p:cNvSpPr>
              <p:nvPr/>
            </p:nvSpPr>
            <p:spPr bwMode="auto">
              <a:xfrm>
                <a:off x="1760" y="1912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64" name="Text Box 39"/>
              <p:cNvSpPr txBox="1">
                <a:spLocks noChangeArrowheads="1"/>
              </p:cNvSpPr>
              <p:nvPr/>
            </p:nvSpPr>
            <p:spPr bwMode="auto">
              <a:xfrm>
                <a:off x="1758" y="1896"/>
                <a:ext cx="548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1,1,0,0</a:t>
                </a:r>
              </a:p>
            </p:txBody>
          </p:sp>
        </p:grpSp>
      </p:grpSp>
      <p:grpSp>
        <p:nvGrpSpPr>
          <p:cNvPr id="4" name="Group 82"/>
          <p:cNvGrpSpPr>
            <a:grpSpLocks/>
          </p:cNvGrpSpPr>
          <p:nvPr/>
        </p:nvGrpSpPr>
        <p:grpSpPr bwMode="auto">
          <a:xfrm>
            <a:off x="3235325" y="2108200"/>
            <a:ext cx="1454150" cy="1862138"/>
            <a:chOff x="2038" y="1328"/>
            <a:chExt cx="916" cy="1173"/>
          </a:xfrm>
        </p:grpSpPr>
        <p:sp>
          <p:nvSpPr>
            <p:cNvPr id="46151" name="Line 10"/>
            <p:cNvSpPr>
              <a:spLocks noChangeShapeType="1"/>
            </p:cNvSpPr>
            <p:nvPr/>
          </p:nvSpPr>
          <p:spPr bwMode="auto">
            <a:xfrm>
              <a:off x="2304" y="1496"/>
              <a:ext cx="384" cy="84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152" name="Group 40"/>
            <p:cNvGrpSpPr>
              <a:grpSpLocks/>
            </p:cNvGrpSpPr>
            <p:nvPr/>
          </p:nvGrpSpPr>
          <p:grpSpPr bwMode="auto">
            <a:xfrm>
              <a:off x="2038" y="1328"/>
              <a:ext cx="916" cy="1173"/>
              <a:chOff x="2038" y="1328"/>
              <a:chExt cx="916" cy="1173"/>
            </a:xfrm>
          </p:grpSpPr>
          <p:sp>
            <p:nvSpPr>
              <p:cNvPr id="46153" name="Oval 41"/>
              <p:cNvSpPr>
                <a:spLocks noChangeArrowheads="1"/>
              </p:cNvSpPr>
              <p:nvPr/>
            </p:nvSpPr>
            <p:spPr bwMode="auto">
              <a:xfrm>
                <a:off x="2040" y="1344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4" name="Text Box 42"/>
              <p:cNvSpPr txBox="1">
                <a:spLocks noChangeArrowheads="1"/>
              </p:cNvSpPr>
              <p:nvPr/>
            </p:nvSpPr>
            <p:spPr bwMode="auto">
              <a:xfrm>
                <a:off x="2038" y="1328"/>
                <a:ext cx="548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2,0,0,0</a:t>
                </a:r>
              </a:p>
            </p:txBody>
          </p:sp>
          <p:sp>
            <p:nvSpPr>
              <p:cNvPr id="46155" name="Oval 43"/>
              <p:cNvSpPr>
                <a:spLocks noChangeArrowheads="1"/>
              </p:cNvSpPr>
              <p:nvPr/>
            </p:nvSpPr>
            <p:spPr bwMode="auto">
              <a:xfrm>
                <a:off x="2408" y="2320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6" name="Text Box 44"/>
              <p:cNvSpPr txBox="1">
                <a:spLocks noChangeArrowheads="1"/>
              </p:cNvSpPr>
              <p:nvPr/>
            </p:nvSpPr>
            <p:spPr bwMode="auto">
              <a:xfrm>
                <a:off x="2406" y="2304"/>
                <a:ext cx="548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2,0,1,0</a:t>
                </a:r>
              </a:p>
            </p:txBody>
          </p:sp>
          <p:sp>
            <p:nvSpPr>
              <p:cNvPr id="46157" name="Text Box 45"/>
              <p:cNvSpPr txBox="1">
                <a:spLocks noChangeArrowheads="1"/>
              </p:cNvSpPr>
              <p:nvPr/>
            </p:nvSpPr>
            <p:spPr bwMode="auto">
              <a:xfrm>
                <a:off x="2224" y="1912"/>
                <a:ext cx="608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b="1"/>
                  <a:t>(2,0,0,0)</a:t>
                </a:r>
              </a:p>
            </p:txBody>
          </p:sp>
        </p:grpSp>
      </p:grp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4445000" y="3416300"/>
            <a:ext cx="1073150" cy="1277938"/>
            <a:chOff x="2800" y="2152"/>
            <a:chExt cx="676" cy="805"/>
          </a:xfrm>
        </p:grpSpPr>
        <p:sp>
          <p:nvSpPr>
            <p:cNvPr id="46144" name="Line 11"/>
            <p:cNvSpPr>
              <a:spLocks noChangeShapeType="1"/>
            </p:cNvSpPr>
            <p:nvPr/>
          </p:nvSpPr>
          <p:spPr bwMode="auto">
            <a:xfrm>
              <a:off x="3072" y="2312"/>
              <a:ext cx="144" cy="424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145" name="Group 79"/>
            <p:cNvGrpSpPr>
              <a:grpSpLocks/>
            </p:cNvGrpSpPr>
            <p:nvPr/>
          </p:nvGrpSpPr>
          <p:grpSpPr bwMode="auto">
            <a:xfrm>
              <a:off x="2800" y="2152"/>
              <a:ext cx="676" cy="805"/>
              <a:chOff x="2800" y="2152"/>
              <a:chExt cx="676" cy="805"/>
            </a:xfrm>
          </p:grpSpPr>
          <p:sp>
            <p:nvSpPr>
              <p:cNvPr id="46146" name="Oval 47"/>
              <p:cNvSpPr>
                <a:spLocks noChangeArrowheads="1"/>
              </p:cNvSpPr>
              <p:nvPr/>
            </p:nvSpPr>
            <p:spPr bwMode="auto">
              <a:xfrm>
                <a:off x="2824" y="2168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7" name="Text Box 48"/>
              <p:cNvSpPr txBox="1">
                <a:spLocks noChangeArrowheads="1"/>
              </p:cNvSpPr>
              <p:nvPr/>
            </p:nvSpPr>
            <p:spPr bwMode="auto">
              <a:xfrm>
                <a:off x="2822" y="2152"/>
                <a:ext cx="548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2,0,2,0</a:t>
                </a:r>
              </a:p>
            </p:txBody>
          </p:sp>
          <p:sp>
            <p:nvSpPr>
              <p:cNvPr id="46148" name="Oval 49"/>
              <p:cNvSpPr>
                <a:spLocks noChangeArrowheads="1"/>
              </p:cNvSpPr>
              <p:nvPr/>
            </p:nvSpPr>
            <p:spPr bwMode="auto">
              <a:xfrm>
                <a:off x="2930" y="2776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9" name="Text Box 50"/>
              <p:cNvSpPr txBox="1">
                <a:spLocks noChangeArrowheads="1"/>
              </p:cNvSpPr>
              <p:nvPr/>
            </p:nvSpPr>
            <p:spPr bwMode="auto">
              <a:xfrm>
                <a:off x="2928" y="2760"/>
                <a:ext cx="548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2,0,2,1</a:t>
                </a:r>
              </a:p>
            </p:txBody>
          </p:sp>
          <p:sp>
            <p:nvSpPr>
              <p:cNvPr id="46150" name="Text Box 51"/>
              <p:cNvSpPr txBox="1">
                <a:spLocks noChangeArrowheads="1"/>
              </p:cNvSpPr>
              <p:nvPr/>
            </p:nvSpPr>
            <p:spPr bwMode="auto">
              <a:xfrm>
                <a:off x="2800" y="2472"/>
                <a:ext cx="608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b="1"/>
                  <a:t>(2,0,2,0)</a:t>
                </a:r>
              </a:p>
            </p:txBody>
          </p:sp>
        </p:grpSp>
      </p:grpSp>
      <p:grpSp>
        <p:nvGrpSpPr>
          <p:cNvPr id="8" name="Group 84"/>
          <p:cNvGrpSpPr>
            <a:grpSpLocks/>
          </p:cNvGrpSpPr>
          <p:nvPr/>
        </p:nvGrpSpPr>
        <p:grpSpPr bwMode="auto">
          <a:xfrm>
            <a:off x="4556125" y="2755900"/>
            <a:ext cx="1492250" cy="1227138"/>
            <a:chOff x="2870" y="1736"/>
            <a:chExt cx="940" cy="773"/>
          </a:xfrm>
        </p:grpSpPr>
        <p:sp>
          <p:nvSpPr>
            <p:cNvPr id="46137" name="Line 12"/>
            <p:cNvSpPr>
              <a:spLocks noChangeShapeType="1"/>
            </p:cNvSpPr>
            <p:nvPr/>
          </p:nvSpPr>
          <p:spPr bwMode="auto">
            <a:xfrm>
              <a:off x="3216" y="1896"/>
              <a:ext cx="256" cy="416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138" name="Group 52"/>
            <p:cNvGrpSpPr>
              <a:grpSpLocks/>
            </p:cNvGrpSpPr>
            <p:nvPr/>
          </p:nvGrpSpPr>
          <p:grpSpPr bwMode="auto">
            <a:xfrm>
              <a:off x="2870" y="1736"/>
              <a:ext cx="940" cy="773"/>
              <a:chOff x="2870" y="1736"/>
              <a:chExt cx="940" cy="773"/>
            </a:xfrm>
          </p:grpSpPr>
          <p:sp>
            <p:nvSpPr>
              <p:cNvPr id="46139" name="Oval 53"/>
              <p:cNvSpPr>
                <a:spLocks noChangeArrowheads="1"/>
              </p:cNvSpPr>
              <p:nvPr/>
            </p:nvSpPr>
            <p:spPr bwMode="auto">
              <a:xfrm>
                <a:off x="2872" y="1752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0" name="Text Box 54"/>
              <p:cNvSpPr txBox="1">
                <a:spLocks noChangeArrowheads="1"/>
              </p:cNvSpPr>
              <p:nvPr/>
            </p:nvSpPr>
            <p:spPr bwMode="auto">
              <a:xfrm>
                <a:off x="2870" y="1736"/>
                <a:ext cx="548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1,2,0,0</a:t>
                </a:r>
              </a:p>
            </p:txBody>
          </p:sp>
          <p:sp>
            <p:nvSpPr>
              <p:cNvPr id="46141" name="Oval 55"/>
              <p:cNvSpPr>
                <a:spLocks noChangeArrowheads="1"/>
              </p:cNvSpPr>
              <p:nvPr/>
            </p:nvSpPr>
            <p:spPr bwMode="auto">
              <a:xfrm>
                <a:off x="3264" y="2328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2" name="Text Box 56"/>
              <p:cNvSpPr txBox="1">
                <a:spLocks noChangeArrowheads="1"/>
              </p:cNvSpPr>
              <p:nvPr/>
            </p:nvSpPr>
            <p:spPr bwMode="auto">
              <a:xfrm>
                <a:off x="3262" y="2312"/>
                <a:ext cx="548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2,2,3,0</a:t>
                </a:r>
              </a:p>
            </p:txBody>
          </p:sp>
          <p:sp>
            <p:nvSpPr>
              <p:cNvPr id="46143" name="Text Box 57"/>
              <p:cNvSpPr txBox="1">
                <a:spLocks noChangeArrowheads="1"/>
              </p:cNvSpPr>
              <p:nvPr/>
            </p:nvSpPr>
            <p:spPr bwMode="auto">
              <a:xfrm>
                <a:off x="2960" y="1944"/>
                <a:ext cx="608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b="1"/>
                  <a:t>(1,2,0,0)</a:t>
                </a:r>
              </a:p>
            </p:txBody>
          </p:sp>
        </p:grpSp>
      </p:grpSp>
      <p:grpSp>
        <p:nvGrpSpPr>
          <p:cNvPr id="10" name="Group 85"/>
          <p:cNvGrpSpPr>
            <a:grpSpLocks/>
          </p:cNvGrpSpPr>
          <p:nvPr/>
        </p:nvGrpSpPr>
        <p:grpSpPr bwMode="auto">
          <a:xfrm>
            <a:off x="5715000" y="2108200"/>
            <a:ext cx="1631950" cy="1849438"/>
            <a:chOff x="3600" y="1328"/>
            <a:chExt cx="1028" cy="1165"/>
          </a:xfrm>
        </p:grpSpPr>
        <p:sp>
          <p:nvSpPr>
            <p:cNvPr id="46130" name="Line 14"/>
            <p:cNvSpPr>
              <a:spLocks noChangeShapeType="1"/>
            </p:cNvSpPr>
            <p:nvPr/>
          </p:nvSpPr>
          <p:spPr bwMode="auto">
            <a:xfrm>
              <a:off x="3936" y="1504"/>
              <a:ext cx="480" cy="816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131" name="Group 58"/>
            <p:cNvGrpSpPr>
              <a:grpSpLocks/>
            </p:cNvGrpSpPr>
            <p:nvPr/>
          </p:nvGrpSpPr>
          <p:grpSpPr bwMode="auto">
            <a:xfrm>
              <a:off x="3600" y="1328"/>
              <a:ext cx="1028" cy="1165"/>
              <a:chOff x="3550" y="1328"/>
              <a:chExt cx="1028" cy="1165"/>
            </a:xfrm>
          </p:grpSpPr>
          <p:sp>
            <p:nvSpPr>
              <p:cNvPr id="46132" name="Oval 59"/>
              <p:cNvSpPr>
                <a:spLocks noChangeArrowheads="1"/>
              </p:cNvSpPr>
              <p:nvPr/>
            </p:nvSpPr>
            <p:spPr bwMode="auto">
              <a:xfrm>
                <a:off x="3552" y="1344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3" name="Text Box 60"/>
              <p:cNvSpPr txBox="1">
                <a:spLocks noChangeArrowheads="1"/>
              </p:cNvSpPr>
              <p:nvPr/>
            </p:nvSpPr>
            <p:spPr bwMode="auto">
              <a:xfrm>
                <a:off x="3550" y="1328"/>
                <a:ext cx="548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4,0,2,2</a:t>
                </a:r>
              </a:p>
            </p:txBody>
          </p:sp>
          <p:sp>
            <p:nvSpPr>
              <p:cNvPr id="46134" name="Oval 61"/>
              <p:cNvSpPr>
                <a:spLocks noChangeArrowheads="1"/>
              </p:cNvSpPr>
              <p:nvPr/>
            </p:nvSpPr>
            <p:spPr bwMode="auto">
              <a:xfrm>
                <a:off x="4032" y="2312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5" name="Text Box 62"/>
              <p:cNvSpPr txBox="1">
                <a:spLocks noChangeArrowheads="1"/>
              </p:cNvSpPr>
              <p:nvPr/>
            </p:nvSpPr>
            <p:spPr bwMode="auto">
              <a:xfrm>
                <a:off x="4030" y="2296"/>
                <a:ext cx="548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4,2,4,2</a:t>
                </a:r>
              </a:p>
            </p:txBody>
          </p:sp>
          <p:sp>
            <p:nvSpPr>
              <p:cNvPr id="46136" name="Text Box 63"/>
              <p:cNvSpPr txBox="1">
                <a:spLocks noChangeArrowheads="1"/>
              </p:cNvSpPr>
              <p:nvPr/>
            </p:nvSpPr>
            <p:spPr bwMode="auto">
              <a:xfrm>
                <a:off x="3736" y="1688"/>
                <a:ext cx="608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b="1"/>
                  <a:t>(4,0,2,2)</a:t>
                </a:r>
              </a:p>
            </p:txBody>
          </p:sp>
        </p:grpSp>
      </p:grpSp>
      <p:grpSp>
        <p:nvGrpSpPr>
          <p:cNvPr id="12" name="Group 87"/>
          <p:cNvGrpSpPr>
            <a:grpSpLocks/>
          </p:cNvGrpSpPr>
          <p:nvPr/>
        </p:nvGrpSpPr>
        <p:grpSpPr bwMode="auto">
          <a:xfrm>
            <a:off x="5334000" y="2311400"/>
            <a:ext cx="1206500" cy="2230438"/>
            <a:chOff x="3360" y="1456"/>
            <a:chExt cx="760" cy="1405"/>
          </a:xfrm>
        </p:grpSpPr>
        <p:sp>
          <p:nvSpPr>
            <p:cNvPr id="46123" name="Line 13"/>
            <p:cNvSpPr>
              <a:spLocks noChangeShapeType="1"/>
            </p:cNvSpPr>
            <p:nvPr/>
          </p:nvSpPr>
          <p:spPr bwMode="auto">
            <a:xfrm flipV="1">
              <a:off x="3600" y="1632"/>
              <a:ext cx="48" cy="1056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124" name="Group 80"/>
            <p:cNvGrpSpPr>
              <a:grpSpLocks/>
            </p:cNvGrpSpPr>
            <p:nvPr/>
          </p:nvGrpSpPr>
          <p:grpSpPr bwMode="auto">
            <a:xfrm>
              <a:off x="3360" y="1456"/>
              <a:ext cx="760" cy="1405"/>
              <a:chOff x="3360" y="1456"/>
              <a:chExt cx="760" cy="1405"/>
            </a:xfrm>
          </p:grpSpPr>
          <p:sp>
            <p:nvSpPr>
              <p:cNvPr id="46125" name="Oval 65"/>
              <p:cNvSpPr>
                <a:spLocks noChangeArrowheads="1"/>
              </p:cNvSpPr>
              <p:nvPr/>
            </p:nvSpPr>
            <p:spPr bwMode="auto">
              <a:xfrm>
                <a:off x="3418" y="2680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6" name="Text Box 66"/>
              <p:cNvSpPr txBox="1">
                <a:spLocks noChangeArrowheads="1"/>
              </p:cNvSpPr>
              <p:nvPr/>
            </p:nvSpPr>
            <p:spPr bwMode="auto">
              <a:xfrm>
                <a:off x="3408" y="2664"/>
                <a:ext cx="548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2,0,2,2</a:t>
                </a:r>
              </a:p>
            </p:txBody>
          </p:sp>
          <p:sp>
            <p:nvSpPr>
              <p:cNvPr id="46127" name="Oval 67"/>
              <p:cNvSpPr>
                <a:spLocks noChangeArrowheads="1"/>
              </p:cNvSpPr>
              <p:nvPr/>
            </p:nvSpPr>
            <p:spPr bwMode="auto">
              <a:xfrm>
                <a:off x="3362" y="1472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8" name="Text Box 68"/>
              <p:cNvSpPr txBox="1">
                <a:spLocks noChangeArrowheads="1"/>
              </p:cNvSpPr>
              <p:nvPr/>
            </p:nvSpPr>
            <p:spPr bwMode="auto">
              <a:xfrm>
                <a:off x="3360" y="1456"/>
                <a:ext cx="548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3,0,2,2</a:t>
                </a:r>
              </a:p>
            </p:txBody>
          </p:sp>
          <p:sp>
            <p:nvSpPr>
              <p:cNvPr id="46129" name="Text Box 69"/>
              <p:cNvSpPr txBox="1">
                <a:spLocks noChangeArrowheads="1"/>
              </p:cNvSpPr>
              <p:nvPr/>
            </p:nvSpPr>
            <p:spPr bwMode="auto">
              <a:xfrm>
                <a:off x="3512" y="2040"/>
                <a:ext cx="608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b="1"/>
                  <a:t>(2,0,2,2)</a:t>
                </a:r>
              </a:p>
            </p:txBody>
          </p:sp>
        </p:grpSp>
      </p:grpSp>
      <p:grpSp>
        <p:nvGrpSpPr>
          <p:cNvPr id="14" name="Group 86"/>
          <p:cNvGrpSpPr>
            <a:grpSpLocks/>
          </p:cNvGrpSpPr>
          <p:nvPr/>
        </p:nvGrpSpPr>
        <p:grpSpPr bwMode="auto">
          <a:xfrm>
            <a:off x="7086600" y="3556000"/>
            <a:ext cx="1282700" cy="1112838"/>
            <a:chOff x="4464" y="2240"/>
            <a:chExt cx="808" cy="701"/>
          </a:xfrm>
        </p:grpSpPr>
        <p:sp>
          <p:nvSpPr>
            <p:cNvPr id="46116" name="Line 18"/>
            <p:cNvSpPr>
              <a:spLocks noChangeShapeType="1"/>
            </p:cNvSpPr>
            <p:nvPr/>
          </p:nvSpPr>
          <p:spPr bwMode="auto">
            <a:xfrm flipV="1">
              <a:off x="4624" y="2392"/>
              <a:ext cx="80" cy="392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117" name="Group 78"/>
            <p:cNvGrpSpPr>
              <a:grpSpLocks/>
            </p:cNvGrpSpPr>
            <p:nvPr/>
          </p:nvGrpSpPr>
          <p:grpSpPr bwMode="auto">
            <a:xfrm>
              <a:off x="4464" y="2240"/>
              <a:ext cx="808" cy="701"/>
              <a:chOff x="4464" y="2240"/>
              <a:chExt cx="808" cy="701"/>
            </a:xfrm>
          </p:grpSpPr>
          <p:sp>
            <p:nvSpPr>
              <p:cNvPr id="46118" name="Oval 71"/>
              <p:cNvSpPr>
                <a:spLocks noChangeArrowheads="1"/>
              </p:cNvSpPr>
              <p:nvPr/>
            </p:nvSpPr>
            <p:spPr bwMode="auto">
              <a:xfrm>
                <a:off x="4466" y="2760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9" name="Text Box 72"/>
              <p:cNvSpPr txBox="1">
                <a:spLocks noChangeArrowheads="1"/>
              </p:cNvSpPr>
              <p:nvPr/>
            </p:nvSpPr>
            <p:spPr bwMode="auto">
              <a:xfrm>
                <a:off x="4464" y="2744"/>
                <a:ext cx="548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2,0,2,3</a:t>
                </a:r>
              </a:p>
            </p:txBody>
          </p:sp>
          <p:sp>
            <p:nvSpPr>
              <p:cNvPr id="46120" name="Oval 73"/>
              <p:cNvSpPr>
                <a:spLocks noChangeArrowheads="1"/>
              </p:cNvSpPr>
              <p:nvPr/>
            </p:nvSpPr>
            <p:spPr bwMode="auto">
              <a:xfrm>
                <a:off x="4568" y="2256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1" name="Text Box 74"/>
              <p:cNvSpPr txBox="1">
                <a:spLocks noChangeArrowheads="1"/>
              </p:cNvSpPr>
              <p:nvPr/>
            </p:nvSpPr>
            <p:spPr bwMode="auto">
              <a:xfrm>
                <a:off x="4566" y="2240"/>
                <a:ext cx="548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4,2,5,3</a:t>
                </a:r>
              </a:p>
            </p:txBody>
          </p:sp>
          <p:sp>
            <p:nvSpPr>
              <p:cNvPr id="46122" name="Text Box 75"/>
              <p:cNvSpPr txBox="1">
                <a:spLocks noChangeArrowheads="1"/>
              </p:cNvSpPr>
              <p:nvPr/>
            </p:nvSpPr>
            <p:spPr bwMode="auto">
              <a:xfrm>
                <a:off x="4664" y="2528"/>
                <a:ext cx="608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b="1"/>
                  <a:t>(2,0,2,3)</a:t>
                </a:r>
              </a:p>
            </p:txBody>
          </p:sp>
        </p:grpSp>
      </p:grpSp>
      <p:sp>
        <p:nvSpPr>
          <p:cNvPr id="46113" name="Oval 76"/>
          <p:cNvSpPr>
            <a:spLocks noChangeArrowheads="1"/>
          </p:cNvSpPr>
          <p:nvPr/>
        </p:nvSpPr>
        <p:spPr bwMode="auto">
          <a:xfrm>
            <a:off x="965200" y="5016500"/>
            <a:ext cx="838200" cy="2921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4" name="Text Box 77"/>
          <p:cNvSpPr txBox="1">
            <a:spLocks noChangeArrowheads="1"/>
          </p:cNvSpPr>
          <p:nvPr/>
        </p:nvSpPr>
        <p:spPr bwMode="auto">
          <a:xfrm>
            <a:off x="923925" y="4991100"/>
            <a:ext cx="9588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n,m,p,q</a:t>
            </a:r>
          </a:p>
        </p:txBody>
      </p:sp>
      <p:sp>
        <p:nvSpPr>
          <p:cNvPr id="46115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B9D23A9-0FC9-0643-9B30-60A62BFA25AA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233363"/>
            <a:ext cx="6196012" cy="522287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Comparing Vector Timestamps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90600"/>
            <a:ext cx="7899400" cy="5308600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Char char="v"/>
            </a:pPr>
            <a:r>
              <a:rPr lang="en-US" sz="2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VT</a:t>
            </a:r>
            <a:r>
              <a:rPr lang="en-US" sz="2800" baseline="-25000"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= VT</a:t>
            </a:r>
            <a:r>
              <a:rPr lang="en-US" sz="2800" baseline="-25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,  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None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		</a:t>
            </a:r>
            <a:r>
              <a:rPr lang="en-US" sz="2800" i="1">
                <a:latin typeface="Arial" charset="0"/>
                <a:ea typeface="ＭＳ Ｐゴシック" charset="0"/>
                <a:cs typeface="ＭＳ Ｐゴシック" charset="0"/>
              </a:rPr>
              <a:t>iff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  VT</a:t>
            </a:r>
            <a:r>
              <a:rPr lang="en-US" sz="2800" baseline="-25000"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[i] = VT</a:t>
            </a:r>
            <a:r>
              <a:rPr lang="en-US" sz="2800" baseline="-25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[i], for all i = 1, … , n</a:t>
            </a:r>
            <a:endParaRPr lang="en-US" sz="3200">
              <a:solidFill>
                <a:schemeClr val="hlink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Char char="v"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VT</a:t>
            </a:r>
            <a:r>
              <a:rPr lang="en-US" sz="2800" baseline="-25000"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&lt; VT</a:t>
            </a:r>
            <a:r>
              <a:rPr lang="en-US" sz="2800" baseline="-25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,  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None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		</a:t>
            </a:r>
            <a:r>
              <a:rPr lang="en-US" sz="2800" i="1">
                <a:latin typeface="Arial" charset="0"/>
                <a:ea typeface="ＭＳ Ｐゴシック" charset="0"/>
                <a:cs typeface="ＭＳ Ｐゴシック" charset="0"/>
              </a:rPr>
              <a:t>iff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  VT</a:t>
            </a:r>
            <a:r>
              <a:rPr lang="en-US" sz="2800" baseline="-25000"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[i] &lt; VT</a:t>
            </a:r>
            <a:r>
              <a:rPr lang="en-US" sz="2800" baseline="-25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[i], for all i = 1, … , n</a:t>
            </a:r>
            <a:endParaRPr lang="en-US" sz="3200">
              <a:solidFill>
                <a:schemeClr val="hlink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Char char="v"/>
            </a:pPr>
            <a:r>
              <a:rPr lang="en-US" sz="2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VT</a:t>
            </a:r>
            <a:r>
              <a:rPr lang="en-US" sz="2800" baseline="-25000"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&lt; VT</a:t>
            </a:r>
            <a:r>
              <a:rPr lang="en-US" sz="2800" baseline="-25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,  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None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		</a:t>
            </a:r>
            <a:r>
              <a:rPr lang="en-US" sz="2800" i="1">
                <a:latin typeface="Arial" charset="0"/>
                <a:ea typeface="ＭＳ Ｐゴシック" charset="0"/>
                <a:cs typeface="ＭＳ Ｐゴシック" charset="0"/>
              </a:rPr>
              <a:t>iff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  VT</a:t>
            </a:r>
            <a:r>
              <a:rPr lang="en-US" sz="2800" baseline="-25000"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&lt; VT</a:t>
            </a:r>
            <a:r>
              <a:rPr lang="en-US" sz="2800" baseline="-25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&amp; 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None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		      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 j (1 &lt; j &lt; n &amp; VT</a:t>
            </a:r>
            <a:r>
              <a:rPr lang="en-US" sz="2800" baseline="-2500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[j] &lt; VT</a:t>
            </a:r>
            <a:r>
              <a:rPr lang="en-US" sz="2800" baseline="-2500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[j])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Char char="v"/>
            </a:pPr>
            <a:r>
              <a:rPr lang="en-US" sz="32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VT</a:t>
            </a:r>
            <a:r>
              <a:rPr lang="en-US" sz="2800" baseline="-25000"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is concurrent with VT</a:t>
            </a:r>
            <a:r>
              <a:rPr lang="en-US" sz="2800" baseline="-25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None/>
            </a:pPr>
            <a:r>
              <a:rPr lang="en-US" sz="2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	</a:t>
            </a:r>
            <a:r>
              <a:rPr lang="en-US" sz="2800" i="1">
                <a:latin typeface="Arial" charset="0"/>
                <a:ea typeface="ＭＳ Ｐゴシック" charset="0"/>
                <a:cs typeface="ＭＳ Ｐゴシック" charset="0"/>
              </a:rPr>
              <a:t>iff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 (not VT</a:t>
            </a:r>
            <a:r>
              <a:rPr lang="en-US" sz="2800" baseline="-25000"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&lt; VT</a:t>
            </a:r>
            <a:r>
              <a:rPr lang="en-US" sz="2800" baseline="-25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 AND not  VT</a:t>
            </a:r>
            <a:r>
              <a:rPr lang="en-US" sz="2800" baseline="-25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&lt; VT</a:t>
            </a:r>
            <a:r>
              <a:rPr lang="en-US" sz="2800" baseline="-25000"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1803400" y="2425700"/>
            <a:ext cx="139700" cy="7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2933700" y="4089400"/>
            <a:ext cx="139700" cy="7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3124200" y="4673600"/>
            <a:ext cx="139700" cy="7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3644900" y="4660900"/>
            <a:ext cx="139700" cy="7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3492500" y="5867400"/>
            <a:ext cx="139700" cy="7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6946900" y="5892800"/>
            <a:ext cx="139700" cy="7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B90AC37-7C72-254C-91BB-1A7C820AB4D6}" type="slidenum">
              <a:rPr lang="en-US"/>
              <a:pPr/>
              <a:t>22</a:t>
            </a:fld>
            <a:endParaRPr lang="en-US"/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3289300" y="3048000"/>
            <a:ext cx="139700" cy="7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animBg="1"/>
      <p:bldP spid="48134" grpId="0" animBg="1"/>
      <p:bldP spid="48135" grpId="0" animBg="1"/>
      <p:bldP spid="48136" grpId="0" animBg="1"/>
      <p:bldP spid="48137" grpId="0" animBg="1"/>
      <p:bldP spid="48138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5451475" cy="522288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/>
              <a:t>Summary, Announcements 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Time synchronization important for distributed systems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ea typeface="ＭＳ Ｐゴシック" charset="0"/>
              </a:rPr>
              <a:t>Cristian</a:t>
            </a:r>
            <a:r>
              <a:rPr lang="ja-JP" altLang="en-US" sz="1600">
                <a:latin typeface="Arial" charset="0"/>
                <a:ea typeface="ＭＳ Ｐゴシック" charset="0"/>
              </a:rPr>
              <a:t>’</a:t>
            </a:r>
            <a:r>
              <a:rPr lang="en-US" altLang="ja-JP" sz="1600">
                <a:latin typeface="Arial" charset="0"/>
                <a:ea typeface="ＭＳ Ｐゴシック" charset="0"/>
              </a:rPr>
              <a:t>s algorithm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ea typeface="ＭＳ Ｐゴシック" charset="0"/>
              </a:rPr>
              <a:t>Berkeley algorithm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ea typeface="ＭＳ Ｐゴシック" charset="0"/>
              </a:rPr>
              <a:t>NTP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Relative order of events enough for practical purposes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ea typeface="ＭＳ Ｐゴシック" charset="0"/>
              </a:rPr>
              <a:t>Lamport</a:t>
            </a:r>
            <a:r>
              <a:rPr lang="ja-JP" altLang="en-US" sz="1600">
                <a:latin typeface="Arial" charset="0"/>
                <a:ea typeface="ＭＳ Ｐゴシック" charset="0"/>
              </a:rPr>
              <a:t>’</a:t>
            </a:r>
            <a:r>
              <a:rPr lang="en-US" altLang="ja-JP" sz="1600">
                <a:latin typeface="Arial" charset="0"/>
                <a:ea typeface="ＭＳ Ｐゴシック" charset="0"/>
              </a:rPr>
              <a:t>s logical clocks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ea typeface="ＭＳ Ｐゴシック" charset="0"/>
              </a:rPr>
              <a:t>Vector clocks</a:t>
            </a:r>
          </a:p>
          <a:p>
            <a:pPr lvl="1">
              <a:lnSpc>
                <a:spcPct val="80000"/>
              </a:lnSpc>
            </a:pPr>
            <a:endParaRPr lang="en-US" sz="1600"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Next class: Global Snapshots. Reading: 11.5</a:t>
            </a:r>
          </a:p>
          <a:p>
            <a:pPr>
              <a:lnSpc>
                <a:spcPct val="80000"/>
              </a:lnSpc>
            </a:pPr>
            <a:endParaRPr lang="en-US" sz="20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0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Classes will be held in MEB 253 from now on.</a:t>
            </a:r>
          </a:p>
          <a:p>
            <a:pPr>
              <a:lnSpc>
                <a:spcPct val="80000"/>
              </a:lnSpc>
            </a:pPr>
            <a:r>
              <a:rPr lang="en-US" sz="20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Midterm date: October 11th, 2011 in class.</a:t>
            </a:r>
          </a:p>
        </p:txBody>
      </p:sp>
      <p:sp>
        <p:nvSpPr>
          <p:cNvPr id="50179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88D5CFE-F71F-6644-AA2D-693B9971ED3B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4724400" cy="522288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 wrap="square"/>
          <a:lstStyle/>
          <a:p>
            <a:pPr>
              <a:defRPr/>
            </a:pPr>
            <a:r>
              <a:rPr lang="en-US"/>
              <a:t>Why synchronization?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7772400" cy="46482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Servers in the cloud need to timestamp events 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Server A and server B in the cloud have different clock values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You buy an airline ticket online via the cloud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It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 altLang="ja-JP">
                <a:latin typeface="Arial" charset="0"/>
                <a:ea typeface="ＭＳ Ｐゴシック" charset="0"/>
              </a:rPr>
              <a:t>s the last airline ticket available on that flight 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Server A timestamps your purchase at 9h:15m:32.45s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What if someone else also bought the last ticket (via server B) at 9h:20m:22.76s?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What if Server A was &gt; 10 minutes ahead of server B? Behind? 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How would you know what the difference was at those times? 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Synchronization is required for </a:t>
            </a:r>
          </a:p>
          <a:p>
            <a:pPr lvl="1"/>
            <a:r>
              <a:rPr lang="en-US" sz="2400">
                <a:solidFill>
                  <a:schemeClr val="hlink"/>
                </a:solidFill>
                <a:latin typeface="Arial" charset="0"/>
                <a:ea typeface="ＭＳ Ｐゴシック" charset="0"/>
              </a:rPr>
              <a:t>Fairness</a:t>
            </a:r>
          </a:p>
          <a:p>
            <a:pPr lvl="1"/>
            <a:r>
              <a:rPr lang="en-US" sz="240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Correctness</a:t>
            </a:r>
            <a:r>
              <a:rPr lang="en-US" sz="2400">
                <a:solidFill>
                  <a:schemeClr val="hlink"/>
                </a:solidFill>
                <a:latin typeface="Arial" charset="0"/>
                <a:ea typeface="ＭＳ Ｐゴシック" charset="0"/>
              </a:rPr>
              <a:t> </a:t>
            </a:r>
          </a:p>
          <a:p>
            <a:pPr lvl="1"/>
            <a:endParaRPr lang="en-US" sz="2400">
              <a:solidFill>
                <a:schemeClr val="accent2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AE70A147-316B-7147-91E3-BDF1130D6F92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95300" y="901700"/>
            <a:ext cx="8153400" cy="5270500"/>
          </a:xfrm>
        </p:spPr>
        <p:txBody>
          <a:bodyPr/>
          <a:lstStyle/>
          <a:p>
            <a:pPr marL="381000" indent="-381000">
              <a:lnSpc>
                <a:spcPct val="110000"/>
              </a:lnSpc>
            </a:pP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An Asynchronous Distributed System (DS) consists of a number of </a:t>
            </a:r>
            <a:r>
              <a:rPr lang="en-US" sz="1800" i="1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processes.</a:t>
            </a:r>
          </a:p>
          <a:p>
            <a:pPr marL="381000" indent="-381000">
              <a:lnSpc>
                <a:spcPct val="110000"/>
              </a:lnSpc>
            </a:pP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Each process has a </a:t>
            </a:r>
            <a:r>
              <a:rPr lang="en-US" sz="1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state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 (values of variables).</a:t>
            </a:r>
          </a:p>
          <a:p>
            <a:pPr marL="381000" indent="-381000">
              <a:lnSpc>
                <a:spcPct val="110000"/>
              </a:lnSpc>
            </a:pP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Each process takes </a:t>
            </a:r>
            <a:r>
              <a:rPr lang="en-US" sz="1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actions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 to change its state, which may be an </a:t>
            </a:r>
            <a:r>
              <a:rPr lang="en-US" sz="1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instruction 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or a communication action (</a:t>
            </a:r>
            <a:r>
              <a:rPr lang="en-US" sz="1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send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receive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).</a:t>
            </a:r>
          </a:p>
          <a:p>
            <a:pPr marL="381000" indent="-381000">
              <a:lnSpc>
                <a:spcPct val="110000"/>
              </a:lnSpc>
              <a:buClr>
                <a:schemeClr val="hlink"/>
              </a:buClr>
            </a:pPr>
            <a:r>
              <a:rPr lang="en-US" sz="180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An </a:t>
            </a:r>
            <a:r>
              <a:rPr lang="en-US" sz="1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event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is the occurrence of an action.</a:t>
            </a:r>
          </a:p>
          <a:p>
            <a:pPr marL="381000" indent="-381000">
              <a:lnSpc>
                <a:spcPct val="110000"/>
              </a:lnSpc>
            </a:pP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Each process has a local clock – events </a:t>
            </a:r>
            <a:r>
              <a:rPr lang="en-US" sz="1800" i="1">
                <a:latin typeface="Arial" charset="0"/>
                <a:ea typeface="ＭＳ Ｐゴシック" charset="0"/>
                <a:cs typeface="ＭＳ Ｐゴシック" charset="0"/>
              </a:rPr>
              <a:t>within 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a process can be assigned </a:t>
            </a:r>
            <a:r>
              <a:rPr lang="en-US" sz="1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timestamps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, and thus ordered linearly.</a:t>
            </a:r>
          </a:p>
          <a:p>
            <a:pPr marL="381000" indent="-381000">
              <a:lnSpc>
                <a:spcPct val="110000"/>
              </a:lnSpc>
            </a:pP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But – in a DS, we also need to know the time order of events </a:t>
            </a:r>
            <a:r>
              <a:rPr lang="en-US" sz="1800" i="1" u="sng">
                <a:latin typeface="Arial" charset="0"/>
                <a:ea typeface="ＭＳ Ｐゴシック" charset="0"/>
                <a:cs typeface="ＭＳ Ｐゴシック" charset="0"/>
              </a:rPr>
              <a:t>across</a:t>
            </a:r>
            <a:r>
              <a:rPr lang="en-US" sz="1800" i="1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different processes.</a:t>
            </a:r>
          </a:p>
          <a:p>
            <a:pPr marL="381000" indent="-381000">
              <a:lnSpc>
                <a:spcPct val="110000"/>
              </a:lnSpc>
              <a:buFont typeface="Wingdings" charset="0"/>
              <a:buChar char="L"/>
            </a:pPr>
            <a:r>
              <a:rPr lang="en-US" sz="1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Clocks across processes are not synchronized in an asynchronous DS</a:t>
            </a:r>
          </a:p>
          <a:p>
            <a:pPr marL="762000" lvl="1" indent="-304800">
              <a:lnSpc>
                <a:spcPct val="110000"/>
              </a:lnSpc>
              <a:buFont typeface="Wingdings" charset="0"/>
              <a:buNone/>
            </a:pPr>
            <a:r>
              <a:rPr lang="en-US" sz="1400">
                <a:solidFill>
                  <a:schemeClr val="hlink"/>
                </a:solidFill>
                <a:latin typeface="Arial" charset="0"/>
                <a:ea typeface="ＭＳ Ｐゴシック" charset="0"/>
              </a:rPr>
              <a:t>(unlike in a multiprocessor/parallel system, where they are). So…</a:t>
            </a:r>
          </a:p>
          <a:p>
            <a:pPr marL="762000" lvl="1" indent="-304800">
              <a:lnSpc>
                <a:spcPct val="110000"/>
              </a:lnSpc>
              <a:buFont typeface="Wingdings" charset="0"/>
              <a:buAutoNum type="arabicPeriod"/>
            </a:pPr>
            <a:r>
              <a:rPr lang="en-US" sz="1400">
                <a:solidFill>
                  <a:schemeClr val="hlink"/>
                </a:solidFill>
                <a:latin typeface="Arial" charset="0"/>
                <a:ea typeface="ＭＳ Ｐゴシック" charset="0"/>
              </a:rPr>
              <a:t>Process clocks can be different</a:t>
            </a:r>
          </a:p>
          <a:p>
            <a:pPr marL="762000" lvl="1" indent="-304800">
              <a:lnSpc>
                <a:spcPct val="110000"/>
              </a:lnSpc>
              <a:buFont typeface="Wingdings" charset="0"/>
              <a:buAutoNum type="arabicPeriod"/>
            </a:pPr>
            <a:r>
              <a:rPr lang="en-US" sz="1400">
                <a:solidFill>
                  <a:schemeClr val="hlink"/>
                </a:solidFill>
                <a:latin typeface="Arial" charset="0"/>
                <a:ea typeface="ＭＳ Ｐゴシック" charset="0"/>
              </a:rPr>
              <a:t>Need algorithms for either (a) time synchronization, or (b) for telling which event happened before which</a:t>
            </a:r>
          </a:p>
          <a:p>
            <a:pPr marL="381000" indent="-381000">
              <a:lnSpc>
                <a:spcPct val="120000"/>
              </a:lnSpc>
            </a:pPr>
            <a:endParaRPr lang="en-US" sz="18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233363"/>
            <a:ext cx="6261100" cy="522287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Basics – Processes and Events </a:t>
            </a:r>
          </a:p>
        </p:txBody>
      </p:sp>
      <p:sp>
        <p:nvSpPr>
          <p:cNvPr id="11267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20E7FC9-E36C-7744-867B-00FAA83FA351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03200" y="1073150"/>
            <a:ext cx="8737600" cy="50927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In a DS, each process has its own clock.</a:t>
            </a:r>
          </a:p>
          <a:p>
            <a:pPr>
              <a:lnSpc>
                <a:spcPct val="120000"/>
              </a:lnSpc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Clock Skew versus Drift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US" sz="1600">
                <a:latin typeface="Arial" charset="0"/>
                <a:ea typeface="ＭＳ Ｐゴシック" charset="0"/>
              </a:rPr>
              <a:t>Clock </a:t>
            </a:r>
            <a:r>
              <a:rPr lang="en-US" sz="1600">
                <a:solidFill>
                  <a:srgbClr val="038A69"/>
                </a:solidFill>
                <a:latin typeface="Arial" charset="0"/>
                <a:ea typeface="ＭＳ Ｐゴシック" charset="0"/>
              </a:rPr>
              <a:t>Skew = Relative Difference in clock </a:t>
            </a:r>
            <a:r>
              <a:rPr lang="en-US" sz="1600" i="1">
                <a:solidFill>
                  <a:srgbClr val="038A69"/>
                </a:solidFill>
                <a:latin typeface="Arial" charset="0"/>
                <a:ea typeface="ＭＳ Ｐゴシック" charset="0"/>
              </a:rPr>
              <a:t>values </a:t>
            </a:r>
            <a:r>
              <a:rPr lang="en-US" sz="1600">
                <a:solidFill>
                  <a:srgbClr val="038A69"/>
                </a:solidFill>
                <a:latin typeface="Arial" charset="0"/>
                <a:ea typeface="ＭＳ Ｐゴシック" charset="0"/>
              </a:rPr>
              <a:t>of two processes</a:t>
            </a:r>
            <a:endParaRPr lang="en-US" sz="1600">
              <a:solidFill>
                <a:schemeClr val="accent2"/>
              </a:solidFill>
              <a:latin typeface="Arial" charset="0"/>
              <a:ea typeface="ＭＳ Ｐゴシック" charset="0"/>
            </a:endParaRP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US" sz="1600">
                <a:latin typeface="Arial" charset="0"/>
                <a:ea typeface="ＭＳ Ｐゴシック" charset="0"/>
              </a:rPr>
              <a:t>Clock </a:t>
            </a:r>
            <a:r>
              <a:rPr lang="en-US" sz="160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Drift</a:t>
            </a:r>
            <a:r>
              <a:rPr lang="en-US" sz="1600">
                <a:latin typeface="Arial" charset="0"/>
                <a:ea typeface="ＭＳ Ｐゴシック" charset="0"/>
              </a:rPr>
              <a:t> </a:t>
            </a:r>
            <a:r>
              <a:rPr lang="en-US" sz="160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= Relative Difference in clock </a:t>
            </a:r>
            <a:r>
              <a:rPr lang="en-US" sz="1600" i="1">
                <a:solidFill>
                  <a:schemeClr val="accent2"/>
                </a:solidFill>
                <a:latin typeface="Arial" charset="0"/>
                <a:ea typeface="ＭＳ Ｐゴシック" charset="0"/>
              </a:rPr>
              <a:t>frequencies (rates) </a:t>
            </a:r>
            <a:r>
              <a:rPr lang="en-US" sz="160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of two processes</a:t>
            </a:r>
          </a:p>
          <a:p>
            <a:pPr>
              <a:lnSpc>
                <a:spcPct val="120000"/>
              </a:lnSpc>
            </a:pP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A non-zero clock drift will cause skew to continuously increase. </a:t>
            </a:r>
          </a:p>
          <a:p>
            <a:pPr>
              <a:lnSpc>
                <a:spcPct val="120000"/>
              </a:lnSpc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Maximum Drift Rate</a:t>
            </a: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(MDR) 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of a clock </a:t>
            </a:r>
          </a:p>
          <a:p>
            <a:pPr>
              <a:lnSpc>
                <a:spcPct val="120000"/>
              </a:lnSpc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Absolute MDR is defined relative to Coordinated Universal Time (UTC)</a:t>
            </a:r>
            <a:endParaRPr lang="en-US" sz="2000">
              <a:solidFill>
                <a:schemeClr val="hlink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US" sz="1600">
                <a:latin typeface="Arial" charset="0"/>
                <a:ea typeface="ＭＳ Ｐゴシック" charset="0"/>
              </a:rPr>
              <a:t>MDR of a process depends on the  environment.</a:t>
            </a:r>
          </a:p>
          <a:p>
            <a:pPr>
              <a:lnSpc>
                <a:spcPct val="120000"/>
              </a:lnSpc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Max drift rate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 between two clocks with similar MDR is</a:t>
            </a: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2 * MDR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		</a:t>
            </a:r>
            <a:endParaRPr lang="en-US" sz="2000">
              <a:solidFill>
                <a:schemeClr val="hlink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20000"/>
              </a:lnSpc>
            </a:pPr>
            <a:endParaRPr lang="en-US" sz="20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233363"/>
            <a:ext cx="6959600" cy="522287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Physical Clocks &amp; Synchronization </a:t>
            </a: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609600" y="5226050"/>
            <a:ext cx="72263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/>
              <a:t>Max-Synch-Interval = </a:t>
            </a:r>
          </a:p>
          <a:p>
            <a:pPr>
              <a:spcBef>
                <a:spcPct val="50000"/>
              </a:spcBef>
            </a:pPr>
            <a:r>
              <a:rPr lang="en-US" sz="2000" b="1"/>
              <a:t>	(MaxAcceptableSkew—CurrentSkew) / (MDR </a:t>
            </a:r>
            <a:r>
              <a:rPr lang="en-US" sz="2000" b="1">
                <a:sym typeface="Symbol" charset="0"/>
              </a:rPr>
              <a:t>* 2)</a:t>
            </a:r>
            <a:endParaRPr lang="en-US" sz="2000" b="1"/>
          </a:p>
        </p:txBody>
      </p:sp>
      <p:sp>
        <p:nvSpPr>
          <p:cNvPr id="13316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8F86961-5F24-4F4B-B277-B36446434448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233363"/>
            <a:ext cx="6080125" cy="522287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/>
              <a:t>Synchronizing Physical Clocks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0700" y="1066800"/>
            <a:ext cx="8064500" cy="5181600"/>
          </a:xfrm>
        </p:spPr>
        <p:txBody>
          <a:bodyPr/>
          <a:lstStyle/>
          <a:p>
            <a:r>
              <a:rPr lang="en-US" sz="2000" b="0" i="1"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2000" b="0" i="1" baseline="-2500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0" i="1">
                <a:latin typeface="Arial" charset="0"/>
                <a:ea typeface="ＭＳ Ｐゴシック" charset="0"/>
                <a:cs typeface="ＭＳ Ｐゴシック" charset="0"/>
              </a:rPr>
              <a:t>(t):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 the reading of the software clock at process 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 when the real time is 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r>
              <a:rPr lang="en-US" sz="20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External synchronization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: For a synchronization bound 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D&gt;0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, and for source S of UTC time,</a:t>
            </a:r>
          </a:p>
          <a:p>
            <a:pPr>
              <a:buFontTx/>
              <a:buNone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    </a:t>
            </a:r>
          </a:p>
          <a:p>
            <a:pPr>
              <a:buFontTx/>
              <a:buNone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    for 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i=1,2,...,N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 and for all real times 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Tx/>
              <a:buNone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    Clocks 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2000" i="1" baseline="-2500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 are accurate to within the bound 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r>
              <a:rPr lang="en-US" sz="20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Internal synchronization: 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For a synchronization bound 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D&gt;0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,</a:t>
            </a:r>
          </a:p>
          <a:p>
            <a:pPr>
              <a:buFontTx/>
              <a:buNone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2000">
              <a:solidFill>
                <a:schemeClr val="accent2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    for 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i, j=1,2,...,N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 and for all real times 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t.</a:t>
            </a:r>
          </a:p>
          <a:p>
            <a:pPr>
              <a:buFontTx/>
              <a:buNone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    Clocks 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2000" i="1" baseline="-2500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agree within the bound 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External synchronization with 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D </a:t>
            </a: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 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Internal synchronization with 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2D</a:t>
            </a:r>
          </a:p>
          <a:p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Internal synchronization with D </a:t>
            </a: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 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External synchronization with ??</a:t>
            </a:r>
          </a:p>
        </p:txBody>
      </p:sp>
      <p:graphicFrame>
        <p:nvGraphicFramePr>
          <p:cNvPr id="15363" name="Object 2"/>
          <p:cNvGraphicFramePr>
            <a:graphicFrameLocks noChangeAspect="1"/>
          </p:cNvGraphicFramePr>
          <p:nvPr/>
        </p:nvGraphicFramePr>
        <p:xfrm>
          <a:off x="895350" y="2235200"/>
          <a:ext cx="256857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4" imgW="1079032" imgH="253890" progId="Equation.3">
                  <p:embed/>
                </p:oleObj>
              </mc:Choice>
              <mc:Fallback>
                <p:oleObj name="Equation" r:id="rId4" imgW="1079032" imgH="25389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2235200"/>
                        <a:ext cx="2568575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3"/>
          <p:cNvGraphicFramePr>
            <a:graphicFrameLocks noChangeAspect="1"/>
          </p:cNvGraphicFramePr>
          <p:nvPr/>
        </p:nvGraphicFramePr>
        <p:xfrm>
          <a:off x="857250" y="3733800"/>
          <a:ext cx="26225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6" imgW="1129810" imgH="253890" progId="Equation.3">
                  <p:embed/>
                </p:oleObj>
              </mc:Choice>
              <mc:Fallback>
                <p:oleObj name="Equation" r:id="rId6" imgW="1129810" imgH="25389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733800"/>
                        <a:ext cx="262255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2F83C0E-07FA-4249-A31F-13D1357D8514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1613" y="423863"/>
            <a:ext cx="8472487" cy="522287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GB"/>
              <a:t>Clock Synchronization Using a Time Server</a:t>
            </a:r>
          </a:p>
        </p:txBody>
      </p:sp>
      <p:grpSp>
        <p:nvGrpSpPr>
          <p:cNvPr id="17410" name="Group 3"/>
          <p:cNvGrpSpPr>
            <a:grpSpLocks/>
          </p:cNvGrpSpPr>
          <p:nvPr/>
        </p:nvGrpSpPr>
        <p:grpSpPr bwMode="auto">
          <a:xfrm>
            <a:off x="642938" y="2387600"/>
            <a:ext cx="7670800" cy="2005013"/>
            <a:chOff x="439" y="1504"/>
            <a:chExt cx="5234" cy="1263"/>
          </a:xfrm>
        </p:grpSpPr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439" y="1504"/>
              <a:ext cx="1294" cy="946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439" y="1504"/>
              <a:ext cx="1313" cy="965"/>
            </a:xfrm>
            <a:prstGeom prst="rect">
              <a:avLst/>
            </a:prstGeom>
            <a:noFill/>
            <a:ln w="44450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4359" y="1504"/>
              <a:ext cx="1294" cy="946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4359" y="1504"/>
              <a:ext cx="1314" cy="965"/>
            </a:xfrm>
            <a:prstGeom prst="rect">
              <a:avLst/>
            </a:prstGeom>
            <a:noFill/>
            <a:ln w="44450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6" name="Oval 8"/>
            <p:cNvSpPr>
              <a:spLocks noChangeArrowheads="1"/>
            </p:cNvSpPr>
            <p:nvPr/>
          </p:nvSpPr>
          <p:spPr bwMode="auto">
            <a:xfrm>
              <a:off x="767" y="1658"/>
              <a:ext cx="638" cy="637"/>
            </a:xfrm>
            <a:prstGeom prst="ellipse">
              <a:avLst/>
            </a:prstGeom>
            <a:solidFill>
              <a:srgbClr val="FFFFFF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7" name="Freeform 9"/>
            <p:cNvSpPr>
              <a:spLocks/>
            </p:cNvSpPr>
            <p:nvPr/>
          </p:nvSpPr>
          <p:spPr bwMode="auto">
            <a:xfrm>
              <a:off x="4224" y="1735"/>
              <a:ext cx="155" cy="135"/>
            </a:xfrm>
            <a:custGeom>
              <a:avLst/>
              <a:gdLst>
                <a:gd name="T0" fmla="*/ 155 w 155"/>
                <a:gd name="T1" fmla="*/ 58 h 135"/>
                <a:gd name="T2" fmla="*/ 0 w 155"/>
                <a:gd name="T3" fmla="*/ 135 h 135"/>
                <a:gd name="T4" fmla="*/ 0 w 155"/>
                <a:gd name="T5" fmla="*/ 58 h 135"/>
                <a:gd name="T6" fmla="*/ 0 w 155"/>
                <a:gd name="T7" fmla="*/ 0 h 135"/>
                <a:gd name="T8" fmla="*/ 155 w 155"/>
                <a:gd name="T9" fmla="*/ 58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135"/>
                <a:gd name="T17" fmla="*/ 155 w 155"/>
                <a:gd name="T18" fmla="*/ 135 h 1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135">
                  <a:moveTo>
                    <a:pt x="155" y="58"/>
                  </a:moveTo>
                  <a:lnTo>
                    <a:pt x="0" y="135"/>
                  </a:lnTo>
                  <a:lnTo>
                    <a:pt x="0" y="58"/>
                  </a:lnTo>
                  <a:lnTo>
                    <a:pt x="0" y="0"/>
                  </a:lnTo>
                  <a:lnTo>
                    <a:pt x="155" y="58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Freeform 10"/>
            <p:cNvSpPr>
              <a:spLocks/>
            </p:cNvSpPr>
            <p:nvPr/>
          </p:nvSpPr>
          <p:spPr bwMode="auto">
            <a:xfrm>
              <a:off x="4224" y="1735"/>
              <a:ext cx="155" cy="135"/>
            </a:xfrm>
            <a:custGeom>
              <a:avLst/>
              <a:gdLst>
                <a:gd name="T0" fmla="*/ 155 w 155"/>
                <a:gd name="T1" fmla="*/ 58 h 135"/>
                <a:gd name="T2" fmla="*/ 0 w 155"/>
                <a:gd name="T3" fmla="*/ 135 h 135"/>
                <a:gd name="T4" fmla="*/ 0 w 155"/>
                <a:gd name="T5" fmla="*/ 58 h 135"/>
                <a:gd name="T6" fmla="*/ 0 w 155"/>
                <a:gd name="T7" fmla="*/ 0 h 135"/>
                <a:gd name="T8" fmla="*/ 155 w 155"/>
                <a:gd name="T9" fmla="*/ 58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135"/>
                <a:gd name="T17" fmla="*/ 155 w 155"/>
                <a:gd name="T18" fmla="*/ 135 h 1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135">
                  <a:moveTo>
                    <a:pt x="155" y="58"/>
                  </a:moveTo>
                  <a:lnTo>
                    <a:pt x="0" y="135"/>
                  </a:lnTo>
                  <a:lnTo>
                    <a:pt x="0" y="58"/>
                  </a:lnTo>
                  <a:lnTo>
                    <a:pt x="0" y="0"/>
                  </a:lnTo>
                  <a:lnTo>
                    <a:pt x="155" y="58"/>
                  </a:lnTo>
                  <a:close/>
                </a:path>
              </a:pathLst>
            </a:cu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Line 11"/>
            <p:cNvSpPr>
              <a:spLocks noChangeShapeType="1"/>
            </p:cNvSpPr>
            <p:nvPr/>
          </p:nvSpPr>
          <p:spPr bwMode="auto">
            <a:xfrm>
              <a:off x="1347" y="1793"/>
              <a:ext cx="2877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0" name="Freeform 12"/>
            <p:cNvSpPr>
              <a:spLocks/>
            </p:cNvSpPr>
            <p:nvPr/>
          </p:nvSpPr>
          <p:spPr bwMode="auto">
            <a:xfrm>
              <a:off x="1366" y="2102"/>
              <a:ext cx="155" cy="155"/>
            </a:xfrm>
            <a:custGeom>
              <a:avLst/>
              <a:gdLst>
                <a:gd name="T0" fmla="*/ 0 w 155"/>
                <a:gd name="T1" fmla="*/ 77 h 155"/>
                <a:gd name="T2" fmla="*/ 155 w 155"/>
                <a:gd name="T3" fmla="*/ 0 h 155"/>
                <a:gd name="T4" fmla="*/ 155 w 155"/>
                <a:gd name="T5" fmla="*/ 77 h 155"/>
                <a:gd name="T6" fmla="*/ 155 w 155"/>
                <a:gd name="T7" fmla="*/ 155 h 155"/>
                <a:gd name="T8" fmla="*/ 0 w 155"/>
                <a:gd name="T9" fmla="*/ 77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155"/>
                <a:gd name="T17" fmla="*/ 155 w 155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155">
                  <a:moveTo>
                    <a:pt x="0" y="77"/>
                  </a:moveTo>
                  <a:lnTo>
                    <a:pt x="155" y="0"/>
                  </a:lnTo>
                  <a:lnTo>
                    <a:pt x="155" y="77"/>
                  </a:lnTo>
                  <a:lnTo>
                    <a:pt x="155" y="155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Freeform 13"/>
            <p:cNvSpPr>
              <a:spLocks/>
            </p:cNvSpPr>
            <p:nvPr/>
          </p:nvSpPr>
          <p:spPr bwMode="auto">
            <a:xfrm>
              <a:off x="1366" y="2102"/>
              <a:ext cx="155" cy="155"/>
            </a:xfrm>
            <a:custGeom>
              <a:avLst/>
              <a:gdLst>
                <a:gd name="T0" fmla="*/ 0 w 155"/>
                <a:gd name="T1" fmla="*/ 77 h 155"/>
                <a:gd name="T2" fmla="*/ 155 w 155"/>
                <a:gd name="T3" fmla="*/ 0 h 155"/>
                <a:gd name="T4" fmla="*/ 155 w 155"/>
                <a:gd name="T5" fmla="*/ 77 h 155"/>
                <a:gd name="T6" fmla="*/ 155 w 155"/>
                <a:gd name="T7" fmla="*/ 155 h 155"/>
                <a:gd name="T8" fmla="*/ 0 w 155"/>
                <a:gd name="T9" fmla="*/ 77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155"/>
                <a:gd name="T17" fmla="*/ 155 w 155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155">
                  <a:moveTo>
                    <a:pt x="0" y="77"/>
                  </a:moveTo>
                  <a:lnTo>
                    <a:pt x="155" y="0"/>
                  </a:lnTo>
                  <a:lnTo>
                    <a:pt x="155" y="77"/>
                  </a:lnTo>
                  <a:lnTo>
                    <a:pt x="155" y="155"/>
                  </a:lnTo>
                  <a:lnTo>
                    <a:pt x="0" y="77"/>
                  </a:lnTo>
                  <a:close/>
                </a:path>
              </a:pathLst>
            </a:cu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 flipH="1">
              <a:off x="1521" y="2179"/>
              <a:ext cx="3302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Rectangle 15"/>
            <p:cNvSpPr>
              <a:spLocks noChangeArrowheads="1"/>
            </p:cNvSpPr>
            <p:nvPr/>
          </p:nvSpPr>
          <p:spPr bwMode="auto">
            <a:xfrm>
              <a:off x="4437" y="1755"/>
              <a:ext cx="77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Rectangle 16"/>
            <p:cNvSpPr>
              <a:spLocks noChangeArrowheads="1"/>
            </p:cNvSpPr>
            <p:nvPr/>
          </p:nvSpPr>
          <p:spPr bwMode="auto">
            <a:xfrm>
              <a:off x="4437" y="1755"/>
              <a:ext cx="96" cy="135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Rectangle 17"/>
            <p:cNvSpPr>
              <a:spLocks noChangeArrowheads="1"/>
            </p:cNvSpPr>
            <p:nvPr/>
          </p:nvSpPr>
          <p:spPr bwMode="auto">
            <a:xfrm>
              <a:off x="4591" y="1755"/>
              <a:ext cx="77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Rectangle 18"/>
            <p:cNvSpPr>
              <a:spLocks noChangeArrowheads="1"/>
            </p:cNvSpPr>
            <p:nvPr/>
          </p:nvSpPr>
          <p:spPr bwMode="auto">
            <a:xfrm>
              <a:off x="4591" y="1755"/>
              <a:ext cx="97" cy="135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Rectangle 19"/>
            <p:cNvSpPr>
              <a:spLocks noChangeArrowheads="1"/>
            </p:cNvSpPr>
            <p:nvPr/>
          </p:nvSpPr>
          <p:spPr bwMode="auto">
            <a:xfrm>
              <a:off x="2969" y="1755"/>
              <a:ext cx="39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Rectangle 20"/>
            <p:cNvSpPr>
              <a:spLocks noChangeArrowheads="1"/>
            </p:cNvSpPr>
            <p:nvPr/>
          </p:nvSpPr>
          <p:spPr bwMode="auto">
            <a:xfrm>
              <a:off x="2969" y="1755"/>
              <a:ext cx="58" cy="135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Rectangle 21"/>
            <p:cNvSpPr>
              <a:spLocks noChangeArrowheads="1"/>
            </p:cNvSpPr>
            <p:nvPr/>
          </p:nvSpPr>
          <p:spPr bwMode="auto">
            <a:xfrm>
              <a:off x="2969" y="2122"/>
              <a:ext cx="39" cy="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Rectangle 22"/>
            <p:cNvSpPr>
              <a:spLocks noChangeArrowheads="1"/>
            </p:cNvSpPr>
            <p:nvPr/>
          </p:nvSpPr>
          <p:spPr bwMode="auto">
            <a:xfrm>
              <a:off x="2969" y="2122"/>
              <a:ext cx="58" cy="154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Oval 23"/>
            <p:cNvSpPr>
              <a:spLocks noChangeArrowheads="1"/>
            </p:cNvSpPr>
            <p:nvPr/>
          </p:nvSpPr>
          <p:spPr bwMode="auto">
            <a:xfrm>
              <a:off x="4688" y="1658"/>
              <a:ext cx="618" cy="637"/>
            </a:xfrm>
            <a:prstGeom prst="ellipse">
              <a:avLst/>
            </a:prstGeom>
            <a:solidFill>
              <a:srgbClr val="FFFFFF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Rectangle 24"/>
            <p:cNvSpPr>
              <a:spLocks noChangeArrowheads="1"/>
            </p:cNvSpPr>
            <p:nvPr/>
          </p:nvSpPr>
          <p:spPr bwMode="auto">
            <a:xfrm>
              <a:off x="2865" y="1513"/>
              <a:ext cx="19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7433" name="Rectangle 25"/>
            <p:cNvSpPr>
              <a:spLocks noChangeArrowheads="1"/>
            </p:cNvSpPr>
            <p:nvPr/>
          </p:nvSpPr>
          <p:spPr bwMode="auto">
            <a:xfrm>
              <a:off x="2993" y="1584"/>
              <a:ext cx="8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7434" name="Rectangle 26"/>
            <p:cNvSpPr>
              <a:spLocks noChangeArrowheads="1"/>
            </p:cNvSpPr>
            <p:nvPr/>
          </p:nvSpPr>
          <p:spPr bwMode="auto">
            <a:xfrm>
              <a:off x="2892" y="2324"/>
              <a:ext cx="19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7435" name="Rectangle 27"/>
            <p:cNvSpPr>
              <a:spLocks noChangeArrowheads="1"/>
            </p:cNvSpPr>
            <p:nvPr/>
          </p:nvSpPr>
          <p:spPr bwMode="auto">
            <a:xfrm>
              <a:off x="3021" y="2395"/>
              <a:ext cx="8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7436" name="Rectangle 28"/>
            <p:cNvSpPr>
              <a:spLocks noChangeArrowheads="1"/>
            </p:cNvSpPr>
            <p:nvPr/>
          </p:nvSpPr>
          <p:spPr bwMode="auto">
            <a:xfrm>
              <a:off x="1057" y="2536"/>
              <a:ext cx="15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7437" name="Rectangle 29"/>
            <p:cNvSpPr>
              <a:spLocks noChangeArrowheads="1"/>
            </p:cNvSpPr>
            <p:nvPr/>
          </p:nvSpPr>
          <p:spPr bwMode="auto">
            <a:xfrm>
              <a:off x="4506" y="2575"/>
              <a:ext cx="9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Time server,S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</p:grpSp>
      <p:sp>
        <p:nvSpPr>
          <p:cNvPr id="17411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A018FAA-FCDC-3A40-9537-4AD340BEBB29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00100"/>
            <a:ext cx="7924800" cy="5524500"/>
          </a:xfrm>
        </p:spPr>
        <p:txBody>
          <a:bodyPr/>
          <a:lstStyle/>
          <a:p>
            <a:pPr>
              <a:lnSpc>
                <a:spcPct val="120000"/>
              </a:lnSpc>
              <a:buClr>
                <a:schemeClr val="hlink"/>
              </a:buClr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Uses a </a:t>
            </a:r>
            <a:r>
              <a:rPr lang="en-US" i="1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time server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to synchronize clocks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Time server keeps the reference time (say UTC)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 client asks the time server for time, the server responds with its current time, and the client uses the received value </a:t>
            </a:r>
            <a:r>
              <a:rPr lang="en-US" i="1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to set its clock</a:t>
            </a:r>
          </a:p>
          <a:p>
            <a:pPr>
              <a:lnSpc>
                <a:spcPct val="12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But network round-trip time introduces an error…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		</a:t>
            </a:r>
            <a:endParaRPr lang="en-US">
              <a:solidFill>
                <a:schemeClr val="hlink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20000"/>
              </a:lnSpc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4075113" cy="522288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Cristian’s Algorithm 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698500" y="3797300"/>
            <a:ext cx="6959600" cy="391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/>
              <a:t>Let </a:t>
            </a:r>
            <a:r>
              <a:rPr lang="en-US" sz="1800" b="1" i="1"/>
              <a:t>RTT = response-received-time – request-sent-time </a:t>
            </a:r>
            <a:r>
              <a:rPr lang="en-US" sz="1800" b="1"/>
              <a:t>(measurable at client)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Also, suppose we know (1) the minimum value </a:t>
            </a:r>
            <a:r>
              <a:rPr lang="en-US" sz="1800" b="1" i="1"/>
              <a:t>min </a:t>
            </a:r>
            <a:r>
              <a:rPr lang="en-US" sz="1800" b="1"/>
              <a:t>of the client-server one-way transmission time [Depends on what?]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(2) that the server timestamped the message at the last possible instant before sending it back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Then, the actual time could be between [T+min,T+RTT— min]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	What are the two extremes?</a:t>
            </a:r>
          </a:p>
          <a:p>
            <a:pPr>
              <a:spcBef>
                <a:spcPct val="50000"/>
              </a:spcBef>
            </a:pPr>
            <a:endParaRPr lang="en-US" sz="1800" b="1"/>
          </a:p>
          <a:p>
            <a:pPr>
              <a:lnSpc>
                <a:spcPct val="130000"/>
              </a:lnSpc>
              <a:spcBef>
                <a:spcPct val="50000"/>
              </a:spcBef>
            </a:pPr>
            <a:endParaRPr lang="en-US" sz="1800" b="1"/>
          </a:p>
          <a:p>
            <a:pPr>
              <a:spcBef>
                <a:spcPct val="50000"/>
              </a:spcBef>
            </a:pPr>
            <a:endParaRPr lang="en-US" sz="1800" b="1"/>
          </a:p>
        </p:txBody>
      </p:sp>
      <p:sp>
        <p:nvSpPr>
          <p:cNvPr id="19460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6C912F2-A8D5-E342-8331-181EEC689BB5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838200"/>
            <a:ext cx="8102600" cy="5397500"/>
          </a:xfrm>
        </p:spPr>
        <p:txBody>
          <a:bodyPr/>
          <a:lstStyle/>
          <a:p>
            <a:pPr>
              <a:lnSpc>
                <a:spcPct val="110000"/>
              </a:lnSpc>
              <a:buClr>
                <a:schemeClr val="hlink"/>
              </a:buClr>
              <a:buFont typeface="Symbol" charset="0"/>
              <a:buChar char="§"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Client sets its clock to halfway between  </a:t>
            </a:r>
            <a:r>
              <a:rPr lang="en-US" sz="16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rPr>
              <a:t>T+min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sz="16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rPr>
              <a:t>T+RTT— min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i.e.,  at </a:t>
            </a:r>
            <a:r>
              <a:rPr lang="en-US" sz="16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rPr>
              <a:t>T+RTT/2</a:t>
            </a:r>
          </a:p>
          <a:p>
            <a:pPr lvl="1">
              <a:lnSpc>
                <a:spcPct val="110000"/>
              </a:lnSpc>
              <a:buClr>
                <a:schemeClr val="hlink"/>
              </a:buClr>
              <a:buFont typeface="Symbol" charset="0"/>
              <a:buNone/>
            </a:pPr>
            <a:r>
              <a:rPr lang="en-US" sz="1200">
                <a:solidFill>
                  <a:schemeClr val="accent2"/>
                </a:solidFill>
                <a:latin typeface="Helvetica" charset="0"/>
                <a:ea typeface="ＭＳ Ｐゴシック" charset="0"/>
                <a:sym typeface="Wingdings" charset="0"/>
              </a:rPr>
              <a:t> </a:t>
            </a:r>
            <a:r>
              <a:rPr lang="en-US" sz="1200">
                <a:solidFill>
                  <a:schemeClr val="accent2"/>
                </a:solidFill>
                <a:latin typeface="Helvetica" charset="0"/>
                <a:ea typeface="ＭＳ Ｐゴシック" charset="0"/>
              </a:rPr>
              <a:t>Expected (i.e., average) skew in client clock time will be = half of this interval = (RTT/2 – </a:t>
            </a:r>
            <a:r>
              <a:rPr lang="en-US" sz="1200" i="1">
                <a:solidFill>
                  <a:schemeClr val="accent2"/>
                </a:solidFill>
                <a:latin typeface="Helvetica" charset="0"/>
                <a:ea typeface="ＭＳ Ｐゴシック" charset="0"/>
              </a:rPr>
              <a:t>min</a:t>
            </a:r>
            <a:r>
              <a:rPr lang="en-US" sz="1200">
                <a:solidFill>
                  <a:schemeClr val="accent2"/>
                </a:solidFill>
                <a:latin typeface="Helvetica" charset="0"/>
                <a:ea typeface="ＭＳ Ｐゴシック" charset="0"/>
              </a:rPr>
              <a:t>)</a:t>
            </a:r>
          </a:p>
          <a:p>
            <a:pPr>
              <a:lnSpc>
                <a:spcPct val="110000"/>
              </a:lnSpc>
              <a:buClr>
                <a:schemeClr val="hlink"/>
              </a:buClr>
              <a:buFont typeface="Symbol" charset="0"/>
              <a:buChar char="§"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Can increase clock value, but should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never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decrease it – Why?</a:t>
            </a:r>
          </a:p>
          <a:p>
            <a:pPr>
              <a:lnSpc>
                <a:spcPct val="110000"/>
              </a:lnSpc>
              <a:buClr>
                <a:schemeClr val="hlink"/>
              </a:buClr>
              <a:buFont typeface="Symbol" charset="0"/>
              <a:buChar char="§"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Can adjust speed of clock too (take multiple readings) – either up or down is ok. </a:t>
            </a:r>
          </a:p>
          <a:p>
            <a:pPr>
              <a:lnSpc>
                <a:spcPct val="100000"/>
              </a:lnSpc>
              <a:buClr>
                <a:schemeClr val="hlink"/>
              </a:buClr>
              <a:buFont typeface="Symbol" charset="0"/>
              <a:buChar char="§"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For unusually long RTTs, repeat the time request</a:t>
            </a:r>
          </a:p>
          <a:p>
            <a:pPr>
              <a:lnSpc>
                <a:spcPct val="100000"/>
              </a:lnSpc>
              <a:buFont typeface="Symbol" charset="0"/>
              <a:buChar char="§"/>
            </a:pP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For non-uniform RTTs, use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weighted  average</a:t>
            </a:r>
          </a:p>
          <a:p>
            <a:pPr>
              <a:lnSpc>
                <a:spcPct val="110000"/>
              </a:lnSpc>
              <a:buFont typeface="Symbol" charset="0"/>
              <a:buNone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endParaRPr lang="en-US" sz="2000">
              <a:solidFill>
                <a:schemeClr val="hlink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10000"/>
              </a:lnSpc>
            </a:pPr>
            <a:endParaRPr lang="en-US" sz="20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4683125" cy="522288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Cristian’s Algorithm (2) 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003300" y="4991100"/>
            <a:ext cx="69596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/>
              <a:t>avg-clock-error</a:t>
            </a:r>
            <a:r>
              <a:rPr lang="en-US" sz="2800" b="1" baseline="-25000"/>
              <a:t>0</a:t>
            </a:r>
            <a:r>
              <a:rPr lang="en-US" sz="2000" b="1"/>
              <a:t> = local-clock-error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2000" b="1"/>
              <a:t>avg-clock-error</a:t>
            </a:r>
            <a:r>
              <a:rPr lang="en-US" sz="2800" b="1" baseline="-25000"/>
              <a:t>n</a:t>
            </a:r>
            <a:r>
              <a:rPr lang="en-US" sz="2000" b="1"/>
              <a:t> = (W</a:t>
            </a:r>
            <a:r>
              <a:rPr lang="en-US" sz="2800" b="1" baseline="-25000"/>
              <a:t>n</a:t>
            </a:r>
            <a:r>
              <a:rPr lang="en-US" sz="2000" b="1"/>
              <a:t> * local-clock-error) + 				       (1 – W</a:t>
            </a:r>
            <a:r>
              <a:rPr lang="en-US" sz="2800" b="1" baseline="-25000"/>
              <a:t>n</a:t>
            </a:r>
            <a:r>
              <a:rPr lang="en-US" sz="2000" b="1"/>
              <a:t>) * local-clock-error</a:t>
            </a:r>
            <a:r>
              <a:rPr lang="en-US" sz="2800" b="1" baseline="-25000"/>
              <a:t>n-1</a:t>
            </a:r>
          </a:p>
        </p:txBody>
      </p:sp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566610A-6D64-4D4D-9FE9-19DDA9DD0424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</p:bldLst>
  </p:timing>
</p:sld>
</file>

<file path=ppt/theme/theme1.xml><?xml version="1.0" encoding="utf-8"?>
<a:theme xmlns:a="http://schemas.openxmlformats.org/drawingml/2006/main" name="2_LECT01">
  <a:themeElements>
    <a:clrScheme name="">
      <a:dk1>
        <a:srgbClr val="000000"/>
      </a:dk1>
      <a:lt1>
        <a:srgbClr val="FFFFFF"/>
      </a:lt1>
      <a:dk2>
        <a:srgbClr val="FAFD00"/>
      </a:dk2>
      <a:lt2>
        <a:srgbClr val="7F0624"/>
      </a:lt2>
      <a:accent1>
        <a:srgbClr val="FFFFFF"/>
      </a:accent1>
      <a:accent2>
        <a:srgbClr val="FA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E30000"/>
      </a:accent6>
      <a:hlink>
        <a:srgbClr val="1700E5"/>
      </a:hlink>
      <a:folHlink>
        <a:srgbClr val="CECECE"/>
      </a:folHlink>
    </a:clrScheme>
    <a:fontScheme name="2_LECT01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rgbClr val="000000"/>
          </a:solidFill>
          <a:prstDash val="solid"/>
          <a:round/>
          <a:headEnd type="none" w="sm" len="sm"/>
          <a:tailEnd type="stealth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Helvetica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rgbClr val="000000"/>
          </a:solidFill>
          <a:prstDash val="solid"/>
          <a:round/>
          <a:headEnd type="none" w="sm" len="sm"/>
          <a:tailEnd type="stealth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Helvetica" pitchFamily="-107" charset="0"/>
          </a:defRPr>
        </a:defPPr>
      </a:lstStyle>
    </a:lnDef>
  </a:objectDefaults>
  <a:extraClrSchemeLst>
    <a:extraClrScheme>
      <a:clrScheme name="LECT0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0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99203352</TotalTime>
  <Pages>34</Pages>
  <Words>1882</Words>
  <Application>Microsoft Macintosh PowerPoint</Application>
  <PresentationFormat>On-screen Show (4:3)</PresentationFormat>
  <Paragraphs>360</Paragraphs>
  <Slides>23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2_LECT01</vt:lpstr>
      <vt:lpstr>Equation</vt:lpstr>
      <vt:lpstr>Computer Science 425 Distributed Systems  CS 425 / CSE 424 / ECE 428  Fall 2011</vt:lpstr>
      <vt:lpstr>Why synchronization?</vt:lpstr>
      <vt:lpstr>Why synchronization?</vt:lpstr>
      <vt:lpstr>Basics – Processes and Events </vt:lpstr>
      <vt:lpstr>Physical Clocks &amp; Synchronization </vt:lpstr>
      <vt:lpstr>Synchronizing Physical Clocks</vt:lpstr>
      <vt:lpstr>Clock Synchronization Using a Time Server</vt:lpstr>
      <vt:lpstr>Cristian’s Algorithm </vt:lpstr>
      <vt:lpstr>Cristian’s Algorithm (2) </vt:lpstr>
      <vt:lpstr>Berkeley Algorithm </vt:lpstr>
      <vt:lpstr>The Network Time Protocol (NTP) </vt:lpstr>
      <vt:lpstr>Messages Exchanged Between a Pair of NTP  Peers (“Connected Servers”)</vt:lpstr>
      <vt:lpstr>Theoretical Base for NTP</vt:lpstr>
      <vt:lpstr>Logical Clocks </vt:lpstr>
      <vt:lpstr>Events Occurring at Three Processes</vt:lpstr>
      <vt:lpstr>Lamport Timestamps</vt:lpstr>
      <vt:lpstr>Find the Mistake: Lamport Logical Time </vt:lpstr>
      <vt:lpstr>Corrected Example: Lamport Logical Time </vt:lpstr>
      <vt:lpstr>Vector Logical Clocks </vt:lpstr>
      <vt:lpstr>Vector Timestamps</vt:lpstr>
      <vt:lpstr>Example: Vector Logical Time </vt:lpstr>
      <vt:lpstr>Comparing Vector Timestamps </vt:lpstr>
      <vt:lpstr>Summary, Announcements </vt:lpstr>
    </vt:vector>
  </TitlesOfParts>
  <Company>University of Illinois at Urbana-Champaign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subject>Distributed Systems</dc:subject>
  <dc:creator>Mehdi T. Harandi</dc:creator>
  <cp:keywords/>
  <dc:description/>
  <cp:lastModifiedBy>Nikita Borisov</cp:lastModifiedBy>
  <cp:revision>537</cp:revision>
  <cp:lastPrinted>1997-09-02T21:25:19Z</cp:lastPrinted>
  <dcterms:created xsi:type="dcterms:W3CDTF">2010-09-05T18:55:15Z</dcterms:created>
  <dcterms:modified xsi:type="dcterms:W3CDTF">2011-09-07T18:50:17Z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C:\WINNT40\Profiles\harandi.000\Personal</vt:lpwstr>
  </property>
</Properties>
</file>