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344" r:id="rId2"/>
    <p:sldId id="392" r:id="rId3"/>
    <p:sldId id="395" r:id="rId4"/>
    <p:sldId id="396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3" r:id="rId13"/>
    <p:sldId id="384" r:id="rId14"/>
    <p:sldId id="385" r:id="rId15"/>
    <p:sldId id="386" r:id="rId16"/>
    <p:sldId id="394" r:id="rId17"/>
    <p:sldId id="387" r:id="rId18"/>
    <p:sldId id="380" r:id="rId19"/>
    <p:sldId id="381" r:id="rId20"/>
    <p:sldId id="382" r:id="rId21"/>
    <p:sldId id="390" r:id="rId22"/>
    <p:sldId id="393" r:id="rId23"/>
    <p:sldId id="388" r:id="rId24"/>
    <p:sldId id="389" r:id="rId2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18FFD"/>
    <a:srgbClr val="C073FA"/>
    <a:srgbClr val="8CFC6C"/>
    <a:srgbClr val="038A69"/>
    <a:srgbClr val="037C03"/>
    <a:srgbClr val="FF7A31"/>
    <a:srgbClr val="0066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-104" y="-1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1704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t" anchorCtr="0" compatLnSpc="1">
            <a:prstTxWarp prst="textNoShape">
              <a:avLst/>
            </a:prstTxWarp>
          </a:bodyPr>
          <a:lstStyle>
            <a:lvl1pPr defTabSz="979488">
              <a:defRPr sz="1000" i="1">
                <a:solidFill>
                  <a:srgbClr val="000000"/>
                </a:solidFill>
                <a:latin typeface="Helvetica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t" anchorCtr="0" compatLnSpc="1">
            <a:prstTxWarp prst="textNoShape">
              <a:avLst/>
            </a:prstTxWarp>
          </a:bodyPr>
          <a:lstStyle>
            <a:lvl1pPr algn="r" defTabSz="979488">
              <a:defRPr sz="1000" i="1">
                <a:solidFill>
                  <a:srgbClr val="000000"/>
                </a:solidFill>
                <a:latin typeface="Helvetica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b" anchorCtr="0" compatLnSpc="1">
            <a:prstTxWarp prst="textNoShape">
              <a:avLst/>
            </a:prstTxWarp>
          </a:bodyPr>
          <a:lstStyle>
            <a:lvl1pPr defTabSz="979488">
              <a:defRPr sz="1000" i="1">
                <a:solidFill>
                  <a:srgbClr val="000000"/>
                </a:solidFill>
                <a:latin typeface="Helvetica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b" anchorCtr="0" compatLnSpc="1">
            <a:prstTxWarp prst="textNoShape">
              <a:avLst/>
            </a:prstTxWarp>
          </a:bodyPr>
          <a:lstStyle>
            <a:lvl1pPr algn="r" defTabSz="979488">
              <a:defRPr sz="1000" i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0F0FBDD-5D36-3A40-B692-A643490D6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2159000" y="9140825"/>
            <a:ext cx="3114675" cy="238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501" tIns="18268" rIns="46501" bIns="18268">
            <a:spAutoFit/>
          </a:bodyPr>
          <a:lstStyle/>
          <a:p>
            <a:pPr marL="338138" indent="-338138" defTabSz="912813">
              <a:lnSpc>
                <a:spcPct val="115000"/>
              </a:lnSpc>
              <a:spcAft>
                <a:spcPct val="57000"/>
              </a:spcAft>
              <a:tabLst>
                <a:tab pos="450850" algn="l"/>
              </a:tabLst>
            </a:pPr>
            <a:r>
              <a:rPr lang="en-US" sz="1200" b="1">
                <a:solidFill>
                  <a:srgbClr val="000000"/>
                </a:solidFill>
              </a:rPr>
              <a:t>       2002 M. T. Harandi and J. Hou</a:t>
            </a:r>
          </a:p>
        </p:txBody>
      </p:sp>
      <p:pic>
        <p:nvPicPr>
          <p:cNvPr id="3079" name="Picture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9101138"/>
            <a:ext cx="2206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-1588" y="6350"/>
            <a:ext cx="1765301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42" tIns="44840" rIns="91342" bIns="44840">
            <a:spAutoFit/>
          </a:bodyPr>
          <a:lstStyle/>
          <a:p>
            <a:pPr defTabSz="912813"/>
            <a:r>
              <a:rPr lang="en-US" sz="1500" b="1" i="1">
                <a:solidFill>
                  <a:schemeClr val="tx1"/>
                </a:solidFill>
                <a:latin typeface="Arial" charset="0"/>
              </a:rPr>
              <a:t>Student Notes Pages</a:t>
            </a:r>
          </a:p>
        </p:txBody>
      </p:sp>
    </p:spTree>
    <p:extLst>
      <p:ext uri="{BB962C8B-B14F-4D97-AF65-F5344CB8AC3E}">
        <p14:creationId xmlns:p14="http://schemas.microsoft.com/office/powerpoint/2010/main" val="27144770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t" anchorCtr="0" compatLnSpc="1">
            <a:prstTxWarp prst="textNoShape">
              <a:avLst/>
            </a:prstTxWarp>
          </a:bodyPr>
          <a:lstStyle>
            <a:lvl1pPr defTabSz="979488">
              <a:lnSpc>
                <a:spcPct val="100000"/>
              </a:lnSpc>
              <a:defRPr sz="1000" i="1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t" anchorCtr="0" compatLnSpc="1">
            <a:prstTxWarp prst="textNoShape">
              <a:avLst/>
            </a:prstTxWarp>
          </a:bodyPr>
          <a:lstStyle>
            <a:lvl1pPr algn="r" defTabSz="979488">
              <a:lnSpc>
                <a:spcPct val="100000"/>
              </a:lnSpc>
              <a:defRPr sz="1000" i="1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b" anchorCtr="0" compatLnSpc="1">
            <a:prstTxWarp prst="textNoShape">
              <a:avLst/>
            </a:prstTxWarp>
          </a:bodyPr>
          <a:lstStyle>
            <a:lvl1pPr defTabSz="979488">
              <a:lnSpc>
                <a:spcPct val="100000"/>
              </a:lnSpc>
              <a:defRPr sz="1000" i="1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b" anchorCtr="0" compatLnSpc="1">
            <a:prstTxWarp prst="textNoShape">
              <a:avLst/>
            </a:prstTxWarp>
          </a:bodyPr>
          <a:lstStyle>
            <a:lvl1pPr algn="r" defTabSz="979488">
              <a:lnSpc>
                <a:spcPct val="100000"/>
              </a:lnSpc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9313357-06FF-DD43-904B-2AAAC52EBF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2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6213" y="142875"/>
            <a:ext cx="3725862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17513" y="341313"/>
            <a:ext cx="3917950" cy="274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4156075" y="77788"/>
            <a:ext cx="30511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85" tIns="48163" rIns="97985" bIns="48163">
            <a:spAutoFit/>
          </a:bodyPr>
          <a:lstStyle/>
          <a:p>
            <a:pPr defTabSz="979488">
              <a:spcBef>
                <a:spcPct val="50000"/>
              </a:spcBef>
            </a:pPr>
            <a:r>
              <a:rPr lang="en-US" sz="1700" b="1">
                <a:solidFill>
                  <a:srgbClr val="000000"/>
                </a:solidFill>
              </a:rPr>
              <a:t>Teaching Tips: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4106863" y="22225"/>
            <a:ext cx="3124200" cy="31369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52388" y="3217863"/>
            <a:ext cx="7178675" cy="5867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0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63552683-A720-4E4F-A97F-121886226EA5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85738" y="146050"/>
            <a:ext cx="3709987" cy="2782888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5200" y="4530725"/>
            <a:ext cx="5384800" cy="4371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Boundary – to the right and to the left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Consistent Cut = global state (process states and messages)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176338" y="755650"/>
            <a:ext cx="7161212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16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5672138" cy="5222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7086600" y="6324600"/>
            <a:ext cx="1600200" cy="3810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1"/>
            <a:fld id="{D6124F63-F5B7-C642-B45F-2E62EE4EA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99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5672138" cy="52228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rgbClr val="790015">
                <a:alpha val="74998"/>
              </a:srgbClr>
            </a:outerShdw>
          </a:effectLst>
        </p:spPr>
        <p:txBody>
          <a:bodyPr vert="horz" wrap="none" lIns="41275" tIns="17462" rIns="41275" bIns="17462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8153400" y="6324600"/>
            <a:ext cx="990600" cy="3810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None/>
              <a:defRPr sz="2400" b="1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defRPr>
            </a:lvl1pPr>
            <a:lvl2pPr marL="457200" indent="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None/>
              <a:defRPr b="1">
                <a:solidFill>
                  <a:schemeClr val="tx1"/>
                </a:solidFill>
                <a:latin typeface="Arial" pitchFamily="-107" charset="0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Arial" pitchFamily="-107" charset="0"/>
                <a:ea typeface="+mn-ea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>
                <a:solidFill>
                  <a:schemeClr val="tx1"/>
                </a:solidFill>
                <a:latin typeface="Arial" pitchFamily="-107" charset="0"/>
                <a:ea typeface="+mn-ea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itchFamily="-107" charset="0"/>
                <a:ea typeface="+mn-ea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fld id="{D6124F63-F5B7-C642-B45F-2E62EE4EAE16}" type="slidenum">
              <a:rPr lang="en-US" smtClean="0"/>
              <a:pPr lvl="1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804863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00000"/>
          </a:solidFill>
          <a:latin typeface="Arial" pitchFamily="-107" charset="0"/>
          <a:ea typeface="+mj-ea"/>
          <a:cs typeface="+mj-cs"/>
        </a:defRPr>
      </a:lvl1pPr>
      <a:lvl2pPr algn="l" defTabSz="804863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00000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2pPr>
      <a:lvl3pPr algn="l" defTabSz="804863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00000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3pPr>
      <a:lvl4pPr algn="l" defTabSz="804863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00000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4pPr>
      <a:lvl5pPr algn="l" defTabSz="804863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00000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l" defTabSz="804863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00000"/>
          </a:solidFill>
          <a:latin typeface="Helv" charset="0"/>
        </a:defRPr>
      </a:lvl6pPr>
      <a:lvl7pPr marL="914400" algn="l" defTabSz="804863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00000"/>
          </a:solidFill>
          <a:latin typeface="Helv" charset="0"/>
        </a:defRPr>
      </a:lvl7pPr>
      <a:lvl8pPr marL="1371600" algn="l" defTabSz="804863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00000"/>
          </a:solidFill>
          <a:latin typeface="Helv" charset="0"/>
        </a:defRPr>
      </a:lvl8pPr>
      <a:lvl9pPr marL="1828800" algn="l" defTabSz="804863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00000"/>
          </a:solidFill>
          <a:latin typeface="Helv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Arial" pitchFamily="-107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Arial" pitchFamily="-107" charset="0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Arial" pitchFamily="-107" charset="0"/>
          <a:ea typeface="+mn-ea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Arial" pitchFamily="-107" charset="0"/>
          <a:ea typeface="+mn-ea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Arial" pitchFamily="-107" charset="0"/>
          <a:ea typeface="+mn-ea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450850"/>
            <a:ext cx="6324600" cy="2498725"/>
          </a:xfrm>
          <a:effectLst>
            <a:outerShdw blurRad="63500" dist="107763" dir="2700000" algn="ctr" rotWithShape="0">
              <a:srgbClr val="790015"/>
            </a:outerShdw>
          </a:effectLst>
        </p:spPr>
        <p:txBody>
          <a:bodyPr wrap="square" anchor="ctr"/>
          <a:lstStyle/>
          <a:p>
            <a:pPr algn="ctr">
              <a:defRPr/>
            </a:pPr>
            <a:r>
              <a:rPr lang="en-US" i="0" dirty="0" smtClean="0">
                <a:solidFill>
                  <a:srgbClr val="006600"/>
                </a:solidFill>
                <a:latin typeface="+mj-lt"/>
              </a:rPr>
              <a:t>Distributed </a:t>
            </a:r>
            <a:r>
              <a:rPr lang="en-US" i="0" dirty="0">
                <a:solidFill>
                  <a:srgbClr val="006600"/>
                </a:solidFill>
                <a:latin typeface="+mj-lt"/>
              </a:rPr>
              <a:t>Systems</a:t>
            </a:r>
            <a:br>
              <a:rPr lang="en-US" i="0" dirty="0">
                <a:solidFill>
                  <a:srgbClr val="006600"/>
                </a:solidFill>
                <a:latin typeface="+mj-lt"/>
              </a:rPr>
            </a:br>
            <a:r>
              <a:rPr lang="en-US" dirty="0">
                <a:solidFill>
                  <a:srgbClr val="006600"/>
                </a:solidFill>
                <a:latin typeface="+mj-lt"/>
              </a:rPr>
              <a:t/>
            </a:r>
            <a:br>
              <a:rPr lang="en-US" dirty="0">
                <a:solidFill>
                  <a:srgbClr val="006600"/>
                </a:solidFill>
                <a:latin typeface="+mj-lt"/>
              </a:rPr>
            </a:br>
            <a:r>
              <a:rPr lang="en-US" dirty="0">
                <a:solidFill>
                  <a:srgbClr val="006600"/>
                </a:solidFill>
                <a:latin typeface="+mj-lt"/>
              </a:rPr>
              <a:t>CS 425 / CSE 424 / ECE 428</a:t>
            </a:r>
            <a:br>
              <a:rPr lang="en-US" dirty="0">
                <a:solidFill>
                  <a:srgbClr val="006600"/>
                </a:solidFill>
                <a:latin typeface="+mj-lt"/>
              </a:rPr>
            </a:br>
            <a:r>
              <a:rPr lang="en-US" dirty="0">
                <a:solidFill>
                  <a:srgbClr val="006600"/>
                </a:solidFill>
                <a:latin typeface="+mj-lt"/>
              </a:rPr>
              <a:t/>
            </a:r>
            <a:br>
              <a:rPr lang="en-US" dirty="0">
                <a:solidFill>
                  <a:srgbClr val="006600"/>
                </a:solidFill>
                <a:latin typeface="+mj-lt"/>
              </a:rPr>
            </a:br>
            <a:endParaRPr lang="en-US" i="0" dirty="0">
              <a:solidFill>
                <a:srgbClr val="006600"/>
              </a:solidFill>
              <a:latin typeface="+mj-lt"/>
            </a:endParaRPr>
          </a:p>
        </p:txBody>
      </p:sp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1371600" y="3810000"/>
            <a:ext cx="6400800" cy="2209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SzPct val="100000"/>
            </a:pPr>
            <a:r>
              <a:rPr lang="en-US" sz="2400" b="1" dirty="0">
                <a:solidFill>
                  <a:schemeClr val="tx1"/>
                </a:solidFill>
                <a:latin typeface="Arial" charset="0"/>
              </a:rPr>
              <a:t>Global Snapshots</a:t>
            </a:r>
          </a:p>
          <a:p>
            <a:pPr algn="ctr">
              <a:spcBef>
                <a:spcPct val="30000"/>
              </a:spcBef>
              <a:buSzPct val="100000"/>
            </a:pP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Reading: Sections </a:t>
            </a:r>
            <a:r>
              <a:rPr lang="en-US" b="1" dirty="0" smtClean="0">
                <a:solidFill>
                  <a:schemeClr val="tx1"/>
                </a:solidFill>
              </a:rPr>
              <a:t>11.5 (4</a:t>
            </a:r>
            <a:r>
              <a:rPr lang="en-US" b="1" baseline="30000" dirty="0" smtClean="0">
                <a:solidFill>
                  <a:schemeClr val="tx1"/>
                </a:solidFill>
              </a:rPr>
              <a:t>th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ed</a:t>
            </a:r>
            <a:r>
              <a:rPr lang="en-US" b="1" dirty="0" smtClean="0">
                <a:solidFill>
                  <a:schemeClr val="tx1"/>
                </a:solidFill>
              </a:rPr>
              <a:t>), 14.5 (5</a:t>
            </a:r>
            <a:r>
              <a:rPr lang="en-US" b="1" baseline="30000" dirty="0" smtClean="0">
                <a:solidFill>
                  <a:schemeClr val="tx1"/>
                </a:solidFill>
              </a:rPr>
              <a:t>th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ed</a:t>
            </a:r>
            <a:r>
              <a:rPr lang="en-US" b="1" smtClean="0">
                <a:solidFill>
                  <a:schemeClr val="tx1"/>
                </a:solidFill>
              </a:rPr>
              <a:t>)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23" name="Rectangle 6"/>
          <p:cNvSpPr>
            <a:spLocks noChangeArrowheads="1"/>
          </p:cNvSpPr>
          <p:nvPr/>
        </p:nvSpPr>
        <p:spPr bwMode="auto">
          <a:xfrm>
            <a:off x="685800" y="6324600"/>
            <a:ext cx="411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chemeClr val="tx1"/>
                </a:solidFill>
                <a:sym typeface="Symbol" charset="0"/>
              </a:rPr>
              <a:t> 2010, I. Gupta, K. Nahrtstedt,</a:t>
            </a:r>
            <a:r>
              <a:rPr lang="en-US">
                <a:sym typeface="Symbol" charset="0"/>
              </a:rPr>
              <a:t> </a:t>
            </a:r>
            <a:r>
              <a:rPr lang="en-US" b="1">
                <a:solidFill>
                  <a:schemeClr val="tx1"/>
                </a:solidFill>
                <a:sym typeface="Symbol" charset="0"/>
              </a:rPr>
              <a:t>S. Mitra,</a:t>
            </a:r>
            <a:r>
              <a:rPr lang="en-US">
                <a:sym typeface="Symbol" charset="0"/>
              </a:rPr>
              <a:t> </a:t>
            </a:r>
            <a:r>
              <a:rPr lang="en-US" b="1">
                <a:solidFill>
                  <a:schemeClr val="tx1"/>
                </a:solidFill>
                <a:sym typeface="Symbol" charset="0"/>
              </a:rPr>
              <a:t>N. Vaidya, M. T. Harandi, J. Hou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1613" y="233363"/>
            <a:ext cx="5840412" cy="527050"/>
          </a:xfrm>
          <a:ln w="9525"/>
          <a:effectLst>
            <a:outerShdw blurRad="63500" dist="107763" dir="2700000" algn="ctr" rotWithShape="0">
              <a:srgbClr val="790015">
                <a:alpha val="74997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Process Histories and States 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4200" y="1143000"/>
            <a:ext cx="7899400" cy="5410200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Char char="v"/>
            </a:pPr>
            <a:r>
              <a:rPr lang="en-US" sz="28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For a process </a:t>
            </a:r>
            <a:r>
              <a:rPr lang="en-US" sz="2000" i="1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000" i="1" baseline="-250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i="1" baseline="-2500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, where events 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2000" i="1" baseline="-25000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i="1" baseline="26000">
                <a:latin typeface="Arial" charset="0"/>
                <a:ea typeface="ＭＳ Ｐゴシック" charset="0"/>
                <a:cs typeface="ＭＳ Ｐゴシック" charset="0"/>
              </a:rPr>
              <a:t>0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, e</a:t>
            </a:r>
            <a:r>
              <a:rPr lang="en-US" sz="2000" i="1" baseline="-25000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i="1" baseline="26000"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, … occur:</a:t>
            </a:r>
            <a:endParaRPr lang="en-US" sz="20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None/>
            </a:pPr>
            <a:endParaRPr lang="en-US" sz="20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None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2000" i="1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history(P</a:t>
            </a:r>
            <a:r>
              <a:rPr lang="en-US" sz="2000" i="1" baseline="-250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i="1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 =  h</a:t>
            </a:r>
            <a:r>
              <a:rPr lang="en-US" sz="2000" i="1" baseline="-25000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 = &lt;e</a:t>
            </a:r>
            <a:r>
              <a:rPr lang="en-US" sz="2000" i="1" baseline="-25000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i="1" baseline="26000">
                <a:latin typeface="Arial" charset="0"/>
                <a:ea typeface="ＭＳ Ｐゴシック" charset="0"/>
                <a:cs typeface="ＭＳ Ｐゴシック" charset="0"/>
              </a:rPr>
              <a:t>0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, e</a:t>
            </a:r>
            <a:r>
              <a:rPr lang="en-US" sz="2000" i="1" baseline="-25000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i="1" baseline="26000"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, … &gt;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None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2000" i="1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prefix history(P</a:t>
            </a:r>
            <a:r>
              <a:rPr lang="en-US" sz="2000" i="1" baseline="-250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i="1" baseline="280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sz="2000" i="1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 =  h</a:t>
            </a:r>
            <a:r>
              <a:rPr lang="en-US" sz="2000" i="1" baseline="-25000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i="1" baseline="28000"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 = &lt;e</a:t>
            </a:r>
            <a:r>
              <a:rPr lang="en-US" sz="2000" i="1" baseline="-25000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i="1" baseline="26000">
                <a:latin typeface="Arial" charset="0"/>
                <a:ea typeface="ＭＳ Ｐゴシック" charset="0"/>
                <a:cs typeface="ＭＳ Ｐゴシック" charset="0"/>
              </a:rPr>
              <a:t>0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, e</a:t>
            </a:r>
            <a:r>
              <a:rPr lang="en-US" sz="2000" i="1" baseline="-25000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i="1" baseline="26000"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, …,e</a:t>
            </a:r>
            <a:r>
              <a:rPr lang="en-US" sz="2000" i="1" baseline="-25000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i="1" baseline="28000"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 &gt;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None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2000" i="1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000" i="1" baseline="-250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i="1" baseline="280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sz="2000" i="1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000" i="1" baseline="-25000">
                <a:latin typeface="Arial" charset="0"/>
                <a:ea typeface="ＭＳ Ｐゴシック" charset="0"/>
                <a:cs typeface="ＭＳ Ｐゴシック" charset="0"/>
              </a:rPr>
              <a:t>i </a:t>
            </a:r>
            <a:r>
              <a:rPr lang="ja-JP" altLang="en-US" sz="200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000">
                <a:latin typeface="Arial" charset="0"/>
                <a:ea typeface="ＭＳ Ｐゴシック" charset="0"/>
                <a:cs typeface="ＭＳ Ｐゴシック" charset="0"/>
              </a:rPr>
              <a:t>s state immediately after k</a:t>
            </a:r>
            <a:r>
              <a:rPr lang="en-US" altLang="ja-JP" sz="2000" baseline="30000">
                <a:latin typeface="Arial" charset="0"/>
                <a:ea typeface="ＭＳ Ｐゴシック" charset="0"/>
                <a:cs typeface="ＭＳ Ｐゴシック" charset="0"/>
              </a:rPr>
              <a:t>th</a:t>
            </a:r>
            <a:r>
              <a:rPr lang="en-US" altLang="ja-JP" sz="2000">
                <a:latin typeface="Arial" charset="0"/>
                <a:ea typeface="ＭＳ Ｐゴシック" charset="0"/>
                <a:cs typeface="ＭＳ Ｐゴシック" charset="0"/>
              </a:rPr>
              <a:t> event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None/>
            </a:pPr>
            <a:endParaRPr lang="en-US" sz="20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None/>
            </a:pPr>
            <a:endParaRPr lang="en-US" sz="20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Char char="v"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 For a set of processes </a:t>
            </a:r>
            <a:r>
              <a:rPr lang="en-US" sz="2000" i="1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000" i="1" baseline="-250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 i="1" baseline="-2500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, …,</a:t>
            </a:r>
            <a:r>
              <a:rPr lang="en-US" sz="2000" i="1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000" i="1" baseline="-250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i="1" baseline="-2500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, …. :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None/>
            </a:pPr>
            <a:endParaRPr lang="en-US" sz="20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None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global history: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H = 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</a:t>
            </a:r>
            <a:r>
              <a:rPr lang="en-US" sz="2000" i="1" baseline="-2500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i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(h</a:t>
            </a:r>
            <a:r>
              <a:rPr lang="en-US" sz="2000" i="1" baseline="-2500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i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)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None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global state: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S = 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</a:t>
            </a:r>
            <a:r>
              <a:rPr lang="en-US" sz="2000" i="1" baseline="-2500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i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(S</a:t>
            </a:r>
            <a:r>
              <a:rPr lang="en-US" sz="2000" i="1" baseline="-2500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i</a:t>
            </a:r>
            <a:r>
              <a:rPr lang="en-US" sz="2000" i="1" baseline="2800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k</a:t>
            </a:r>
            <a:r>
              <a:rPr lang="en-US" sz="2000" i="1" baseline="-600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i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)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None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000" u="sng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cut</a:t>
            </a: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i="1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C </a:t>
            </a:r>
            <a:r>
              <a:rPr lang="en-US" sz="2000" i="1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 H 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= h</a:t>
            </a:r>
            <a:r>
              <a:rPr lang="en-US" sz="2000" i="1" baseline="-25000"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 i="1" baseline="30000">
                <a:latin typeface="Arial" charset="0"/>
                <a:ea typeface="ＭＳ Ｐゴシック" charset="0"/>
                <a:cs typeface="ＭＳ Ｐゴシック" charset="0"/>
              </a:rPr>
              <a:t>c1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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 h</a:t>
            </a:r>
            <a:r>
              <a:rPr lang="en-US" sz="2000" i="1" baseline="-25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i="1" baseline="30000">
                <a:latin typeface="Arial" charset="0"/>
                <a:ea typeface="ＭＳ Ｐゴシック" charset="0"/>
                <a:cs typeface="ＭＳ Ｐゴシック" charset="0"/>
              </a:rPr>
              <a:t>c2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 …  h</a:t>
            </a:r>
            <a:r>
              <a:rPr lang="en-US" sz="2000" i="1" baseline="-2500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n</a:t>
            </a:r>
            <a:r>
              <a:rPr lang="en-US" sz="2000" i="1" baseline="3000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cn</a:t>
            </a:r>
            <a:endParaRPr lang="en-US" sz="28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None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the frontier of </a:t>
            </a:r>
            <a:r>
              <a:rPr lang="en-US" sz="2000" i="1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 = {e</a:t>
            </a:r>
            <a:r>
              <a:rPr lang="en-US" sz="2000" i="1" baseline="-25000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i="1" baseline="30000">
                <a:latin typeface="Arial" charset="0"/>
                <a:ea typeface="ＭＳ Ｐゴシック" charset="0"/>
                <a:cs typeface="ＭＳ Ｐゴシック" charset="0"/>
              </a:rPr>
              <a:t>ci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, i = 1,2, … n}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 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3649663" cy="527050"/>
          </a:xfrm>
          <a:ln w="9525"/>
          <a:effectLst>
            <a:outerShdw blurRad="63500" dist="107763" dir="2700000" algn="ctr" rotWithShape="0">
              <a:srgbClr val="790015">
                <a:alpha val="74997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Consistent States 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838200"/>
            <a:ext cx="7899400" cy="5410200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Char char="v"/>
            </a:pP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 cut C is 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consistent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if and only if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			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</a:t>
            </a:r>
            <a:r>
              <a:rPr lang="en-US" i="1" baseline="-2500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e  C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(if f  e then f  C)</a:t>
            </a:r>
            <a:endParaRPr lang="en-US" i="1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Char char="v"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A global state S is 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consistent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if and only if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None/>
            </a:pP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	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it corresponds to a consistent cut 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None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	</a:t>
            </a:r>
          </a:p>
        </p:txBody>
      </p:sp>
      <p:sp>
        <p:nvSpPr>
          <p:cNvPr id="25603" name="Line 4"/>
          <p:cNvSpPr>
            <a:spLocks noChangeShapeType="1"/>
          </p:cNvSpPr>
          <p:nvPr/>
        </p:nvSpPr>
        <p:spPr bwMode="auto">
          <a:xfrm flipV="1">
            <a:off x="1917700" y="38862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889000" y="3708400"/>
            <a:ext cx="11557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P1</a:t>
            </a:r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889000" y="4483100"/>
            <a:ext cx="11557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P2</a:t>
            </a:r>
          </a:p>
        </p:txBody>
      </p:sp>
      <p:sp>
        <p:nvSpPr>
          <p:cNvPr id="25606" name="Line 7"/>
          <p:cNvSpPr>
            <a:spLocks noChangeShapeType="1"/>
          </p:cNvSpPr>
          <p:nvPr/>
        </p:nvSpPr>
        <p:spPr bwMode="auto">
          <a:xfrm flipV="1">
            <a:off x="1905000" y="4686300"/>
            <a:ext cx="50419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Oval 8"/>
          <p:cNvSpPr>
            <a:spLocks noChangeArrowheads="1"/>
          </p:cNvSpPr>
          <p:nvPr/>
        </p:nvSpPr>
        <p:spPr bwMode="auto">
          <a:xfrm>
            <a:off x="2108200" y="38227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Oval 9"/>
          <p:cNvSpPr>
            <a:spLocks noChangeArrowheads="1"/>
          </p:cNvSpPr>
          <p:nvPr/>
        </p:nvSpPr>
        <p:spPr bwMode="auto">
          <a:xfrm>
            <a:off x="2667000" y="38227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Oval 10"/>
          <p:cNvSpPr>
            <a:spLocks noChangeArrowheads="1"/>
          </p:cNvSpPr>
          <p:nvPr/>
        </p:nvSpPr>
        <p:spPr bwMode="auto">
          <a:xfrm>
            <a:off x="4038600" y="46355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Oval 11"/>
          <p:cNvSpPr>
            <a:spLocks noChangeArrowheads="1"/>
          </p:cNvSpPr>
          <p:nvPr/>
        </p:nvSpPr>
        <p:spPr bwMode="auto">
          <a:xfrm>
            <a:off x="3136900" y="46482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12"/>
          <p:cNvSpPr>
            <a:spLocks noChangeShapeType="1"/>
          </p:cNvSpPr>
          <p:nvPr/>
        </p:nvSpPr>
        <p:spPr bwMode="auto">
          <a:xfrm flipV="1">
            <a:off x="1981200" y="54229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Text Box 13"/>
          <p:cNvSpPr txBox="1">
            <a:spLocks noChangeArrowheads="1"/>
          </p:cNvSpPr>
          <p:nvPr/>
        </p:nvSpPr>
        <p:spPr bwMode="auto">
          <a:xfrm>
            <a:off x="939800" y="5245100"/>
            <a:ext cx="11557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P3</a:t>
            </a:r>
          </a:p>
        </p:txBody>
      </p:sp>
      <p:sp>
        <p:nvSpPr>
          <p:cNvPr id="25613" name="Oval 14"/>
          <p:cNvSpPr>
            <a:spLocks noChangeArrowheads="1"/>
          </p:cNvSpPr>
          <p:nvPr/>
        </p:nvSpPr>
        <p:spPr bwMode="auto">
          <a:xfrm>
            <a:off x="3048000" y="53594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15"/>
          <p:cNvSpPr>
            <a:spLocks noChangeShapeType="1"/>
          </p:cNvSpPr>
          <p:nvPr/>
        </p:nvSpPr>
        <p:spPr bwMode="auto">
          <a:xfrm>
            <a:off x="2184400" y="3924300"/>
            <a:ext cx="965200" cy="14859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Line 16"/>
          <p:cNvSpPr>
            <a:spLocks noChangeShapeType="1"/>
          </p:cNvSpPr>
          <p:nvPr/>
        </p:nvSpPr>
        <p:spPr bwMode="auto">
          <a:xfrm>
            <a:off x="2730500" y="3898900"/>
            <a:ext cx="457200" cy="7620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Oval 17"/>
          <p:cNvSpPr>
            <a:spLocks noChangeArrowheads="1"/>
          </p:cNvSpPr>
          <p:nvPr/>
        </p:nvSpPr>
        <p:spPr bwMode="auto">
          <a:xfrm>
            <a:off x="3784600" y="53721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18"/>
          <p:cNvSpPr>
            <a:spLocks noChangeShapeType="1"/>
          </p:cNvSpPr>
          <p:nvPr/>
        </p:nvSpPr>
        <p:spPr bwMode="auto">
          <a:xfrm flipV="1">
            <a:off x="3873500" y="4724400"/>
            <a:ext cx="228600" cy="6858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8" name="Oval 19"/>
          <p:cNvSpPr>
            <a:spLocks noChangeArrowheads="1"/>
          </p:cNvSpPr>
          <p:nvPr/>
        </p:nvSpPr>
        <p:spPr bwMode="auto">
          <a:xfrm>
            <a:off x="4762500" y="38481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Oval 20"/>
          <p:cNvSpPr>
            <a:spLocks noChangeArrowheads="1"/>
          </p:cNvSpPr>
          <p:nvPr/>
        </p:nvSpPr>
        <p:spPr bwMode="auto">
          <a:xfrm>
            <a:off x="5651500" y="45974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Oval 21"/>
          <p:cNvSpPr>
            <a:spLocks noChangeArrowheads="1"/>
          </p:cNvSpPr>
          <p:nvPr/>
        </p:nvSpPr>
        <p:spPr bwMode="auto">
          <a:xfrm>
            <a:off x="6121400" y="38354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Line 22"/>
          <p:cNvSpPr>
            <a:spLocks noChangeShapeType="1"/>
          </p:cNvSpPr>
          <p:nvPr/>
        </p:nvSpPr>
        <p:spPr bwMode="auto">
          <a:xfrm flipV="1">
            <a:off x="5715000" y="3962400"/>
            <a:ext cx="444500" cy="6985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2" name="Oval 23"/>
          <p:cNvSpPr>
            <a:spLocks noChangeArrowheads="1"/>
          </p:cNvSpPr>
          <p:nvPr/>
        </p:nvSpPr>
        <p:spPr bwMode="auto">
          <a:xfrm>
            <a:off x="5664200" y="53467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Line 24"/>
          <p:cNvSpPr>
            <a:spLocks noChangeShapeType="1"/>
          </p:cNvSpPr>
          <p:nvPr/>
        </p:nvSpPr>
        <p:spPr bwMode="auto">
          <a:xfrm>
            <a:off x="4864100" y="3949700"/>
            <a:ext cx="838200" cy="14224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4" name="Text Box 25"/>
          <p:cNvSpPr txBox="1">
            <a:spLocks noChangeArrowheads="1"/>
          </p:cNvSpPr>
          <p:nvPr/>
        </p:nvSpPr>
        <p:spPr bwMode="auto">
          <a:xfrm>
            <a:off x="1892300" y="3492500"/>
            <a:ext cx="558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0</a:t>
            </a:r>
          </a:p>
        </p:txBody>
      </p:sp>
      <p:sp>
        <p:nvSpPr>
          <p:cNvPr id="25625" name="Text Box 26"/>
          <p:cNvSpPr txBox="1">
            <a:spLocks noChangeArrowheads="1"/>
          </p:cNvSpPr>
          <p:nvPr/>
        </p:nvSpPr>
        <p:spPr bwMode="auto">
          <a:xfrm>
            <a:off x="2463800" y="3492500"/>
            <a:ext cx="558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1</a:t>
            </a:r>
          </a:p>
        </p:txBody>
      </p:sp>
      <p:sp>
        <p:nvSpPr>
          <p:cNvPr id="25626" name="Text Box 27"/>
          <p:cNvSpPr txBox="1">
            <a:spLocks noChangeArrowheads="1"/>
          </p:cNvSpPr>
          <p:nvPr/>
        </p:nvSpPr>
        <p:spPr bwMode="auto">
          <a:xfrm>
            <a:off x="4470400" y="3479800"/>
            <a:ext cx="558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2</a:t>
            </a:r>
          </a:p>
        </p:txBody>
      </p:sp>
      <p:sp>
        <p:nvSpPr>
          <p:cNvPr id="25627" name="Text Box 28"/>
          <p:cNvSpPr txBox="1">
            <a:spLocks noChangeArrowheads="1"/>
          </p:cNvSpPr>
          <p:nvPr/>
        </p:nvSpPr>
        <p:spPr bwMode="auto">
          <a:xfrm>
            <a:off x="5956300" y="3505200"/>
            <a:ext cx="558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3</a:t>
            </a:r>
          </a:p>
        </p:txBody>
      </p:sp>
      <p:sp>
        <p:nvSpPr>
          <p:cNvPr id="25628" name="Text Box 29"/>
          <p:cNvSpPr txBox="1">
            <a:spLocks noChangeArrowheads="1"/>
          </p:cNvSpPr>
          <p:nvPr/>
        </p:nvSpPr>
        <p:spPr bwMode="auto">
          <a:xfrm>
            <a:off x="2984500" y="4737100"/>
            <a:ext cx="558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2</a:t>
            </a:r>
            <a:r>
              <a:rPr lang="en-US" sz="1800" baseline="30000"/>
              <a:t>0</a:t>
            </a:r>
          </a:p>
        </p:txBody>
      </p:sp>
      <p:sp>
        <p:nvSpPr>
          <p:cNvPr id="25629" name="Text Box 30"/>
          <p:cNvSpPr txBox="1">
            <a:spLocks noChangeArrowheads="1"/>
          </p:cNvSpPr>
          <p:nvPr/>
        </p:nvSpPr>
        <p:spPr bwMode="auto">
          <a:xfrm>
            <a:off x="3810000" y="4292600"/>
            <a:ext cx="558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2</a:t>
            </a:r>
            <a:r>
              <a:rPr lang="en-US" sz="1800" baseline="30000"/>
              <a:t>1</a:t>
            </a:r>
          </a:p>
        </p:txBody>
      </p:sp>
      <p:sp>
        <p:nvSpPr>
          <p:cNvPr id="25630" name="Text Box 31"/>
          <p:cNvSpPr txBox="1">
            <a:spLocks noChangeArrowheads="1"/>
          </p:cNvSpPr>
          <p:nvPr/>
        </p:nvSpPr>
        <p:spPr bwMode="auto">
          <a:xfrm>
            <a:off x="5664200" y="4673600"/>
            <a:ext cx="558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2</a:t>
            </a:r>
            <a:r>
              <a:rPr lang="en-US" sz="1800" baseline="30000"/>
              <a:t>2</a:t>
            </a:r>
          </a:p>
        </p:txBody>
      </p:sp>
      <p:sp>
        <p:nvSpPr>
          <p:cNvPr id="25631" name="Text Box 32"/>
          <p:cNvSpPr txBox="1">
            <a:spLocks noChangeArrowheads="1"/>
          </p:cNvSpPr>
          <p:nvPr/>
        </p:nvSpPr>
        <p:spPr bwMode="auto">
          <a:xfrm>
            <a:off x="2781300" y="5461000"/>
            <a:ext cx="558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3</a:t>
            </a:r>
            <a:r>
              <a:rPr lang="en-US" sz="1800" baseline="30000"/>
              <a:t>0</a:t>
            </a:r>
          </a:p>
        </p:txBody>
      </p:sp>
      <p:sp>
        <p:nvSpPr>
          <p:cNvPr id="25632" name="Text Box 33"/>
          <p:cNvSpPr txBox="1">
            <a:spLocks noChangeArrowheads="1"/>
          </p:cNvSpPr>
          <p:nvPr/>
        </p:nvSpPr>
        <p:spPr bwMode="auto">
          <a:xfrm>
            <a:off x="3670300" y="5435600"/>
            <a:ext cx="558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3</a:t>
            </a:r>
            <a:r>
              <a:rPr lang="en-US" sz="1800" baseline="30000"/>
              <a:t>1</a:t>
            </a:r>
          </a:p>
        </p:txBody>
      </p:sp>
      <p:sp>
        <p:nvSpPr>
          <p:cNvPr id="25633" name="Text Box 34"/>
          <p:cNvSpPr txBox="1">
            <a:spLocks noChangeArrowheads="1"/>
          </p:cNvSpPr>
          <p:nvPr/>
        </p:nvSpPr>
        <p:spPr bwMode="auto">
          <a:xfrm>
            <a:off x="5283200" y="5486400"/>
            <a:ext cx="558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3</a:t>
            </a:r>
            <a:r>
              <a:rPr lang="en-US" sz="1800" baseline="30000"/>
              <a:t>2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930400" y="3581400"/>
            <a:ext cx="2927350" cy="2624138"/>
            <a:chOff x="1216" y="2256"/>
            <a:chExt cx="1844" cy="1653"/>
          </a:xfrm>
        </p:grpSpPr>
        <p:sp>
          <p:nvSpPr>
            <p:cNvPr id="25640" name="Freeform 36"/>
            <p:cNvSpPr>
              <a:spLocks/>
            </p:cNvSpPr>
            <p:nvPr/>
          </p:nvSpPr>
          <p:spPr bwMode="auto">
            <a:xfrm>
              <a:off x="2125" y="2256"/>
              <a:ext cx="935" cy="1480"/>
            </a:xfrm>
            <a:custGeom>
              <a:avLst/>
              <a:gdLst>
                <a:gd name="T0" fmla="*/ 1094 w 759"/>
                <a:gd name="T1" fmla="*/ 0 h 1432"/>
                <a:gd name="T2" fmla="*/ 1610 w 759"/>
                <a:gd name="T3" fmla="*/ 584 h 1432"/>
                <a:gd name="T4" fmla="*/ 266 w 759"/>
                <a:gd name="T5" fmla="*/ 1131 h 1432"/>
                <a:gd name="T6" fmla="*/ 26 w 759"/>
                <a:gd name="T7" fmla="*/ 1634 h 1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9"/>
                <a:gd name="T13" fmla="*/ 0 h 1432"/>
                <a:gd name="T14" fmla="*/ 759 w 759"/>
                <a:gd name="T15" fmla="*/ 1432 h 1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9" h="1432">
                  <a:moveTo>
                    <a:pt x="475" y="0"/>
                  </a:moveTo>
                  <a:cubicBezTo>
                    <a:pt x="617" y="173"/>
                    <a:pt x="759" y="347"/>
                    <a:pt x="699" y="512"/>
                  </a:cubicBezTo>
                  <a:cubicBezTo>
                    <a:pt x="639" y="677"/>
                    <a:pt x="230" y="839"/>
                    <a:pt x="115" y="992"/>
                  </a:cubicBezTo>
                  <a:cubicBezTo>
                    <a:pt x="0" y="1145"/>
                    <a:pt x="26" y="1360"/>
                    <a:pt x="11" y="1432"/>
                  </a:cubicBezTo>
                </a:path>
              </a:pathLst>
            </a:custGeom>
            <a:noFill/>
            <a:ln w="28575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1" name="Text Box 37"/>
            <p:cNvSpPr txBox="1">
              <a:spLocks noChangeArrowheads="1"/>
            </p:cNvSpPr>
            <p:nvPr/>
          </p:nvSpPr>
          <p:spPr bwMode="auto">
            <a:xfrm>
              <a:off x="1216" y="3712"/>
              <a:ext cx="122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hlink"/>
                  </a:solidFill>
                </a:rPr>
                <a:t>Inconsistent cut</a:t>
              </a:r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4051300" y="3683000"/>
            <a:ext cx="2146300" cy="2451100"/>
            <a:chOff x="2552" y="2320"/>
            <a:chExt cx="1352" cy="1544"/>
          </a:xfrm>
        </p:grpSpPr>
        <p:sp>
          <p:nvSpPr>
            <p:cNvPr id="25638" name="Freeform 39"/>
            <p:cNvSpPr>
              <a:spLocks/>
            </p:cNvSpPr>
            <p:nvPr/>
          </p:nvSpPr>
          <p:spPr bwMode="auto">
            <a:xfrm>
              <a:off x="2792" y="2320"/>
              <a:ext cx="1112" cy="1224"/>
            </a:xfrm>
            <a:custGeom>
              <a:avLst/>
              <a:gdLst>
                <a:gd name="T0" fmla="*/ 384 w 1112"/>
                <a:gd name="T1" fmla="*/ 0 h 1224"/>
                <a:gd name="T2" fmla="*/ 1048 w 1112"/>
                <a:gd name="T3" fmla="*/ 592 h 1224"/>
                <a:gd name="T4" fmla="*/ 0 w 1112"/>
                <a:gd name="T5" fmla="*/ 1224 h 1224"/>
                <a:gd name="T6" fmla="*/ 0 60000 65536"/>
                <a:gd name="T7" fmla="*/ 0 60000 65536"/>
                <a:gd name="T8" fmla="*/ 0 60000 65536"/>
                <a:gd name="T9" fmla="*/ 0 w 1112"/>
                <a:gd name="T10" fmla="*/ 0 h 1224"/>
                <a:gd name="T11" fmla="*/ 1112 w 1112"/>
                <a:gd name="T12" fmla="*/ 1224 h 12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2" h="1224">
                  <a:moveTo>
                    <a:pt x="384" y="0"/>
                  </a:moveTo>
                  <a:cubicBezTo>
                    <a:pt x="748" y="194"/>
                    <a:pt x="1112" y="388"/>
                    <a:pt x="1048" y="592"/>
                  </a:cubicBezTo>
                  <a:cubicBezTo>
                    <a:pt x="984" y="796"/>
                    <a:pt x="172" y="1120"/>
                    <a:pt x="0" y="1224"/>
                  </a:cubicBezTo>
                </a:path>
              </a:pathLst>
            </a:custGeom>
            <a:noFill/>
            <a:ln w="28575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9" name="Text Box 40"/>
            <p:cNvSpPr txBox="1">
              <a:spLocks noChangeArrowheads="1"/>
            </p:cNvSpPr>
            <p:nvPr/>
          </p:nvSpPr>
          <p:spPr bwMode="auto">
            <a:xfrm>
              <a:off x="2552" y="3528"/>
              <a:ext cx="99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hlink"/>
                  </a:solidFill>
                </a:rPr>
                <a:t>Consistent cut</a:t>
              </a:r>
            </a:p>
          </p:txBody>
        </p:sp>
      </p:grpSp>
      <p:sp>
        <p:nvSpPr>
          <p:cNvPr id="25636" name="Text Box 41"/>
          <p:cNvSpPr txBox="1">
            <a:spLocks noChangeArrowheads="1"/>
          </p:cNvSpPr>
          <p:nvPr/>
        </p:nvSpPr>
        <p:spPr bwMode="auto">
          <a:xfrm>
            <a:off x="6207125" y="152400"/>
            <a:ext cx="237172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Lamport</a:t>
            </a:r>
            <a:r>
              <a:rPr lang="ja-JP" altLang="en-US"/>
              <a:t>’</a:t>
            </a:r>
            <a:r>
              <a:rPr lang="en-US" altLang="ja-JP"/>
              <a:t>s </a:t>
            </a:r>
            <a:r>
              <a:rPr lang="ja-JP" altLang="en-US"/>
              <a:t>“</a:t>
            </a:r>
            <a:r>
              <a:rPr lang="en-US" altLang="ja-JP"/>
              <a:t>happens-before</a:t>
            </a:r>
            <a:r>
              <a:rPr lang="ja-JP" altLang="en-US"/>
              <a:t>”</a:t>
            </a:r>
            <a:endParaRPr lang="en-US"/>
          </a:p>
        </p:txBody>
      </p:sp>
      <p:sp>
        <p:nvSpPr>
          <p:cNvPr id="25637" name="Line 42"/>
          <p:cNvSpPr>
            <a:spLocks noChangeShapeType="1"/>
          </p:cNvSpPr>
          <p:nvPr/>
        </p:nvSpPr>
        <p:spPr bwMode="auto">
          <a:xfrm flipV="1">
            <a:off x="4106863" y="457200"/>
            <a:ext cx="2598737" cy="1016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5359400" cy="527050"/>
          </a:xfrm>
          <a:ln w="9525"/>
          <a:effectLst>
            <a:outerShdw blurRad="63500" dist="107763" dir="2700000" algn="ctr" rotWithShape="0">
              <a:srgbClr val="790015">
                <a:alpha val="74997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The “Snapshot” Algorithm 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4200" y="838200"/>
            <a:ext cx="7899400" cy="5486400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Char char="v"/>
            </a:pPr>
            <a:r>
              <a:rPr lang="en-US" sz="28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Records a set of process and channel states such that the combination is a consistent global state.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Char char="v"/>
            </a:pPr>
            <a:endParaRPr lang="en-US">
              <a:solidFill>
                <a:schemeClr val="bg2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Char char="v"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Assumptions (System Model!):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Wingdings" charset="0"/>
              <a:buChar char="Ø"/>
            </a:pPr>
            <a:r>
              <a:rPr lang="en-US" sz="2000">
                <a:latin typeface="Arial" charset="0"/>
                <a:ea typeface="ＭＳ Ｐゴシック" charset="0"/>
              </a:rPr>
              <a:t>There is a communication channel between each pair</a:t>
            </a:r>
            <a:br>
              <a:rPr lang="en-US" sz="2000">
                <a:latin typeface="Arial" charset="0"/>
                <a:ea typeface="ＭＳ Ｐゴシック" charset="0"/>
              </a:rPr>
            </a:br>
            <a:r>
              <a:rPr lang="en-US" sz="2000">
                <a:latin typeface="Arial" charset="0"/>
                <a:ea typeface="ＭＳ Ｐゴシック" charset="0"/>
              </a:rPr>
              <a:t>of processes (@each process: N-1 in and N-1 out)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Wingdings" charset="0"/>
              <a:buChar char="Ø"/>
            </a:pPr>
            <a:r>
              <a:rPr lang="en-US" sz="2000">
                <a:latin typeface="Arial" charset="0"/>
                <a:ea typeface="ＭＳ Ｐゴシック" charset="0"/>
              </a:rPr>
              <a:t>Communication channels are unidirectional</a:t>
            </a:r>
            <a:br>
              <a:rPr lang="en-US" sz="2000">
                <a:latin typeface="Arial" charset="0"/>
                <a:ea typeface="ＭＳ Ｐゴシック" charset="0"/>
              </a:rPr>
            </a:br>
            <a:r>
              <a:rPr lang="en-US" sz="2000">
                <a:latin typeface="Arial" charset="0"/>
                <a:ea typeface="ＭＳ Ｐゴシック" charset="0"/>
              </a:rPr>
              <a:t>and FIFO-ordered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Wingdings" charset="0"/>
              <a:buChar char="Ø"/>
            </a:pPr>
            <a:r>
              <a:rPr lang="en-US" sz="2000">
                <a:latin typeface="Arial" charset="0"/>
                <a:ea typeface="ＭＳ Ｐゴシック" charset="0"/>
              </a:rPr>
              <a:t>No failure, all messages arrive intact, exactly once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Wingdings" charset="0"/>
              <a:buChar char="Ø"/>
            </a:pPr>
            <a:r>
              <a:rPr lang="en-US" sz="2000">
                <a:latin typeface="Arial" charset="0"/>
                <a:ea typeface="ＭＳ Ｐゴシック" charset="0"/>
              </a:rPr>
              <a:t>Any process may initiate the snapshot (by sending </a:t>
            </a:r>
            <a:r>
              <a:rPr lang="ja-JP" altLang="en-US" sz="2000">
                <a:latin typeface="Arial" charset="0"/>
                <a:ea typeface="ＭＳ Ｐゴシック" charset="0"/>
              </a:rPr>
              <a:t>“</a:t>
            </a:r>
            <a:r>
              <a:rPr lang="en-US" altLang="ja-JP" sz="2000">
                <a:latin typeface="Arial" charset="0"/>
                <a:ea typeface="ＭＳ Ｐゴシック" charset="0"/>
              </a:rPr>
              <a:t>Marker</a:t>
            </a:r>
            <a:r>
              <a:rPr lang="ja-JP" altLang="en-US" sz="2000">
                <a:latin typeface="Arial" charset="0"/>
                <a:ea typeface="ＭＳ Ｐゴシック" charset="0"/>
              </a:rPr>
              <a:t>”</a:t>
            </a:r>
            <a:r>
              <a:rPr lang="en-US" altLang="ja-JP" sz="2000">
                <a:latin typeface="Arial" charset="0"/>
                <a:ea typeface="ＭＳ Ｐゴシック" charset="0"/>
              </a:rPr>
              <a:t> message)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Wingdings" charset="0"/>
              <a:buChar char="Ø"/>
            </a:pPr>
            <a:r>
              <a:rPr lang="en-US" sz="2000">
                <a:latin typeface="Arial" charset="0"/>
                <a:ea typeface="ＭＳ Ｐゴシック" charset="0"/>
              </a:rPr>
              <a:t>Snapshot does not interfere with normal execution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Wingdings" charset="0"/>
              <a:buChar char="Ø"/>
            </a:pPr>
            <a:r>
              <a:rPr lang="en-US" sz="2000">
                <a:latin typeface="Arial" charset="0"/>
                <a:ea typeface="ＭＳ Ｐゴシック" charset="0"/>
              </a:rPr>
              <a:t>Each process is able to record its state and the state</a:t>
            </a:r>
            <a:br>
              <a:rPr lang="en-US" sz="2000">
                <a:latin typeface="Arial" charset="0"/>
                <a:ea typeface="ＭＳ Ｐゴシック" charset="0"/>
              </a:rPr>
            </a:br>
            <a:r>
              <a:rPr lang="en-US" sz="2000">
                <a:latin typeface="Arial" charset="0"/>
                <a:ea typeface="ＭＳ Ｐゴシック" charset="0"/>
              </a:rPr>
              <a:t>of its incoming channels (no central collection)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Char char="v"/>
            </a:pPr>
            <a:endParaRPr lang="en-US" sz="2800">
              <a:latin typeface="Arial" charset="0"/>
              <a:ea typeface="ＭＳ Ｐゴシック" charset="0"/>
              <a:cs typeface="ＭＳ Ｐゴシック" charset="0"/>
              <a:sym typeface="Symbo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33363"/>
            <a:ext cx="5975350" cy="527050"/>
          </a:xfrm>
          <a:ln w="9525"/>
          <a:effectLst>
            <a:outerShdw blurRad="63500" dist="107763" dir="2700000" algn="ctr" rotWithShape="0">
              <a:srgbClr val="790015">
                <a:alpha val="74997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The “Snapshot” Algorithm (2) 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4200" y="838200"/>
            <a:ext cx="8102600" cy="5486400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1.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Marker sending rule for initiator process P</a:t>
            </a:r>
            <a:r>
              <a:rPr lang="en-US" baseline="-250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  <a:p>
            <a:pPr lvl="1">
              <a:lnSpc>
                <a:spcPct val="100000"/>
              </a:lnSpc>
              <a:buClr>
                <a:schemeClr val="hlink"/>
              </a:buClr>
              <a:buFont typeface="Wingdings" charset="0"/>
              <a:buChar char="v"/>
            </a:pP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</a:rPr>
              <a:t>  </a:t>
            </a:r>
            <a:r>
              <a:rPr lang="en-US" sz="2000">
                <a:latin typeface="Arial" charset="0"/>
                <a:ea typeface="ＭＳ Ｐゴシック" charset="0"/>
              </a:rPr>
              <a:t>Record own state. After </a:t>
            </a:r>
            <a:r>
              <a:rPr lang="en-US" sz="2000" i="1">
                <a:latin typeface="Arial" charset="0"/>
                <a:ea typeface="ＭＳ Ｐゴシック" charset="0"/>
              </a:rPr>
              <a:t>P</a:t>
            </a:r>
            <a:r>
              <a:rPr lang="en-US" sz="2000" i="1" baseline="-25000">
                <a:latin typeface="Arial" charset="0"/>
                <a:ea typeface="ＭＳ Ｐゴシック" charset="0"/>
              </a:rPr>
              <a:t>0</a:t>
            </a:r>
            <a:r>
              <a:rPr lang="en-US" sz="2000">
                <a:latin typeface="Arial" charset="0"/>
                <a:ea typeface="ＭＳ Ｐゴシック" charset="0"/>
              </a:rPr>
              <a:t> has recorded its own state</a:t>
            </a:r>
          </a:p>
          <a:p>
            <a:pPr lvl="2">
              <a:lnSpc>
                <a:spcPct val="100000"/>
              </a:lnSpc>
              <a:buClr>
                <a:schemeClr val="hlink"/>
              </a:buClr>
              <a:buFontTx/>
              <a:buChar char="•"/>
            </a:pPr>
            <a:r>
              <a:rPr lang="en-US" sz="2000">
                <a:latin typeface="Arial" charset="0"/>
                <a:ea typeface="ＭＳ Ｐゴシック" charset="0"/>
              </a:rPr>
              <a:t> for each outgoing channel C,</a:t>
            </a:r>
            <a:br>
              <a:rPr lang="en-US" sz="2000">
                <a:latin typeface="Arial" charset="0"/>
                <a:ea typeface="ＭＳ Ｐゴシック" charset="0"/>
              </a:rPr>
            </a:br>
            <a:r>
              <a:rPr lang="en-US" sz="2000">
                <a:latin typeface="Arial" charset="0"/>
                <a:ea typeface="ＭＳ Ｐゴシック" charset="0"/>
              </a:rPr>
              <a:t> send a </a:t>
            </a:r>
            <a:r>
              <a:rPr lang="en-US" sz="2000" u="sng">
                <a:latin typeface="Arial" charset="0"/>
                <a:ea typeface="ＭＳ Ｐゴシック" charset="0"/>
              </a:rPr>
              <a:t>marker message</a:t>
            </a:r>
            <a:r>
              <a:rPr lang="en-US" sz="2000">
                <a:latin typeface="Arial" charset="0"/>
                <a:ea typeface="ＭＳ Ｐゴシック" charset="0"/>
              </a:rPr>
              <a:t> on C </a:t>
            </a:r>
          </a:p>
          <a:p>
            <a:pPr lvl="2">
              <a:lnSpc>
                <a:spcPct val="100000"/>
              </a:lnSpc>
              <a:buClr>
                <a:schemeClr val="hlink"/>
              </a:buClr>
              <a:buFontTx/>
              <a:buChar char="•"/>
            </a:pPr>
            <a:endParaRPr lang="en-US" sz="2000"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charset="0"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2. 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Marker receiving rule for a process P</a:t>
            </a:r>
            <a:r>
              <a:rPr lang="en-US" baseline="-250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k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charset="0"/>
              <a:buNone/>
            </a:pPr>
            <a:r>
              <a:rPr lang="en-US" baseline="-250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  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on receipt of a marker over channel C</a:t>
            </a:r>
          </a:p>
          <a:p>
            <a:pPr lvl="1">
              <a:lnSpc>
                <a:spcPct val="100000"/>
              </a:lnSpc>
              <a:buClr>
                <a:schemeClr val="hlink"/>
              </a:buClr>
              <a:buFont typeface="Wingdings" charset="0"/>
              <a:buChar char="v"/>
            </a:pPr>
            <a:r>
              <a:rPr lang="en-US">
                <a:latin typeface="Arial" charset="0"/>
                <a:ea typeface="ＭＳ Ｐゴシック" charset="0"/>
                <a:sym typeface="Symbol" charset="0"/>
              </a:rPr>
              <a:t>  </a:t>
            </a:r>
            <a:r>
              <a:rPr lang="en-US" sz="2000">
                <a:solidFill>
                  <a:schemeClr val="bg2"/>
                </a:solidFill>
                <a:latin typeface="Arial" charset="0"/>
                <a:ea typeface="ＭＳ Ｐゴシック" charset="0"/>
                <a:sym typeface="Symbol" charset="0"/>
              </a:rPr>
              <a:t>if</a:t>
            </a:r>
            <a:r>
              <a:rPr lang="en-US" sz="2000">
                <a:latin typeface="Arial" charset="0"/>
                <a:ea typeface="ＭＳ Ｐゴシック" charset="0"/>
                <a:sym typeface="Symbol" charset="0"/>
              </a:rPr>
              <a:t> </a:t>
            </a:r>
            <a:r>
              <a:rPr lang="en-US" sz="2000">
                <a:solidFill>
                  <a:schemeClr val="bg2"/>
                </a:solidFill>
                <a:latin typeface="Arial" charset="0"/>
                <a:ea typeface="ＭＳ Ｐゴシック" charset="0"/>
                <a:sym typeface="Symbol" charset="0"/>
              </a:rPr>
              <a:t>P</a:t>
            </a:r>
            <a:r>
              <a:rPr lang="en-US" sz="2000" baseline="-25000">
                <a:solidFill>
                  <a:schemeClr val="bg2"/>
                </a:solidFill>
                <a:latin typeface="Arial" charset="0"/>
                <a:ea typeface="ＭＳ Ｐゴシック" charset="0"/>
                <a:sym typeface="Symbol" charset="0"/>
              </a:rPr>
              <a:t>k</a:t>
            </a:r>
            <a:r>
              <a:rPr lang="en-US" sz="2000">
                <a:solidFill>
                  <a:schemeClr val="bg2"/>
                </a:solidFill>
                <a:latin typeface="Arial" charset="0"/>
                <a:ea typeface="ＭＳ Ｐゴシック" charset="0"/>
                <a:sym typeface="Symbol" charset="0"/>
              </a:rPr>
              <a:t> has not yet recorded its own state</a:t>
            </a:r>
          </a:p>
          <a:p>
            <a:pPr lvl="2">
              <a:lnSpc>
                <a:spcPct val="100000"/>
              </a:lnSpc>
              <a:buClr>
                <a:schemeClr val="tx1"/>
              </a:buClr>
              <a:buFontTx/>
              <a:buChar char="-"/>
            </a:pPr>
            <a:r>
              <a:rPr lang="en-US">
                <a:latin typeface="Arial" charset="0"/>
                <a:ea typeface="ＭＳ Ｐゴシック" charset="0"/>
              </a:rPr>
              <a:t>record P</a:t>
            </a:r>
            <a:r>
              <a:rPr lang="en-US" baseline="-25000">
                <a:latin typeface="Arial" charset="0"/>
                <a:ea typeface="ＭＳ Ｐゴシック" charset="0"/>
              </a:rPr>
              <a:t>k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 altLang="ja-JP">
                <a:latin typeface="Arial" charset="0"/>
                <a:ea typeface="ＭＳ Ｐゴシック" charset="0"/>
              </a:rPr>
              <a:t>s own state</a:t>
            </a:r>
          </a:p>
          <a:p>
            <a:pPr lvl="2">
              <a:lnSpc>
                <a:spcPct val="100000"/>
              </a:lnSpc>
              <a:buClr>
                <a:schemeClr val="tx1"/>
              </a:buClr>
              <a:buFontTx/>
              <a:buChar char="-"/>
            </a:pPr>
            <a:r>
              <a:rPr lang="en-US">
                <a:latin typeface="Arial" charset="0"/>
                <a:ea typeface="ＭＳ Ｐゴシック" charset="0"/>
              </a:rPr>
              <a:t>record the state of C as </a:t>
            </a:r>
            <a:r>
              <a:rPr lang="ja-JP" altLang="en-US">
                <a:latin typeface="Arial" charset="0"/>
                <a:ea typeface="ＭＳ Ｐゴシック" charset="0"/>
              </a:rPr>
              <a:t>“</a:t>
            </a:r>
            <a:r>
              <a:rPr lang="en-US" altLang="ja-JP">
                <a:latin typeface="Arial" charset="0"/>
                <a:ea typeface="ＭＳ Ｐゴシック" charset="0"/>
              </a:rPr>
              <a:t>empty</a:t>
            </a:r>
            <a:r>
              <a:rPr lang="ja-JP" altLang="en-US">
                <a:latin typeface="Arial" charset="0"/>
                <a:ea typeface="ＭＳ Ｐゴシック" charset="0"/>
              </a:rPr>
              <a:t>”</a:t>
            </a:r>
            <a:endParaRPr lang="en-US" altLang="ja-JP">
              <a:latin typeface="Arial" charset="0"/>
              <a:ea typeface="ＭＳ Ｐゴシック" charset="0"/>
            </a:endParaRPr>
          </a:p>
          <a:p>
            <a:pPr lvl="2">
              <a:lnSpc>
                <a:spcPct val="100000"/>
              </a:lnSpc>
              <a:buClr>
                <a:schemeClr val="tx1"/>
              </a:buClr>
              <a:buFontTx/>
              <a:buChar char="-"/>
            </a:pPr>
            <a:r>
              <a:rPr lang="en-US">
                <a:latin typeface="Arial" charset="0"/>
                <a:ea typeface="ＭＳ Ｐゴシック" charset="0"/>
              </a:rPr>
              <a:t>for each outgoing channel C, send a marker on C </a:t>
            </a:r>
          </a:p>
          <a:p>
            <a:pPr lvl="2">
              <a:lnSpc>
                <a:spcPct val="100000"/>
              </a:lnSpc>
              <a:buClr>
                <a:schemeClr val="tx1"/>
              </a:buClr>
              <a:buFontTx/>
              <a:buChar char="-"/>
            </a:pPr>
            <a:r>
              <a:rPr lang="en-US">
                <a:latin typeface="Arial" charset="0"/>
                <a:ea typeface="ＭＳ Ｐゴシック" charset="0"/>
              </a:rPr>
              <a:t>turn on recording of messages over other incoming channels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Tx/>
              <a:buChar char="-"/>
            </a:pPr>
            <a:r>
              <a:rPr lang="en-US">
                <a:solidFill>
                  <a:schemeClr val="bg2"/>
                </a:solidFill>
                <a:latin typeface="Arial" charset="0"/>
                <a:ea typeface="ＭＳ Ｐゴシック" charset="0"/>
              </a:rPr>
              <a:t>else</a:t>
            </a:r>
          </a:p>
          <a:p>
            <a:pPr lvl="2">
              <a:lnSpc>
                <a:spcPct val="100000"/>
              </a:lnSpc>
              <a:buClr>
                <a:schemeClr val="tx1"/>
              </a:buClr>
              <a:buFontTx/>
              <a:buChar char="-"/>
            </a:pPr>
            <a:r>
              <a:rPr lang="en-US">
                <a:latin typeface="Arial" charset="0"/>
                <a:ea typeface="ＭＳ Ｐゴシック" charset="0"/>
              </a:rPr>
              <a:t>record the state of C as all the messages received over C since P</a:t>
            </a:r>
            <a:r>
              <a:rPr lang="en-US" baseline="-25000">
                <a:latin typeface="Arial" charset="0"/>
                <a:ea typeface="ＭＳ Ｐゴシック" charset="0"/>
              </a:rPr>
              <a:t>k</a:t>
            </a:r>
            <a:r>
              <a:rPr lang="en-US">
                <a:latin typeface="Arial" charset="0"/>
                <a:ea typeface="ＭＳ Ｐゴシック" charset="0"/>
              </a:rPr>
              <a:t> saved its own state; stop recording state of C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8613" y="436563"/>
            <a:ext cx="8893175" cy="527050"/>
          </a:xfrm>
          <a:ln w="9525"/>
          <a:effectLst>
            <a:outerShdw blurRad="63500" dist="107763" dir="2700000" algn="ctr" rotWithShape="0">
              <a:srgbClr val="790015">
                <a:alpha val="74997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GB" dirty="0" err="1"/>
              <a:t>Chandy</a:t>
            </a:r>
            <a:r>
              <a:rPr lang="en-GB" dirty="0"/>
              <a:t> and </a:t>
            </a:r>
            <a:r>
              <a:rPr lang="en-GB" dirty="0" err="1"/>
              <a:t>Lamport’s</a:t>
            </a:r>
            <a:r>
              <a:rPr lang="en-GB" dirty="0"/>
              <a:t> ‘Snapshot’ Algorithm</a:t>
            </a:r>
          </a:p>
        </p:txBody>
      </p:sp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285750" y="1436688"/>
            <a:ext cx="8485188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55675">
              <a:lnSpc>
                <a:spcPct val="100000"/>
              </a:lnSpc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i="1">
                <a:solidFill>
                  <a:schemeClr val="tx1"/>
                </a:solidFill>
                <a:latin typeface="Times" charset="0"/>
              </a:rPr>
              <a:t>Marker receiving rule for process p</a:t>
            </a:r>
            <a:r>
              <a:rPr lang="en-GB" sz="2000" i="1" baseline="-25000">
                <a:solidFill>
                  <a:schemeClr val="tx1"/>
                </a:solidFill>
                <a:latin typeface="Times" charset="0"/>
              </a:rPr>
              <a:t>i</a:t>
            </a:r>
            <a:r>
              <a:rPr lang="en-GB" sz="2000" baseline="-25000">
                <a:solidFill>
                  <a:schemeClr val="tx1"/>
                </a:solidFill>
                <a:latin typeface="Times" charset="0"/>
              </a:rPr>
              <a:t> </a:t>
            </a:r>
            <a:endParaRPr lang="en-GB" sz="2000">
              <a:solidFill>
                <a:schemeClr val="tx1"/>
              </a:solidFill>
              <a:latin typeface="Times" charset="0"/>
            </a:endParaRPr>
          </a:p>
          <a:p>
            <a:pPr lvl="1" defTabSz="955675">
              <a:lnSpc>
                <a:spcPct val="100000"/>
              </a:lnSpc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>
                <a:solidFill>
                  <a:schemeClr val="tx1"/>
                </a:solidFill>
                <a:latin typeface="Times" charset="0"/>
              </a:rPr>
              <a:t>On </a:t>
            </a:r>
            <a:r>
              <a:rPr lang="en-GB" sz="2000" i="1">
                <a:solidFill>
                  <a:schemeClr val="tx1"/>
                </a:solidFill>
                <a:latin typeface="Times" charset="0"/>
              </a:rPr>
              <a:t>p</a:t>
            </a:r>
            <a:r>
              <a:rPr lang="en-GB" sz="2000" i="1" baseline="-25000">
                <a:solidFill>
                  <a:schemeClr val="tx1"/>
                </a:solidFill>
                <a:latin typeface="Times" charset="0"/>
              </a:rPr>
              <a:t>i</a:t>
            </a:r>
            <a:r>
              <a:rPr lang="en-GB" sz="2000">
                <a:solidFill>
                  <a:schemeClr val="tx1"/>
                </a:solidFill>
                <a:latin typeface="Times" charset="0"/>
              </a:rPr>
              <a:t>’s receipt of a </a:t>
            </a:r>
            <a:r>
              <a:rPr lang="en-GB" sz="2000" i="1">
                <a:solidFill>
                  <a:schemeClr val="tx1"/>
                </a:solidFill>
                <a:latin typeface="Times" charset="0"/>
              </a:rPr>
              <a:t>marker</a:t>
            </a:r>
            <a:r>
              <a:rPr lang="en-GB" sz="2000">
                <a:solidFill>
                  <a:schemeClr val="tx1"/>
                </a:solidFill>
                <a:latin typeface="Times" charset="0"/>
              </a:rPr>
              <a:t> message over channel </a:t>
            </a:r>
            <a:r>
              <a:rPr lang="en-GB" sz="2000" i="1">
                <a:solidFill>
                  <a:schemeClr val="tx1"/>
                </a:solidFill>
                <a:latin typeface="Times" charset="0"/>
              </a:rPr>
              <a:t>c</a:t>
            </a:r>
            <a:r>
              <a:rPr lang="en-GB" sz="2000">
                <a:solidFill>
                  <a:schemeClr val="tx1"/>
                </a:solidFill>
                <a:latin typeface="Times" charset="0"/>
              </a:rPr>
              <a:t>:</a:t>
            </a:r>
          </a:p>
          <a:p>
            <a:pPr lvl="1" defTabSz="955675">
              <a:lnSpc>
                <a:spcPct val="100000"/>
              </a:lnSpc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>
                <a:solidFill>
                  <a:schemeClr val="tx1"/>
                </a:solidFill>
                <a:latin typeface="Times" charset="0"/>
              </a:rPr>
              <a:t>	</a:t>
            </a:r>
            <a:r>
              <a:rPr lang="en-GB" sz="2000" i="1">
                <a:solidFill>
                  <a:schemeClr val="tx1"/>
                </a:solidFill>
                <a:latin typeface="Times" charset="0"/>
              </a:rPr>
              <a:t>if</a:t>
            </a:r>
            <a:r>
              <a:rPr lang="en-GB" sz="2000">
                <a:solidFill>
                  <a:schemeClr val="tx1"/>
                </a:solidFill>
                <a:latin typeface="Times" charset="0"/>
              </a:rPr>
              <a:t> (</a:t>
            </a:r>
            <a:r>
              <a:rPr lang="en-GB" sz="2000" i="1">
                <a:solidFill>
                  <a:schemeClr val="tx1"/>
                </a:solidFill>
                <a:latin typeface="Times" charset="0"/>
              </a:rPr>
              <a:t>p</a:t>
            </a:r>
            <a:r>
              <a:rPr lang="en-GB" sz="2000" i="1" baseline="-25000">
                <a:solidFill>
                  <a:schemeClr val="tx1"/>
                </a:solidFill>
                <a:latin typeface="Times" charset="0"/>
              </a:rPr>
              <a:t>i</a:t>
            </a:r>
            <a:r>
              <a:rPr lang="en-GB" sz="2000">
                <a:solidFill>
                  <a:schemeClr val="tx1"/>
                </a:solidFill>
                <a:latin typeface="Times" charset="0"/>
              </a:rPr>
              <a:t> has not yet recorded its state) it</a:t>
            </a:r>
          </a:p>
          <a:p>
            <a:pPr lvl="2" defTabSz="955675">
              <a:lnSpc>
                <a:spcPct val="100000"/>
              </a:lnSpc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>
                <a:solidFill>
                  <a:schemeClr val="tx1"/>
                </a:solidFill>
                <a:latin typeface="Times" charset="0"/>
              </a:rPr>
              <a:t>	records its process state now;</a:t>
            </a:r>
          </a:p>
          <a:p>
            <a:pPr lvl="2" defTabSz="955675">
              <a:lnSpc>
                <a:spcPct val="100000"/>
              </a:lnSpc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>
                <a:solidFill>
                  <a:schemeClr val="tx1"/>
                </a:solidFill>
                <a:latin typeface="Times" charset="0"/>
              </a:rPr>
              <a:t>	records the state of </a:t>
            </a:r>
            <a:r>
              <a:rPr lang="en-GB" sz="2000" i="1">
                <a:solidFill>
                  <a:schemeClr val="tx1"/>
                </a:solidFill>
                <a:latin typeface="Times" charset="0"/>
              </a:rPr>
              <a:t>c</a:t>
            </a:r>
            <a:r>
              <a:rPr lang="en-GB" sz="2000">
                <a:solidFill>
                  <a:schemeClr val="tx1"/>
                </a:solidFill>
                <a:latin typeface="Times" charset="0"/>
              </a:rPr>
              <a:t> as the empty set;</a:t>
            </a:r>
          </a:p>
          <a:p>
            <a:pPr lvl="2" defTabSz="955675">
              <a:lnSpc>
                <a:spcPct val="100000"/>
              </a:lnSpc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>
                <a:solidFill>
                  <a:schemeClr val="tx1"/>
                </a:solidFill>
                <a:latin typeface="Times" charset="0"/>
              </a:rPr>
              <a:t>	turns on recording of messages arriving over other incoming channels;</a:t>
            </a:r>
          </a:p>
          <a:p>
            <a:pPr lvl="1" defTabSz="955675">
              <a:lnSpc>
                <a:spcPct val="100000"/>
              </a:lnSpc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>
                <a:solidFill>
                  <a:schemeClr val="tx1"/>
                </a:solidFill>
                <a:latin typeface="Times" charset="0"/>
              </a:rPr>
              <a:t>	</a:t>
            </a:r>
            <a:r>
              <a:rPr lang="en-GB" sz="2000" i="1">
                <a:solidFill>
                  <a:schemeClr val="tx1"/>
                </a:solidFill>
                <a:latin typeface="Times" charset="0"/>
              </a:rPr>
              <a:t>else</a:t>
            </a:r>
            <a:r>
              <a:rPr lang="en-GB" sz="2000">
                <a:solidFill>
                  <a:schemeClr val="tx1"/>
                </a:solidFill>
                <a:latin typeface="Times" charset="0"/>
              </a:rPr>
              <a:t> </a:t>
            </a:r>
          </a:p>
          <a:p>
            <a:pPr lvl="2" defTabSz="955675">
              <a:lnSpc>
                <a:spcPct val="100000"/>
              </a:lnSpc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>
                <a:solidFill>
                  <a:schemeClr val="tx1"/>
                </a:solidFill>
                <a:latin typeface="Times" charset="0"/>
              </a:rPr>
              <a:t>	 </a:t>
            </a:r>
            <a:r>
              <a:rPr lang="en-GB" sz="2000" i="1">
                <a:solidFill>
                  <a:schemeClr val="tx1"/>
                </a:solidFill>
                <a:latin typeface="Times" charset="0"/>
              </a:rPr>
              <a:t>p</a:t>
            </a:r>
            <a:r>
              <a:rPr lang="en-GB" sz="2000" i="1" baseline="-25000">
                <a:solidFill>
                  <a:schemeClr val="tx1"/>
                </a:solidFill>
                <a:latin typeface="Times" charset="0"/>
              </a:rPr>
              <a:t>i</a:t>
            </a:r>
            <a:r>
              <a:rPr lang="en-GB" sz="2000">
                <a:solidFill>
                  <a:schemeClr val="tx1"/>
                </a:solidFill>
                <a:latin typeface="Times" charset="0"/>
              </a:rPr>
              <a:t> records the state of </a:t>
            </a:r>
            <a:r>
              <a:rPr lang="en-GB" sz="2000" i="1">
                <a:solidFill>
                  <a:schemeClr val="tx1"/>
                </a:solidFill>
                <a:latin typeface="Times" charset="0"/>
              </a:rPr>
              <a:t>c</a:t>
            </a:r>
            <a:r>
              <a:rPr lang="en-GB" sz="2000">
                <a:solidFill>
                  <a:schemeClr val="tx1"/>
                </a:solidFill>
                <a:latin typeface="Times" charset="0"/>
              </a:rPr>
              <a:t> as the set of messages it has received over </a:t>
            </a:r>
            <a:r>
              <a:rPr lang="en-GB" sz="2000" i="1">
                <a:solidFill>
                  <a:schemeClr val="tx1"/>
                </a:solidFill>
                <a:latin typeface="Times" charset="0"/>
              </a:rPr>
              <a:t>c</a:t>
            </a:r>
            <a:r>
              <a:rPr lang="en-GB" sz="2000">
                <a:solidFill>
                  <a:schemeClr val="tx1"/>
                </a:solidFill>
                <a:latin typeface="Times" charset="0"/>
              </a:rPr>
              <a:t> </a:t>
            </a:r>
          </a:p>
          <a:p>
            <a:pPr lvl="2" defTabSz="955675">
              <a:lnSpc>
                <a:spcPct val="100000"/>
              </a:lnSpc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>
                <a:solidFill>
                  <a:schemeClr val="tx1"/>
                </a:solidFill>
                <a:latin typeface="Times" charset="0"/>
              </a:rPr>
              <a:t>	since it saved its state.</a:t>
            </a:r>
          </a:p>
          <a:p>
            <a:pPr lvl="1" defTabSz="955675">
              <a:lnSpc>
                <a:spcPct val="100000"/>
              </a:lnSpc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>
                <a:solidFill>
                  <a:schemeClr val="tx1"/>
                </a:solidFill>
                <a:latin typeface="Times" charset="0"/>
              </a:rPr>
              <a:t>	</a:t>
            </a:r>
            <a:r>
              <a:rPr lang="en-GB" sz="2000" i="1">
                <a:solidFill>
                  <a:schemeClr val="tx1"/>
                </a:solidFill>
                <a:latin typeface="Times" charset="0"/>
              </a:rPr>
              <a:t>end if</a:t>
            </a:r>
          </a:p>
          <a:p>
            <a:pPr defTabSz="955675">
              <a:lnSpc>
                <a:spcPct val="100000"/>
              </a:lnSpc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i="1">
                <a:solidFill>
                  <a:schemeClr val="tx1"/>
                </a:solidFill>
                <a:latin typeface="Times" charset="0"/>
              </a:rPr>
              <a:t>Marker sending rule for process p</a:t>
            </a:r>
            <a:r>
              <a:rPr lang="en-GB" sz="2000" i="1" baseline="-25000">
                <a:solidFill>
                  <a:schemeClr val="tx1"/>
                </a:solidFill>
                <a:latin typeface="Times" charset="0"/>
              </a:rPr>
              <a:t>i</a:t>
            </a:r>
            <a:endParaRPr lang="en-GB" sz="2000" i="1">
              <a:solidFill>
                <a:schemeClr val="tx1"/>
              </a:solidFill>
              <a:latin typeface="Times" charset="0"/>
            </a:endParaRPr>
          </a:p>
          <a:p>
            <a:pPr lvl="1" defTabSz="955675">
              <a:lnSpc>
                <a:spcPct val="100000"/>
              </a:lnSpc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>
                <a:solidFill>
                  <a:schemeClr val="tx1"/>
                </a:solidFill>
                <a:latin typeface="Times" charset="0"/>
              </a:rPr>
              <a:t>After </a:t>
            </a:r>
            <a:r>
              <a:rPr lang="en-GB" sz="2000" i="1">
                <a:solidFill>
                  <a:schemeClr val="tx1"/>
                </a:solidFill>
                <a:latin typeface="Times" charset="0"/>
              </a:rPr>
              <a:t>p</a:t>
            </a:r>
            <a:r>
              <a:rPr lang="en-GB" sz="2000" i="1" baseline="-25000">
                <a:solidFill>
                  <a:schemeClr val="tx1"/>
                </a:solidFill>
                <a:latin typeface="Times" charset="0"/>
              </a:rPr>
              <a:t>i</a:t>
            </a:r>
            <a:r>
              <a:rPr lang="en-GB" sz="2000">
                <a:solidFill>
                  <a:schemeClr val="tx1"/>
                </a:solidFill>
                <a:latin typeface="Times" charset="0"/>
              </a:rPr>
              <a:t> has recorded its state, for each outgoing channel </a:t>
            </a:r>
            <a:r>
              <a:rPr lang="en-GB" sz="2000" i="1">
                <a:solidFill>
                  <a:schemeClr val="tx1"/>
                </a:solidFill>
                <a:latin typeface="Times" charset="0"/>
              </a:rPr>
              <a:t>c</a:t>
            </a:r>
            <a:r>
              <a:rPr lang="en-GB" sz="2000">
                <a:solidFill>
                  <a:schemeClr val="tx1"/>
                </a:solidFill>
                <a:latin typeface="Times" charset="0"/>
              </a:rPr>
              <a:t>:</a:t>
            </a:r>
          </a:p>
          <a:p>
            <a:pPr lvl="1" defTabSz="955675">
              <a:lnSpc>
                <a:spcPct val="100000"/>
              </a:lnSpc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>
                <a:solidFill>
                  <a:schemeClr val="tx1"/>
                </a:solidFill>
                <a:latin typeface="Times" charset="0"/>
              </a:rPr>
              <a:t>	 </a:t>
            </a:r>
            <a:r>
              <a:rPr lang="en-GB" sz="2000" i="1">
                <a:solidFill>
                  <a:schemeClr val="tx1"/>
                </a:solidFill>
                <a:latin typeface="Times" charset="0"/>
              </a:rPr>
              <a:t>p</a:t>
            </a:r>
            <a:r>
              <a:rPr lang="en-GB" sz="2000" i="1" baseline="-25000">
                <a:solidFill>
                  <a:schemeClr val="tx1"/>
                </a:solidFill>
                <a:latin typeface="Times" charset="0"/>
              </a:rPr>
              <a:t>i</a:t>
            </a:r>
            <a:r>
              <a:rPr lang="en-GB" sz="2000">
                <a:solidFill>
                  <a:schemeClr val="tx1"/>
                </a:solidFill>
                <a:latin typeface="Times" charset="0"/>
              </a:rPr>
              <a:t> sends one marker message over </a:t>
            </a:r>
            <a:r>
              <a:rPr lang="en-GB" sz="2000" i="1">
                <a:solidFill>
                  <a:schemeClr val="tx1"/>
                </a:solidFill>
                <a:latin typeface="Times" charset="0"/>
              </a:rPr>
              <a:t>c</a:t>
            </a:r>
            <a:r>
              <a:rPr lang="en-GB" sz="2000">
                <a:solidFill>
                  <a:schemeClr val="tx1"/>
                </a:solidFill>
                <a:latin typeface="Times" charset="0"/>
              </a:rPr>
              <a:t>  </a:t>
            </a:r>
          </a:p>
          <a:p>
            <a:pPr lvl="1" defTabSz="955675">
              <a:lnSpc>
                <a:spcPct val="100000"/>
              </a:lnSpc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>
                <a:solidFill>
                  <a:schemeClr val="tx1"/>
                </a:solidFill>
                <a:latin typeface="Times" charset="0"/>
              </a:rPr>
              <a:t>	(before it sends any other message over </a:t>
            </a:r>
            <a:r>
              <a:rPr lang="en-GB" sz="2000" i="1">
                <a:solidFill>
                  <a:schemeClr val="tx1"/>
                </a:solidFill>
                <a:latin typeface="Times" charset="0"/>
              </a:rPr>
              <a:t>c</a:t>
            </a:r>
            <a:r>
              <a:rPr lang="en-GB" sz="2000">
                <a:solidFill>
                  <a:schemeClr val="tx1"/>
                </a:solidFill>
                <a:latin typeface="Times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3968750" cy="527050"/>
          </a:xfrm>
          <a:ln w="9525"/>
          <a:effectLst>
            <a:outerShdw blurRad="63500" dist="107763" dir="2700000" algn="ctr" rotWithShape="0">
              <a:srgbClr val="790015">
                <a:alpha val="74997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Snapshot  Example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889000"/>
            <a:ext cx="7899400" cy="5410200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None/>
            </a:pPr>
            <a:r>
              <a:rPr lang="en-US" sz="28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28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None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	</a:t>
            </a:r>
          </a:p>
        </p:txBody>
      </p:sp>
      <p:sp>
        <p:nvSpPr>
          <p:cNvPr id="33795" name="Line 4"/>
          <p:cNvSpPr>
            <a:spLocks noChangeShapeType="1"/>
          </p:cNvSpPr>
          <p:nvPr/>
        </p:nvSpPr>
        <p:spPr bwMode="auto">
          <a:xfrm flipV="1">
            <a:off x="2019300" y="13589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990600" y="1181100"/>
            <a:ext cx="11557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P1</a:t>
            </a:r>
          </a:p>
        </p:txBody>
      </p:sp>
      <p:sp>
        <p:nvSpPr>
          <p:cNvPr id="33797" name="Text Box 6"/>
          <p:cNvSpPr txBox="1">
            <a:spLocks noChangeArrowheads="1"/>
          </p:cNvSpPr>
          <p:nvPr/>
        </p:nvSpPr>
        <p:spPr bwMode="auto">
          <a:xfrm>
            <a:off x="990600" y="1955800"/>
            <a:ext cx="11557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P2</a:t>
            </a:r>
          </a:p>
        </p:txBody>
      </p:sp>
      <p:sp>
        <p:nvSpPr>
          <p:cNvPr id="33798" name="Line 7"/>
          <p:cNvSpPr>
            <a:spLocks noChangeShapeType="1"/>
          </p:cNvSpPr>
          <p:nvPr/>
        </p:nvSpPr>
        <p:spPr bwMode="auto">
          <a:xfrm flipV="1">
            <a:off x="2006600" y="2159000"/>
            <a:ext cx="50419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Oval 8"/>
          <p:cNvSpPr>
            <a:spLocks noChangeArrowheads="1"/>
          </p:cNvSpPr>
          <p:nvPr/>
        </p:nvSpPr>
        <p:spPr bwMode="auto">
          <a:xfrm>
            <a:off x="2209800" y="12954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Oval 9"/>
          <p:cNvSpPr>
            <a:spLocks noChangeArrowheads="1"/>
          </p:cNvSpPr>
          <p:nvPr/>
        </p:nvSpPr>
        <p:spPr bwMode="auto">
          <a:xfrm>
            <a:off x="2794000" y="21082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10"/>
          <p:cNvSpPr>
            <a:spLocks noChangeShapeType="1"/>
          </p:cNvSpPr>
          <p:nvPr/>
        </p:nvSpPr>
        <p:spPr bwMode="auto">
          <a:xfrm flipV="1">
            <a:off x="2082800" y="28956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Text Box 11"/>
          <p:cNvSpPr txBox="1">
            <a:spLocks noChangeArrowheads="1"/>
          </p:cNvSpPr>
          <p:nvPr/>
        </p:nvSpPr>
        <p:spPr bwMode="auto">
          <a:xfrm>
            <a:off x="1041400" y="2717800"/>
            <a:ext cx="11557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P3</a:t>
            </a:r>
          </a:p>
        </p:txBody>
      </p:sp>
      <p:sp>
        <p:nvSpPr>
          <p:cNvPr id="33803" name="Oval 12"/>
          <p:cNvSpPr>
            <a:spLocks noChangeArrowheads="1"/>
          </p:cNvSpPr>
          <p:nvPr/>
        </p:nvSpPr>
        <p:spPr bwMode="auto">
          <a:xfrm>
            <a:off x="3149600" y="28321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Oval 13"/>
          <p:cNvSpPr>
            <a:spLocks noChangeArrowheads="1"/>
          </p:cNvSpPr>
          <p:nvPr/>
        </p:nvSpPr>
        <p:spPr bwMode="auto">
          <a:xfrm>
            <a:off x="4660900" y="21209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Text Box 14"/>
          <p:cNvSpPr txBox="1">
            <a:spLocks noChangeArrowheads="1"/>
          </p:cNvSpPr>
          <p:nvPr/>
        </p:nvSpPr>
        <p:spPr bwMode="auto">
          <a:xfrm>
            <a:off x="1993900" y="965200"/>
            <a:ext cx="558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0</a:t>
            </a:r>
          </a:p>
        </p:txBody>
      </p:sp>
      <p:sp>
        <p:nvSpPr>
          <p:cNvPr id="33806" name="Text Box 15"/>
          <p:cNvSpPr txBox="1">
            <a:spLocks noChangeArrowheads="1"/>
          </p:cNvSpPr>
          <p:nvPr/>
        </p:nvSpPr>
        <p:spPr bwMode="auto">
          <a:xfrm>
            <a:off x="2603500" y="2171700"/>
            <a:ext cx="558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2</a:t>
            </a:r>
            <a:r>
              <a:rPr lang="en-US" sz="1800" baseline="30000"/>
              <a:t>0</a:t>
            </a:r>
          </a:p>
        </p:txBody>
      </p:sp>
      <p:sp>
        <p:nvSpPr>
          <p:cNvPr id="33807" name="Text Box 16"/>
          <p:cNvSpPr txBox="1">
            <a:spLocks noChangeArrowheads="1"/>
          </p:cNvSpPr>
          <p:nvPr/>
        </p:nvSpPr>
        <p:spPr bwMode="auto">
          <a:xfrm>
            <a:off x="4521200" y="1778000"/>
            <a:ext cx="558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2</a:t>
            </a:r>
            <a:r>
              <a:rPr lang="en-US" sz="1800" baseline="30000"/>
              <a:t>3</a:t>
            </a:r>
          </a:p>
        </p:txBody>
      </p:sp>
      <p:sp>
        <p:nvSpPr>
          <p:cNvPr id="33808" name="Text Box 17"/>
          <p:cNvSpPr txBox="1">
            <a:spLocks noChangeArrowheads="1"/>
          </p:cNvSpPr>
          <p:nvPr/>
        </p:nvSpPr>
        <p:spPr bwMode="auto">
          <a:xfrm>
            <a:off x="2882900" y="2933700"/>
            <a:ext cx="558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3</a:t>
            </a:r>
            <a:r>
              <a:rPr lang="en-US" sz="1800" baseline="30000"/>
              <a:t>0</a:t>
            </a:r>
          </a:p>
        </p:txBody>
      </p:sp>
      <p:sp>
        <p:nvSpPr>
          <p:cNvPr id="33809" name="Line 18"/>
          <p:cNvSpPr>
            <a:spLocks noChangeShapeType="1"/>
          </p:cNvSpPr>
          <p:nvPr/>
        </p:nvSpPr>
        <p:spPr bwMode="auto">
          <a:xfrm flipV="1">
            <a:off x="2844800" y="1346200"/>
            <a:ext cx="749300" cy="8001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Line 19"/>
          <p:cNvSpPr>
            <a:spLocks noChangeShapeType="1"/>
          </p:cNvSpPr>
          <p:nvPr/>
        </p:nvSpPr>
        <p:spPr bwMode="auto">
          <a:xfrm flipV="1">
            <a:off x="3200400" y="2146300"/>
            <a:ext cx="1524000" cy="7747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1" name="Oval 20"/>
          <p:cNvSpPr>
            <a:spLocks noChangeArrowheads="1"/>
          </p:cNvSpPr>
          <p:nvPr/>
        </p:nvSpPr>
        <p:spPr bwMode="auto">
          <a:xfrm>
            <a:off x="5232400" y="28194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Oval 21"/>
          <p:cNvSpPr>
            <a:spLocks noChangeArrowheads="1"/>
          </p:cNvSpPr>
          <p:nvPr/>
        </p:nvSpPr>
        <p:spPr bwMode="auto">
          <a:xfrm>
            <a:off x="3594100" y="21463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Oval 22"/>
          <p:cNvSpPr>
            <a:spLocks noChangeArrowheads="1"/>
          </p:cNvSpPr>
          <p:nvPr/>
        </p:nvSpPr>
        <p:spPr bwMode="auto">
          <a:xfrm>
            <a:off x="3517900" y="12827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Text Box 23"/>
          <p:cNvSpPr txBox="1">
            <a:spLocks noChangeArrowheads="1"/>
          </p:cNvSpPr>
          <p:nvPr/>
        </p:nvSpPr>
        <p:spPr bwMode="auto">
          <a:xfrm>
            <a:off x="3263900" y="977900"/>
            <a:ext cx="558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3</a:t>
            </a:r>
          </a:p>
        </p:txBody>
      </p:sp>
      <p:sp>
        <p:nvSpPr>
          <p:cNvPr id="33815" name="Text Box 24"/>
          <p:cNvSpPr txBox="1">
            <a:spLocks noChangeArrowheads="1"/>
          </p:cNvSpPr>
          <p:nvPr/>
        </p:nvSpPr>
        <p:spPr bwMode="auto">
          <a:xfrm>
            <a:off x="2679700" y="1752600"/>
            <a:ext cx="3683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33816" name="Text Box 25"/>
          <p:cNvSpPr txBox="1">
            <a:spLocks noChangeArrowheads="1"/>
          </p:cNvSpPr>
          <p:nvPr/>
        </p:nvSpPr>
        <p:spPr bwMode="auto">
          <a:xfrm>
            <a:off x="3670300" y="2514600"/>
            <a:ext cx="3683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b</a:t>
            </a:r>
          </a:p>
        </p:txBody>
      </p:sp>
      <p:grpSp>
        <p:nvGrpSpPr>
          <p:cNvPr id="33817" name="Group 26"/>
          <p:cNvGrpSpPr>
            <a:grpSpLocks/>
          </p:cNvGrpSpPr>
          <p:nvPr/>
        </p:nvGrpSpPr>
        <p:grpSpPr bwMode="auto">
          <a:xfrm>
            <a:off x="1092200" y="965200"/>
            <a:ext cx="6870700" cy="2819400"/>
            <a:chOff x="688" y="608"/>
            <a:chExt cx="4328" cy="1776"/>
          </a:xfrm>
        </p:grpSpPr>
        <p:sp>
          <p:nvSpPr>
            <p:cNvPr id="33856" name="Text Box 27"/>
            <p:cNvSpPr txBox="1">
              <a:spLocks noChangeArrowheads="1"/>
            </p:cNvSpPr>
            <p:nvPr/>
          </p:nvSpPr>
          <p:spPr bwMode="auto">
            <a:xfrm>
              <a:off x="2408" y="1168"/>
              <a:ext cx="23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hlink"/>
                  </a:solidFill>
                </a:rPr>
                <a:t>M</a:t>
              </a:r>
            </a:p>
          </p:txBody>
        </p:sp>
        <p:grpSp>
          <p:nvGrpSpPr>
            <p:cNvPr id="33857" name="Group 28"/>
            <p:cNvGrpSpPr>
              <a:grpSpLocks/>
            </p:cNvGrpSpPr>
            <p:nvPr/>
          </p:nvGrpSpPr>
          <p:grpSpPr bwMode="auto">
            <a:xfrm>
              <a:off x="688" y="608"/>
              <a:ext cx="4328" cy="1776"/>
              <a:chOff x="688" y="608"/>
              <a:chExt cx="4328" cy="1776"/>
            </a:xfrm>
          </p:grpSpPr>
          <p:sp>
            <p:nvSpPr>
              <p:cNvPr id="33858" name="Oval 29"/>
              <p:cNvSpPr>
                <a:spLocks noChangeArrowheads="1"/>
              </p:cNvSpPr>
              <p:nvPr/>
            </p:nvSpPr>
            <p:spPr bwMode="auto">
              <a:xfrm>
                <a:off x="1784" y="816"/>
                <a:ext cx="80" cy="7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9" name="Oval 30"/>
              <p:cNvSpPr>
                <a:spLocks noChangeArrowheads="1"/>
              </p:cNvSpPr>
              <p:nvPr/>
            </p:nvSpPr>
            <p:spPr bwMode="auto">
              <a:xfrm>
                <a:off x="1840" y="816"/>
                <a:ext cx="80" cy="7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0" name="Text Box 31"/>
              <p:cNvSpPr txBox="1">
                <a:spLocks noChangeArrowheads="1"/>
              </p:cNvSpPr>
              <p:nvPr/>
            </p:nvSpPr>
            <p:spPr bwMode="auto">
              <a:xfrm>
                <a:off x="1616" y="608"/>
                <a:ext cx="400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800"/>
                  <a:t>e</a:t>
                </a:r>
                <a:r>
                  <a:rPr lang="en-US" sz="1800" baseline="-25000"/>
                  <a:t>1</a:t>
                </a:r>
                <a:r>
                  <a:rPr lang="en-US" sz="1800" baseline="30000"/>
                  <a:t>1,2</a:t>
                </a:r>
              </a:p>
            </p:txBody>
          </p:sp>
          <p:sp>
            <p:nvSpPr>
              <p:cNvPr id="33861" name="Line 32"/>
              <p:cNvSpPr>
                <a:spLocks noChangeShapeType="1"/>
              </p:cNvSpPr>
              <p:nvPr/>
            </p:nvSpPr>
            <p:spPr bwMode="auto">
              <a:xfrm>
                <a:off x="1776" y="864"/>
                <a:ext cx="360" cy="512"/>
              </a:xfrm>
              <a:prstGeom prst="line">
                <a:avLst/>
              </a:prstGeom>
              <a:noFill/>
              <a:ln w="38100" cmpd="dbl">
                <a:solidFill>
                  <a:srgbClr val="0000FF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62" name="Line 33"/>
              <p:cNvSpPr>
                <a:spLocks noChangeShapeType="1"/>
              </p:cNvSpPr>
              <p:nvPr/>
            </p:nvSpPr>
            <p:spPr bwMode="auto">
              <a:xfrm>
                <a:off x="1920" y="864"/>
                <a:ext cx="1152" cy="960"/>
              </a:xfrm>
              <a:prstGeom prst="line">
                <a:avLst/>
              </a:prstGeom>
              <a:noFill/>
              <a:ln w="38100" cmpd="dbl">
                <a:solidFill>
                  <a:srgbClr val="0000FF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63" name="Text Box 34"/>
              <p:cNvSpPr txBox="1">
                <a:spLocks noChangeArrowheads="1"/>
              </p:cNvSpPr>
              <p:nvPr/>
            </p:nvSpPr>
            <p:spPr bwMode="auto">
              <a:xfrm>
                <a:off x="1792" y="968"/>
                <a:ext cx="23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M</a:t>
                </a:r>
              </a:p>
            </p:txBody>
          </p:sp>
          <p:sp>
            <p:nvSpPr>
              <p:cNvPr id="33864" name="Text Box 35"/>
              <p:cNvSpPr txBox="1">
                <a:spLocks noChangeArrowheads="1"/>
              </p:cNvSpPr>
              <p:nvPr/>
            </p:nvSpPr>
            <p:spPr bwMode="auto">
              <a:xfrm>
                <a:off x="688" y="2048"/>
                <a:ext cx="4328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>
                    <a:solidFill>
                      <a:schemeClr val="tx1"/>
                    </a:solidFill>
                  </a:rPr>
                  <a:t>1- P1 initiates snapshot: records its state (S1); sends Markers to P2 &amp; P3; turns on recording for channels C21 and C31</a:t>
                </a:r>
              </a:p>
            </p:txBody>
          </p:sp>
        </p:grp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1117600" y="1346200"/>
            <a:ext cx="6997700" cy="2984500"/>
            <a:chOff x="704" y="848"/>
            <a:chExt cx="4408" cy="1880"/>
          </a:xfrm>
        </p:grpSpPr>
        <p:sp>
          <p:nvSpPr>
            <p:cNvPr id="33848" name="Oval 37"/>
            <p:cNvSpPr>
              <a:spLocks noChangeArrowheads="1"/>
            </p:cNvSpPr>
            <p:nvPr/>
          </p:nvSpPr>
          <p:spPr bwMode="auto">
            <a:xfrm>
              <a:off x="2064" y="1352"/>
              <a:ext cx="80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9" name="Text Box 38"/>
            <p:cNvSpPr txBox="1">
              <a:spLocks noChangeArrowheads="1"/>
            </p:cNvSpPr>
            <p:nvPr/>
          </p:nvSpPr>
          <p:spPr bwMode="auto">
            <a:xfrm>
              <a:off x="1880" y="1408"/>
              <a:ext cx="52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r>
                <a:rPr lang="en-US" sz="1800" baseline="-25000"/>
                <a:t>2</a:t>
              </a:r>
              <a:r>
                <a:rPr lang="en-US" sz="1800" baseline="30000"/>
                <a:t>1,  2,3</a:t>
              </a:r>
            </a:p>
          </p:txBody>
        </p:sp>
        <p:sp>
          <p:nvSpPr>
            <p:cNvPr id="33850" name="Oval 39"/>
            <p:cNvSpPr>
              <a:spLocks noChangeArrowheads="1"/>
            </p:cNvSpPr>
            <p:nvPr/>
          </p:nvSpPr>
          <p:spPr bwMode="auto">
            <a:xfrm>
              <a:off x="2208" y="1344"/>
              <a:ext cx="80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1" name="Line 40"/>
            <p:cNvSpPr>
              <a:spLocks noChangeShapeType="1"/>
            </p:cNvSpPr>
            <p:nvPr/>
          </p:nvSpPr>
          <p:spPr bwMode="auto">
            <a:xfrm flipV="1">
              <a:off x="2248" y="848"/>
              <a:ext cx="232" cy="488"/>
            </a:xfrm>
            <a:prstGeom prst="line">
              <a:avLst/>
            </a:prstGeom>
            <a:noFill/>
            <a:ln w="38100" cmpd="dbl">
              <a:solidFill>
                <a:srgbClr val="0000FF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2" name="Line 41"/>
            <p:cNvSpPr>
              <a:spLocks noChangeShapeType="1"/>
            </p:cNvSpPr>
            <p:nvPr/>
          </p:nvSpPr>
          <p:spPr bwMode="auto">
            <a:xfrm>
              <a:off x="2320" y="1400"/>
              <a:ext cx="1384" cy="408"/>
            </a:xfrm>
            <a:prstGeom prst="line">
              <a:avLst/>
            </a:prstGeom>
            <a:noFill/>
            <a:ln w="38100" cmpd="dbl">
              <a:solidFill>
                <a:srgbClr val="0000FF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3" name="Text Box 42"/>
            <p:cNvSpPr txBox="1">
              <a:spLocks noChangeArrowheads="1"/>
            </p:cNvSpPr>
            <p:nvPr/>
          </p:nvSpPr>
          <p:spPr bwMode="auto">
            <a:xfrm>
              <a:off x="2312" y="992"/>
              <a:ext cx="23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hlink"/>
                  </a:solidFill>
                </a:rPr>
                <a:t>M</a:t>
              </a:r>
            </a:p>
          </p:txBody>
        </p:sp>
        <p:sp>
          <p:nvSpPr>
            <p:cNvPr id="33854" name="Text Box 43"/>
            <p:cNvSpPr txBox="1">
              <a:spLocks noChangeArrowheads="1"/>
            </p:cNvSpPr>
            <p:nvPr/>
          </p:nvSpPr>
          <p:spPr bwMode="auto">
            <a:xfrm>
              <a:off x="3000" y="1512"/>
              <a:ext cx="23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hlink"/>
                  </a:solidFill>
                </a:rPr>
                <a:t>M</a:t>
              </a:r>
            </a:p>
          </p:txBody>
        </p:sp>
        <p:sp>
          <p:nvSpPr>
            <p:cNvPr id="33855" name="Text Box 44"/>
            <p:cNvSpPr txBox="1">
              <a:spLocks noChangeArrowheads="1"/>
            </p:cNvSpPr>
            <p:nvPr/>
          </p:nvSpPr>
          <p:spPr bwMode="auto">
            <a:xfrm>
              <a:off x="704" y="2392"/>
              <a:ext cx="440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chemeClr val="tx1"/>
                  </a:solidFill>
                </a:rPr>
                <a:t>2- P2 receives Marker over C12, records its state (S2), sets state(C12) = {} sends Marker to P1 &amp; P3; turns on recording for channel C32</a:t>
              </a:r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1117600" y="965200"/>
            <a:ext cx="6997700" cy="3690938"/>
            <a:chOff x="704" y="608"/>
            <a:chExt cx="4408" cy="2325"/>
          </a:xfrm>
        </p:grpSpPr>
        <p:sp>
          <p:nvSpPr>
            <p:cNvPr id="33845" name="Oval 46"/>
            <p:cNvSpPr>
              <a:spLocks noChangeArrowheads="1"/>
            </p:cNvSpPr>
            <p:nvPr/>
          </p:nvSpPr>
          <p:spPr bwMode="auto">
            <a:xfrm>
              <a:off x="2424" y="808"/>
              <a:ext cx="80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6" name="Text Box 47"/>
            <p:cNvSpPr txBox="1">
              <a:spLocks noChangeArrowheads="1"/>
            </p:cNvSpPr>
            <p:nvPr/>
          </p:nvSpPr>
          <p:spPr bwMode="auto">
            <a:xfrm>
              <a:off x="2384" y="608"/>
              <a:ext cx="35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r>
                <a:rPr lang="en-US" sz="1800" baseline="-25000"/>
                <a:t>1</a:t>
              </a:r>
              <a:r>
                <a:rPr lang="en-US" sz="1800" baseline="30000"/>
                <a:t>4</a:t>
              </a:r>
            </a:p>
          </p:txBody>
        </p:sp>
        <p:sp>
          <p:nvSpPr>
            <p:cNvPr id="33847" name="Text Box 48"/>
            <p:cNvSpPr txBox="1">
              <a:spLocks noChangeArrowheads="1"/>
            </p:cNvSpPr>
            <p:nvPr/>
          </p:nvSpPr>
          <p:spPr bwMode="auto">
            <a:xfrm>
              <a:off x="704" y="2736"/>
              <a:ext cx="440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chemeClr val="tx1"/>
                  </a:solidFill>
                </a:rPr>
                <a:t>3- P1 receives Marker over C21, sets state(C21) = {a}</a:t>
              </a:r>
            </a:p>
          </p:txBody>
        </p:sp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1130300" y="1371600"/>
            <a:ext cx="6997700" cy="3822700"/>
            <a:chOff x="712" y="864"/>
            <a:chExt cx="4408" cy="2408"/>
          </a:xfrm>
        </p:grpSpPr>
        <p:sp>
          <p:nvSpPr>
            <p:cNvPr id="33837" name="Oval 50"/>
            <p:cNvSpPr>
              <a:spLocks noChangeArrowheads="1"/>
            </p:cNvSpPr>
            <p:nvPr/>
          </p:nvSpPr>
          <p:spPr bwMode="auto">
            <a:xfrm>
              <a:off x="3024" y="1776"/>
              <a:ext cx="80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8" name="Oval 51"/>
            <p:cNvSpPr>
              <a:spLocks noChangeArrowheads="1"/>
            </p:cNvSpPr>
            <p:nvPr/>
          </p:nvSpPr>
          <p:spPr bwMode="auto">
            <a:xfrm>
              <a:off x="3216" y="1776"/>
              <a:ext cx="80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9" name="Text Box 52"/>
            <p:cNvSpPr txBox="1">
              <a:spLocks noChangeArrowheads="1"/>
            </p:cNvSpPr>
            <p:nvPr/>
          </p:nvSpPr>
          <p:spPr bwMode="auto">
            <a:xfrm>
              <a:off x="2736" y="1872"/>
              <a:ext cx="62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r>
                <a:rPr lang="en-US" sz="1800" baseline="-25000"/>
                <a:t>3, </a:t>
              </a:r>
              <a:r>
                <a:rPr lang="en-US" sz="1800" baseline="30000"/>
                <a:t>1,  2,3</a:t>
              </a:r>
            </a:p>
          </p:txBody>
        </p:sp>
        <p:sp>
          <p:nvSpPr>
            <p:cNvPr id="33840" name="Line 53"/>
            <p:cNvSpPr>
              <a:spLocks noChangeShapeType="1"/>
            </p:cNvSpPr>
            <p:nvPr/>
          </p:nvSpPr>
          <p:spPr bwMode="auto">
            <a:xfrm flipV="1">
              <a:off x="3264" y="1352"/>
              <a:ext cx="136" cy="432"/>
            </a:xfrm>
            <a:prstGeom prst="line">
              <a:avLst/>
            </a:prstGeom>
            <a:noFill/>
            <a:ln w="38100" cmpd="dbl">
              <a:solidFill>
                <a:srgbClr val="0000FF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1" name="Line 54"/>
            <p:cNvSpPr>
              <a:spLocks noChangeShapeType="1"/>
            </p:cNvSpPr>
            <p:nvPr/>
          </p:nvSpPr>
          <p:spPr bwMode="auto">
            <a:xfrm flipV="1">
              <a:off x="3344" y="864"/>
              <a:ext cx="584" cy="960"/>
            </a:xfrm>
            <a:prstGeom prst="line">
              <a:avLst/>
            </a:prstGeom>
            <a:noFill/>
            <a:ln w="38100" cmpd="dbl">
              <a:solidFill>
                <a:srgbClr val="0000FF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2" name="Text Box 55"/>
            <p:cNvSpPr txBox="1">
              <a:spLocks noChangeArrowheads="1"/>
            </p:cNvSpPr>
            <p:nvPr/>
          </p:nvSpPr>
          <p:spPr bwMode="auto">
            <a:xfrm>
              <a:off x="3656" y="1120"/>
              <a:ext cx="23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hlink"/>
                  </a:solidFill>
                </a:rPr>
                <a:t>M</a:t>
              </a:r>
            </a:p>
          </p:txBody>
        </p:sp>
        <p:sp>
          <p:nvSpPr>
            <p:cNvPr id="33843" name="Text Box 56"/>
            <p:cNvSpPr txBox="1">
              <a:spLocks noChangeArrowheads="1"/>
            </p:cNvSpPr>
            <p:nvPr/>
          </p:nvSpPr>
          <p:spPr bwMode="auto">
            <a:xfrm>
              <a:off x="3224" y="1488"/>
              <a:ext cx="23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hlink"/>
                  </a:solidFill>
                </a:rPr>
                <a:t>M</a:t>
              </a:r>
            </a:p>
          </p:txBody>
        </p:sp>
        <p:sp>
          <p:nvSpPr>
            <p:cNvPr id="33844" name="Text Box 57"/>
            <p:cNvSpPr txBox="1">
              <a:spLocks noChangeArrowheads="1"/>
            </p:cNvSpPr>
            <p:nvPr/>
          </p:nvSpPr>
          <p:spPr bwMode="auto">
            <a:xfrm>
              <a:off x="712" y="2936"/>
              <a:ext cx="440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chemeClr val="tx1"/>
                  </a:solidFill>
                </a:rPr>
                <a:t>4- P3 receives Marker over C13, records its state (S3), sets state(C13) = {} sends Marker to P1 &amp; P2; turns on recording for channel C23</a:t>
              </a:r>
            </a:p>
          </p:txBody>
        </p:sp>
      </p:grp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1130300" y="1778000"/>
            <a:ext cx="6997700" cy="3690938"/>
            <a:chOff x="712" y="1120"/>
            <a:chExt cx="4408" cy="2325"/>
          </a:xfrm>
        </p:grpSpPr>
        <p:sp>
          <p:nvSpPr>
            <p:cNvPr id="33834" name="Oval 59"/>
            <p:cNvSpPr>
              <a:spLocks noChangeArrowheads="1"/>
            </p:cNvSpPr>
            <p:nvPr/>
          </p:nvSpPr>
          <p:spPr bwMode="auto">
            <a:xfrm>
              <a:off x="3352" y="1320"/>
              <a:ext cx="80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5" name="Text Box 60"/>
            <p:cNvSpPr txBox="1">
              <a:spLocks noChangeArrowheads="1"/>
            </p:cNvSpPr>
            <p:nvPr/>
          </p:nvSpPr>
          <p:spPr bwMode="auto">
            <a:xfrm>
              <a:off x="3160" y="1120"/>
              <a:ext cx="35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r>
                <a:rPr lang="en-US" sz="1800" baseline="-25000"/>
                <a:t>2</a:t>
              </a:r>
              <a:r>
                <a:rPr lang="en-US" sz="1800" baseline="30000"/>
                <a:t>4</a:t>
              </a:r>
            </a:p>
          </p:txBody>
        </p:sp>
        <p:sp>
          <p:nvSpPr>
            <p:cNvPr id="33836" name="Text Box 61"/>
            <p:cNvSpPr txBox="1">
              <a:spLocks noChangeArrowheads="1"/>
            </p:cNvSpPr>
            <p:nvPr/>
          </p:nvSpPr>
          <p:spPr bwMode="auto">
            <a:xfrm>
              <a:off x="712" y="3248"/>
              <a:ext cx="440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chemeClr val="tx1"/>
                  </a:solidFill>
                </a:rPr>
                <a:t>5- P2 receives Marker over C32, sets state(C32) = {b}</a:t>
              </a:r>
            </a:p>
          </p:txBody>
        </p:sp>
      </p:grpSp>
      <p:grpSp>
        <p:nvGrpSpPr>
          <p:cNvPr id="8" name="Group 62"/>
          <p:cNvGrpSpPr>
            <a:grpSpLocks/>
          </p:cNvGrpSpPr>
          <p:nvPr/>
        </p:nvGrpSpPr>
        <p:grpSpPr bwMode="auto">
          <a:xfrm>
            <a:off x="1130300" y="2857500"/>
            <a:ext cx="6997700" cy="2928938"/>
            <a:chOff x="712" y="1800"/>
            <a:chExt cx="4408" cy="1845"/>
          </a:xfrm>
        </p:grpSpPr>
        <p:sp>
          <p:nvSpPr>
            <p:cNvPr id="33831" name="Oval 63"/>
            <p:cNvSpPr>
              <a:spLocks noChangeArrowheads="1"/>
            </p:cNvSpPr>
            <p:nvPr/>
          </p:nvSpPr>
          <p:spPr bwMode="auto">
            <a:xfrm>
              <a:off x="3688" y="1800"/>
              <a:ext cx="80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2" name="Text Box 64"/>
            <p:cNvSpPr txBox="1">
              <a:spLocks noChangeArrowheads="1"/>
            </p:cNvSpPr>
            <p:nvPr/>
          </p:nvSpPr>
          <p:spPr bwMode="auto">
            <a:xfrm>
              <a:off x="3616" y="1864"/>
              <a:ext cx="35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r>
                <a:rPr lang="en-US" sz="1800" baseline="-25000"/>
                <a:t>3</a:t>
              </a:r>
              <a:r>
                <a:rPr lang="en-US" sz="1800" baseline="30000"/>
                <a:t>5</a:t>
              </a:r>
            </a:p>
          </p:txBody>
        </p:sp>
        <p:sp>
          <p:nvSpPr>
            <p:cNvPr id="33833" name="Text Box 65"/>
            <p:cNvSpPr txBox="1">
              <a:spLocks noChangeArrowheads="1"/>
            </p:cNvSpPr>
            <p:nvPr/>
          </p:nvSpPr>
          <p:spPr bwMode="auto">
            <a:xfrm>
              <a:off x="712" y="3448"/>
              <a:ext cx="440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chemeClr val="tx1"/>
                  </a:solidFill>
                </a:rPr>
                <a:t>6- P3 receives Marker over C23, sets state(C23) = {}</a:t>
              </a:r>
            </a:p>
          </p:txBody>
        </p:sp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155700" y="977900"/>
            <a:ext cx="6997700" cy="5126038"/>
            <a:chOff x="728" y="616"/>
            <a:chExt cx="4408" cy="3229"/>
          </a:xfrm>
        </p:grpSpPr>
        <p:sp>
          <p:nvSpPr>
            <p:cNvPr id="33828" name="Oval 67"/>
            <p:cNvSpPr>
              <a:spLocks noChangeArrowheads="1"/>
            </p:cNvSpPr>
            <p:nvPr/>
          </p:nvSpPr>
          <p:spPr bwMode="auto">
            <a:xfrm>
              <a:off x="3920" y="824"/>
              <a:ext cx="80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9" name="Text Box 68"/>
            <p:cNvSpPr txBox="1">
              <a:spLocks noChangeArrowheads="1"/>
            </p:cNvSpPr>
            <p:nvPr/>
          </p:nvSpPr>
          <p:spPr bwMode="auto">
            <a:xfrm>
              <a:off x="3816" y="616"/>
              <a:ext cx="35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r>
                <a:rPr lang="en-US" sz="1800" baseline="-25000"/>
                <a:t>1</a:t>
              </a:r>
              <a:r>
                <a:rPr lang="en-US" sz="1800" baseline="30000"/>
                <a:t>5</a:t>
              </a:r>
            </a:p>
          </p:txBody>
        </p:sp>
        <p:sp>
          <p:nvSpPr>
            <p:cNvPr id="33830" name="Text Box 69"/>
            <p:cNvSpPr txBox="1">
              <a:spLocks noChangeArrowheads="1"/>
            </p:cNvSpPr>
            <p:nvPr/>
          </p:nvSpPr>
          <p:spPr bwMode="auto">
            <a:xfrm>
              <a:off x="728" y="3648"/>
              <a:ext cx="440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chemeClr val="tx1"/>
                  </a:solidFill>
                </a:rPr>
                <a:t>7- P1 receives Marker over C31, sets state(C31) = {}</a:t>
              </a:r>
            </a:p>
          </p:txBody>
        </p:sp>
      </p:grpSp>
      <p:sp>
        <p:nvSpPr>
          <p:cNvPr id="71" name="Freeform 70"/>
          <p:cNvSpPr/>
          <p:nvPr/>
        </p:nvSpPr>
        <p:spPr bwMode="auto">
          <a:xfrm>
            <a:off x="2754313" y="933450"/>
            <a:ext cx="2735262" cy="2432050"/>
          </a:xfrm>
          <a:custGeom>
            <a:avLst/>
            <a:gdLst>
              <a:gd name="connsiteX0" fmla="*/ 0 w 2736251"/>
              <a:gd name="connsiteY0" fmla="*/ 0 h 2432621"/>
              <a:gd name="connsiteX1" fmla="*/ 198907 w 2736251"/>
              <a:gd name="connsiteY1" fmla="*/ 428386 h 2432621"/>
              <a:gd name="connsiteX2" fmla="*/ 780328 w 2736251"/>
              <a:gd name="connsiteY2" fmla="*/ 1254559 h 2432621"/>
              <a:gd name="connsiteX3" fmla="*/ 2417489 w 2736251"/>
              <a:gd name="connsiteY3" fmla="*/ 1943037 h 2432621"/>
              <a:gd name="connsiteX4" fmla="*/ 2692899 w 2736251"/>
              <a:gd name="connsiteY4" fmla="*/ 2432621 h 2432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251" h="2432621">
                <a:moveTo>
                  <a:pt x="0" y="0"/>
                </a:moveTo>
                <a:cubicBezTo>
                  <a:pt x="34426" y="109646"/>
                  <a:pt x="68852" y="219293"/>
                  <a:pt x="198907" y="428386"/>
                </a:cubicBezTo>
                <a:cubicBezTo>
                  <a:pt x="328962" y="637479"/>
                  <a:pt x="410564" y="1002117"/>
                  <a:pt x="780328" y="1254559"/>
                </a:cubicBezTo>
                <a:cubicBezTo>
                  <a:pt x="1150092" y="1507001"/>
                  <a:pt x="2098727" y="1746693"/>
                  <a:pt x="2417489" y="1943037"/>
                </a:cubicBezTo>
                <a:cubicBezTo>
                  <a:pt x="2736251" y="2139381"/>
                  <a:pt x="2692899" y="2432621"/>
                  <a:pt x="2692899" y="2432621"/>
                </a:cubicBezTo>
              </a:path>
            </a:pathLst>
          </a:cu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sm" len="sm"/>
            <a:tailEnd type="none" w="med" len="lg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3825" name="Rectangle 1"/>
          <p:cNvSpPr>
            <a:spLocks noChangeArrowheads="1"/>
          </p:cNvSpPr>
          <p:nvPr/>
        </p:nvSpPr>
        <p:spPr bwMode="auto">
          <a:xfrm>
            <a:off x="2667000" y="1219200"/>
            <a:ext cx="76200" cy="228600"/>
          </a:xfrm>
          <a:prstGeom prst="rect">
            <a:avLst/>
          </a:prstGeom>
          <a:solidFill>
            <a:schemeClr val="bg2"/>
          </a:solidFill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3429000" y="2057400"/>
            <a:ext cx="76200" cy="228600"/>
          </a:xfrm>
          <a:prstGeom prst="rect">
            <a:avLst/>
          </a:prstGeom>
          <a:solidFill>
            <a:schemeClr val="bg2"/>
          </a:solidFill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5029200" y="2743200"/>
            <a:ext cx="76200" cy="228600"/>
          </a:xfrm>
          <a:prstGeom prst="rect">
            <a:avLst/>
          </a:prstGeom>
          <a:solidFill>
            <a:schemeClr val="bg2"/>
          </a:solidFill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7813" y="423863"/>
            <a:ext cx="8232775" cy="527050"/>
          </a:xfrm>
          <a:ln w="9525"/>
          <a:effectLst>
            <a:outerShdw blurRad="63500" dist="107763" dir="2700000" algn="ctr" rotWithShape="0">
              <a:srgbClr val="790015">
                <a:alpha val="74997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GB" dirty="0" smtClean="0"/>
              <a:t>Earlier Example with Snapshot Algorithm</a:t>
            </a:r>
            <a:endParaRPr lang="en-GB" dirty="0"/>
          </a:p>
        </p:txBody>
      </p:sp>
      <p:grpSp>
        <p:nvGrpSpPr>
          <p:cNvPr id="35842" name="Group 3"/>
          <p:cNvGrpSpPr>
            <a:grpSpLocks/>
          </p:cNvGrpSpPr>
          <p:nvPr/>
        </p:nvGrpSpPr>
        <p:grpSpPr bwMode="auto">
          <a:xfrm>
            <a:off x="700088" y="1673225"/>
            <a:ext cx="8224837" cy="4046538"/>
            <a:chOff x="441" y="1054"/>
            <a:chExt cx="5181" cy="2549"/>
          </a:xfrm>
        </p:grpSpPr>
        <p:sp>
          <p:nvSpPr>
            <p:cNvPr id="35846" name="Oval 4"/>
            <p:cNvSpPr>
              <a:spLocks noChangeArrowheads="1"/>
            </p:cNvSpPr>
            <p:nvPr/>
          </p:nvSpPr>
          <p:spPr bwMode="auto">
            <a:xfrm>
              <a:off x="2310" y="1054"/>
              <a:ext cx="356" cy="386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7" name="Freeform 5"/>
            <p:cNvSpPr>
              <a:spLocks/>
            </p:cNvSpPr>
            <p:nvPr/>
          </p:nvSpPr>
          <p:spPr bwMode="auto">
            <a:xfrm>
              <a:off x="4193" y="1093"/>
              <a:ext cx="57" cy="62"/>
            </a:xfrm>
            <a:custGeom>
              <a:avLst/>
              <a:gdLst>
                <a:gd name="T0" fmla="*/ 0 w 57"/>
                <a:gd name="T1" fmla="*/ 31 h 62"/>
                <a:gd name="T2" fmla="*/ 0 w 57"/>
                <a:gd name="T3" fmla="*/ 0 h 62"/>
                <a:gd name="T4" fmla="*/ 57 w 57"/>
                <a:gd name="T5" fmla="*/ 31 h 62"/>
                <a:gd name="T6" fmla="*/ 0 w 57"/>
                <a:gd name="T7" fmla="*/ 62 h 62"/>
                <a:gd name="T8" fmla="*/ 0 w 57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62"/>
                <a:gd name="T17" fmla="*/ 57 w 57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62">
                  <a:moveTo>
                    <a:pt x="0" y="31"/>
                  </a:moveTo>
                  <a:lnTo>
                    <a:pt x="0" y="0"/>
                  </a:lnTo>
                  <a:lnTo>
                    <a:pt x="57" y="31"/>
                  </a:lnTo>
                  <a:lnTo>
                    <a:pt x="0" y="62"/>
                  </a:lnTo>
                  <a:lnTo>
                    <a:pt x="0" y="31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8" name="Freeform 6"/>
            <p:cNvSpPr>
              <a:spLocks/>
            </p:cNvSpPr>
            <p:nvPr/>
          </p:nvSpPr>
          <p:spPr bwMode="auto">
            <a:xfrm>
              <a:off x="4193" y="1093"/>
              <a:ext cx="57" cy="62"/>
            </a:xfrm>
            <a:custGeom>
              <a:avLst/>
              <a:gdLst>
                <a:gd name="T0" fmla="*/ 0 w 57"/>
                <a:gd name="T1" fmla="*/ 31 h 62"/>
                <a:gd name="T2" fmla="*/ 0 w 57"/>
                <a:gd name="T3" fmla="*/ 0 h 62"/>
                <a:gd name="T4" fmla="*/ 57 w 57"/>
                <a:gd name="T5" fmla="*/ 31 h 62"/>
                <a:gd name="T6" fmla="*/ 0 w 57"/>
                <a:gd name="T7" fmla="*/ 62 h 62"/>
                <a:gd name="T8" fmla="*/ 0 w 57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62"/>
                <a:gd name="T17" fmla="*/ 57 w 57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62">
                  <a:moveTo>
                    <a:pt x="0" y="31"/>
                  </a:moveTo>
                  <a:lnTo>
                    <a:pt x="0" y="0"/>
                  </a:lnTo>
                  <a:lnTo>
                    <a:pt x="57" y="31"/>
                  </a:lnTo>
                  <a:lnTo>
                    <a:pt x="0" y="62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9" name="Line 7"/>
            <p:cNvSpPr>
              <a:spLocks noChangeShapeType="1"/>
            </p:cNvSpPr>
            <p:nvPr/>
          </p:nvSpPr>
          <p:spPr bwMode="auto">
            <a:xfrm>
              <a:off x="2729" y="1124"/>
              <a:ext cx="1464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0" name="Rectangle 8"/>
            <p:cNvSpPr>
              <a:spLocks noChangeArrowheads="1"/>
            </p:cNvSpPr>
            <p:nvPr/>
          </p:nvSpPr>
          <p:spPr bwMode="auto">
            <a:xfrm>
              <a:off x="2445" y="1170"/>
              <a:ext cx="11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35851" name="Rectangle 9"/>
            <p:cNvSpPr>
              <a:spLocks noChangeArrowheads="1"/>
            </p:cNvSpPr>
            <p:nvPr/>
          </p:nvSpPr>
          <p:spPr bwMode="auto">
            <a:xfrm>
              <a:off x="2502" y="1247"/>
              <a:ext cx="8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5852" name="Rectangle 10"/>
            <p:cNvSpPr>
              <a:spLocks noChangeArrowheads="1"/>
            </p:cNvSpPr>
            <p:nvPr/>
          </p:nvSpPr>
          <p:spPr bwMode="auto">
            <a:xfrm>
              <a:off x="4435" y="1170"/>
              <a:ext cx="11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35853" name="Rectangle 11"/>
            <p:cNvSpPr>
              <a:spLocks noChangeArrowheads="1"/>
            </p:cNvSpPr>
            <p:nvPr/>
          </p:nvSpPr>
          <p:spPr bwMode="auto">
            <a:xfrm>
              <a:off x="4492" y="1247"/>
              <a:ext cx="8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35854" name="Rectangle 12"/>
            <p:cNvSpPr>
              <a:spLocks noChangeArrowheads="1"/>
            </p:cNvSpPr>
            <p:nvPr/>
          </p:nvSpPr>
          <p:spPr bwMode="auto">
            <a:xfrm>
              <a:off x="3383" y="1155"/>
              <a:ext cx="412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(empty)</a:t>
              </a:r>
              <a:endParaRPr lang="en-US"/>
            </a:p>
          </p:txBody>
        </p:sp>
        <p:sp>
          <p:nvSpPr>
            <p:cNvPr id="35855" name="Rectangle 13"/>
            <p:cNvSpPr>
              <a:spLocks noChangeArrowheads="1"/>
            </p:cNvSpPr>
            <p:nvPr/>
          </p:nvSpPr>
          <p:spPr bwMode="auto">
            <a:xfrm>
              <a:off x="1678" y="1170"/>
              <a:ext cx="597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&lt;$1000, 0&gt;</a:t>
              </a:r>
              <a:endParaRPr lang="en-US"/>
            </a:p>
          </p:txBody>
        </p:sp>
        <p:sp>
          <p:nvSpPr>
            <p:cNvPr id="35856" name="Oval 14"/>
            <p:cNvSpPr>
              <a:spLocks noChangeArrowheads="1"/>
            </p:cNvSpPr>
            <p:nvPr/>
          </p:nvSpPr>
          <p:spPr bwMode="auto">
            <a:xfrm>
              <a:off x="4285" y="1054"/>
              <a:ext cx="356" cy="386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7" name="Rectangle 15"/>
            <p:cNvSpPr>
              <a:spLocks noChangeArrowheads="1"/>
            </p:cNvSpPr>
            <p:nvPr/>
          </p:nvSpPr>
          <p:spPr bwMode="auto">
            <a:xfrm>
              <a:off x="4705" y="1170"/>
              <a:ext cx="65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&lt;$50, 2000&gt;</a:t>
              </a:r>
              <a:endParaRPr lang="en-US"/>
            </a:p>
          </p:txBody>
        </p:sp>
        <p:sp>
          <p:nvSpPr>
            <p:cNvPr id="35858" name="Rectangle 16"/>
            <p:cNvSpPr>
              <a:spLocks noChangeArrowheads="1"/>
            </p:cNvSpPr>
            <p:nvPr/>
          </p:nvSpPr>
          <p:spPr bwMode="auto">
            <a:xfrm>
              <a:off x="3383" y="1417"/>
              <a:ext cx="412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(empty)</a:t>
              </a:r>
              <a:endParaRPr lang="en-US"/>
            </a:p>
          </p:txBody>
        </p:sp>
        <p:sp>
          <p:nvSpPr>
            <p:cNvPr id="35859" name="Rectangle 17"/>
            <p:cNvSpPr>
              <a:spLocks noChangeArrowheads="1"/>
            </p:cNvSpPr>
            <p:nvPr/>
          </p:nvSpPr>
          <p:spPr bwMode="auto">
            <a:xfrm>
              <a:off x="2800" y="1155"/>
              <a:ext cx="11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35860" name="Rectangle 18"/>
            <p:cNvSpPr>
              <a:spLocks noChangeArrowheads="1"/>
            </p:cNvSpPr>
            <p:nvPr/>
          </p:nvSpPr>
          <p:spPr bwMode="auto">
            <a:xfrm>
              <a:off x="2857" y="1232"/>
              <a:ext cx="8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35861" name="Rectangle 19"/>
            <p:cNvSpPr>
              <a:spLocks noChangeArrowheads="1"/>
            </p:cNvSpPr>
            <p:nvPr/>
          </p:nvSpPr>
          <p:spPr bwMode="auto">
            <a:xfrm>
              <a:off x="2800" y="1417"/>
              <a:ext cx="11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35862" name="Rectangle 20"/>
            <p:cNvSpPr>
              <a:spLocks noChangeArrowheads="1"/>
            </p:cNvSpPr>
            <p:nvPr/>
          </p:nvSpPr>
          <p:spPr bwMode="auto">
            <a:xfrm>
              <a:off x="2857" y="1493"/>
              <a:ext cx="8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5863" name="Rectangle 21"/>
            <p:cNvSpPr>
              <a:spLocks noChangeArrowheads="1"/>
            </p:cNvSpPr>
            <p:nvPr/>
          </p:nvSpPr>
          <p:spPr bwMode="auto">
            <a:xfrm>
              <a:off x="441" y="1063"/>
              <a:ext cx="83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1. Global state S</a:t>
              </a:r>
              <a:endParaRPr lang="en-US"/>
            </a:p>
          </p:txBody>
        </p:sp>
        <p:sp>
          <p:nvSpPr>
            <p:cNvPr id="35864" name="Rectangle 22"/>
            <p:cNvSpPr>
              <a:spLocks noChangeArrowheads="1"/>
            </p:cNvSpPr>
            <p:nvPr/>
          </p:nvSpPr>
          <p:spPr bwMode="auto">
            <a:xfrm>
              <a:off x="1280" y="1139"/>
              <a:ext cx="8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/>
            </a:p>
          </p:txBody>
        </p:sp>
        <p:sp>
          <p:nvSpPr>
            <p:cNvPr id="35865" name="Rectangle 23"/>
            <p:cNvSpPr>
              <a:spLocks noChangeArrowheads="1"/>
            </p:cNvSpPr>
            <p:nvPr/>
          </p:nvSpPr>
          <p:spPr bwMode="auto">
            <a:xfrm>
              <a:off x="441" y="1740"/>
              <a:ext cx="83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2. Global state S</a:t>
              </a:r>
              <a:endParaRPr lang="en-US"/>
            </a:p>
          </p:txBody>
        </p:sp>
        <p:sp>
          <p:nvSpPr>
            <p:cNvPr id="35866" name="Rectangle 24"/>
            <p:cNvSpPr>
              <a:spLocks noChangeArrowheads="1"/>
            </p:cNvSpPr>
            <p:nvPr/>
          </p:nvSpPr>
          <p:spPr bwMode="auto">
            <a:xfrm>
              <a:off x="1280" y="1817"/>
              <a:ext cx="8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5867" name="Rectangle 25"/>
            <p:cNvSpPr>
              <a:spLocks noChangeArrowheads="1"/>
            </p:cNvSpPr>
            <p:nvPr/>
          </p:nvSpPr>
          <p:spPr bwMode="auto">
            <a:xfrm>
              <a:off x="470" y="2402"/>
              <a:ext cx="83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3. Global state S</a:t>
              </a:r>
              <a:endParaRPr lang="en-US"/>
            </a:p>
          </p:txBody>
        </p:sp>
        <p:sp>
          <p:nvSpPr>
            <p:cNvPr id="35868" name="Rectangle 26"/>
            <p:cNvSpPr>
              <a:spLocks noChangeArrowheads="1"/>
            </p:cNvSpPr>
            <p:nvPr/>
          </p:nvSpPr>
          <p:spPr bwMode="auto">
            <a:xfrm>
              <a:off x="1308" y="2479"/>
              <a:ext cx="8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35869" name="Rectangle 27"/>
            <p:cNvSpPr>
              <a:spLocks noChangeArrowheads="1"/>
            </p:cNvSpPr>
            <p:nvPr/>
          </p:nvSpPr>
          <p:spPr bwMode="auto">
            <a:xfrm>
              <a:off x="456" y="3079"/>
              <a:ext cx="83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4. Global state S</a:t>
              </a:r>
              <a:endParaRPr lang="en-US"/>
            </a:p>
          </p:txBody>
        </p:sp>
        <p:sp>
          <p:nvSpPr>
            <p:cNvPr id="35870" name="Rectangle 28"/>
            <p:cNvSpPr>
              <a:spLocks noChangeArrowheads="1"/>
            </p:cNvSpPr>
            <p:nvPr/>
          </p:nvSpPr>
          <p:spPr bwMode="auto">
            <a:xfrm>
              <a:off x="1294" y="3156"/>
              <a:ext cx="8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/>
            </a:p>
          </p:txBody>
        </p:sp>
        <p:sp>
          <p:nvSpPr>
            <p:cNvPr id="35871" name="Freeform 29"/>
            <p:cNvSpPr>
              <a:spLocks/>
            </p:cNvSpPr>
            <p:nvPr/>
          </p:nvSpPr>
          <p:spPr bwMode="auto">
            <a:xfrm>
              <a:off x="2744" y="1355"/>
              <a:ext cx="56" cy="77"/>
            </a:xfrm>
            <a:custGeom>
              <a:avLst/>
              <a:gdLst>
                <a:gd name="T0" fmla="*/ 56 w 56"/>
                <a:gd name="T1" fmla="*/ 31 h 77"/>
                <a:gd name="T2" fmla="*/ 56 w 56"/>
                <a:gd name="T3" fmla="*/ 77 h 77"/>
                <a:gd name="T4" fmla="*/ 0 w 56"/>
                <a:gd name="T5" fmla="*/ 31 h 77"/>
                <a:gd name="T6" fmla="*/ 56 w 56"/>
                <a:gd name="T7" fmla="*/ 0 h 77"/>
                <a:gd name="T8" fmla="*/ 56 w 56"/>
                <a:gd name="T9" fmla="*/ 31 h 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77"/>
                <a:gd name="T17" fmla="*/ 56 w 56"/>
                <a:gd name="T18" fmla="*/ 77 h 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77">
                  <a:moveTo>
                    <a:pt x="56" y="31"/>
                  </a:moveTo>
                  <a:lnTo>
                    <a:pt x="56" y="77"/>
                  </a:lnTo>
                  <a:lnTo>
                    <a:pt x="0" y="31"/>
                  </a:lnTo>
                  <a:lnTo>
                    <a:pt x="56" y="0"/>
                  </a:lnTo>
                  <a:lnTo>
                    <a:pt x="56" y="31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2" name="Freeform 30"/>
            <p:cNvSpPr>
              <a:spLocks/>
            </p:cNvSpPr>
            <p:nvPr/>
          </p:nvSpPr>
          <p:spPr bwMode="auto">
            <a:xfrm>
              <a:off x="2744" y="1355"/>
              <a:ext cx="56" cy="77"/>
            </a:xfrm>
            <a:custGeom>
              <a:avLst/>
              <a:gdLst>
                <a:gd name="T0" fmla="*/ 56 w 56"/>
                <a:gd name="T1" fmla="*/ 31 h 77"/>
                <a:gd name="T2" fmla="*/ 56 w 56"/>
                <a:gd name="T3" fmla="*/ 77 h 77"/>
                <a:gd name="T4" fmla="*/ 0 w 56"/>
                <a:gd name="T5" fmla="*/ 31 h 77"/>
                <a:gd name="T6" fmla="*/ 56 w 56"/>
                <a:gd name="T7" fmla="*/ 0 h 77"/>
                <a:gd name="T8" fmla="*/ 56 w 56"/>
                <a:gd name="T9" fmla="*/ 31 h 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77"/>
                <a:gd name="T17" fmla="*/ 56 w 56"/>
                <a:gd name="T18" fmla="*/ 77 h 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77">
                  <a:moveTo>
                    <a:pt x="56" y="31"/>
                  </a:moveTo>
                  <a:lnTo>
                    <a:pt x="56" y="77"/>
                  </a:lnTo>
                  <a:lnTo>
                    <a:pt x="0" y="31"/>
                  </a:lnTo>
                  <a:lnTo>
                    <a:pt x="56" y="0"/>
                  </a:lnTo>
                  <a:lnTo>
                    <a:pt x="56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Line 31"/>
            <p:cNvSpPr>
              <a:spLocks noChangeShapeType="1"/>
            </p:cNvSpPr>
            <p:nvPr/>
          </p:nvSpPr>
          <p:spPr bwMode="auto">
            <a:xfrm flipH="1">
              <a:off x="2800" y="1386"/>
              <a:ext cx="1464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Oval 32"/>
            <p:cNvSpPr>
              <a:spLocks noChangeArrowheads="1"/>
            </p:cNvSpPr>
            <p:nvPr/>
          </p:nvSpPr>
          <p:spPr bwMode="auto">
            <a:xfrm>
              <a:off x="2310" y="1716"/>
              <a:ext cx="356" cy="402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5" name="Freeform 33"/>
            <p:cNvSpPr>
              <a:spLocks/>
            </p:cNvSpPr>
            <p:nvPr/>
          </p:nvSpPr>
          <p:spPr bwMode="auto">
            <a:xfrm>
              <a:off x="4193" y="1755"/>
              <a:ext cx="57" cy="62"/>
            </a:xfrm>
            <a:custGeom>
              <a:avLst/>
              <a:gdLst>
                <a:gd name="T0" fmla="*/ 0 w 57"/>
                <a:gd name="T1" fmla="*/ 31 h 62"/>
                <a:gd name="T2" fmla="*/ 0 w 57"/>
                <a:gd name="T3" fmla="*/ 0 h 62"/>
                <a:gd name="T4" fmla="*/ 57 w 57"/>
                <a:gd name="T5" fmla="*/ 31 h 62"/>
                <a:gd name="T6" fmla="*/ 0 w 57"/>
                <a:gd name="T7" fmla="*/ 62 h 62"/>
                <a:gd name="T8" fmla="*/ 0 w 57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62"/>
                <a:gd name="T17" fmla="*/ 57 w 57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62">
                  <a:moveTo>
                    <a:pt x="0" y="31"/>
                  </a:moveTo>
                  <a:lnTo>
                    <a:pt x="0" y="0"/>
                  </a:lnTo>
                  <a:lnTo>
                    <a:pt x="57" y="31"/>
                  </a:lnTo>
                  <a:lnTo>
                    <a:pt x="0" y="62"/>
                  </a:lnTo>
                  <a:lnTo>
                    <a:pt x="0" y="31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6" name="Freeform 34"/>
            <p:cNvSpPr>
              <a:spLocks/>
            </p:cNvSpPr>
            <p:nvPr/>
          </p:nvSpPr>
          <p:spPr bwMode="auto">
            <a:xfrm>
              <a:off x="4193" y="1755"/>
              <a:ext cx="57" cy="62"/>
            </a:xfrm>
            <a:custGeom>
              <a:avLst/>
              <a:gdLst>
                <a:gd name="T0" fmla="*/ 0 w 57"/>
                <a:gd name="T1" fmla="*/ 31 h 62"/>
                <a:gd name="T2" fmla="*/ 0 w 57"/>
                <a:gd name="T3" fmla="*/ 0 h 62"/>
                <a:gd name="T4" fmla="*/ 57 w 57"/>
                <a:gd name="T5" fmla="*/ 31 h 62"/>
                <a:gd name="T6" fmla="*/ 0 w 57"/>
                <a:gd name="T7" fmla="*/ 62 h 62"/>
                <a:gd name="T8" fmla="*/ 0 w 57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62"/>
                <a:gd name="T17" fmla="*/ 57 w 57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62">
                  <a:moveTo>
                    <a:pt x="0" y="31"/>
                  </a:moveTo>
                  <a:lnTo>
                    <a:pt x="0" y="0"/>
                  </a:lnTo>
                  <a:lnTo>
                    <a:pt x="57" y="31"/>
                  </a:lnTo>
                  <a:lnTo>
                    <a:pt x="0" y="62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7" name="Line 35"/>
            <p:cNvSpPr>
              <a:spLocks noChangeShapeType="1"/>
            </p:cNvSpPr>
            <p:nvPr/>
          </p:nvSpPr>
          <p:spPr bwMode="auto">
            <a:xfrm>
              <a:off x="2729" y="1786"/>
              <a:ext cx="1464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8" name="Rectangle 36"/>
            <p:cNvSpPr>
              <a:spLocks noChangeArrowheads="1"/>
            </p:cNvSpPr>
            <p:nvPr/>
          </p:nvSpPr>
          <p:spPr bwMode="auto">
            <a:xfrm>
              <a:off x="2445" y="1832"/>
              <a:ext cx="11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35879" name="Rectangle 37"/>
            <p:cNvSpPr>
              <a:spLocks noChangeArrowheads="1"/>
            </p:cNvSpPr>
            <p:nvPr/>
          </p:nvSpPr>
          <p:spPr bwMode="auto">
            <a:xfrm>
              <a:off x="2502" y="1909"/>
              <a:ext cx="8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5880" name="Rectangle 38"/>
            <p:cNvSpPr>
              <a:spLocks noChangeArrowheads="1"/>
            </p:cNvSpPr>
            <p:nvPr/>
          </p:nvSpPr>
          <p:spPr bwMode="auto">
            <a:xfrm>
              <a:off x="4435" y="1832"/>
              <a:ext cx="11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35881" name="Rectangle 39"/>
            <p:cNvSpPr>
              <a:spLocks noChangeArrowheads="1"/>
            </p:cNvSpPr>
            <p:nvPr/>
          </p:nvSpPr>
          <p:spPr bwMode="auto">
            <a:xfrm>
              <a:off x="4492" y="1909"/>
              <a:ext cx="8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35882" name="Rectangle 40"/>
            <p:cNvSpPr>
              <a:spLocks noChangeArrowheads="1"/>
            </p:cNvSpPr>
            <p:nvPr/>
          </p:nvSpPr>
          <p:spPr bwMode="auto">
            <a:xfrm>
              <a:off x="3085" y="1817"/>
              <a:ext cx="1131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(Order 10, $100)  , </a:t>
              </a:r>
              <a:r>
                <a:rPr lang="en-US" sz="1500">
                  <a:latin typeface="Arial" charset="0"/>
                </a:rPr>
                <a:t>M</a:t>
              </a:r>
              <a:endParaRPr lang="en-US"/>
            </a:p>
          </p:txBody>
        </p:sp>
        <p:sp>
          <p:nvSpPr>
            <p:cNvPr id="35883" name="Rectangle 41"/>
            <p:cNvSpPr>
              <a:spLocks noChangeArrowheads="1"/>
            </p:cNvSpPr>
            <p:nvPr/>
          </p:nvSpPr>
          <p:spPr bwMode="auto">
            <a:xfrm>
              <a:off x="1749" y="1832"/>
              <a:ext cx="540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&lt;$900, 0&gt;</a:t>
              </a:r>
              <a:endParaRPr lang="en-US"/>
            </a:p>
          </p:txBody>
        </p:sp>
        <p:sp>
          <p:nvSpPr>
            <p:cNvPr id="35884" name="Oval 42"/>
            <p:cNvSpPr>
              <a:spLocks noChangeArrowheads="1"/>
            </p:cNvSpPr>
            <p:nvPr/>
          </p:nvSpPr>
          <p:spPr bwMode="auto">
            <a:xfrm>
              <a:off x="4285" y="1716"/>
              <a:ext cx="356" cy="402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5" name="Rectangle 43"/>
            <p:cNvSpPr>
              <a:spLocks noChangeArrowheads="1"/>
            </p:cNvSpPr>
            <p:nvPr/>
          </p:nvSpPr>
          <p:spPr bwMode="auto">
            <a:xfrm>
              <a:off x="4705" y="1832"/>
              <a:ext cx="65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&lt;$50, 2000&gt;</a:t>
              </a:r>
              <a:endParaRPr lang="en-US"/>
            </a:p>
          </p:txBody>
        </p:sp>
        <p:sp>
          <p:nvSpPr>
            <p:cNvPr id="35886" name="Rectangle 44"/>
            <p:cNvSpPr>
              <a:spLocks noChangeArrowheads="1"/>
            </p:cNvSpPr>
            <p:nvPr/>
          </p:nvSpPr>
          <p:spPr bwMode="auto">
            <a:xfrm>
              <a:off x="3383" y="2094"/>
              <a:ext cx="412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(empty)</a:t>
              </a:r>
              <a:endParaRPr lang="en-US"/>
            </a:p>
          </p:txBody>
        </p:sp>
        <p:sp>
          <p:nvSpPr>
            <p:cNvPr id="35887" name="Rectangle 45"/>
            <p:cNvSpPr>
              <a:spLocks noChangeArrowheads="1"/>
            </p:cNvSpPr>
            <p:nvPr/>
          </p:nvSpPr>
          <p:spPr bwMode="auto">
            <a:xfrm>
              <a:off x="2800" y="1817"/>
              <a:ext cx="11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35888" name="Rectangle 46"/>
            <p:cNvSpPr>
              <a:spLocks noChangeArrowheads="1"/>
            </p:cNvSpPr>
            <p:nvPr/>
          </p:nvSpPr>
          <p:spPr bwMode="auto">
            <a:xfrm>
              <a:off x="2857" y="1894"/>
              <a:ext cx="8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35889" name="Rectangle 47"/>
            <p:cNvSpPr>
              <a:spLocks noChangeArrowheads="1"/>
            </p:cNvSpPr>
            <p:nvPr/>
          </p:nvSpPr>
          <p:spPr bwMode="auto">
            <a:xfrm>
              <a:off x="2800" y="2079"/>
              <a:ext cx="11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35890" name="Rectangle 48"/>
            <p:cNvSpPr>
              <a:spLocks noChangeArrowheads="1"/>
            </p:cNvSpPr>
            <p:nvPr/>
          </p:nvSpPr>
          <p:spPr bwMode="auto">
            <a:xfrm>
              <a:off x="2857" y="2155"/>
              <a:ext cx="8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5891" name="Freeform 49"/>
            <p:cNvSpPr>
              <a:spLocks/>
            </p:cNvSpPr>
            <p:nvPr/>
          </p:nvSpPr>
          <p:spPr bwMode="auto">
            <a:xfrm>
              <a:off x="2744" y="2032"/>
              <a:ext cx="56" cy="62"/>
            </a:xfrm>
            <a:custGeom>
              <a:avLst/>
              <a:gdLst>
                <a:gd name="T0" fmla="*/ 56 w 56"/>
                <a:gd name="T1" fmla="*/ 31 h 62"/>
                <a:gd name="T2" fmla="*/ 56 w 56"/>
                <a:gd name="T3" fmla="*/ 62 h 62"/>
                <a:gd name="T4" fmla="*/ 0 w 56"/>
                <a:gd name="T5" fmla="*/ 31 h 62"/>
                <a:gd name="T6" fmla="*/ 56 w 56"/>
                <a:gd name="T7" fmla="*/ 0 h 62"/>
                <a:gd name="T8" fmla="*/ 56 w 56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62"/>
                <a:gd name="T17" fmla="*/ 56 w 56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62">
                  <a:moveTo>
                    <a:pt x="56" y="31"/>
                  </a:moveTo>
                  <a:lnTo>
                    <a:pt x="56" y="62"/>
                  </a:lnTo>
                  <a:lnTo>
                    <a:pt x="0" y="31"/>
                  </a:lnTo>
                  <a:lnTo>
                    <a:pt x="56" y="0"/>
                  </a:lnTo>
                  <a:lnTo>
                    <a:pt x="56" y="31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2" name="Freeform 50"/>
            <p:cNvSpPr>
              <a:spLocks/>
            </p:cNvSpPr>
            <p:nvPr/>
          </p:nvSpPr>
          <p:spPr bwMode="auto">
            <a:xfrm>
              <a:off x="2744" y="2032"/>
              <a:ext cx="56" cy="62"/>
            </a:xfrm>
            <a:custGeom>
              <a:avLst/>
              <a:gdLst>
                <a:gd name="T0" fmla="*/ 56 w 56"/>
                <a:gd name="T1" fmla="*/ 31 h 62"/>
                <a:gd name="T2" fmla="*/ 56 w 56"/>
                <a:gd name="T3" fmla="*/ 62 h 62"/>
                <a:gd name="T4" fmla="*/ 0 w 56"/>
                <a:gd name="T5" fmla="*/ 31 h 62"/>
                <a:gd name="T6" fmla="*/ 56 w 56"/>
                <a:gd name="T7" fmla="*/ 0 h 62"/>
                <a:gd name="T8" fmla="*/ 56 w 56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62"/>
                <a:gd name="T17" fmla="*/ 56 w 56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62">
                  <a:moveTo>
                    <a:pt x="56" y="31"/>
                  </a:moveTo>
                  <a:lnTo>
                    <a:pt x="56" y="62"/>
                  </a:lnTo>
                  <a:lnTo>
                    <a:pt x="0" y="31"/>
                  </a:lnTo>
                  <a:lnTo>
                    <a:pt x="56" y="0"/>
                  </a:lnTo>
                  <a:lnTo>
                    <a:pt x="56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3" name="Line 51"/>
            <p:cNvSpPr>
              <a:spLocks noChangeShapeType="1"/>
            </p:cNvSpPr>
            <p:nvPr/>
          </p:nvSpPr>
          <p:spPr bwMode="auto">
            <a:xfrm flipH="1">
              <a:off x="2800" y="2063"/>
              <a:ext cx="1464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4" name="Oval 52"/>
            <p:cNvSpPr>
              <a:spLocks noChangeArrowheads="1"/>
            </p:cNvSpPr>
            <p:nvPr/>
          </p:nvSpPr>
          <p:spPr bwMode="auto">
            <a:xfrm>
              <a:off x="2310" y="2393"/>
              <a:ext cx="356" cy="387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5" name="Freeform 53"/>
            <p:cNvSpPr>
              <a:spLocks/>
            </p:cNvSpPr>
            <p:nvPr/>
          </p:nvSpPr>
          <p:spPr bwMode="auto">
            <a:xfrm>
              <a:off x="4193" y="2417"/>
              <a:ext cx="57" cy="77"/>
            </a:xfrm>
            <a:custGeom>
              <a:avLst/>
              <a:gdLst>
                <a:gd name="T0" fmla="*/ 0 w 57"/>
                <a:gd name="T1" fmla="*/ 46 h 77"/>
                <a:gd name="T2" fmla="*/ 0 w 57"/>
                <a:gd name="T3" fmla="*/ 0 h 77"/>
                <a:gd name="T4" fmla="*/ 57 w 57"/>
                <a:gd name="T5" fmla="*/ 46 h 77"/>
                <a:gd name="T6" fmla="*/ 0 w 57"/>
                <a:gd name="T7" fmla="*/ 77 h 77"/>
                <a:gd name="T8" fmla="*/ 0 w 57"/>
                <a:gd name="T9" fmla="*/ 46 h 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77"/>
                <a:gd name="T17" fmla="*/ 57 w 57"/>
                <a:gd name="T18" fmla="*/ 77 h 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77">
                  <a:moveTo>
                    <a:pt x="0" y="46"/>
                  </a:moveTo>
                  <a:lnTo>
                    <a:pt x="0" y="0"/>
                  </a:lnTo>
                  <a:lnTo>
                    <a:pt x="57" y="46"/>
                  </a:lnTo>
                  <a:lnTo>
                    <a:pt x="0" y="77"/>
                  </a:lnTo>
                  <a:lnTo>
                    <a:pt x="0" y="46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6" name="Freeform 54"/>
            <p:cNvSpPr>
              <a:spLocks/>
            </p:cNvSpPr>
            <p:nvPr/>
          </p:nvSpPr>
          <p:spPr bwMode="auto">
            <a:xfrm>
              <a:off x="4193" y="2417"/>
              <a:ext cx="57" cy="77"/>
            </a:xfrm>
            <a:custGeom>
              <a:avLst/>
              <a:gdLst>
                <a:gd name="T0" fmla="*/ 0 w 57"/>
                <a:gd name="T1" fmla="*/ 46 h 77"/>
                <a:gd name="T2" fmla="*/ 0 w 57"/>
                <a:gd name="T3" fmla="*/ 0 h 77"/>
                <a:gd name="T4" fmla="*/ 57 w 57"/>
                <a:gd name="T5" fmla="*/ 46 h 77"/>
                <a:gd name="T6" fmla="*/ 0 w 57"/>
                <a:gd name="T7" fmla="*/ 77 h 77"/>
                <a:gd name="T8" fmla="*/ 0 w 57"/>
                <a:gd name="T9" fmla="*/ 46 h 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77"/>
                <a:gd name="T17" fmla="*/ 57 w 57"/>
                <a:gd name="T18" fmla="*/ 77 h 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77">
                  <a:moveTo>
                    <a:pt x="0" y="46"/>
                  </a:moveTo>
                  <a:lnTo>
                    <a:pt x="0" y="0"/>
                  </a:lnTo>
                  <a:lnTo>
                    <a:pt x="57" y="46"/>
                  </a:lnTo>
                  <a:lnTo>
                    <a:pt x="0" y="77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7" name="Line 55"/>
            <p:cNvSpPr>
              <a:spLocks noChangeShapeType="1"/>
            </p:cNvSpPr>
            <p:nvPr/>
          </p:nvSpPr>
          <p:spPr bwMode="auto">
            <a:xfrm>
              <a:off x="2729" y="2463"/>
              <a:ext cx="1464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8" name="Rectangle 56"/>
            <p:cNvSpPr>
              <a:spLocks noChangeArrowheads="1"/>
            </p:cNvSpPr>
            <p:nvPr/>
          </p:nvSpPr>
          <p:spPr bwMode="auto">
            <a:xfrm>
              <a:off x="2445" y="2494"/>
              <a:ext cx="11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35899" name="Rectangle 57"/>
            <p:cNvSpPr>
              <a:spLocks noChangeArrowheads="1"/>
            </p:cNvSpPr>
            <p:nvPr/>
          </p:nvSpPr>
          <p:spPr bwMode="auto">
            <a:xfrm>
              <a:off x="2502" y="2571"/>
              <a:ext cx="8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5900" name="Rectangle 58"/>
            <p:cNvSpPr>
              <a:spLocks noChangeArrowheads="1"/>
            </p:cNvSpPr>
            <p:nvPr/>
          </p:nvSpPr>
          <p:spPr bwMode="auto">
            <a:xfrm>
              <a:off x="4435" y="2494"/>
              <a:ext cx="11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35901" name="Rectangle 59"/>
            <p:cNvSpPr>
              <a:spLocks noChangeArrowheads="1"/>
            </p:cNvSpPr>
            <p:nvPr/>
          </p:nvSpPr>
          <p:spPr bwMode="auto">
            <a:xfrm>
              <a:off x="4492" y="2571"/>
              <a:ext cx="8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35902" name="Rectangle 60"/>
            <p:cNvSpPr>
              <a:spLocks noChangeArrowheads="1"/>
            </p:cNvSpPr>
            <p:nvPr/>
          </p:nvSpPr>
          <p:spPr bwMode="auto">
            <a:xfrm>
              <a:off x="3085" y="2479"/>
              <a:ext cx="1131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(Order 10, $100)  , </a:t>
              </a:r>
              <a:r>
                <a:rPr lang="en-US" sz="1500">
                  <a:solidFill>
                    <a:srgbClr val="FA0000"/>
                  </a:solidFill>
                  <a:latin typeface="Arial" charset="0"/>
                </a:rPr>
                <a:t>M   </a:t>
              </a:r>
              <a:endParaRPr lang="en-US">
                <a:solidFill>
                  <a:srgbClr val="FA0000"/>
                </a:solidFill>
              </a:endParaRPr>
            </a:p>
          </p:txBody>
        </p:sp>
        <p:sp>
          <p:nvSpPr>
            <p:cNvPr id="35903" name="Rectangle 61"/>
            <p:cNvSpPr>
              <a:spLocks noChangeArrowheads="1"/>
            </p:cNvSpPr>
            <p:nvPr/>
          </p:nvSpPr>
          <p:spPr bwMode="auto">
            <a:xfrm>
              <a:off x="1749" y="2510"/>
              <a:ext cx="540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&lt;$900, 0&gt;</a:t>
              </a:r>
              <a:endParaRPr lang="en-US"/>
            </a:p>
          </p:txBody>
        </p:sp>
        <p:sp>
          <p:nvSpPr>
            <p:cNvPr id="35904" name="Oval 62"/>
            <p:cNvSpPr>
              <a:spLocks noChangeArrowheads="1"/>
            </p:cNvSpPr>
            <p:nvPr/>
          </p:nvSpPr>
          <p:spPr bwMode="auto">
            <a:xfrm>
              <a:off x="4285" y="2393"/>
              <a:ext cx="356" cy="387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5" name="Rectangle 63"/>
            <p:cNvSpPr>
              <a:spLocks noChangeArrowheads="1"/>
            </p:cNvSpPr>
            <p:nvPr/>
          </p:nvSpPr>
          <p:spPr bwMode="auto">
            <a:xfrm>
              <a:off x="4705" y="2510"/>
              <a:ext cx="65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&lt;$50, 1995&gt;</a:t>
              </a:r>
              <a:endParaRPr lang="en-US"/>
            </a:p>
          </p:txBody>
        </p:sp>
        <p:sp>
          <p:nvSpPr>
            <p:cNvPr id="35906" name="Rectangle 64"/>
            <p:cNvSpPr>
              <a:spLocks noChangeArrowheads="1"/>
            </p:cNvSpPr>
            <p:nvPr/>
          </p:nvSpPr>
          <p:spPr bwMode="auto">
            <a:xfrm>
              <a:off x="3241" y="2756"/>
              <a:ext cx="696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(five widgets)</a:t>
              </a:r>
              <a:endParaRPr lang="en-US"/>
            </a:p>
          </p:txBody>
        </p:sp>
        <p:sp>
          <p:nvSpPr>
            <p:cNvPr id="35907" name="Rectangle 65"/>
            <p:cNvSpPr>
              <a:spLocks noChangeArrowheads="1"/>
            </p:cNvSpPr>
            <p:nvPr/>
          </p:nvSpPr>
          <p:spPr bwMode="auto">
            <a:xfrm>
              <a:off x="2800" y="2479"/>
              <a:ext cx="11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35908" name="Rectangle 66"/>
            <p:cNvSpPr>
              <a:spLocks noChangeArrowheads="1"/>
            </p:cNvSpPr>
            <p:nvPr/>
          </p:nvSpPr>
          <p:spPr bwMode="auto">
            <a:xfrm>
              <a:off x="2857" y="2556"/>
              <a:ext cx="8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35909" name="Rectangle 67"/>
            <p:cNvSpPr>
              <a:spLocks noChangeArrowheads="1"/>
            </p:cNvSpPr>
            <p:nvPr/>
          </p:nvSpPr>
          <p:spPr bwMode="auto">
            <a:xfrm>
              <a:off x="2800" y="2756"/>
              <a:ext cx="11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35910" name="Rectangle 68"/>
            <p:cNvSpPr>
              <a:spLocks noChangeArrowheads="1"/>
            </p:cNvSpPr>
            <p:nvPr/>
          </p:nvSpPr>
          <p:spPr bwMode="auto">
            <a:xfrm>
              <a:off x="2857" y="2833"/>
              <a:ext cx="8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5911" name="Freeform 69"/>
            <p:cNvSpPr>
              <a:spLocks/>
            </p:cNvSpPr>
            <p:nvPr/>
          </p:nvSpPr>
          <p:spPr bwMode="auto">
            <a:xfrm>
              <a:off x="2744" y="2694"/>
              <a:ext cx="56" cy="62"/>
            </a:xfrm>
            <a:custGeom>
              <a:avLst/>
              <a:gdLst>
                <a:gd name="T0" fmla="*/ 56 w 56"/>
                <a:gd name="T1" fmla="*/ 31 h 62"/>
                <a:gd name="T2" fmla="*/ 56 w 56"/>
                <a:gd name="T3" fmla="*/ 62 h 62"/>
                <a:gd name="T4" fmla="*/ 0 w 56"/>
                <a:gd name="T5" fmla="*/ 31 h 62"/>
                <a:gd name="T6" fmla="*/ 56 w 56"/>
                <a:gd name="T7" fmla="*/ 0 h 62"/>
                <a:gd name="T8" fmla="*/ 56 w 56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62"/>
                <a:gd name="T17" fmla="*/ 56 w 56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62">
                  <a:moveTo>
                    <a:pt x="56" y="31"/>
                  </a:moveTo>
                  <a:lnTo>
                    <a:pt x="56" y="62"/>
                  </a:lnTo>
                  <a:lnTo>
                    <a:pt x="0" y="31"/>
                  </a:lnTo>
                  <a:lnTo>
                    <a:pt x="56" y="0"/>
                  </a:lnTo>
                  <a:lnTo>
                    <a:pt x="56" y="31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2" name="Freeform 70"/>
            <p:cNvSpPr>
              <a:spLocks/>
            </p:cNvSpPr>
            <p:nvPr/>
          </p:nvSpPr>
          <p:spPr bwMode="auto">
            <a:xfrm>
              <a:off x="2744" y="2694"/>
              <a:ext cx="56" cy="62"/>
            </a:xfrm>
            <a:custGeom>
              <a:avLst/>
              <a:gdLst>
                <a:gd name="T0" fmla="*/ 56 w 56"/>
                <a:gd name="T1" fmla="*/ 31 h 62"/>
                <a:gd name="T2" fmla="*/ 56 w 56"/>
                <a:gd name="T3" fmla="*/ 62 h 62"/>
                <a:gd name="T4" fmla="*/ 0 w 56"/>
                <a:gd name="T5" fmla="*/ 31 h 62"/>
                <a:gd name="T6" fmla="*/ 56 w 56"/>
                <a:gd name="T7" fmla="*/ 0 h 62"/>
                <a:gd name="T8" fmla="*/ 56 w 56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62"/>
                <a:gd name="T17" fmla="*/ 56 w 56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62">
                  <a:moveTo>
                    <a:pt x="56" y="31"/>
                  </a:moveTo>
                  <a:lnTo>
                    <a:pt x="56" y="62"/>
                  </a:lnTo>
                  <a:lnTo>
                    <a:pt x="0" y="31"/>
                  </a:lnTo>
                  <a:lnTo>
                    <a:pt x="56" y="0"/>
                  </a:lnTo>
                  <a:lnTo>
                    <a:pt x="56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3" name="Line 71"/>
            <p:cNvSpPr>
              <a:spLocks noChangeShapeType="1"/>
            </p:cNvSpPr>
            <p:nvPr/>
          </p:nvSpPr>
          <p:spPr bwMode="auto">
            <a:xfrm flipH="1">
              <a:off x="2800" y="2725"/>
              <a:ext cx="1464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4" name="Oval 72"/>
            <p:cNvSpPr>
              <a:spLocks noChangeArrowheads="1"/>
            </p:cNvSpPr>
            <p:nvPr/>
          </p:nvSpPr>
          <p:spPr bwMode="auto">
            <a:xfrm>
              <a:off x="2310" y="3055"/>
              <a:ext cx="356" cy="387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5" name="Freeform 73"/>
            <p:cNvSpPr>
              <a:spLocks/>
            </p:cNvSpPr>
            <p:nvPr/>
          </p:nvSpPr>
          <p:spPr bwMode="auto">
            <a:xfrm>
              <a:off x="4193" y="3095"/>
              <a:ext cx="57" cy="61"/>
            </a:xfrm>
            <a:custGeom>
              <a:avLst/>
              <a:gdLst>
                <a:gd name="T0" fmla="*/ 0 w 57"/>
                <a:gd name="T1" fmla="*/ 30 h 61"/>
                <a:gd name="T2" fmla="*/ 0 w 57"/>
                <a:gd name="T3" fmla="*/ 0 h 61"/>
                <a:gd name="T4" fmla="*/ 57 w 57"/>
                <a:gd name="T5" fmla="*/ 30 h 61"/>
                <a:gd name="T6" fmla="*/ 0 w 57"/>
                <a:gd name="T7" fmla="*/ 61 h 61"/>
                <a:gd name="T8" fmla="*/ 0 w 57"/>
                <a:gd name="T9" fmla="*/ 30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61"/>
                <a:gd name="T17" fmla="*/ 57 w 57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61">
                  <a:moveTo>
                    <a:pt x="0" y="30"/>
                  </a:moveTo>
                  <a:lnTo>
                    <a:pt x="0" y="0"/>
                  </a:lnTo>
                  <a:lnTo>
                    <a:pt x="57" y="30"/>
                  </a:lnTo>
                  <a:lnTo>
                    <a:pt x="0" y="61"/>
                  </a:lnTo>
                  <a:lnTo>
                    <a:pt x="0" y="30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6" name="Freeform 74"/>
            <p:cNvSpPr>
              <a:spLocks/>
            </p:cNvSpPr>
            <p:nvPr/>
          </p:nvSpPr>
          <p:spPr bwMode="auto">
            <a:xfrm>
              <a:off x="4193" y="3095"/>
              <a:ext cx="57" cy="61"/>
            </a:xfrm>
            <a:custGeom>
              <a:avLst/>
              <a:gdLst>
                <a:gd name="T0" fmla="*/ 0 w 57"/>
                <a:gd name="T1" fmla="*/ 30 h 61"/>
                <a:gd name="T2" fmla="*/ 0 w 57"/>
                <a:gd name="T3" fmla="*/ 0 h 61"/>
                <a:gd name="T4" fmla="*/ 57 w 57"/>
                <a:gd name="T5" fmla="*/ 30 h 61"/>
                <a:gd name="T6" fmla="*/ 0 w 57"/>
                <a:gd name="T7" fmla="*/ 61 h 61"/>
                <a:gd name="T8" fmla="*/ 0 w 57"/>
                <a:gd name="T9" fmla="*/ 30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61"/>
                <a:gd name="T17" fmla="*/ 57 w 57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61">
                  <a:moveTo>
                    <a:pt x="0" y="30"/>
                  </a:moveTo>
                  <a:lnTo>
                    <a:pt x="0" y="0"/>
                  </a:lnTo>
                  <a:lnTo>
                    <a:pt x="57" y="30"/>
                  </a:lnTo>
                  <a:lnTo>
                    <a:pt x="0" y="61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7" name="Line 75"/>
            <p:cNvSpPr>
              <a:spLocks noChangeShapeType="1"/>
            </p:cNvSpPr>
            <p:nvPr/>
          </p:nvSpPr>
          <p:spPr bwMode="auto">
            <a:xfrm>
              <a:off x="2729" y="3125"/>
              <a:ext cx="1464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8" name="Rectangle 76"/>
            <p:cNvSpPr>
              <a:spLocks noChangeArrowheads="1"/>
            </p:cNvSpPr>
            <p:nvPr/>
          </p:nvSpPr>
          <p:spPr bwMode="auto">
            <a:xfrm>
              <a:off x="2445" y="3172"/>
              <a:ext cx="11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35919" name="Rectangle 77"/>
            <p:cNvSpPr>
              <a:spLocks noChangeArrowheads="1"/>
            </p:cNvSpPr>
            <p:nvPr/>
          </p:nvSpPr>
          <p:spPr bwMode="auto">
            <a:xfrm>
              <a:off x="2502" y="3249"/>
              <a:ext cx="8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5920" name="Rectangle 78"/>
            <p:cNvSpPr>
              <a:spLocks noChangeArrowheads="1"/>
            </p:cNvSpPr>
            <p:nvPr/>
          </p:nvSpPr>
          <p:spPr bwMode="auto">
            <a:xfrm>
              <a:off x="4435" y="3172"/>
              <a:ext cx="11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35921" name="Rectangle 79"/>
            <p:cNvSpPr>
              <a:spLocks noChangeArrowheads="1"/>
            </p:cNvSpPr>
            <p:nvPr/>
          </p:nvSpPr>
          <p:spPr bwMode="auto">
            <a:xfrm>
              <a:off x="4492" y="3249"/>
              <a:ext cx="8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35922" name="Rectangle 80"/>
            <p:cNvSpPr>
              <a:spLocks noChangeArrowheads="1"/>
            </p:cNvSpPr>
            <p:nvPr/>
          </p:nvSpPr>
          <p:spPr bwMode="auto">
            <a:xfrm>
              <a:off x="3170" y="3156"/>
              <a:ext cx="853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(Order 10, $100)</a:t>
              </a:r>
              <a:endParaRPr lang="en-US"/>
            </a:p>
          </p:txBody>
        </p:sp>
        <p:sp>
          <p:nvSpPr>
            <p:cNvPr id="35923" name="Rectangle 81"/>
            <p:cNvSpPr>
              <a:spLocks noChangeArrowheads="1"/>
            </p:cNvSpPr>
            <p:nvPr/>
          </p:nvSpPr>
          <p:spPr bwMode="auto">
            <a:xfrm>
              <a:off x="1749" y="3172"/>
              <a:ext cx="540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&lt;$900, 5&gt;</a:t>
              </a:r>
              <a:endParaRPr lang="en-US"/>
            </a:p>
          </p:txBody>
        </p:sp>
        <p:sp>
          <p:nvSpPr>
            <p:cNvPr id="35924" name="Oval 82"/>
            <p:cNvSpPr>
              <a:spLocks noChangeArrowheads="1"/>
            </p:cNvSpPr>
            <p:nvPr/>
          </p:nvSpPr>
          <p:spPr bwMode="auto">
            <a:xfrm>
              <a:off x="4285" y="3055"/>
              <a:ext cx="356" cy="387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5" name="Rectangle 83"/>
            <p:cNvSpPr>
              <a:spLocks noChangeArrowheads="1"/>
            </p:cNvSpPr>
            <p:nvPr/>
          </p:nvSpPr>
          <p:spPr bwMode="auto">
            <a:xfrm>
              <a:off x="4705" y="3172"/>
              <a:ext cx="65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&lt;$50, 1995&gt;</a:t>
              </a:r>
              <a:endParaRPr lang="en-US"/>
            </a:p>
          </p:txBody>
        </p:sp>
        <p:sp>
          <p:nvSpPr>
            <p:cNvPr id="35926" name="Rectangle 84"/>
            <p:cNvSpPr>
              <a:spLocks noChangeArrowheads="1"/>
            </p:cNvSpPr>
            <p:nvPr/>
          </p:nvSpPr>
          <p:spPr bwMode="auto">
            <a:xfrm>
              <a:off x="3383" y="3418"/>
              <a:ext cx="101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FA0000"/>
                  </a:solidFill>
                  <a:latin typeface="Arial" charset="0"/>
                </a:rPr>
                <a:t>M</a:t>
              </a:r>
              <a:endParaRPr lang="en-US">
                <a:solidFill>
                  <a:srgbClr val="FA0000"/>
                </a:solidFill>
              </a:endParaRPr>
            </a:p>
          </p:txBody>
        </p:sp>
        <p:sp>
          <p:nvSpPr>
            <p:cNvPr id="35927" name="Rectangle 85"/>
            <p:cNvSpPr>
              <a:spLocks noChangeArrowheads="1"/>
            </p:cNvSpPr>
            <p:nvPr/>
          </p:nvSpPr>
          <p:spPr bwMode="auto">
            <a:xfrm>
              <a:off x="2800" y="3156"/>
              <a:ext cx="11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35928" name="Rectangle 86"/>
            <p:cNvSpPr>
              <a:spLocks noChangeArrowheads="1"/>
            </p:cNvSpPr>
            <p:nvPr/>
          </p:nvSpPr>
          <p:spPr bwMode="auto">
            <a:xfrm>
              <a:off x="2857" y="3233"/>
              <a:ext cx="8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35929" name="Rectangle 87"/>
            <p:cNvSpPr>
              <a:spLocks noChangeArrowheads="1"/>
            </p:cNvSpPr>
            <p:nvPr/>
          </p:nvSpPr>
          <p:spPr bwMode="auto">
            <a:xfrm>
              <a:off x="2800" y="3418"/>
              <a:ext cx="11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35930" name="Rectangle 88"/>
            <p:cNvSpPr>
              <a:spLocks noChangeArrowheads="1"/>
            </p:cNvSpPr>
            <p:nvPr/>
          </p:nvSpPr>
          <p:spPr bwMode="auto">
            <a:xfrm>
              <a:off x="2857" y="3495"/>
              <a:ext cx="8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5931" name="Freeform 89"/>
            <p:cNvSpPr>
              <a:spLocks/>
            </p:cNvSpPr>
            <p:nvPr/>
          </p:nvSpPr>
          <p:spPr bwMode="auto">
            <a:xfrm>
              <a:off x="2744" y="3356"/>
              <a:ext cx="56" cy="77"/>
            </a:xfrm>
            <a:custGeom>
              <a:avLst/>
              <a:gdLst>
                <a:gd name="T0" fmla="*/ 56 w 56"/>
                <a:gd name="T1" fmla="*/ 31 h 77"/>
                <a:gd name="T2" fmla="*/ 56 w 56"/>
                <a:gd name="T3" fmla="*/ 77 h 77"/>
                <a:gd name="T4" fmla="*/ 0 w 56"/>
                <a:gd name="T5" fmla="*/ 31 h 77"/>
                <a:gd name="T6" fmla="*/ 56 w 56"/>
                <a:gd name="T7" fmla="*/ 0 h 77"/>
                <a:gd name="T8" fmla="*/ 56 w 56"/>
                <a:gd name="T9" fmla="*/ 31 h 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77"/>
                <a:gd name="T17" fmla="*/ 56 w 56"/>
                <a:gd name="T18" fmla="*/ 77 h 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77">
                  <a:moveTo>
                    <a:pt x="56" y="31"/>
                  </a:moveTo>
                  <a:lnTo>
                    <a:pt x="56" y="77"/>
                  </a:lnTo>
                  <a:lnTo>
                    <a:pt x="0" y="31"/>
                  </a:lnTo>
                  <a:lnTo>
                    <a:pt x="56" y="0"/>
                  </a:lnTo>
                  <a:lnTo>
                    <a:pt x="56" y="31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2" name="Freeform 90"/>
            <p:cNvSpPr>
              <a:spLocks/>
            </p:cNvSpPr>
            <p:nvPr/>
          </p:nvSpPr>
          <p:spPr bwMode="auto">
            <a:xfrm>
              <a:off x="2744" y="3356"/>
              <a:ext cx="56" cy="77"/>
            </a:xfrm>
            <a:custGeom>
              <a:avLst/>
              <a:gdLst>
                <a:gd name="T0" fmla="*/ 56 w 56"/>
                <a:gd name="T1" fmla="*/ 31 h 77"/>
                <a:gd name="T2" fmla="*/ 56 w 56"/>
                <a:gd name="T3" fmla="*/ 77 h 77"/>
                <a:gd name="T4" fmla="*/ 0 w 56"/>
                <a:gd name="T5" fmla="*/ 31 h 77"/>
                <a:gd name="T6" fmla="*/ 56 w 56"/>
                <a:gd name="T7" fmla="*/ 0 h 77"/>
                <a:gd name="T8" fmla="*/ 56 w 56"/>
                <a:gd name="T9" fmla="*/ 31 h 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77"/>
                <a:gd name="T17" fmla="*/ 56 w 56"/>
                <a:gd name="T18" fmla="*/ 77 h 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77">
                  <a:moveTo>
                    <a:pt x="56" y="31"/>
                  </a:moveTo>
                  <a:lnTo>
                    <a:pt x="56" y="77"/>
                  </a:lnTo>
                  <a:lnTo>
                    <a:pt x="0" y="31"/>
                  </a:lnTo>
                  <a:lnTo>
                    <a:pt x="56" y="0"/>
                  </a:lnTo>
                  <a:lnTo>
                    <a:pt x="56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3" name="Line 91"/>
            <p:cNvSpPr>
              <a:spLocks noChangeShapeType="1"/>
            </p:cNvSpPr>
            <p:nvPr/>
          </p:nvSpPr>
          <p:spPr bwMode="auto">
            <a:xfrm flipH="1">
              <a:off x="2800" y="3387"/>
              <a:ext cx="1464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4" name="Text Box 92"/>
            <p:cNvSpPr txBox="1">
              <a:spLocks noChangeArrowheads="1"/>
            </p:cNvSpPr>
            <p:nvPr/>
          </p:nvSpPr>
          <p:spPr bwMode="auto">
            <a:xfrm>
              <a:off x="4742" y="2195"/>
              <a:ext cx="8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/>
                <a:t>Send 5 widgets</a:t>
              </a:r>
            </a:p>
          </p:txBody>
        </p:sp>
      </p:grpSp>
      <p:sp>
        <p:nvSpPr>
          <p:cNvPr id="35843" name="Oval 1"/>
          <p:cNvSpPr>
            <a:spLocks noChangeArrowheads="1"/>
          </p:cNvSpPr>
          <p:nvPr/>
        </p:nvSpPr>
        <p:spPr bwMode="auto">
          <a:xfrm>
            <a:off x="2362200" y="1676400"/>
            <a:ext cx="1371600" cy="533400"/>
          </a:xfrm>
          <a:prstGeom prst="ellips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4" name="Oval 93"/>
          <p:cNvSpPr>
            <a:spLocks noChangeArrowheads="1"/>
          </p:cNvSpPr>
          <p:nvPr/>
        </p:nvSpPr>
        <p:spPr bwMode="auto">
          <a:xfrm>
            <a:off x="7315200" y="4876800"/>
            <a:ext cx="1371600" cy="533400"/>
          </a:xfrm>
          <a:prstGeom prst="ellips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5" name="TextBox 2"/>
          <p:cNvSpPr txBox="1">
            <a:spLocks noChangeArrowheads="1"/>
          </p:cNvSpPr>
          <p:nvPr/>
        </p:nvSpPr>
        <p:spPr bwMode="auto">
          <a:xfrm>
            <a:off x="1524000" y="6248400"/>
            <a:ext cx="7224713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recorded C</a:t>
            </a:r>
            <a:r>
              <a:rPr lang="en-US" baseline="-25000"/>
              <a:t>1</a:t>
            </a:r>
            <a:r>
              <a:rPr lang="en-US"/>
              <a:t> channel state = (five widgets)                recorded C</a:t>
            </a:r>
            <a:r>
              <a:rPr lang="en-US" baseline="-25000"/>
              <a:t>2</a:t>
            </a:r>
            <a:r>
              <a:rPr lang="en-US"/>
              <a:t> channel state = empty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79413"/>
            <a:ext cx="8863013" cy="1020762"/>
          </a:xfrm>
          <a:ln w="9525"/>
          <a:effectLst>
            <a:outerShdw blurRad="63500" dist="107763" dir="2700000" algn="ctr" rotWithShape="0">
              <a:srgbClr val="790015">
                <a:alpha val="74997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GB" dirty="0"/>
              <a:t>Provable Assertion: </a:t>
            </a:r>
            <a:r>
              <a:rPr lang="en-GB" dirty="0" err="1"/>
              <a:t>Chandy-Lamport</a:t>
            </a:r>
            <a:r>
              <a:rPr lang="en-GB" dirty="0"/>
              <a:t> </a:t>
            </a:r>
            <a:r>
              <a:rPr lang="en-GB" dirty="0" err="1"/>
              <a:t>algo</a:t>
            </a:r>
            <a:r>
              <a:rPr lang="en-GB" dirty="0"/>
              <a:t>. </a:t>
            </a:r>
            <a:br>
              <a:rPr lang="en-GB" dirty="0"/>
            </a:br>
            <a:r>
              <a:rPr lang="en-GB" dirty="0"/>
              <a:t>				determines a consistent cut</a:t>
            </a:r>
          </a:p>
        </p:txBody>
      </p:sp>
      <p:pic>
        <p:nvPicPr>
          <p:cNvPr id="3789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1841500"/>
            <a:ext cx="8059737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777875" y="4702175"/>
            <a:ext cx="7496175" cy="163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600" b="1"/>
              <a:t>Let </a:t>
            </a:r>
            <a:r>
              <a:rPr lang="en-US" sz="1600" b="1" i="1"/>
              <a:t>e</a:t>
            </a:r>
            <a:r>
              <a:rPr lang="en-US" sz="1600" b="1" i="1" baseline="-25000"/>
              <a:t>i</a:t>
            </a:r>
            <a:r>
              <a:rPr lang="en-US" sz="1600" b="1"/>
              <a:t> and </a:t>
            </a:r>
            <a:r>
              <a:rPr lang="en-US" sz="1600" b="1" i="1"/>
              <a:t>e</a:t>
            </a:r>
            <a:r>
              <a:rPr lang="en-US" sz="1600" b="1" i="1" baseline="-25000"/>
              <a:t>j</a:t>
            </a:r>
            <a:r>
              <a:rPr lang="en-US" sz="1600" b="1"/>
              <a:t> be events occurring at </a:t>
            </a:r>
            <a:r>
              <a:rPr lang="en-US" sz="1600" b="1" i="1"/>
              <a:t>p</a:t>
            </a:r>
            <a:r>
              <a:rPr lang="en-US" sz="1600" b="1" i="1" baseline="-25000"/>
              <a:t>i</a:t>
            </a:r>
            <a:r>
              <a:rPr lang="en-US" sz="1600" b="1"/>
              <a:t> and </a:t>
            </a:r>
            <a:r>
              <a:rPr lang="en-US" sz="1600" b="1" i="1"/>
              <a:t>p</a:t>
            </a:r>
            <a:r>
              <a:rPr lang="en-US" sz="1600" b="1" i="1" baseline="-25000"/>
              <a:t>j</a:t>
            </a:r>
            <a:r>
              <a:rPr lang="en-US" sz="1600" b="1"/>
              <a:t>, respectively such that </a:t>
            </a:r>
            <a:r>
              <a:rPr lang="en-US" sz="1600" b="1" i="1"/>
              <a:t>e</a:t>
            </a:r>
            <a:r>
              <a:rPr lang="en-US" sz="1600" b="1" i="1" baseline="-25000"/>
              <a:t>i</a:t>
            </a:r>
            <a:r>
              <a:rPr lang="en-US" sz="1600" b="1" i="1"/>
              <a:t> </a:t>
            </a:r>
            <a:r>
              <a:rPr lang="en-US" sz="1600" b="1" i="1">
                <a:sym typeface="Wingdings" charset="0"/>
              </a:rPr>
              <a:t> e</a:t>
            </a:r>
            <a:r>
              <a:rPr lang="en-US" sz="1600" b="1" i="1" baseline="-25000">
                <a:sym typeface="Wingdings" charset="0"/>
              </a:rPr>
              <a:t>j </a:t>
            </a:r>
          </a:p>
          <a:p>
            <a:r>
              <a:rPr lang="en-US" sz="1600" b="1">
                <a:sym typeface="Wingdings" charset="0"/>
              </a:rPr>
              <a:t>The snapshot algorithm ensures that </a:t>
            </a:r>
          </a:p>
          <a:p>
            <a:pPr>
              <a:buFontTx/>
              <a:buChar char="•"/>
            </a:pPr>
            <a:r>
              <a:rPr lang="en-US" sz="1600" b="1">
                <a:sym typeface="Wingdings" charset="0"/>
              </a:rPr>
              <a:t> if e</a:t>
            </a:r>
            <a:r>
              <a:rPr lang="en-US" sz="1600" b="1" baseline="-25000">
                <a:sym typeface="Wingdings" charset="0"/>
              </a:rPr>
              <a:t>j</a:t>
            </a:r>
            <a:r>
              <a:rPr lang="en-US" sz="1600" b="1">
                <a:sym typeface="Wingdings" charset="0"/>
              </a:rPr>
              <a:t> is in the cut then e</a:t>
            </a:r>
            <a:r>
              <a:rPr lang="en-US" sz="1600" b="1" baseline="-25000">
                <a:sym typeface="Wingdings" charset="0"/>
              </a:rPr>
              <a:t>i</a:t>
            </a:r>
            <a:r>
              <a:rPr lang="en-US" sz="1600" b="1">
                <a:sym typeface="Wingdings" charset="0"/>
              </a:rPr>
              <a:t> is also in the cut.</a:t>
            </a:r>
          </a:p>
          <a:p>
            <a:pPr>
              <a:buFontTx/>
              <a:buChar char="•"/>
            </a:pPr>
            <a:r>
              <a:rPr lang="en-US" sz="1600" b="1">
                <a:sym typeface="Wingdings" charset="0"/>
              </a:rPr>
              <a:t> if e</a:t>
            </a:r>
            <a:r>
              <a:rPr lang="en-US" sz="1600" b="1" baseline="-25000">
                <a:sym typeface="Wingdings" charset="0"/>
              </a:rPr>
              <a:t>j</a:t>
            </a:r>
            <a:r>
              <a:rPr lang="en-US" sz="1600" b="1">
                <a:sym typeface="Wingdings" charset="0"/>
              </a:rPr>
              <a:t> </a:t>
            </a:r>
            <a:r>
              <a:rPr lang="en-US" b="1" i="1">
                <a:sym typeface="Wingdings" charset="0"/>
              </a:rPr>
              <a:t></a:t>
            </a:r>
            <a:r>
              <a:rPr lang="en-US">
                <a:sym typeface="Wingdings" charset="0"/>
              </a:rPr>
              <a:t> </a:t>
            </a:r>
            <a:r>
              <a:rPr lang="en-US" sz="1600" b="1">
                <a:sym typeface="Wingdings" charset="0"/>
              </a:rPr>
              <a:t>p</a:t>
            </a:r>
            <a:r>
              <a:rPr lang="en-US" sz="1600" b="1" baseline="-25000">
                <a:sym typeface="Wingdings" charset="0"/>
              </a:rPr>
              <a:t>j</a:t>
            </a:r>
            <a:r>
              <a:rPr lang="en-US" sz="1600" b="1">
                <a:sym typeface="Wingdings" charset="0"/>
              </a:rPr>
              <a:t> records its state, then it must be true that e</a:t>
            </a:r>
            <a:r>
              <a:rPr lang="en-US" sz="1600" b="1" baseline="-25000">
                <a:sym typeface="Wingdings" charset="0"/>
              </a:rPr>
              <a:t>i</a:t>
            </a:r>
            <a:r>
              <a:rPr lang="en-US" sz="1600" b="1">
                <a:sym typeface="Wingdings" charset="0"/>
              </a:rPr>
              <a:t> </a:t>
            </a:r>
            <a:r>
              <a:rPr lang="en-US" b="1" i="1">
                <a:sym typeface="Wingdings" charset="0"/>
              </a:rPr>
              <a:t></a:t>
            </a:r>
            <a:r>
              <a:rPr lang="en-US" sz="1600" b="1">
                <a:sym typeface="Wingdings" charset="0"/>
              </a:rPr>
              <a:t> p</a:t>
            </a:r>
            <a:r>
              <a:rPr lang="en-US" sz="1600" b="1" baseline="-25000">
                <a:sym typeface="Wingdings" charset="0"/>
              </a:rPr>
              <a:t>i</a:t>
            </a:r>
            <a:r>
              <a:rPr lang="en-US" sz="1600" b="1">
                <a:sym typeface="Wingdings" charset="0"/>
              </a:rPr>
              <a:t> records its state.</a:t>
            </a:r>
          </a:p>
          <a:p>
            <a:r>
              <a:rPr lang="en-US" sz="1600" b="1">
                <a:sym typeface="Wingdings" charset="0"/>
              </a:rPr>
              <a:t>	Why?</a:t>
            </a:r>
          </a:p>
          <a:p>
            <a:endParaRPr lang="en-US" sz="1600" b="1"/>
          </a:p>
          <a:p>
            <a:r>
              <a:rPr lang="en-US" sz="1600" b="1" i="1">
                <a:sym typeface="Wingdings" charset="0"/>
              </a:rPr>
              <a:t></a:t>
            </a:r>
            <a:r>
              <a:rPr lang="en-US" sz="1600" b="1" i="1"/>
              <a:t>A stable predicate that is true in S-snap must be true in S-final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037513" cy="1009650"/>
          </a:xfrm>
          <a:ln w="9525"/>
          <a:effectLst>
            <a:outerShdw blurRad="63500" dist="107763" dir="2700000" algn="ctr" rotWithShape="0">
              <a:srgbClr val="790015">
                <a:alpha val="74997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Global States useful for detecting Global </a:t>
            </a:r>
            <a:br>
              <a:rPr 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Predicates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295400"/>
            <a:ext cx="7899400" cy="4953000"/>
          </a:xfrm>
          <a:ln>
            <a:solidFill>
              <a:schemeClr val="hlink"/>
            </a:solidFill>
          </a:ln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Char char="v"/>
            </a:pP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A cut is consistent if and only if it does not violate causality 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Char char="v"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Run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is a </a:t>
            </a:r>
            <a:r>
              <a:rPr lang="en-US" u="sng">
                <a:latin typeface="Arial" charset="0"/>
                <a:ea typeface="ＭＳ Ｐゴシック" charset="0"/>
                <a:cs typeface="ＭＳ Ｐゴシック" charset="0"/>
              </a:rPr>
              <a:t>total ordering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of events in H that is consistent with each h</a:t>
            </a:r>
            <a:r>
              <a:rPr lang="en-US" baseline="-25000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s ordering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Char char="v"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A 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Linearization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is a </a:t>
            </a:r>
            <a:r>
              <a:rPr lang="en-US" u="sng">
                <a:latin typeface="Arial" charset="0"/>
                <a:ea typeface="ＭＳ Ｐゴシック" charset="0"/>
                <a:cs typeface="ＭＳ Ｐゴシック" charset="0"/>
              </a:rPr>
              <a:t>run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consistent with happens-before (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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) relation in H.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Char char="v"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Linearizations pass through consistent global states.	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Char char="v"/>
            </a:pP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 global state S</a:t>
            </a:r>
            <a:r>
              <a:rPr lang="en-US" baseline="-25000"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is 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reachable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from global state S</a:t>
            </a:r>
            <a:r>
              <a:rPr lang="en-US" baseline="-25000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, if there is a linearization, L, that passes through S</a:t>
            </a:r>
            <a:r>
              <a:rPr lang="en-US" baseline="-25000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and then through S</a:t>
            </a:r>
            <a:r>
              <a:rPr lang="en-US" baseline="-25000"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Char char="v"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The distributed system evolves as a series of transitions between global states S</a:t>
            </a:r>
            <a:r>
              <a:rPr lang="en-US" baseline="-25000">
                <a:latin typeface="Arial" charset="0"/>
                <a:ea typeface="ＭＳ Ｐゴシック" charset="0"/>
                <a:cs typeface="ＭＳ Ｐゴシック" charset="0"/>
              </a:rPr>
              <a:t>0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,</a:t>
            </a:r>
            <a:r>
              <a:rPr lang="en-US" baseline="-2500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baseline="-25000">
                <a:latin typeface="Arial" charset="0"/>
                <a:ea typeface="ＭＳ Ｐゴシック" charset="0"/>
                <a:cs typeface="ＭＳ Ｐゴシック" charset="0"/>
              </a:rPr>
              <a:t>1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, ….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None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4768850" cy="527050"/>
          </a:xfrm>
          <a:ln w="9525"/>
          <a:effectLst>
            <a:outerShdw blurRad="63500" dist="107763" dir="2700000" algn="ctr" rotWithShape="0">
              <a:srgbClr val="790015">
                <a:alpha val="74997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Global State Predicates 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4200" y="838200"/>
            <a:ext cx="8216900" cy="5727700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Char char="v"/>
            </a:pP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global-state-predicate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is a function from the set of global states to 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{true, false}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,	e.g., </a:t>
            </a:r>
            <a:r>
              <a:rPr lang="en-US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deadlock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,  </a:t>
            </a:r>
            <a:r>
              <a:rPr lang="en-US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termination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Char char="v"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If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P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is a global-state predicate of reaching termination, then a global state S0 satisfies </a:t>
            </a:r>
            <a:r>
              <a:rPr lang="en-US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liveness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if:</a:t>
            </a:r>
            <a:endParaRPr lang="en-US" sz="2000">
              <a:solidFill>
                <a:schemeClr val="hlink"/>
              </a:solidFill>
              <a:latin typeface="Arial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  <a:buFont typeface="Wingdings" charset="0"/>
              <a:buNone/>
            </a:pP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sym typeface="Symbol" charset="0"/>
              </a:rPr>
              <a:t>liveness(P(</a:t>
            </a:r>
            <a:r>
              <a:rPr lang="en-US">
                <a:latin typeface="Arial" charset="0"/>
                <a:ea typeface="ＭＳ Ｐゴシック" charset="0"/>
                <a:sym typeface="Symbol" charset="0"/>
              </a:rPr>
              <a:t>S</a:t>
            </a:r>
            <a:r>
              <a:rPr lang="en-US" baseline="-25000">
                <a:latin typeface="Arial" charset="0"/>
                <a:ea typeface="ＭＳ Ｐゴシック" charset="0"/>
                <a:sym typeface="Symbol" charset="0"/>
              </a:rPr>
              <a:t>0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sym typeface="Symbol" charset="0"/>
              </a:rPr>
              <a:t>))</a:t>
            </a:r>
            <a:r>
              <a:rPr lang="en-US">
                <a:latin typeface="Arial" charset="0"/>
                <a:ea typeface="ＭＳ Ｐゴシック" charset="0"/>
                <a:sym typeface="Symbol" charset="0"/>
              </a:rPr>
              <a:t>   L</a:t>
            </a:r>
            <a:r>
              <a:rPr lang="en-US" baseline="-25000">
                <a:latin typeface="Arial" charset="0"/>
                <a:ea typeface="ＭＳ Ｐゴシック" charset="0"/>
                <a:sym typeface="Symbol" charset="0"/>
              </a:rPr>
              <a:t> linearizations from S0 ,</a:t>
            </a:r>
            <a:r>
              <a:rPr lang="en-US">
                <a:latin typeface="Arial" charset="0"/>
                <a:ea typeface="ＭＳ Ｐゴシック" charset="0"/>
                <a:sym typeface="Symbol" charset="0"/>
              </a:rPr>
              <a:t>S</a:t>
            </a:r>
            <a:r>
              <a:rPr lang="en-US" baseline="-25000">
                <a:latin typeface="Arial" charset="0"/>
                <a:ea typeface="ＭＳ Ｐゴシック" charset="0"/>
                <a:sym typeface="Symbol" charset="0"/>
              </a:rPr>
              <a:t>L </a:t>
            </a:r>
            <a:r>
              <a:rPr lang="en-US">
                <a:latin typeface="Arial" charset="0"/>
                <a:ea typeface="ＭＳ Ｐゴシック" charset="0"/>
                <a:sym typeface="Symbol" charset="0"/>
              </a:rPr>
              <a:t>:L passes through S</a:t>
            </a:r>
            <a:r>
              <a:rPr lang="en-US" baseline="-25000">
                <a:latin typeface="Arial" charset="0"/>
                <a:ea typeface="ＭＳ Ｐゴシック" charset="0"/>
                <a:sym typeface="Symbol" charset="0"/>
              </a:rPr>
              <a:t>L</a:t>
            </a:r>
            <a:r>
              <a:rPr lang="en-US">
                <a:latin typeface="Arial" charset="0"/>
                <a:ea typeface="ＭＳ Ｐゴシック" charset="0"/>
                <a:sym typeface="Symbol" charset="0"/>
              </a:rPr>
              <a:t> &amp; P(S</a:t>
            </a:r>
            <a:r>
              <a:rPr lang="en-US" baseline="-25000">
                <a:latin typeface="Arial" charset="0"/>
                <a:ea typeface="ＭＳ Ｐゴシック" charset="0"/>
                <a:sym typeface="Symbol" charset="0"/>
              </a:rPr>
              <a:t>L</a:t>
            </a:r>
            <a:r>
              <a:rPr lang="en-US">
                <a:latin typeface="Arial" charset="0"/>
                <a:ea typeface="ＭＳ Ｐゴシック" charset="0"/>
                <a:sym typeface="Symbol" charset="0"/>
              </a:rPr>
              <a:t>) = true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Char char="v"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 </a:t>
            </a:r>
            <a:r>
              <a:rPr lang="en-US" i="1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stable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global-state-predicate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is one that once it becomes true, it remains true in subsequent global states, e.g., </a:t>
            </a:r>
            <a:r>
              <a:rPr lang="en-US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an object O is orphaned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Char char="v"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if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is a global-state-predicate of being deadlocked, then a global state S0 satisfies this </a:t>
            </a:r>
            <a:r>
              <a:rPr lang="en-US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safety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if: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Wingdings" charset="0"/>
              <a:buNone/>
            </a:pP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</a:rPr>
              <a:t>safety(P(</a:t>
            </a:r>
            <a:r>
              <a:rPr lang="en-US">
                <a:latin typeface="Arial" charset="0"/>
                <a:ea typeface="ＭＳ Ｐゴシック" charset="0"/>
                <a:sym typeface="Symbol" charset="0"/>
              </a:rPr>
              <a:t>S</a:t>
            </a:r>
            <a:r>
              <a:rPr lang="en-US" baseline="-25000">
                <a:latin typeface="Arial" charset="0"/>
                <a:ea typeface="ＭＳ Ｐゴシック" charset="0"/>
                <a:sym typeface="Symbol" charset="0"/>
              </a:rPr>
              <a:t>0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</a:rPr>
              <a:t>))</a:t>
            </a:r>
            <a:r>
              <a:rPr lang="en-US">
                <a:latin typeface="Arial" charset="0"/>
                <a:ea typeface="ＭＳ Ｐゴシック" charset="0"/>
              </a:rPr>
              <a:t> </a:t>
            </a:r>
            <a:r>
              <a:rPr lang="en-US">
                <a:latin typeface="Arial" charset="0"/>
                <a:ea typeface="ＭＳ Ｐゴシック" charset="0"/>
                <a:sym typeface="Symbol" charset="0"/>
              </a:rPr>
              <a:t> S reachable from S</a:t>
            </a:r>
            <a:r>
              <a:rPr lang="en-US" baseline="-25000">
                <a:latin typeface="Arial" charset="0"/>
                <a:ea typeface="ＭＳ Ｐゴシック" charset="0"/>
                <a:sym typeface="Symbol" charset="0"/>
              </a:rPr>
              <a:t>0</a:t>
            </a:r>
            <a:r>
              <a:rPr lang="en-US">
                <a:latin typeface="Arial" charset="0"/>
                <a:ea typeface="ＭＳ Ｐゴシック" charset="0"/>
                <a:sym typeface="Symbol" charset="0"/>
              </a:rPr>
              <a:t>, P(S) = false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2624138" cy="527050"/>
          </a:xfrm>
          <a:ln w="9525"/>
          <a:effectLst>
            <a:outerShdw blurRad="63500" dist="107763" dir="2700000" algn="ctr" rotWithShape="0">
              <a:srgbClr val="790015">
                <a:alpha val="74997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dirty="0"/>
              <a:t>Last Lecture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Time synchronization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Berkeley algorithm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Cristian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 altLang="ja-JP">
                <a:latin typeface="Arial" charset="0"/>
                <a:ea typeface="ＭＳ Ｐゴシック" charset="0"/>
              </a:rPr>
              <a:t>s algorithm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NTP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Is it possible to synchronize two servers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 altLang="ja-JP">
                <a:latin typeface="Arial" charset="0"/>
                <a:ea typeface="ＭＳ Ｐゴシック" charset="0"/>
              </a:rPr>
              <a:t> clocks with error=0?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Lamport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s timestamps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Logical timestamps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Do the clock values of two servers need to be the same?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What are </a:t>
            </a:r>
            <a:r>
              <a:rPr lang="ja-JP" altLang="en-US">
                <a:latin typeface="Arial" charset="0"/>
                <a:ea typeface="ＭＳ Ｐゴシック" charset="0"/>
              </a:rPr>
              <a:t>“</a:t>
            </a:r>
            <a:r>
              <a:rPr lang="en-US" altLang="ja-JP">
                <a:latin typeface="Arial" charset="0"/>
                <a:ea typeface="ＭＳ Ｐゴシック" charset="0"/>
              </a:rPr>
              <a:t>concurrent</a:t>
            </a:r>
            <a:r>
              <a:rPr lang="ja-JP" altLang="en-US">
                <a:latin typeface="Arial" charset="0"/>
                <a:ea typeface="ＭＳ Ｐゴシック" charset="0"/>
              </a:rPr>
              <a:t>”</a:t>
            </a:r>
            <a:r>
              <a:rPr lang="en-US" altLang="ja-JP">
                <a:latin typeface="Arial" charset="0"/>
                <a:ea typeface="ＭＳ Ｐゴシック" charset="0"/>
              </a:rPr>
              <a:t> events?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Vector Timestamps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33363"/>
            <a:ext cx="7161213" cy="522287"/>
          </a:xfrm>
          <a:ln w="9525"/>
          <a:effectLst>
            <a:outerShdw blurRad="63500" dist="107763" dir="2700000" algn="ctr" rotWithShape="0">
              <a:srgbClr val="790015">
                <a:alpha val="74997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dirty="0"/>
              <a:t>Quick Note – </a:t>
            </a:r>
            <a:r>
              <a:rPr lang="en-US" dirty="0" err="1"/>
              <a:t>Liveness</a:t>
            </a:r>
            <a:r>
              <a:rPr lang="en-US" dirty="0"/>
              <a:t> versus Safety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Can be confusing, but terms are relevant outside CS too:</a:t>
            </a:r>
          </a:p>
          <a:p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Liveness=guarantee that something good will happen eventually</a:t>
            </a:r>
          </a:p>
          <a:p>
            <a:pPr lvl="1"/>
            <a:r>
              <a:rPr lang="ja-JP" altLang="en-US" sz="1600">
                <a:latin typeface="Arial" charset="0"/>
                <a:ea typeface="ＭＳ Ｐゴシック" charset="0"/>
              </a:rPr>
              <a:t>“</a:t>
            </a:r>
            <a:r>
              <a:rPr lang="en-US" altLang="ja-JP" sz="1600">
                <a:latin typeface="Arial" charset="0"/>
                <a:ea typeface="ＭＳ Ｐゴシック" charset="0"/>
              </a:rPr>
              <a:t>Guarantee of termination</a:t>
            </a:r>
            <a:r>
              <a:rPr lang="ja-JP" altLang="en-US" sz="1600">
                <a:latin typeface="Arial" charset="0"/>
                <a:ea typeface="ＭＳ Ｐゴシック" charset="0"/>
              </a:rPr>
              <a:t>”</a:t>
            </a:r>
            <a:r>
              <a:rPr lang="en-US" altLang="ja-JP" sz="1600">
                <a:latin typeface="Arial" charset="0"/>
                <a:ea typeface="ＭＳ Ｐゴシック" charset="0"/>
              </a:rPr>
              <a:t> is a liveness property</a:t>
            </a:r>
          </a:p>
          <a:p>
            <a:pPr lvl="1"/>
            <a:r>
              <a:rPr lang="en-US" sz="1600">
                <a:latin typeface="Arial" charset="0"/>
                <a:ea typeface="ＭＳ Ｐゴシック" charset="0"/>
              </a:rPr>
              <a:t>Guarantee that </a:t>
            </a:r>
            <a:r>
              <a:rPr lang="ja-JP" altLang="en-US" sz="1600">
                <a:latin typeface="Arial" charset="0"/>
                <a:ea typeface="ＭＳ Ｐゴシック" charset="0"/>
              </a:rPr>
              <a:t>“</a:t>
            </a:r>
            <a:r>
              <a:rPr lang="en-US" altLang="ja-JP" sz="1600">
                <a:latin typeface="Arial" charset="0"/>
                <a:ea typeface="ＭＳ Ｐゴシック" charset="0"/>
              </a:rPr>
              <a:t>at least one of the atheletes in the 100m final will win gold</a:t>
            </a:r>
            <a:r>
              <a:rPr lang="ja-JP" altLang="en-US" sz="1600">
                <a:latin typeface="Arial" charset="0"/>
                <a:ea typeface="ＭＳ Ｐゴシック" charset="0"/>
              </a:rPr>
              <a:t>”</a:t>
            </a:r>
            <a:r>
              <a:rPr lang="en-US" altLang="ja-JP" sz="1600">
                <a:latin typeface="Arial" charset="0"/>
                <a:ea typeface="ＭＳ Ｐゴシック" charset="0"/>
              </a:rPr>
              <a:t> is liveness</a:t>
            </a:r>
          </a:p>
          <a:p>
            <a:pPr lvl="1"/>
            <a:r>
              <a:rPr lang="en-US" sz="1600">
                <a:latin typeface="Arial" charset="0"/>
                <a:ea typeface="ＭＳ Ｐゴシック" charset="0"/>
              </a:rPr>
              <a:t>A criminal will eventually be jailed</a:t>
            </a:r>
          </a:p>
          <a:p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Safety=guarantee that something bad will never happen</a:t>
            </a:r>
          </a:p>
          <a:p>
            <a:pPr lvl="1"/>
            <a:r>
              <a:rPr lang="en-US" sz="1600">
                <a:latin typeface="Arial" charset="0"/>
                <a:ea typeface="ＭＳ Ｐゴシック" charset="0"/>
              </a:rPr>
              <a:t>Deadlock avoidance algorithms provide safety</a:t>
            </a:r>
          </a:p>
          <a:p>
            <a:pPr lvl="1"/>
            <a:r>
              <a:rPr lang="en-US" sz="1600">
                <a:latin typeface="Arial" charset="0"/>
                <a:ea typeface="ＭＳ Ｐゴシック" charset="0"/>
              </a:rPr>
              <a:t>A peace treaty between two nations provides safety</a:t>
            </a:r>
          </a:p>
          <a:p>
            <a:pPr lvl="1"/>
            <a:r>
              <a:rPr lang="en-US" sz="1600">
                <a:latin typeface="Arial" charset="0"/>
                <a:ea typeface="ＭＳ Ｐゴシック" charset="0"/>
              </a:rPr>
              <a:t>An innocent person will never be jailed</a:t>
            </a:r>
          </a:p>
          <a:p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Can be difficult to satisfy both liveness and safety!</a:t>
            </a:r>
          </a:p>
          <a:p>
            <a:pPr lvl="1"/>
            <a:endParaRPr lang="en-US" sz="160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5338763" cy="522288"/>
          </a:xfrm>
          <a:ln w="9525"/>
          <a:effectLst>
            <a:outerShdw blurRad="63500" dist="107763" dir="2700000" algn="ctr" rotWithShape="0">
              <a:srgbClr val="790015">
                <a:alpha val="74997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Summary, Announcements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This class: importance of global snapshots,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Chandy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Lamport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algorithm, violation of causality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Next topic: Multicast, broadcast, impossibility of consensus in asynchronous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systems (see course website for readings, to be posted soon)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3505200" y="2057400"/>
            <a:ext cx="3035300" cy="522288"/>
          </a:xfrm>
          <a:ln w="9525"/>
          <a:effectLst>
            <a:outerShdw blurRad="63500" dist="107763" dir="2700000" algn="ctr" rotWithShape="0">
              <a:srgbClr val="790015">
                <a:alpha val="74997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Optional Slides</a:t>
            </a:r>
          </a:p>
        </p:txBody>
      </p:sp>
      <p:sp>
        <p:nvSpPr>
          <p:cNvPr id="48130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6135688" cy="527050"/>
          </a:xfrm>
          <a:ln w="9525"/>
          <a:effectLst>
            <a:outerShdw blurRad="63500" dist="107763" dir="2700000" algn="ctr" rotWithShape="0">
              <a:srgbClr val="790015">
                <a:alpha val="74997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Side Issue: Causality Violation 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143000"/>
            <a:ext cx="7848600" cy="4953000"/>
          </a:xfrm>
        </p:spPr>
        <p:txBody>
          <a:bodyPr/>
          <a:lstStyle/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 </a:t>
            </a:r>
            <a:endParaRPr lang="en-US" sz="3600">
              <a:solidFill>
                <a:schemeClr val="hlin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0179" name="Line 4"/>
          <p:cNvSpPr>
            <a:spLocks noChangeShapeType="1"/>
          </p:cNvSpPr>
          <p:nvPr/>
        </p:nvSpPr>
        <p:spPr bwMode="auto">
          <a:xfrm flipV="1">
            <a:off x="1955800" y="2425700"/>
            <a:ext cx="4152900" cy="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1003300" y="2197100"/>
            <a:ext cx="11557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P1</a:t>
            </a:r>
          </a:p>
        </p:txBody>
      </p:sp>
      <p:sp>
        <p:nvSpPr>
          <p:cNvPr id="50181" name="Text Box 6"/>
          <p:cNvSpPr txBox="1">
            <a:spLocks noChangeArrowheads="1"/>
          </p:cNvSpPr>
          <p:nvPr/>
        </p:nvSpPr>
        <p:spPr bwMode="auto">
          <a:xfrm>
            <a:off x="1003300" y="2844800"/>
            <a:ext cx="11557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P2</a:t>
            </a:r>
          </a:p>
        </p:txBody>
      </p:sp>
      <p:sp>
        <p:nvSpPr>
          <p:cNvPr id="50182" name="Text Box 7"/>
          <p:cNvSpPr txBox="1">
            <a:spLocks noChangeArrowheads="1"/>
          </p:cNvSpPr>
          <p:nvPr/>
        </p:nvSpPr>
        <p:spPr bwMode="auto">
          <a:xfrm>
            <a:off x="1003300" y="3454400"/>
            <a:ext cx="11557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P3</a:t>
            </a:r>
          </a:p>
        </p:txBody>
      </p:sp>
      <p:sp>
        <p:nvSpPr>
          <p:cNvPr id="50183" name="Line 8"/>
          <p:cNvSpPr>
            <a:spLocks noChangeShapeType="1"/>
          </p:cNvSpPr>
          <p:nvPr/>
        </p:nvSpPr>
        <p:spPr bwMode="auto">
          <a:xfrm>
            <a:off x="2209800" y="2413000"/>
            <a:ext cx="3390900" cy="6350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4" name="Line 9"/>
          <p:cNvSpPr>
            <a:spLocks noChangeShapeType="1"/>
          </p:cNvSpPr>
          <p:nvPr/>
        </p:nvSpPr>
        <p:spPr bwMode="auto">
          <a:xfrm>
            <a:off x="2921000" y="2425700"/>
            <a:ext cx="914400" cy="12954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5" name="Line 10"/>
          <p:cNvSpPr>
            <a:spLocks noChangeShapeType="1"/>
          </p:cNvSpPr>
          <p:nvPr/>
        </p:nvSpPr>
        <p:spPr bwMode="auto">
          <a:xfrm flipV="1">
            <a:off x="1968500" y="3060700"/>
            <a:ext cx="4927600" cy="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6" name="Line 11"/>
          <p:cNvSpPr>
            <a:spLocks noChangeShapeType="1"/>
          </p:cNvSpPr>
          <p:nvPr/>
        </p:nvSpPr>
        <p:spPr bwMode="auto">
          <a:xfrm flipV="1">
            <a:off x="1968500" y="3708400"/>
            <a:ext cx="36449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7" name="Line 12"/>
          <p:cNvSpPr>
            <a:spLocks noChangeShapeType="1"/>
          </p:cNvSpPr>
          <p:nvPr/>
        </p:nvSpPr>
        <p:spPr bwMode="auto">
          <a:xfrm flipV="1">
            <a:off x="4394200" y="3086100"/>
            <a:ext cx="355600" cy="5842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8" name="Oval 13"/>
          <p:cNvSpPr>
            <a:spLocks noChangeArrowheads="1"/>
          </p:cNvSpPr>
          <p:nvPr/>
        </p:nvSpPr>
        <p:spPr bwMode="auto">
          <a:xfrm>
            <a:off x="2082800" y="22225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Text Box 14"/>
          <p:cNvSpPr txBox="1">
            <a:spLocks noChangeArrowheads="1"/>
          </p:cNvSpPr>
          <p:nvPr/>
        </p:nvSpPr>
        <p:spPr bwMode="auto">
          <a:xfrm>
            <a:off x="2079625" y="2184400"/>
            <a:ext cx="222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0190" name="Oval 15"/>
          <p:cNvSpPr>
            <a:spLocks noChangeArrowheads="1"/>
          </p:cNvSpPr>
          <p:nvPr/>
        </p:nvSpPr>
        <p:spPr bwMode="auto">
          <a:xfrm>
            <a:off x="2768600" y="22225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Text Box 16"/>
          <p:cNvSpPr txBox="1">
            <a:spLocks noChangeArrowheads="1"/>
          </p:cNvSpPr>
          <p:nvPr/>
        </p:nvSpPr>
        <p:spPr bwMode="auto">
          <a:xfrm>
            <a:off x="2765425" y="2184400"/>
            <a:ext cx="222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50192" name="Oval 17"/>
          <p:cNvSpPr>
            <a:spLocks noChangeArrowheads="1"/>
          </p:cNvSpPr>
          <p:nvPr/>
        </p:nvSpPr>
        <p:spPr bwMode="auto">
          <a:xfrm>
            <a:off x="3695700" y="36957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3" name="Text Box 18"/>
          <p:cNvSpPr txBox="1">
            <a:spLocks noChangeArrowheads="1"/>
          </p:cNvSpPr>
          <p:nvPr/>
        </p:nvSpPr>
        <p:spPr bwMode="auto">
          <a:xfrm>
            <a:off x="3692525" y="3657600"/>
            <a:ext cx="222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50194" name="Oval 19"/>
          <p:cNvSpPr>
            <a:spLocks noChangeArrowheads="1"/>
          </p:cNvSpPr>
          <p:nvPr/>
        </p:nvSpPr>
        <p:spPr bwMode="auto">
          <a:xfrm>
            <a:off x="4254500" y="36449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5" name="Text Box 20"/>
          <p:cNvSpPr txBox="1">
            <a:spLocks noChangeArrowheads="1"/>
          </p:cNvSpPr>
          <p:nvPr/>
        </p:nvSpPr>
        <p:spPr bwMode="auto">
          <a:xfrm>
            <a:off x="4238625" y="3606800"/>
            <a:ext cx="222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50196" name="Oval 21"/>
          <p:cNvSpPr>
            <a:spLocks noChangeArrowheads="1"/>
          </p:cNvSpPr>
          <p:nvPr/>
        </p:nvSpPr>
        <p:spPr bwMode="auto">
          <a:xfrm>
            <a:off x="4610100" y="29718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7" name="Text Box 22"/>
          <p:cNvSpPr txBox="1">
            <a:spLocks noChangeArrowheads="1"/>
          </p:cNvSpPr>
          <p:nvPr/>
        </p:nvSpPr>
        <p:spPr bwMode="auto">
          <a:xfrm>
            <a:off x="4594225" y="2933700"/>
            <a:ext cx="222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50198" name="Oval 23"/>
          <p:cNvSpPr>
            <a:spLocks noChangeArrowheads="1"/>
          </p:cNvSpPr>
          <p:nvPr/>
        </p:nvSpPr>
        <p:spPr bwMode="auto">
          <a:xfrm>
            <a:off x="1625600" y="22987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9" name="Text Box 24"/>
          <p:cNvSpPr txBox="1">
            <a:spLocks noChangeArrowheads="1"/>
          </p:cNvSpPr>
          <p:nvPr/>
        </p:nvSpPr>
        <p:spPr bwMode="auto">
          <a:xfrm>
            <a:off x="1622425" y="2260600"/>
            <a:ext cx="222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50200" name="Oval 25"/>
          <p:cNvSpPr>
            <a:spLocks noChangeArrowheads="1"/>
          </p:cNvSpPr>
          <p:nvPr/>
        </p:nvSpPr>
        <p:spPr bwMode="auto">
          <a:xfrm>
            <a:off x="1638300" y="29337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1" name="Text Box 26"/>
          <p:cNvSpPr txBox="1">
            <a:spLocks noChangeArrowheads="1"/>
          </p:cNvSpPr>
          <p:nvPr/>
        </p:nvSpPr>
        <p:spPr bwMode="auto">
          <a:xfrm>
            <a:off x="1635125" y="2895600"/>
            <a:ext cx="222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50202" name="Oval 27"/>
          <p:cNvSpPr>
            <a:spLocks noChangeArrowheads="1"/>
          </p:cNvSpPr>
          <p:nvPr/>
        </p:nvSpPr>
        <p:spPr bwMode="auto">
          <a:xfrm>
            <a:off x="1625600" y="35941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3" name="Text Box 28"/>
          <p:cNvSpPr txBox="1">
            <a:spLocks noChangeArrowheads="1"/>
          </p:cNvSpPr>
          <p:nvPr/>
        </p:nvSpPr>
        <p:spPr bwMode="auto">
          <a:xfrm>
            <a:off x="1622425" y="3556000"/>
            <a:ext cx="222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50204" name="Text Box 29"/>
          <p:cNvSpPr txBox="1">
            <a:spLocks noChangeArrowheads="1"/>
          </p:cNvSpPr>
          <p:nvPr/>
        </p:nvSpPr>
        <p:spPr bwMode="auto">
          <a:xfrm>
            <a:off x="3556000" y="2413000"/>
            <a:ext cx="3683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/>
              <a:t>1</a:t>
            </a:r>
          </a:p>
        </p:txBody>
      </p:sp>
      <p:sp>
        <p:nvSpPr>
          <p:cNvPr id="50205" name="Text Box 30"/>
          <p:cNvSpPr txBox="1">
            <a:spLocks noChangeArrowheads="1"/>
          </p:cNvSpPr>
          <p:nvPr/>
        </p:nvSpPr>
        <p:spPr bwMode="auto">
          <a:xfrm>
            <a:off x="3149600" y="3035300"/>
            <a:ext cx="3683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/>
              <a:t>2</a:t>
            </a:r>
          </a:p>
        </p:txBody>
      </p:sp>
      <p:sp>
        <p:nvSpPr>
          <p:cNvPr id="50206" name="Line 31"/>
          <p:cNvSpPr>
            <a:spLocks noChangeShapeType="1"/>
          </p:cNvSpPr>
          <p:nvPr/>
        </p:nvSpPr>
        <p:spPr bwMode="auto">
          <a:xfrm>
            <a:off x="5511800" y="1701800"/>
            <a:ext cx="26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7" name="Line 32"/>
          <p:cNvSpPr>
            <a:spLocks noChangeShapeType="1"/>
          </p:cNvSpPr>
          <p:nvPr/>
        </p:nvSpPr>
        <p:spPr bwMode="auto">
          <a:xfrm flipV="1">
            <a:off x="1790700" y="1701800"/>
            <a:ext cx="4914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8" name="Text Box 33"/>
          <p:cNvSpPr txBox="1">
            <a:spLocks noChangeArrowheads="1"/>
          </p:cNvSpPr>
          <p:nvPr/>
        </p:nvSpPr>
        <p:spPr bwMode="auto">
          <a:xfrm>
            <a:off x="3124200" y="1308100"/>
            <a:ext cx="2298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Physical Time</a:t>
            </a:r>
          </a:p>
        </p:txBody>
      </p:sp>
      <p:sp>
        <p:nvSpPr>
          <p:cNvPr id="50209" name="Text Box 34"/>
          <p:cNvSpPr txBox="1">
            <a:spLocks noChangeArrowheads="1"/>
          </p:cNvSpPr>
          <p:nvPr/>
        </p:nvSpPr>
        <p:spPr bwMode="auto">
          <a:xfrm>
            <a:off x="4254500" y="3225800"/>
            <a:ext cx="3683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/>
              <a:t>4</a:t>
            </a:r>
          </a:p>
        </p:txBody>
      </p:sp>
      <p:sp>
        <p:nvSpPr>
          <p:cNvPr id="50210" name="Oval 35"/>
          <p:cNvSpPr>
            <a:spLocks noChangeArrowheads="1"/>
          </p:cNvSpPr>
          <p:nvPr/>
        </p:nvSpPr>
        <p:spPr bwMode="auto">
          <a:xfrm>
            <a:off x="5461000" y="30226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11" name="Text Box 36"/>
          <p:cNvSpPr txBox="1">
            <a:spLocks noChangeArrowheads="1"/>
          </p:cNvSpPr>
          <p:nvPr/>
        </p:nvSpPr>
        <p:spPr bwMode="auto">
          <a:xfrm>
            <a:off x="5445125" y="2984500"/>
            <a:ext cx="222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6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876300" y="2044700"/>
            <a:ext cx="6210300" cy="2438400"/>
            <a:chOff x="552" y="1288"/>
            <a:chExt cx="3912" cy="1536"/>
          </a:xfrm>
        </p:grpSpPr>
        <p:sp>
          <p:nvSpPr>
            <p:cNvPr id="50214" name="AutoShape 38"/>
            <p:cNvSpPr>
              <a:spLocks noChangeArrowheads="1"/>
            </p:cNvSpPr>
            <p:nvPr/>
          </p:nvSpPr>
          <p:spPr bwMode="auto">
            <a:xfrm>
              <a:off x="3096" y="1288"/>
              <a:ext cx="1368" cy="344"/>
            </a:xfrm>
            <a:prstGeom prst="wedgeEllipseCallout">
              <a:avLst>
                <a:gd name="adj1" fmla="val -42921"/>
                <a:gd name="adj2" fmla="val 111917"/>
              </a:avLst>
            </a:prstGeom>
            <a:gradFill rotWithShape="0">
              <a:gsLst>
                <a:gs pos="0">
                  <a:srgbClr val="FEFF72"/>
                </a:gs>
                <a:gs pos="50000">
                  <a:srgbClr val="FFFFFF"/>
                </a:gs>
                <a:gs pos="100000">
                  <a:srgbClr val="FEFF72"/>
                </a:gs>
              </a:gsLst>
              <a:lin ang="2700000" scaled="1"/>
            </a:gradFill>
            <a:ln w="12700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/>
            <a:lstStyle/>
            <a:p>
              <a:pPr algn="ctr"/>
              <a:r>
                <a:rPr lang="en-US" sz="1800"/>
                <a:t>Include(obj1)</a:t>
              </a:r>
            </a:p>
          </p:txBody>
        </p:sp>
        <p:sp>
          <p:nvSpPr>
            <p:cNvPr id="50215" name="AutoShape 39"/>
            <p:cNvSpPr>
              <a:spLocks noChangeArrowheads="1"/>
            </p:cNvSpPr>
            <p:nvPr/>
          </p:nvSpPr>
          <p:spPr bwMode="auto">
            <a:xfrm>
              <a:off x="3024" y="2176"/>
              <a:ext cx="1440" cy="344"/>
            </a:xfrm>
            <a:prstGeom prst="wedgeEllipseCallout">
              <a:avLst>
                <a:gd name="adj1" fmla="val -59583"/>
                <a:gd name="adj2" fmla="val -53199"/>
              </a:avLst>
            </a:prstGeom>
            <a:gradFill rotWithShape="0">
              <a:gsLst>
                <a:gs pos="0">
                  <a:srgbClr val="FEFF72"/>
                </a:gs>
                <a:gs pos="50000">
                  <a:srgbClr val="FFFFFF"/>
                </a:gs>
                <a:gs pos="100000">
                  <a:srgbClr val="FEFF72"/>
                </a:gs>
              </a:gsLst>
              <a:lin ang="2700000" scaled="1"/>
            </a:gradFill>
            <a:ln w="12700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/>
            <a:lstStyle/>
            <a:p>
              <a:pPr algn="ctr"/>
              <a:r>
                <a:rPr lang="en-US" sz="1800"/>
                <a:t>obj1.method()</a:t>
              </a:r>
            </a:p>
          </p:txBody>
        </p:sp>
        <p:sp>
          <p:nvSpPr>
            <p:cNvPr id="50216" name="AutoShape 40"/>
            <p:cNvSpPr>
              <a:spLocks noChangeArrowheads="1"/>
            </p:cNvSpPr>
            <p:nvPr/>
          </p:nvSpPr>
          <p:spPr bwMode="auto">
            <a:xfrm>
              <a:off x="552" y="2480"/>
              <a:ext cx="1328" cy="344"/>
            </a:xfrm>
            <a:prstGeom prst="wedgeEllipseCallout">
              <a:avLst>
                <a:gd name="adj1" fmla="val 63704"/>
                <a:gd name="adj2" fmla="val -225292"/>
              </a:avLst>
            </a:prstGeom>
            <a:gradFill rotWithShape="0">
              <a:gsLst>
                <a:gs pos="0">
                  <a:srgbClr val="FEFF72"/>
                </a:gs>
                <a:gs pos="50000">
                  <a:srgbClr val="FFFFFF"/>
                </a:gs>
                <a:gs pos="100000">
                  <a:srgbClr val="FEFF72"/>
                </a:gs>
              </a:gsLst>
              <a:lin ang="2700000" scaled="1"/>
            </a:gradFill>
            <a:ln w="12700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/>
            <a:lstStyle/>
            <a:p>
              <a:pPr algn="ctr"/>
              <a:r>
                <a:rPr lang="en-US" sz="1800"/>
                <a:t>P2 has obj1</a:t>
              </a:r>
            </a:p>
          </p:txBody>
        </p:sp>
      </p:grpSp>
      <p:sp>
        <p:nvSpPr>
          <p:cNvPr id="98345" name="Text Box 41"/>
          <p:cNvSpPr txBox="1">
            <a:spLocks noChangeArrowheads="1"/>
          </p:cNvSpPr>
          <p:nvPr/>
        </p:nvSpPr>
        <p:spPr bwMode="auto">
          <a:xfrm>
            <a:off x="927100" y="4660900"/>
            <a:ext cx="7264400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</a:rPr>
              <a:t>Causality violation occurs when order of messages causes an action based on information that another host has not yet received.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</a:rPr>
              <a:t>In designing a DS, potential for causality violation is important</a:t>
            </a:r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4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1613" y="233363"/>
            <a:ext cx="5838825" cy="527050"/>
          </a:xfrm>
          <a:ln w="9525"/>
          <a:effectLst>
            <a:outerShdw blurRad="63500" dist="107763" dir="2700000" algn="ctr" rotWithShape="0">
              <a:srgbClr val="790015">
                <a:alpha val="74997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Detecting Causality Violation 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143000"/>
            <a:ext cx="7848600" cy="4953000"/>
          </a:xfrm>
        </p:spPr>
        <p:txBody>
          <a:bodyPr/>
          <a:lstStyle/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 </a:t>
            </a:r>
            <a:endParaRPr lang="en-US" sz="3600">
              <a:solidFill>
                <a:schemeClr val="hlin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27" name="Line 4"/>
          <p:cNvSpPr>
            <a:spLocks noChangeShapeType="1"/>
          </p:cNvSpPr>
          <p:nvPr/>
        </p:nvSpPr>
        <p:spPr bwMode="auto">
          <a:xfrm flipV="1">
            <a:off x="2654300" y="2425700"/>
            <a:ext cx="4152900" cy="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8" name="Text Box 5"/>
          <p:cNvSpPr txBox="1">
            <a:spLocks noChangeArrowheads="1"/>
          </p:cNvSpPr>
          <p:nvPr/>
        </p:nvSpPr>
        <p:spPr bwMode="auto">
          <a:xfrm>
            <a:off x="965200" y="2197100"/>
            <a:ext cx="11557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P1</a:t>
            </a:r>
          </a:p>
        </p:txBody>
      </p:sp>
      <p:sp>
        <p:nvSpPr>
          <p:cNvPr id="52229" name="Text Box 6"/>
          <p:cNvSpPr txBox="1">
            <a:spLocks noChangeArrowheads="1"/>
          </p:cNvSpPr>
          <p:nvPr/>
        </p:nvSpPr>
        <p:spPr bwMode="auto">
          <a:xfrm>
            <a:off x="1003300" y="2832100"/>
            <a:ext cx="11557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P2</a:t>
            </a:r>
          </a:p>
        </p:txBody>
      </p:sp>
      <p:sp>
        <p:nvSpPr>
          <p:cNvPr id="52230" name="Text Box 7"/>
          <p:cNvSpPr txBox="1">
            <a:spLocks noChangeArrowheads="1"/>
          </p:cNvSpPr>
          <p:nvPr/>
        </p:nvSpPr>
        <p:spPr bwMode="auto">
          <a:xfrm>
            <a:off x="1003300" y="3454400"/>
            <a:ext cx="11557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P3</a:t>
            </a:r>
          </a:p>
        </p:txBody>
      </p:sp>
      <p:sp>
        <p:nvSpPr>
          <p:cNvPr id="52231" name="Line 8"/>
          <p:cNvSpPr>
            <a:spLocks noChangeShapeType="1"/>
          </p:cNvSpPr>
          <p:nvPr/>
        </p:nvSpPr>
        <p:spPr bwMode="auto">
          <a:xfrm>
            <a:off x="2908300" y="2413000"/>
            <a:ext cx="3924300" cy="5969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2" name="Line 9"/>
          <p:cNvSpPr>
            <a:spLocks noChangeShapeType="1"/>
          </p:cNvSpPr>
          <p:nvPr/>
        </p:nvSpPr>
        <p:spPr bwMode="auto">
          <a:xfrm>
            <a:off x="3619500" y="2425700"/>
            <a:ext cx="914400" cy="12954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3" name="Line 10"/>
          <p:cNvSpPr>
            <a:spLocks noChangeShapeType="1"/>
          </p:cNvSpPr>
          <p:nvPr/>
        </p:nvSpPr>
        <p:spPr bwMode="auto">
          <a:xfrm flipV="1">
            <a:off x="2667000" y="30480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4" name="Line 11"/>
          <p:cNvSpPr>
            <a:spLocks noChangeShapeType="1"/>
          </p:cNvSpPr>
          <p:nvPr/>
        </p:nvSpPr>
        <p:spPr bwMode="auto">
          <a:xfrm flipV="1">
            <a:off x="2667000" y="3708400"/>
            <a:ext cx="36449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5" name="Line 12"/>
          <p:cNvSpPr>
            <a:spLocks noChangeShapeType="1"/>
          </p:cNvSpPr>
          <p:nvPr/>
        </p:nvSpPr>
        <p:spPr bwMode="auto">
          <a:xfrm flipV="1">
            <a:off x="5270500" y="3175000"/>
            <a:ext cx="241300" cy="5715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6" name="Text Box 13"/>
          <p:cNvSpPr txBox="1">
            <a:spLocks noChangeArrowheads="1"/>
          </p:cNvSpPr>
          <p:nvPr/>
        </p:nvSpPr>
        <p:spPr bwMode="auto">
          <a:xfrm>
            <a:off x="4254500" y="2413000"/>
            <a:ext cx="927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/>
              <a:t>(1,0,0)</a:t>
            </a:r>
          </a:p>
        </p:txBody>
      </p:sp>
      <p:sp>
        <p:nvSpPr>
          <p:cNvPr id="52237" name="Text Box 14"/>
          <p:cNvSpPr txBox="1">
            <a:spLocks noChangeArrowheads="1"/>
          </p:cNvSpPr>
          <p:nvPr/>
        </p:nvSpPr>
        <p:spPr bwMode="auto">
          <a:xfrm>
            <a:off x="3454400" y="3098800"/>
            <a:ext cx="8509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/>
              <a:t>(2,0,0)</a:t>
            </a:r>
          </a:p>
        </p:txBody>
      </p:sp>
      <p:sp>
        <p:nvSpPr>
          <p:cNvPr id="52238" name="Line 15"/>
          <p:cNvSpPr>
            <a:spLocks noChangeShapeType="1"/>
          </p:cNvSpPr>
          <p:nvPr/>
        </p:nvSpPr>
        <p:spPr bwMode="auto">
          <a:xfrm>
            <a:off x="5981700" y="1574800"/>
            <a:ext cx="26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9" name="Line 16"/>
          <p:cNvSpPr>
            <a:spLocks noChangeShapeType="1"/>
          </p:cNvSpPr>
          <p:nvPr/>
        </p:nvSpPr>
        <p:spPr bwMode="auto">
          <a:xfrm flipV="1">
            <a:off x="1790700" y="1574800"/>
            <a:ext cx="4914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0" name="Text Box 17"/>
          <p:cNvSpPr txBox="1">
            <a:spLocks noChangeArrowheads="1"/>
          </p:cNvSpPr>
          <p:nvPr/>
        </p:nvSpPr>
        <p:spPr bwMode="auto">
          <a:xfrm>
            <a:off x="3124200" y="1308100"/>
            <a:ext cx="2298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Physical Time</a:t>
            </a:r>
          </a:p>
        </p:txBody>
      </p:sp>
      <p:sp>
        <p:nvSpPr>
          <p:cNvPr id="52241" name="Text Box 18"/>
          <p:cNvSpPr txBox="1">
            <a:spLocks noChangeArrowheads="1"/>
          </p:cNvSpPr>
          <p:nvPr/>
        </p:nvSpPr>
        <p:spPr bwMode="auto">
          <a:xfrm>
            <a:off x="4572000" y="3238500"/>
            <a:ext cx="1117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/>
              <a:t>(2,0,2)</a:t>
            </a:r>
          </a:p>
        </p:txBody>
      </p:sp>
      <p:sp>
        <p:nvSpPr>
          <p:cNvPr id="100371" name="Text Box 19"/>
          <p:cNvSpPr txBox="1">
            <a:spLocks noChangeArrowheads="1"/>
          </p:cNvSpPr>
          <p:nvPr/>
        </p:nvSpPr>
        <p:spPr bwMode="auto">
          <a:xfrm>
            <a:off x="927100" y="4495800"/>
            <a:ext cx="7264400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</a:rPr>
              <a:t>Potential causality violation can be detected by vector timestamps.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</a:rPr>
              <a:t>If the vector timestamp of a message is less than the local vector timestamp, on arrival, there is a potential causality violation.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2243" name="Oval 20"/>
          <p:cNvSpPr>
            <a:spLocks noChangeArrowheads="1"/>
          </p:cNvSpPr>
          <p:nvPr/>
        </p:nvSpPr>
        <p:spPr bwMode="auto">
          <a:xfrm>
            <a:off x="1549400" y="21844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4" name="Text Box 21"/>
          <p:cNvSpPr txBox="1">
            <a:spLocks noChangeArrowheads="1"/>
          </p:cNvSpPr>
          <p:nvPr/>
        </p:nvSpPr>
        <p:spPr bwMode="auto">
          <a:xfrm>
            <a:off x="1622425" y="2159000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0,0,0</a:t>
            </a:r>
          </a:p>
        </p:txBody>
      </p:sp>
      <p:sp>
        <p:nvSpPr>
          <p:cNvPr id="52245" name="Oval 22"/>
          <p:cNvSpPr>
            <a:spLocks noChangeArrowheads="1"/>
          </p:cNvSpPr>
          <p:nvPr/>
        </p:nvSpPr>
        <p:spPr bwMode="auto">
          <a:xfrm>
            <a:off x="1574800" y="29210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6" name="Text Box 23"/>
          <p:cNvSpPr txBox="1">
            <a:spLocks noChangeArrowheads="1"/>
          </p:cNvSpPr>
          <p:nvPr/>
        </p:nvSpPr>
        <p:spPr bwMode="auto">
          <a:xfrm>
            <a:off x="1647825" y="2895600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0,0,0</a:t>
            </a:r>
          </a:p>
        </p:txBody>
      </p:sp>
      <p:sp>
        <p:nvSpPr>
          <p:cNvPr id="52247" name="Oval 24"/>
          <p:cNvSpPr>
            <a:spLocks noChangeArrowheads="1"/>
          </p:cNvSpPr>
          <p:nvPr/>
        </p:nvSpPr>
        <p:spPr bwMode="auto">
          <a:xfrm>
            <a:off x="1638300" y="35687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8" name="Text Box 25"/>
          <p:cNvSpPr txBox="1">
            <a:spLocks noChangeArrowheads="1"/>
          </p:cNvSpPr>
          <p:nvPr/>
        </p:nvSpPr>
        <p:spPr bwMode="auto">
          <a:xfrm>
            <a:off x="1698625" y="3543300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0,0,0</a:t>
            </a:r>
          </a:p>
        </p:txBody>
      </p:sp>
      <p:sp>
        <p:nvSpPr>
          <p:cNvPr id="52249" name="Oval 26"/>
          <p:cNvSpPr>
            <a:spLocks noChangeArrowheads="1"/>
          </p:cNvSpPr>
          <p:nvPr/>
        </p:nvSpPr>
        <p:spPr bwMode="auto">
          <a:xfrm>
            <a:off x="2438400" y="21590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50" name="Text Box 27"/>
          <p:cNvSpPr txBox="1">
            <a:spLocks noChangeArrowheads="1"/>
          </p:cNvSpPr>
          <p:nvPr/>
        </p:nvSpPr>
        <p:spPr bwMode="auto">
          <a:xfrm>
            <a:off x="2486025" y="2133600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1,0,0</a:t>
            </a:r>
          </a:p>
        </p:txBody>
      </p:sp>
      <p:sp>
        <p:nvSpPr>
          <p:cNvPr id="52251" name="Oval 28"/>
          <p:cNvSpPr>
            <a:spLocks noChangeArrowheads="1"/>
          </p:cNvSpPr>
          <p:nvPr/>
        </p:nvSpPr>
        <p:spPr bwMode="auto">
          <a:xfrm>
            <a:off x="4051300" y="37338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52" name="Text Box 29"/>
          <p:cNvSpPr txBox="1">
            <a:spLocks noChangeArrowheads="1"/>
          </p:cNvSpPr>
          <p:nvPr/>
        </p:nvSpPr>
        <p:spPr bwMode="auto">
          <a:xfrm>
            <a:off x="4137025" y="3708400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2,0,1</a:t>
            </a:r>
          </a:p>
        </p:txBody>
      </p:sp>
      <p:sp>
        <p:nvSpPr>
          <p:cNvPr id="52253" name="Oval 30"/>
          <p:cNvSpPr>
            <a:spLocks noChangeArrowheads="1"/>
          </p:cNvSpPr>
          <p:nvPr/>
        </p:nvSpPr>
        <p:spPr bwMode="auto">
          <a:xfrm>
            <a:off x="6337300" y="30480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54" name="Text Box 31"/>
          <p:cNvSpPr txBox="1">
            <a:spLocks noChangeArrowheads="1"/>
          </p:cNvSpPr>
          <p:nvPr/>
        </p:nvSpPr>
        <p:spPr bwMode="auto">
          <a:xfrm>
            <a:off x="6334125" y="3048000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2,2,2</a:t>
            </a:r>
          </a:p>
        </p:txBody>
      </p:sp>
      <p:sp>
        <p:nvSpPr>
          <p:cNvPr id="52255" name="Oval 32"/>
          <p:cNvSpPr>
            <a:spLocks noChangeArrowheads="1"/>
          </p:cNvSpPr>
          <p:nvPr/>
        </p:nvSpPr>
        <p:spPr bwMode="auto">
          <a:xfrm>
            <a:off x="5067300" y="29464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56" name="Text Box 33"/>
          <p:cNvSpPr txBox="1">
            <a:spLocks noChangeArrowheads="1"/>
          </p:cNvSpPr>
          <p:nvPr/>
        </p:nvSpPr>
        <p:spPr bwMode="auto">
          <a:xfrm>
            <a:off x="5064125" y="2921000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2,1,2</a:t>
            </a:r>
          </a:p>
        </p:txBody>
      </p:sp>
      <p:sp>
        <p:nvSpPr>
          <p:cNvPr id="52257" name="Oval 34"/>
          <p:cNvSpPr>
            <a:spLocks noChangeArrowheads="1"/>
          </p:cNvSpPr>
          <p:nvPr/>
        </p:nvSpPr>
        <p:spPr bwMode="auto">
          <a:xfrm>
            <a:off x="4927600" y="37211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58" name="Text Box 35"/>
          <p:cNvSpPr txBox="1">
            <a:spLocks noChangeArrowheads="1"/>
          </p:cNvSpPr>
          <p:nvPr/>
        </p:nvSpPr>
        <p:spPr bwMode="auto">
          <a:xfrm>
            <a:off x="5000625" y="3695700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2,0,2</a:t>
            </a:r>
          </a:p>
        </p:txBody>
      </p:sp>
      <p:sp>
        <p:nvSpPr>
          <p:cNvPr id="52259" name="Oval 36"/>
          <p:cNvSpPr>
            <a:spLocks noChangeArrowheads="1"/>
          </p:cNvSpPr>
          <p:nvPr/>
        </p:nvSpPr>
        <p:spPr bwMode="auto">
          <a:xfrm>
            <a:off x="3314700" y="21590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60" name="Text Box 37"/>
          <p:cNvSpPr txBox="1">
            <a:spLocks noChangeArrowheads="1"/>
          </p:cNvSpPr>
          <p:nvPr/>
        </p:nvSpPr>
        <p:spPr bwMode="auto">
          <a:xfrm>
            <a:off x="3362325" y="2133600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2,0,0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5105400" y="1905000"/>
            <a:ext cx="2679700" cy="774700"/>
            <a:chOff x="3240" y="1176"/>
            <a:chExt cx="1688" cy="488"/>
          </a:xfrm>
        </p:grpSpPr>
        <p:sp>
          <p:nvSpPr>
            <p:cNvPr id="52262" name="AutoShape 39"/>
            <p:cNvSpPr>
              <a:spLocks noChangeArrowheads="1"/>
            </p:cNvSpPr>
            <p:nvPr/>
          </p:nvSpPr>
          <p:spPr bwMode="auto">
            <a:xfrm>
              <a:off x="3240" y="1368"/>
              <a:ext cx="936" cy="296"/>
            </a:xfrm>
            <a:prstGeom prst="wedgeEllipseCallout">
              <a:avLst>
                <a:gd name="adj1" fmla="val -43694"/>
                <a:gd name="adj2" fmla="val 69593"/>
              </a:avLst>
            </a:prstGeom>
            <a:gradFill rotWithShape="0">
              <a:gsLst>
                <a:gs pos="0">
                  <a:srgbClr val="FEFF72"/>
                </a:gs>
                <a:gs pos="100000">
                  <a:srgbClr val="FFFFFF"/>
                </a:gs>
              </a:gsLst>
              <a:lin ang="5400000" scaled="1"/>
            </a:gradFill>
            <a:ln w="12700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52263" name="AutoShape 40"/>
            <p:cNvSpPr>
              <a:spLocks noChangeArrowheads="1"/>
            </p:cNvSpPr>
            <p:nvPr/>
          </p:nvSpPr>
          <p:spPr bwMode="auto">
            <a:xfrm>
              <a:off x="3248" y="1176"/>
              <a:ext cx="1680" cy="480"/>
            </a:xfrm>
            <a:prstGeom prst="wedgeEllipseCallout">
              <a:avLst>
                <a:gd name="adj1" fmla="val -7560"/>
                <a:gd name="adj2" fmla="val 102292"/>
              </a:avLst>
            </a:prstGeom>
            <a:gradFill rotWithShape="0">
              <a:gsLst>
                <a:gs pos="0">
                  <a:srgbClr val="FEFF72"/>
                </a:gs>
                <a:gs pos="50000">
                  <a:srgbClr val="FFFFFF"/>
                </a:gs>
                <a:gs pos="100000">
                  <a:srgbClr val="FEFF72"/>
                </a:gs>
              </a:gsLst>
              <a:lin ang="2700000" scaled="1"/>
            </a:gradFill>
            <a:ln w="12700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/>
            <a:lstStyle/>
            <a:p>
              <a:pPr algn="ctr"/>
              <a:r>
                <a:rPr lang="en-US" sz="1800" b="1">
                  <a:solidFill>
                    <a:schemeClr val="tx1"/>
                  </a:solidFill>
                </a:rPr>
                <a:t>Violation:  (1,0,0) &lt; (2,1,2)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7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2" descr="50th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2550"/>
            <a:ext cx="9144000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2749550" y="5122863"/>
            <a:ext cx="639445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[United Nations photo by Paul Skipworth for Eastman Kodak Company ©1995 ]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5224463" cy="527050"/>
          </a:xfrm>
          <a:ln w="9525"/>
          <a:effectLst>
            <a:outerShdw blurRad="63500" dist="107763" dir="2700000" algn="ctr" rotWithShape="0">
              <a:srgbClr val="790015">
                <a:alpha val="74997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dirty="0"/>
              <a:t>Example of a Global State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5425" y="152400"/>
            <a:ext cx="7572375" cy="1020763"/>
          </a:xfrm>
          <a:ln w="9525"/>
          <a:effectLst>
            <a:outerShdw blurRad="63500" dist="107763" dir="2700000" algn="ctr" rotWithShape="0">
              <a:srgbClr val="790015">
                <a:alpha val="74997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dirty="0"/>
              <a:t>The distributed version is challenging </a:t>
            </a:r>
            <a:br>
              <a:rPr lang="en-US" dirty="0"/>
            </a:br>
            <a:r>
              <a:rPr lang="en-US" dirty="0"/>
              <a:t>and important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How would you take this photograph if each </a:t>
            </a:r>
            <a:br>
              <a:rPr lang="en-US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country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s premier were sitting in their </a:t>
            </a:r>
            <a:b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respective capital, and sending messages to each other?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That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s the challenge of distributed global </a:t>
            </a:r>
            <a:b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snapshots!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 a cloud: multiple servers handling multiple concurrent events and interacting with each other 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Without the ability to obtain a global photograph of the system, it would be a chaotic system (with potentially lots of inconsistencies)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5913" y="411163"/>
            <a:ext cx="5588000" cy="527050"/>
          </a:xfrm>
          <a:ln w="9525"/>
          <a:effectLst>
            <a:outerShdw blurRad="63500" dist="107763" dir="2700000" algn="ctr" rotWithShape="0">
              <a:srgbClr val="790015">
                <a:alpha val="74997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GB" dirty="0"/>
              <a:t>Detecting Global Properties</a:t>
            </a:r>
          </a:p>
        </p:txBody>
      </p:sp>
      <p:pic>
        <p:nvPicPr>
          <p:cNvPr id="133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3" y="1069975"/>
            <a:ext cx="7634287" cy="512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1613" y="233363"/>
            <a:ext cx="6567487" cy="527050"/>
          </a:xfrm>
          <a:ln w="9525"/>
          <a:effectLst>
            <a:outerShdw blurRad="63500" dist="107763" dir="2700000" algn="ctr" rotWithShape="0">
              <a:srgbClr val="790015">
                <a:alpha val="74997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dirty="0"/>
              <a:t>Algorithms to Find Global States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Why?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ea typeface="ＭＳ Ｐゴシック" charset="0"/>
              </a:rPr>
              <a:t>(Distributed) garbage collection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ea typeface="ＭＳ Ｐゴシック" charset="0"/>
              </a:rPr>
              <a:t>(Distributed) deadlock detection, termination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ea typeface="ＭＳ Ｐゴシック" charset="0"/>
              </a:rPr>
              <a:t>Two clients buy the last flight ticket at around the same time</a:t>
            </a:r>
          </a:p>
          <a:p>
            <a:pPr>
              <a:lnSpc>
                <a:spcPct val="80000"/>
              </a:lnSpc>
            </a:pPr>
            <a:endParaRPr lang="en-US" sz="2000">
              <a:solidFill>
                <a:srgbClr val="038A69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000">
                <a:solidFill>
                  <a:srgbClr val="038A69"/>
                </a:solidFill>
                <a:latin typeface="Arial" charset="0"/>
                <a:ea typeface="ＭＳ Ｐゴシック" charset="0"/>
                <a:cs typeface="ＭＳ Ｐゴシック" charset="0"/>
              </a:rPr>
              <a:t>What?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ea typeface="ＭＳ Ｐゴシック" charset="0"/>
              </a:rPr>
              <a:t>Global state</a:t>
            </a:r>
            <a:br>
              <a:rPr lang="en-US" sz="1600">
                <a:latin typeface="Arial" charset="0"/>
                <a:ea typeface="ＭＳ Ｐゴシック" charset="0"/>
              </a:rPr>
            </a:br>
            <a:r>
              <a:rPr lang="en-US" sz="1600">
                <a:latin typeface="Arial" charset="0"/>
                <a:ea typeface="ＭＳ Ｐゴシック" charset="0"/>
              </a:rPr>
              <a:t>       = state of all processes + state of all communication channels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ea typeface="ＭＳ Ｐゴシック" charset="0"/>
              </a:rPr>
              <a:t>Capture the </a:t>
            </a:r>
            <a:r>
              <a:rPr lang="en-US" sz="160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instantaneous</a:t>
            </a:r>
            <a:r>
              <a:rPr lang="en-US" sz="1600">
                <a:latin typeface="Arial" charset="0"/>
                <a:ea typeface="ＭＳ Ｐゴシック" charset="0"/>
              </a:rPr>
              <a:t> </a:t>
            </a:r>
            <a:r>
              <a:rPr lang="en-US" sz="1600" i="1">
                <a:latin typeface="Arial" charset="0"/>
                <a:ea typeface="ＭＳ Ｐゴシック" charset="0"/>
              </a:rPr>
              <a:t>state </a:t>
            </a:r>
            <a:r>
              <a:rPr lang="en-US" sz="1600">
                <a:latin typeface="Arial" charset="0"/>
                <a:ea typeface="ＭＳ Ｐゴシック" charset="0"/>
              </a:rPr>
              <a:t>of each process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ea typeface="ＭＳ Ｐゴシック" charset="0"/>
              </a:rPr>
              <a:t>And the instantaneous </a:t>
            </a:r>
            <a:r>
              <a:rPr lang="en-US" sz="1600" i="1">
                <a:latin typeface="Arial" charset="0"/>
                <a:ea typeface="ＭＳ Ｐゴシック" charset="0"/>
              </a:rPr>
              <a:t>state</a:t>
            </a:r>
            <a:r>
              <a:rPr lang="en-US" sz="1600">
                <a:latin typeface="Arial" charset="0"/>
                <a:ea typeface="ＭＳ Ｐゴシック" charset="0"/>
              </a:rPr>
              <a:t> of each communication channel,</a:t>
            </a:r>
            <a:br>
              <a:rPr lang="en-US" sz="1600">
                <a:latin typeface="Arial" charset="0"/>
                <a:ea typeface="ＭＳ Ｐゴシック" charset="0"/>
              </a:rPr>
            </a:br>
            <a:r>
              <a:rPr lang="en-US" sz="1600">
                <a:latin typeface="Arial" charset="0"/>
                <a:ea typeface="ＭＳ Ｐゴシック" charset="0"/>
              </a:rPr>
              <a:t>i.e.,  </a:t>
            </a:r>
            <a:r>
              <a:rPr lang="en-US" sz="1600" i="1">
                <a:latin typeface="Arial" charset="0"/>
                <a:ea typeface="ＭＳ Ｐゴシック" charset="0"/>
              </a:rPr>
              <a:t>messages </a:t>
            </a:r>
            <a:r>
              <a:rPr lang="en-US" sz="1600">
                <a:latin typeface="Arial" charset="0"/>
                <a:ea typeface="ＭＳ Ｐゴシック" charset="0"/>
              </a:rPr>
              <a:t>in transit on the channels</a:t>
            </a:r>
          </a:p>
          <a:p>
            <a:pPr lvl="1">
              <a:lnSpc>
                <a:spcPct val="80000"/>
              </a:lnSpc>
            </a:pPr>
            <a:endParaRPr lang="en-US" sz="1600"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0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How?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ea typeface="ＭＳ Ｐゴシック" charset="0"/>
              </a:rPr>
              <a:t>We’ll see this lecture!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4994275" cy="527050"/>
          </a:xfrm>
          <a:ln w="9525"/>
          <a:effectLst>
            <a:outerShdw blurRad="63500" dist="107763" dir="2700000" algn="ctr" rotWithShape="0">
              <a:srgbClr val="790015">
                <a:alpha val="74997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Obvious First Solution…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Synchronize clocks of all processes</a:t>
            </a:r>
          </a:p>
          <a:p>
            <a:pPr>
              <a:lnSpc>
                <a:spcPct val="80000"/>
              </a:lnSpc>
            </a:pP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Ask all processes to record their states</a:t>
            </a:r>
            <a:b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at some time t</a:t>
            </a:r>
          </a:p>
          <a:p>
            <a:pPr>
              <a:lnSpc>
                <a:spcPct val="80000"/>
              </a:lnSpc>
            </a:pPr>
            <a:endParaRPr lang="en-US">
              <a:solidFill>
                <a:schemeClr val="hlink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Time synchronization possible only approximately</a:t>
            </a:r>
          </a:p>
          <a:p>
            <a:pPr>
              <a:lnSpc>
                <a:spcPct val="80000"/>
              </a:lnSpc>
            </a:pP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What about messages in transit?</a:t>
            </a:r>
          </a:p>
          <a:p>
            <a:pPr marL="457200" lvl="1" indent="0">
              <a:lnSpc>
                <a:spcPct val="80000"/>
              </a:lnSpc>
              <a:buFontTx/>
              <a:buNone/>
            </a:pPr>
            <a:endParaRPr lang="en-US"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>
                <a:solidFill>
                  <a:srgbClr val="038A69"/>
                </a:solidFill>
                <a:latin typeface="Arial" charset="0"/>
                <a:ea typeface="ＭＳ Ｐゴシック" charset="0"/>
                <a:cs typeface="ＭＳ Ｐゴシック" charset="0"/>
              </a:rPr>
              <a:t>Synchronization not required – causality is enough!</a:t>
            </a:r>
          </a:p>
          <a:p>
            <a:pPr>
              <a:lnSpc>
                <a:spcPct val="80000"/>
              </a:lnSpc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7013" y="487363"/>
            <a:ext cx="7664450" cy="527050"/>
          </a:xfrm>
          <a:ln w="9525"/>
          <a:effectLst>
            <a:outerShdw blurRad="63500" dist="107763" dir="2700000" algn="ctr" rotWithShape="0">
              <a:srgbClr val="790015">
                <a:alpha val="74997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GB" dirty="0"/>
              <a:t>Two Processes and Their Initial States</a:t>
            </a:r>
          </a:p>
        </p:txBody>
      </p:sp>
      <p:pic>
        <p:nvPicPr>
          <p:cNvPr id="1945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2195513"/>
            <a:ext cx="8075612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7813" y="423863"/>
            <a:ext cx="5543550" cy="527050"/>
          </a:xfrm>
          <a:ln w="9525"/>
          <a:effectLst>
            <a:outerShdw blurRad="63500" dist="107763" dir="2700000" algn="ctr" rotWithShape="0">
              <a:srgbClr val="790015">
                <a:alpha val="74997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GB" dirty="0"/>
              <a:t>Execution of the Processes</a:t>
            </a:r>
          </a:p>
        </p:txBody>
      </p:sp>
      <p:grpSp>
        <p:nvGrpSpPr>
          <p:cNvPr id="21506" name="Group 3"/>
          <p:cNvGrpSpPr>
            <a:grpSpLocks/>
          </p:cNvGrpSpPr>
          <p:nvPr/>
        </p:nvGrpSpPr>
        <p:grpSpPr bwMode="auto">
          <a:xfrm>
            <a:off x="700088" y="1673225"/>
            <a:ext cx="8224837" cy="4046538"/>
            <a:chOff x="441" y="1054"/>
            <a:chExt cx="5181" cy="2549"/>
          </a:xfrm>
        </p:grpSpPr>
        <p:sp>
          <p:nvSpPr>
            <p:cNvPr id="21507" name="Oval 4"/>
            <p:cNvSpPr>
              <a:spLocks noChangeArrowheads="1"/>
            </p:cNvSpPr>
            <p:nvPr/>
          </p:nvSpPr>
          <p:spPr bwMode="auto">
            <a:xfrm>
              <a:off x="2310" y="1054"/>
              <a:ext cx="356" cy="386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08" name="Freeform 5"/>
            <p:cNvSpPr>
              <a:spLocks/>
            </p:cNvSpPr>
            <p:nvPr/>
          </p:nvSpPr>
          <p:spPr bwMode="auto">
            <a:xfrm>
              <a:off x="4193" y="1093"/>
              <a:ext cx="57" cy="62"/>
            </a:xfrm>
            <a:custGeom>
              <a:avLst/>
              <a:gdLst>
                <a:gd name="T0" fmla="*/ 0 w 57"/>
                <a:gd name="T1" fmla="*/ 31 h 62"/>
                <a:gd name="T2" fmla="*/ 0 w 57"/>
                <a:gd name="T3" fmla="*/ 0 h 62"/>
                <a:gd name="T4" fmla="*/ 57 w 57"/>
                <a:gd name="T5" fmla="*/ 31 h 62"/>
                <a:gd name="T6" fmla="*/ 0 w 57"/>
                <a:gd name="T7" fmla="*/ 62 h 62"/>
                <a:gd name="T8" fmla="*/ 0 w 57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62"/>
                <a:gd name="T17" fmla="*/ 57 w 57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62">
                  <a:moveTo>
                    <a:pt x="0" y="31"/>
                  </a:moveTo>
                  <a:lnTo>
                    <a:pt x="0" y="0"/>
                  </a:lnTo>
                  <a:lnTo>
                    <a:pt x="57" y="31"/>
                  </a:lnTo>
                  <a:lnTo>
                    <a:pt x="0" y="62"/>
                  </a:lnTo>
                  <a:lnTo>
                    <a:pt x="0" y="31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09" name="Freeform 6"/>
            <p:cNvSpPr>
              <a:spLocks/>
            </p:cNvSpPr>
            <p:nvPr/>
          </p:nvSpPr>
          <p:spPr bwMode="auto">
            <a:xfrm>
              <a:off x="4193" y="1093"/>
              <a:ext cx="57" cy="62"/>
            </a:xfrm>
            <a:custGeom>
              <a:avLst/>
              <a:gdLst>
                <a:gd name="T0" fmla="*/ 0 w 57"/>
                <a:gd name="T1" fmla="*/ 31 h 62"/>
                <a:gd name="T2" fmla="*/ 0 w 57"/>
                <a:gd name="T3" fmla="*/ 0 h 62"/>
                <a:gd name="T4" fmla="*/ 57 w 57"/>
                <a:gd name="T5" fmla="*/ 31 h 62"/>
                <a:gd name="T6" fmla="*/ 0 w 57"/>
                <a:gd name="T7" fmla="*/ 62 h 62"/>
                <a:gd name="T8" fmla="*/ 0 w 57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62"/>
                <a:gd name="T17" fmla="*/ 57 w 57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62">
                  <a:moveTo>
                    <a:pt x="0" y="31"/>
                  </a:moveTo>
                  <a:lnTo>
                    <a:pt x="0" y="0"/>
                  </a:lnTo>
                  <a:lnTo>
                    <a:pt x="57" y="31"/>
                  </a:lnTo>
                  <a:lnTo>
                    <a:pt x="0" y="62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Line 7"/>
            <p:cNvSpPr>
              <a:spLocks noChangeShapeType="1"/>
            </p:cNvSpPr>
            <p:nvPr/>
          </p:nvSpPr>
          <p:spPr bwMode="auto">
            <a:xfrm>
              <a:off x="2729" y="1124"/>
              <a:ext cx="1464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Rectangle 8"/>
            <p:cNvSpPr>
              <a:spLocks noChangeArrowheads="1"/>
            </p:cNvSpPr>
            <p:nvPr/>
          </p:nvSpPr>
          <p:spPr bwMode="auto">
            <a:xfrm>
              <a:off x="2445" y="1170"/>
              <a:ext cx="11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21512" name="Rectangle 9"/>
            <p:cNvSpPr>
              <a:spLocks noChangeArrowheads="1"/>
            </p:cNvSpPr>
            <p:nvPr/>
          </p:nvSpPr>
          <p:spPr bwMode="auto">
            <a:xfrm>
              <a:off x="2502" y="1247"/>
              <a:ext cx="8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21513" name="Rectangle 10"/>
            <p:cNvSpPr>
              <a:spLocks noChangeArrowheads="1"/>
            </p:cNvSpPr>
            <p:nvPr/>
          </p:nvSpPr>
          <p:spPr bwMode="auto">
            <a:xfrm>
              <a:off x="4435" y="1170"/>
              <a:ext cx="11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21514" name="Rectangle 11"/>
            <p:cNvSpPr>
              <a:spLocks noChangeArrowheads="1"/>
            </p:cNvSpPr>
            <p:nvPr/>
          </p:nvSpPr>
          <p:spPr bwMode="auto">
            <a:xfrm>
              <a:off x="4492" y="1247"/>
              <a:ext cx="8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21515" name="Rectangle 12"/>
            <p:cNvSpPr>
              <a:spLocks noChangeArrowheads="1"/>
            </p:cNvSpPr>
            <p:nvPr/>
          </p:nvSpPr>
          <p:spPr bwMode="auto">
            <a:xfrm>
              <a:off x="3383" y="1155"/>
              <a:ext cx="412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(empty)</a:t>
              </a:r>
              <a:endParaRPr lang="en-US"/>
            </a:p>
          </p:txBody>
        </p:sp>
        <p:sp>
          <p:nvSpPr>
            <p:cNvPr id="21516" name="Rectangle 13"/>
            <p:cNvSpPr>
              <a:spLocks noChangeArrowheads="1"/>
            </p:cNvSpPr>
            <p:nvPr/>
          </p:nvSpPr>
          <p:spPr bwMode="auto">
            <a:xfrm>
              <a:off x="1678" y="1170"/>
              <a:ext cx="597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&lt;$1000, 0&gt;</a:t>
              </a:r>
              <a:endParaRPr lang="en-US"/>
            </a:p>
          </p:txBody>
        </p:sp>
        <p:sp>
          <p:nvSpPr>
            <p:cNvPr id="21517" name="Oval 14"/>
            <p:cNvSpPr>
              <a:spLocks noChangeArrowheads="1"/>
            </p:cNvSpPr>
            <p:nvPr/>
          </p:nvSpPr>
          <p:spPr bwMode="auto">
            <a:xfrm>
              <a:off x="4285" y="1054"/>
              <a:ext cx="356" cy="386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Rectangle 15"/>
            <p:cNvSpPr>
              <a:spLocks noChangeArrowheads="1"/>
            </p:cNvSpPr>
            <p:nvPr/>
          </p:nvSpPr>
          <p:spPr bwMode="auto">
            <a:xfrm>
              <a:off x="4705" y="1170"/>
              <a:ext cx="65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&lt;$50, 2000&gt;</a:t>
              </a:r>
              <a:endParaRPr lang="en-US"/>
            </a:p>
          </p:txBody>
        </p:sp>
        <p:sp>
          <p:nvSpPr>
            <p:cNvPr id="21519" name="Rectangle 16"/>
            <p:cNvSpPr>
              <a:spLocks noChangeArrowheads="1"/>
            </p:cNvSpPr>
            <p:nvPr/>
          </p:nvSpPr>
          <p:spPr bwMode="auto">
            <a:xfrm>
              <a:off x="3383" y="1417"/>
              <a:ext cx="412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(empty)</a:t>
              </a:r>
              <a:endParaRPr lang="en-US"/>
            </a:p>
          </p:txBody>
        </p:sp>
        <p:sp>
          <p:nvSpPr>
            <p:cNvPr id="21520" name="Rectangle 17"/>
            <p:cNvSpPr>
              <a:spLocks noChangeArrowheads="1"/>
            </p:cNvSpPr>
            <p:nvPr/>
          </p:nvSpPr>
          <p:spPr bwMode="auto">
            <a:xfrm>
              <a:off x="2800" y="1155"/>
              <a:ext cx="11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21521" name="Rectangle 18"/>
            <p:cNvSpPr>
              <a:spLocks noChangeArrowheads="1"/>
            </p:cNvSpPr>
            <p:nvPr/>
          </p:nvSpPr>
          <p:spPr bwMode="auto">
            <a:xfrm>
              <a:off x="2857" y="1232"/>
              <a:ext cx="8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21522" name="Rectangle 19"/>
            <p:cNvSpPr>
              <a:spLocks noChangeArrowheads="1"/>
            </p:cNvSpPr>
            <p:nvPr/>
          </p:nvSpPr>
          <p:spPr bwMode="auto">
            <a:xfrm>
              <a:off x="2800" y="1417"/>
              <a:ext cx="11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21523" name="Rectangle 20"/>
            <p:cNvSpPr>
              <a:spLocks noChangeArrowheads="1"/>
            </p:cNvSpPr>
            <p:nvPr/>
          </p:nvSpPr>
          <p:spPr bwMode="auto">
            <a:xfrm>
              <a:off x="2857" y="1493"/>
              <a:ext cx="8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21524" name="Rectangle 21"/>
            <p:cNvSpPr>
              <a:spLocks noChangeArrowheads="1"/>
            </p:cNvSpPr>
            <p:nvPr/>
          </p:nvSpPr>
          <p:spPr bwMode="auto">
            <a:xfrm>
              <a:off x="441" y="1063"/>
              <a:ext cx="83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1. Global state S</a:t>
              </a:r>
              <a:endParaRPr lang="en-US"/>
            </a:p>
          </p:txBody>
        </p:sp>
        <p:sp>
          <p:nvSpPr>
            <p:cNvPr id="21525" name="Rectangle 22"/>
            <p:cNvSpPr>
              <a:spLocks noChangeArrowheads="1"/>
            </p:cNvSpPr>
            <p:nvPr/>
          </p:nvSpPr>
          <p:spPr bwMode="auto">
            <a:xfrm>
              <a:off x="1280" y="1139"/>
              <a:ext cx="8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/>
            </a:p>
          </p:txBody>
        </p:sp>
        <p:sp>
          <p:nvSpPr>
            <p:cNvPr id="21526" name="Rectangle 23"/>
            <p:cNvSpPr>
              <a:spLocks noChangeArrowheads="1"/>
            </p:cNvSpPr>
            <p:nvPr/>
          </p:nvSpPr>
          <p:spPr bwMode="auto">
            <a:xfrm>
              <a:off x="441" y="1740"/>
              <a:ext cx="83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2. Global state S</a:t>
              </a:r>
              <a:endParaRPr lang="en-US"/>
            </a:p>
          </p:txBody>
        </p:sp>
        <p:sp>
          <p:nvSpPr>
            <p:cNvPr id="21527" name="Rectangle 24"/>
            <p:cNvSpPr>
              <a:spLocks noChangeArrowheads="1"/>
            </p:cNvSpPr>
            <p:nvPr/>
          </p:nvSpPr>
          <p:spPr bwMode="auto">
            <a:xfrm>
              <a:off x="1280" y="1817"/>
              <a:ext cx="8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21528" name="Rectangle 25"/>
            <p:cNvSpPr>
              <a:spLocks noChangeArrowheads="1"/>
            </p:cNvSpPr>
            <p:nvPr/>
          </p:nvSpPr>
          <p:spPr bwMode="auto">
            <a:xfrm>
              <a:off x="470" y="2402"/>
              <a:ext cx="83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3. Global state S</a:t>
              </a:r>
              <a:endParaRPr lang="en-US"/>
            </a:p>
          </p:txBody>
        </p:sp>
        <p:sp>
          <p:nvSpPr>
            <p:cNvPr id="21529" name="Rectangle 26"/>
            <p:cNvSpPr>
              <a:spLocks noChangeArrowheads="1"/>
            </p:cNvSpPr>
            <p:nvPr/>
          </p:nvSpPr>
          <p:spPr bwMode="auto">
            <a:xfrm>
              <a:off x="1308" y="2479"/>
              <a:ext cx="8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21530" name="Rectangle 27"/>
            <p:cNvSpPr>
              <a:spLocks noChangeArrowheads="1"/>
            </p:cNvSpPr>
            <p:nvPr/>
          </p:nvSpPr>
          <p:spPr bwMode="auto">
            <a:xfrm>
              <a:off x="456" y="3079"/>
              <a:ext cx="83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4. Global state S</a:t>
              </a:r>
              <a:endParaRPr lang="en-US"/>
            </a:p>
          </p:txBody>
        </p:sp>
        <p:sp>
          <p:nvSpPr>
            <p:cNvPr id="21531" name="Rectangle 28"/>
            <p:cNvSpPr>
              <a:spLocks noChangeArrowheads="1"/>
            </p:cNvSpPr>
            <p:nvPr/>
          </p:nvSpPr>
          <p:spPr bwMode="auto">
            <a:xfrm>
              <a:off x="1294" y="3156"/>
              <a:ext cx="8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/>
            </a:p>
          </p:txBody>
        </p:sp>
        <p:sp>
          <p:nvSpPr>
            <p:cNvPr id="21532" name="Freeform 29"/>
            <p:cNvSpPr>
              <a:spLocks/>
            </p:cNvSpPr>
            <p:nvPr/>
          </p:nvSpPr>
          <p:spPr bwMode="auto">
            <a:xfrm>
              <a:off x="2744" y="1355"/>
              <a:ext cx="56" cy="77"/>
            </a:xfrm>
            <a:custGeom>
              <a:avLst/>
              <a:gdLst>
                <a:gd name="T0" fmla="*/ 56 w 56"/>
                <a:gd name="T1" fmla="*/ 31 h 77"/>
                <a:gd name="T2" fmla="*/ 56 w 56"/>
                <a:gd name="T3" fmla="*/ 77 h 77"/>
                <a:gd name="T4" fmla="*/ 0 w 56"/>
                <a:gd name="T5" fmla="*/ 31 h 77"/>
                <a:gd name="T6" fmla="*/ 56 w 56"/>
                <a:gd name="T7" fmla="*/ 0 h 77"/>
                <a:gd name="T8" fmla="*/ 56 w 56"/>
                <a:gd name="T9" fmla="*/ 31 h 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77"/>
                <a:gd name="T17" fmla="*/ 56 w 56"/>
                <a:gd name="T18" fmla="*/ 77 h 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77">
                  <a:moveTo>
                    <a:pt x="56" y="31"/>
                  </a:moveTo>
                  <a:lnTo>
                    <a:pt x="56" y="77"/>
                  </a:lnTo>
                  <a:lnTo>
                    <a:pt x="0" y="31"/>
                  </a:lnTo>
                  <a:lnTo>
                    <a:pt x="56" y="0"/>
                  </a:lnTo>
                  <a:lnTo>
                    <a:pt x="56" y="31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Freeform 30"/>
            <p:cNvSpPr>
              <a:spLocks/>
            </p:cNvSpPr>
            <p:nvPr/>
          </p:nvSpPr>
          <p:spPr bwMode="auto">
            <a:xfrm>
              <a:off x="2744" y="1355"/>
              <a:ext cx="56" cy="77"/>
            </a:xfrm>
            <a:custGeom>
              <a:avLst/>
              <a:gdLst>
                <a:gd name="T0" fmla="*/ 56 w 56"/>
                <a:gd name="T1" fmla="*/ 31 h 77"/>
                <a:gd name="T2" fmla="*/ 56 w 56"/>
                <a:gd name="T3" fmla="*/ 77 h 77"/>
                <a:gd name="T4" fmla="*/ 0 w 56"/>
                <a:gd name="T5" fmla="*/ 31 h 77"/>
                <a:gd name="T6" fmla="*/ 56 w 56"/>
                <a:gd name="T7" fmla="*/ 0 h 77"/>
                <a:gd name="T8" fmla="*/ 56 w 56"/>
                <a:gd name="T9" fmla="*/ 31 h 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77"/>
                <a:gd name="T17" fmla="*/ 56 w 56"/>
                <a:gd name="T18" fmla="*/ 77 h 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77">
                  <a:moveTo>
                    <a:pt x="56" y="31"/>
                  </a:moveTo>
                  <a:lnTo>
                    <a:pt x="56" y="77"/>
                  </a:lnTo>
                  <a:lnTo>
                    <a:pt x="0" y="31"/>
                  </a:lnTo>
                  <a:lnTo>
                    <a:pt x="56" y="0"/>
                  </a:lnTo>
                  <a:lnTo>
                    <a:pt x="56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Line 31"/>
            <p:cNvSpPr>
              <a:spLocks noChangeShapeType="1"/>
            </p:cNvSpPr>
            <p:nvPr/>
          </p:nvSpPr>
          <p:spPr bwMode="auto">
            <a:xfrm flipH="1">
              <a:off x="2800" y="1386"/>
              <a:ext cx="1464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Oval 32"/>
            <p:cNvSpPr>
              <a:spLocks noChangeArrowheads="1"/>
            </p:cNvSpPr>
            <p:nvPr/>
          </p:nvSpPr>
          <p:spPr bwMode="auto">
            <a:xfrm>
              <a:off x="2310" y="1716"/>
              <a:ext cx="356" cy="402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Freeform 33"/>
            <p:cNvSpPr>
              <a:spLocks/>
            </p:cNvSpPr>
            <p:nvPr/>
          </p:nvSpPr>
          <p:spPr bwMode="auto">
            <a:xfrm>
              <a:off x="4193" y="1755"/>
              <a:ext cx="57" cy="62"/>
            </a:xfrm>
            <a:custGeom>
              <a:avLst/>
              <a:gdLst>
                <a:gd name="T0" fmla="*/ 0 w 57"/>
                <a:gd name="T1" fmla="*/ 31 h 62"/>
                <a:gd name="T2" fmla="*/ 0 w 57"/>
                <a:gd name="T3" fmla="*/ 0 h 62"/>
                <a:gd name="T4" fmla="*/ 57 w 57"/>
                <a:gd name="T5" fmla="*/ 31 h 62"/>
                <a:gd name="T6" fmla="*/ 0 w 57"/>
                <a:gd name="T7" fmla="*/ 62 h 62"/>
                <a:gd name="T8" fmla="*/ 0 w 57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62"/>
                <a:gd name="T17" fmla="*/ 57 w 57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62">
                  <a:moveTo>
                    <a:pt x="0" y="31"/>
                  </a:moveTo>
                  <a:lnTo>
                    <a:pt x="0" y="0"/>
                  </a:lnTo>
                  <a:lnTo>
                    <a:pt x="57" y="31"/>
                  </a:lnTo>
                  <a:lnTo>
                    <a:pt x="0" y="62"/>
                  </a:lnTo>
                  <a:lnTo>
                    <a:pt x="0" y="31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Freeform 34"/>
            <p:cNvSpPr>
              <a:spLocks/>
            </p:cNvSpPr>
            <p:nvPr/>
          </p:nvSpPr>
          <p:spPr bwMode="auto">
            <a:xfrm>
              <a:off x="4193" y="1755"/>
              <a:ext cx="57" cy="62"/>
            </a:xfrm>
            <a:custGeom>
              <a:avLst/>
              <a:gdLst>
                <a:gd name="T0" fmla="*/ 0 w 57"/>
                <a:gd name="T1" fmla="*/ 31 h 62"/>
                <a:gd name="T2" fmla="*/ 0 w 57"/>
                <a:gd name="T3" fmla="*/ 0 h 62"/>
                <a:gd name="T4" fmla="*/ 57 w 57"/>
                <a:gd name="T5" fmla="*/ 31 h 62"/>
                <a:gd name="T6" fmla="*/ 0 w 57"/>
                <a:gd name="T7" fmla="*/ 62 h 62"/>
                <a:gd name="T8" fmla="*/ 0 w 57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62"/>
                <a:gd name="T17" fmla="*/ 57 w 57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62">
                  <a:moveTo>
                    <a:pt x="0" y="31"/>
                  </a:moveTo>
                  <a:lnTo>
                    <a:pt x="0" y="0"/>
                  </a:lnTo>
                  <a:lnTo>
                    <a:pt x="57" y="31"/>
                  </a:lnTo>
                  <a:lnTo>
                    <a:pt x="0" y="62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Line 35"/>
            <p:cNvSpPr>
              <a:spLocks noChangeShapeType="1"/>
            </p:cNvSpPr>
            <p:nvPr/>
          </p:nvSpPr>
          <p:spPr bwMode="auto">
            <a:xfrm>
              <a:off x="2729" y="1786"/>
              <a:ext cx="1464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Rectangle 36"/>
            <p:cNvSpPr>
              <a:spLocks noChangeArrowheads="1"/>
            </p:cNvSpPr>
            <p:nvPr/>
          </p:nvSpPr>
          <p:spPr bwMode="auto">
            <a:xfrm>
              <a:off x="2445" y="1832"/>
              <a:ext cx="11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21540" name="Rectangle 37"/>
            <p:cNvSpPr>
              <a:spLocks noChangeArrowheads="1"/>
            </p:cNvSpPr>
            <p:nvPr/>
          </p:nvSpPr>
          <p:spPr bwMode="auto">
            <a:xfrm>
              <a:off x="2502" y="1909"/>
              <a:ext cx="8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21541" name="Rectangle 38"/>
            <p:cNvSpPr>
              <a:spLocks noChangeArrowheads="1"/>
            </p:cNvSpPr>
            <p:nvPr/>
          </p:nvSpPr>
          <p:spPr bwMode="auto">
            <a:xfrm>
              <a:off x="4435" y="1832"/>
              <a:ext cx="11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21542" name="Rectangle 39"/>
            <p:cNvSpPr>
              <a:spLocks noChangeArrowheads="1"/>
            </p:cNvSpPr>
            <p:nvPr/>
          </p:nvSpPr>
          <p:spPr bwMode="auto">
            <a:xfrm>
              <a:off x="4492" y="1909"/>
              <a:ext cx="8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21543" name="Rectangle 40"/>
            <p:cNvSpPr>
              <a:spLocks noChangeArrowheads="1"/>
            </p:cNvSpPr>
            <p:nvPr/>
          </p:nvSpPr>
          <p:spPr bwMode="auto">
            <a:xfrm>
              <a:off x="3085" y="1817"/>
              <a:ext cx="888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(Order 10, $100)</a:t>
              </a:r>
              <a:endParaRPr lang="en-US"/>
            </a:p>
          </p:txBody>
        </p:sp>
        <p:sp>
          <p:nvSpPr>
            <p:cNvPr id="21544" name="Rectangle 41"/>
            <p:cNvSpPr>
              <a:spLocks noChangeArrowheads="1"/>
            </p:cNvSpPr>
            <p:nvPr/>
          </p:nvSpPr>
          <p:spPr bwMode="auto">
            <a:xfrm>
              <a:off x="1749" y="1832"/>
              <a:ext cx="540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&lt;$900, 0&gt;</a:t>
              </a:r>
              <a:endParaRPr lang="en-US"/>
            </a:p>
          </p:txBody>
        </p:sp>
        <p:sp>
          <p:nvSpPr>
            <p:cNvPr id="21545" name="Oval 42"/>
            <p:cNvSpPr>
              <a:spLocks noChangeArrowheads="1"/>
            </p:cNvSpPr>
            <p:nvPr/>
          </p:nvSpPr>
          <p:spPr bwMode="auto">
            <a:xfrm>
              <a:off x="4285" y="1716"/>
              <a:ext cx="356" cy="402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Rectangle 43"/>
            <p:cNvSpPr>
              <a:spLocks noChangeArrowheads="1"/>
            </p:cNvSpPr>
            <p:nvPr/>
          </p:nvSpPr>
          <p:spPr bwMode="auto">
            <a:xfrm>
              <a:off x="4705" y="1832"/>
              <a:ext cx="65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&lt;$50, 2000&gt;</a:t>
              </a:r>
              <a:endParaRPr lang="en-US"/>
            </a:p>
          </p:txBody>
        </p:sp>
        <p:sp>
          <p:nvSpPr>
            <p:cNvPr id="21547" name="Rectangle 44"/>
            <p:cNvSpPr>
              <a:spLocks noChangeArrowheads="1"/>
            </p:cNvSpPr>
            <p:nvPr/>
          </p:nvSpPr>
          <p:spPr bwMode="auto">
            <a:xfrm>
              <a:off x="3383" y="2094"/>
              <a:ext cx="412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(empty)</a:t>
              </a:r>
              <a:endParaRPr lang="en-US"/>
            </a:p>
          </p:txBody>
        </p:sp>
        <p:sp>
          <p:nvSpPr>
            <p:cNvPr id="21548" name="Rectangle 45"/>
            <p:cNvSpPr>
              <a:spLocks noChangeArrowheads="1"/>
            </p:cNvSpPr>
            <p:nvPr/>
          </p:nvSpPr>
          <p:spPr bwMode="auto">
            <a:xfrm>
              <a:off x="2800" y="1817"/>
              <a:ext cx="11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21549" name="Rectangle 46"/>
            <p:cNvSpPr>
              <a:spLocks noChangeArrowheads="1"/>
            </p:cNvSpPr>
            <p:nvPr/>
          </p:nvSpPr>
          <p:spPr bwMode="auto">
            <a:xfrm>
              <a:off x="2857" y="1894"/>
              <a:ext cx="8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21550" name="Rectangle 47"/>
            <p:cNvSpPr>
              <a:spLocks noChangeArrowheads="1"/>
            </p:cNvSpPr>
            <p:nvPr/>
          </p:nvSpPr>
          <p:spPr bwMode="auto">
            <a:xfrm>
              <a:off x="2800" y="2079"/>
              <a:ext cx="11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21551" name="Rectangle 48"/>
            <p:cNvSpPr>
              <a:spLocks noChangeArrowheads="1"/>
            </p:cNvSpPr>
            <p:nvPr/>
          </p:nvSpPr>
          <p:spPr bwMode="auto">
            <a:xfrm>
              <a:off x="2857" y="2155"/>
              <a:ext cx="8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21552" name="Freeform 49"/>
            <p:cNvSpPr>
              <a:spLocks/>
            </p:cNvSpPr>
            <p:nvPr/>
          </p:nvSpPr>
          <p:spPr bwMode="auto">
            <a:xfrm>
              <a:off x="2744" y="2032"/>
              <a:ext cx="56" cy="62"/>
            </a:xfrm>
            <a:custGeom>
              <a:avLst/>
              <a:gdLst>
                <a:gd name="T0" fmla="*/ 56 w 56"/>
                <a:gd name="T1" fmla="*/ 31 h 62"/>
                <a:gd name="T2" fmla="*/ 56 w 56"/>
                <a:gd name="T3" fmla="*/ 62 h 62"/>
                <a:gd name="T4" fmla="*/ 0 w 56"/>
                <a:gd name="T5" fmla="*/ 31 h 62"/>
                <a:gd name="T6" fmla="*/ 56 w 56"/>
                <a:gd name="T7" fmla="*/ 0 h 62"/>
                <a:gd name="T8" fmla="*/ 56 w 56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62"/>
                <a:gd name="T17" fmla="*/ 56 w 56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62">
                  <a:moveTo>
                    <a:pt x="56" y="31"/>
                  </a:moveTo>
                  <a:lnTo>
                    <a:pt x="56" y="62"/>
                  </a:lnTo>
                  <a:lnTo>
                    <a:pt x="0" y="31"/>
                  </a:lnTo>
                  <a:lnTo>
                    <a:pt x="56" y="0"/>
                  </a:lnTo>
                  <a:lnTo>
                    <a:pt x="56" y="31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3" name="Freeform 50"/>
            <p:cNvSpPr>
              <a:spLocks/>
            </p:cNvSpPr>
            <p:nvPr/>
          </p:nvSpPr>
          <p:spPr bwMode="auto">
            <a:xfrm>
              <a:off x="2744" y="2032"/>
              <a:ext cx="56" cy="62"/>
            </a:xfrm>
            <a:custGeom>
              <a:avLst/>
              <a:gdLst>
                <a:gd name="T0" fmla="*/ 56 w 56"/>
                <a:gd name="T1" fmla="*/ 31 h 62"/>
                <a:gd name="T2" fmla="*/ 56 w 56"/>
                <a:gd name="T3" fmla="*/ 62 h 62"/>
                <a:gd name="T4" fmla="*/ 0 w 56"/>
                <a:gd name="T5" fmla="*/ 31 h 62"/>
                <a:gd name="T6" fmla="*/ 56 w 56"/>
                <a:gd name="T7" fmla="*/ 0 h 62"/>
                <a:gd name="T8" fmla="*/ 56 w 56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62"/>
                <a:gd name="T17" fmla="*/ 56 w 56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62">
                  <a:moveTo>
                    <a:pt x="56" y="31"/>
                  </a:moveTo>
                  <a:lnTo>
                    <a:pt x="56" y="62"/>
                  </a:lnTo>
                  <a:lnTo>
                    <a:pt x="0" y="31"/>
                  </a:lnTo>
                  <a:lnTo>
                    <a:pt x="56" y="0"/>
                  </a:lnTo>
                  <a:lnTo>
                    <a:pt x="56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4" name="Line 51"/>
            <p:cNvSpPr>
              <a:spLocks noChangeShapeType="1"/>
            </p:cNvSpPr>
            <p:nvPr/>
          </p:nvSpPr>
          <p:spPr bwMode="auto">
            <a:xfrm flipH="1">
              <a:off x="2800" y="2063"/>
              <a:ext cx="1464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5" name="Oval 52"/>
            <p:cNvSpPr>
              <a:spLocks noChangeArrowheads="1"/>
            </p:cNvSpPr>
            <p:nvPr/>
          </p:nvSpPr>
          <p:spPr bwMode="auto">
            <a:xfrm>
              <a:off x="2310" y="2393"/>
              <a:ext cx="356" cy="387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6" name="Freeform 53"/>
            <p:cNvSpPr>
              <a:spLocks/>
            </p:cNvSpPr>
            <p:nvPr/>
          </p:nvSpPr>
          <p:spPr bwMode="auto">
            <a:xfrm>
              <a:off x="4193" y="2417"/>
              <a:ext cx="57" cy="77"/>
            </a:xfrm>
            <a:custGeom>
              <a:avLst/>
              <a:gdLst>
                <a:gd name="T0" fmla="*/ 0 w 57"/>
                <a:gd name="T1" fmla="*/ 46 h 77"/>
                <a:gd name="T2" fmla="*/ 0 w 57"/>
                <a:gd name="T3" fmla="*/ 0 h 77"/>
                <a:gd name="T4" fmla="*/ 57 w 57"/>
                <a:gd name="T5" fmla="*/ 46 h 77"/>
                <a:gd name="T6" fmla="*/ 0 w 57"/>
                <a:gd name="T7" fmla="*/ 77 h 77"/>
                <a:gd name="T8" fmla="*/ 0 w 57"/>
                <a:gd name="T9" fmla="*/ 46 h 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77"/>
                <a:gd name="T17" fmla="*/ 57 w 57"/>
                <a:gd name="T18" fmla="*/ 77 h 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77">
                  <a:moveTo>
                    <a:pt x="0" y="46"/>
                  </a:moveTo>
                  <a:lnTo>
                    <a:pt x="0" y="0"/>
                  </a:lnTo>
                  <a:lnTo>
                    <a:pt x="57" y="46"/>
                  </a:lnTo>
                  <a:lnTo>
                    <a:pt x="0" y="77"/>
                  </a:lnTo>
                  <a:lnTo>
                    <a:pt x="0" y="46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7" name="Freeform 54"/>
            <p:cNvSpPr>
              <a:spLocks/>
            </p:cNvSpPr>
            <p:nvPr/>
          </p:nvSpPr>
          <p:spPr bwMode="auto">
            <a:xfrm>
              <a:off x="4193" y="2417"/>
              <a:ext cx="57" cy="77"/>
            </a:xfrm>
            <a:custGeom>
              <a:avLst/>
              <a:gdLst>
                <a:gd name="T0" fmla="*/ 0 w 57"/>
                <a:gd name="T1" fmla="*/ 46 h 77"/>
                <a:gd name="T2" fmla="*/ 0 w 57"/>
                <a:gd name="T3" fmla="*/ 0 h 77"/>
                <a:gd name="T4" fmla="*/ 57 w 57"/>
                <a:gd name="T5" fmla="*/ 46 h 77"/>
                <a:gd name="T6" fmla="*/ 0 w 57"/>
                <a:gd name="T7" fmla="*/ 77 h 77"/>
                <a:gd name="T8" fmla="*/ 0 w 57"/>
                <a:gd name="T9" fmla="*/ 46 h 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77"/>
                <a:gd name="T17" fmla="*/ 57 w 57"/>
                <a:gd name="T18" fmla="*/ 77 h 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77">
                  <a:moveTo>
                    <a:pt x="0" y="46"/>
                  </a:moveTo>
                  <a:lnTo>
                    <a:pt x="0" y="0"/>
                  </a:lnTo>
                  <a:lnTo>
                    <a:pt x="57" y="46"/>
                  </a:lnTo>
                  <a:lnTo>
                    <a:pt x="0" y="77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8" name="Line 55"/>
            <p:cNvSpPr>
              <a:spLocks noChangeShapeType="1"/>
            </p:cNvSpPr>
            <p:nvPr/>
          </p:nvSpPr>
          <p:spPr bwMode="auto">
            <a:xfrm>
              <a:off x="2729" y="2463"/>
              <a:ext cx="1464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9" name="Rectangle 56"/>
            <p:cNvSpPr>
              <a:spLocks noChangeArrowheads="1"/>
            </p:cNvSpPr>
            <p:nvPr/>
          </p:nvSpPr>
          <p:spPr bwMode="auto">
            <a:xfrm>
              <a:off x="2445" y="2494"/>
              <a:ext cx="11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21560" name="Rectangle 57"/>
            <p:cNvSpPr>
              <a:spLocks noChangeArrowheads="1"/>
            </p:cNvSpPr>
            <p:nvPr/>
          </p:nvSpPr>
          <p:spPr bwMode="auto">
            <a:xfrm>
              <a:off x="2502" y="2571"/>
              <a:ext cx="8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21561" name="Rectangle 58"/>
            <p:cNvSpPr>
              <a:spLocks noChangeArrowheads="1"/>
            </p:cNvSpPr>
            <p:nvPr/>
          </p:nvSpPr>
          <p:spPr bwMode="auto">
            <a:xfrm>
              <a:off x="4435" y="2494"/>
              <a:ext cx="11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21562" name="Rectangle 59"/>
            <p:cNvSpPr>
              <a:spLocks noChangeArrowheads="1"/>
            </p:cNvSpPr>
            <p:nvPr/>
          </p:nvSpPr>
          <p:spPr bwMode="auto">
            <a:xfrm>
              <a:off x="4492" y="2571"/>
              <a:ext cx="8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21563" name="Rectangle 60"/>
            <p:cNvSpPr>
              <a:spLocks noChangeArrowheads="1"/>
            </p:cNvSpPr>
            <p:nvPr/>
          </p:nvSpPr>
          <p:spPr bwMode="auto">
            <a:xfrm>
              <a:off x="3085" y="2479"/>
              <a:ext cx="888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(Order 10, $100)</a:t>
              </a:r>
              <a:endParaRPr lang="en-US"/>
            </a:p>
          </p:txBody>
        </p:sp>
        <p:sp>
          <p:nvSpPr>
            <p:cNvPr id="21564" name="Rectangle 61"/>
            <p:cNvSpPr>
              <a:spLocks noChangeArrowheads="1"/>
            </p:cNvSpPr>
            <p:nvPr/>
          </p:nvSpPr>
          <p:spPr bwMode="auto">
            <a:xfrm>
              <a:off x="1749" y="2510"/>
              <a:ext cx="540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&lt;$900, 0&gt;</a:t>
              </a:r>
              <a:endParaRPr lang="en-US"/>
            </a:p>
          </p:txBody>
        </p:sp>
        <p:sp>
          <p:nvSpPr>
            <p:cNvPr id="21565" name="Oval 62"/>
            <p:cNvSpPr>
              <a:spLocks noChangeArrowheads="1"/>
            </p:cNvSpPr>
            <p:nvPr/>
          </p:nvSpPr>
          <p:spPr bwMode="auto">
            <a:xfrm>
              <a:off x="4285" y="2393"/>
              <a:ext cx="356" cy="387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6" name="Rectangle 63"/>
            <p:cNvSpPr>
              <a:spLocks noChangeArrowheads="1"/>
            </p:cNvSpPr>
            <p:nvPr/>
          </p:nvSpPr>
          <p:spPr bwMode="auto">
            <a:xfrm>
              <a:off x="4705" y="2510"/>
              <a:ext cx="65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&lt;$50, 1995&gt;</a:t>
              </a:r>
              <a:endParaRPr lang="en-US"/>
            </a:p>
          </p:txBody>
        </p:sp>
        <p:sp>
          <p:nvSpPr>
            <p:cNvPr id="21567" name="Rectangle 64"/>
            <p:cNvSpPr>
              <a:spLocks noChangeArrowheads="1"/>
            </p:cNvSpPr>
            <p:nvPr/>
          </p:nvSpPr>
          <p:spPr bwMode="auto">
            <a:xfrm>
              <a:off x="3241" y="2756"/>
              <a:ext cx="696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(five widgets)</a:t>
              </a:r>
              <a:endParaRPr lang="en-US"/>
            </a:p>
          </p:txBody>
        </p:sp>
        <p:sp>
          <p:nvSpPr>
            <p:cNvPr id="21568" name="Rectangle 65"/>
            <p:cNvSpPr>
              <a:spLocks noChangeArrowheads="1"/>
            </p:cNvSpPr>
            <p:nvPr/>
          </p:nvSpPr>
          <p:spPr bwMode="auto">
            <a:xfrm>
              <a:off x="2800" y="2479"/>
              <a:ext cx="11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21569" name="Rectangle 66"/>
            <p:cNvSpPr>
              <a:spLocks noChangeArrowheads="1"/>
            </p:cNvSpPr>
            <p:nvPr/>
          </p:nvSpPr>
          <p:spPr bwMode="auto">
            <a:xfrm>
              <a:off x="2857" y="2556"/>
              <a:ext cx="8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21570" name="Rectangle 67"/>
            <p:cNvSpPr>
              <a:spLocks noChangeArrowheads="1"/>
            </p:cNvSpPr>
            <p:nvPr/>
          </p:nvSpPr>
          <p:spPr bwMode="auto">
            <a:xfrm>
              <a:off x="2800" y="2756"/>
              <a:ext cx="11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21571" name="Rectangle 68"/>
            <p:cNvSpPr>
              <a:spLocks noChangeArrowheads="1"/>
            </p:cNvSpPr>
            <p:nvPr/>
          </p:nvSpPr>
          <p:spPr bwMode="auto">
            <a:xfrm>
              <a:off x="2857" y="2833"/>
              <a:ext cx="8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21572" name="Freeform 69"/>
            <p:cNvSpPr>
              <a:spLocks/>
            </p:cNvSpPr>
            <p:nvPr/>
          </p:nvSpPr>
          <p:spPr bwMode="auto">
            <a:xfrm>
              <a:off x="2744" y="2694"/>
              <a:ext cx="56" cy="62"/>
            </a:xfrm>
            <a:custGeom>
              <a:avLst/>
              <a:gdLst>
                <a:gd name="T0" fmla="*/ 56 w 56"/>
                <a:gd name="T1" fmla="*/ 31 h 62"/>
                <a:gd name="T2" fmla="*/ 56 w 56"/>
                <a:gd name="T3" fmla="*/ 62 h 62"/>
                <a:gd name="T4" fmla="*/ 0 w 56"/>
                <a:gd name="T5" fmla="*/ 31 h 62"/>
                <a:gd name="T6" fmla="*/ 56 w 56"/>
                <a:gd name="T7" fmla="*/ 0 h 62"/>
                <a:gd name="T8" fmla="*/ 56 w 56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62"/>
                <a:gd name="T17" fmla="*/ 56 w 56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62">
                  <a:moveTo>
                    <a:pt x="56" y="31"/>
                  </a:moveTo>
                  <a:lnTo>
                    <a:pt x="56" y="62"/>
                  </a:lnTo>
                  <a:lnTo>
                    <a:pt x="0" y="31"/>
                  </a:lnTo>
                  <a:lnTo>
                    <a:pt x="56" y="0"/>
                  </a:lnTo>
                  <a:lnTo>
                    <a:pt x="56" y="31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3" name="Freeform 70"/>
            <p:cNvSpPr>
              <a:spLocks/>
            </p:cNvSpPr>
            <p:nvPr/>
          </p:nvSpPr>
          <p:spPr bwMode="auto">
            <a:xfrm>
              <a:off x="2744" y="2694"/>
              <a:ext cx="56" cy="62"/>
            </a:xfrm>
            <a:custGeom>
              <a:avLst/>
              <a:gdLst>
                <a:gd name="T0" fmla="*/ 56 w 56"/>
                <a:gd name="T1" fmla="*/ 31 h 62"/>
                <a:gd name="T2" fmla="*/ 56 w 56"/>
                <a:gd name="T3" fmla="*/ 62 h 62"/>
                <a:gd name="T4" fmla="*/ 0 w 56"/>
                <a:gd name="T5" fmla="*/ 31 h 62"/>
                <a:gd name="T6" fmla="*/ 56 w 56"/>
                <a:gd name="T7" fmla="*/ 0 h 62"/>
                <a:gd name="T8" fmla="*/ 56 w 56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62"/>
                <a:gd name="T17" fmla="*/ 56 w 56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62">
                  <a:moveTo>
                    <a:pt x="56" y="31"/>
                  </a:moveTo>
                  <a:lnTo>
                    <a:pt x="56" y="62"/>
                  </a:lnTo>
                  <a:lnTo>
                    <a:pt x="0" y="31"/>
                  </a:lnTo>
                  <a:lnTo>
                    <a:pt x="56" y="0"/>
                  </a:lnTo>
                  <a:lnTo>
                    <a:pt x="56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4" name="Line 71"/>
            <p:cNvSpPr>
              <a:spLocks noChangeShapeType="1"/>
            </p:cNvSpPr>
            <p:nvPr/>
          </p:nvSpPr>
          <p:spPr bwMode="auto">
            <a:xfrm flipH="1">
              <a:off x="2800" y="2725"/>
              <a:ext cx="1464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5" name="Oval 72"/>
            <p:cNvSpPr>
              <a:spLocks noChangeArrowheads="1"/>
            </p:cNvSpPr>
            <p:nvPr/>
          </p:nvSpPr>
          <p:spPr bwMode="auto">
            <a:xfrm>
              <a:off x="2310" y="3055"/>
              <a:ext cx="356" cy="387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6" name="Freeform 73"/>
            <p:cNvSpPr>
              <a:spLocks/>
            </p:cNvSpPr>
            <p:nvPr/>
          </p:nvSpPr>
          <p:spPr bwMode="auto">
            <a:xfrm>
              <a:off x="4193" y="3095"/>
              <a:ext cx="57" cy="61"/>
            </a:xfrm>
            <a:custGeom>
              <a:avLst/>
              <a:gdLst>
                <a:gd name="T0" fmla="*/ 0 w 57"/>
                <a:gd name="T1" fmla="*/ 30 h 61"/>
                <a:gd name="T2" fmla="*/ 0 w 57"/>
                <a:gd name="T3" fmla="*/ 0 h 61"/>
                <a:gd name="T4" fmla="*/ 57 w 57"/>
                <a:gd name="T5" fmla="*/ 30 h 61"/>
                <a:gd name="T6" fmla="*/ 0 w 57"/>
                <a:gd name="T7" fmla="*/ 61 h 61"/>
                <a:gd name="T8" fmla="*/ 0 w 57"/>
                <a:gd name="T9" fmla="*/ 30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61"/>
                <a:gd name="T17" fmla="*/ 57 w 57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61">
                  <a:moveTo>
                    <a:pt x="0" y="30"/>
                  </a:moveTo>
                  <a:lnTo>
                    <a:pt x="0" y="0"/>
                  </a:lnTo>
                  <a:lnTo>
                    <a:pt x="57" y="30"/>
                  </a:lnTo>
                  <a:lnTo>
                    <a:pt x="0" y="61"/>
                  </a:lnTo>
                  <a:lnTo>
                    <a:pt x="0" y="30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7" name="Freeform 74"/>
            <p:cNvSpPr>
              <a:spLocks/>
            </p:cNvSpPr>
            <p:nvPr/>
          </p:nvSpPr>
          <p:spPr bwMode="auto">
            <a:xfrm>
              <a:off x="4193" y="3095"/>
              <a:ext cx="57" cy="61"/>
            </a:xfrm>
            <a:custGeom>
              <a:avLst/>
              <a:gdLst>
                <a:gd name="T0" fmla="*/ 0 w 57"/>
                <a:gd name="T1" fmla="*/ 30 h 61"/>
                <a:gd name="T2" fmla="*/ 0 w 57"/>
                <a:gd name="T3" fmla="*/ 0 h 61"/>
                <a:gd name="T4" fmla="*/ 57 w 57"/>
                <a:gd name="T5" fmla="*/ 30 h 61"/>
                <a:gd name="T6" fmla="*/ 0 w 57"/>
                <a:gd name="T7" fmla="*/ 61 h 61"/>
                <a:gd name="T8" fmla="*/ 0 w 57"/>
                <a:gd name="T9" fmla="*/ 30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61"/>
                <a:gd name="T17" fmla="*/ 57 w 57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61">
                  <a:moveTo>
                    <a:pt x="0" y="30"/>
                  </a:moveTo>
                  <a:lnTo>
                    <a:pt x="0" y="0"/>
                  </a:lnTo>
                  <a:lnTo>
                    <a:pt x="57" y="30"/>
                  </a:lnTo>
                  <a:lnTo>
                    <a:pt x="0" y="61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8" name="Line 75"/>
            <p:cNvSpPr>
              <a:spLocks noChangeShapeType="1"/>
            </p:cNvSpPr>
            <p:nvPr/>
          </p:nvSpPr>
          <p:spPr bwMode="auto">
            <a:xfrm>
              <a:off x="2729" y="3125"/>
              <a:ext cx="1464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9" name="Rectangle 76"/>
            <p:cNvSpPr>
              <a:spLocks noChangeArrowheads="1"/>
            </p:cNvSpPr>
            <p:nvPr/>
          </p:nvSpPr>
          <p:spPr bwMode="auto">
            <a:xfrm>
              <a:off x="2445" y="3172"/>
              <a:ext cx="11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21580" name="Rectangle 77"/>
            <p:cNvSpPr>
              <a:spLocks noChangeArrowheads="1"/>
            </p:cNvSpPr>
            <p:nvPr/>
          </p:nvSpPr>
          <p:spPr bwMode="auto">
            <a:xfrm>
              <a:off x="2502" y="3249"/>
              <a:ext cx="8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21581" name="Rectangle 78"/>
            <p:cNvSpPr>
              <a:spLocks noChangeArrowheads="1"/>
            </p:cNvSpPr>
            <p:nvPr/>
          </p:nvSpPr>
          <p:spPr bwMode="auto">
            <a:xfrm>
              <a:off x="4435" y="3172"/>
              <a:ext cx="11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21582" name="Rectangle 79"/>
            <p:cNvSpPr>
              <a:spLocks noChangeArrowheads="1"/>
            </p:cNvSpPr>
            <p:nvPr/>
          </p:nvSpPr>
          <p:spPr bwMode="auto">
            <a:xfrm>
              <a:off x="4492" y="3249"/>
              <a:ext cx="8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21583" name="Rectangle 80"/>
            <p:cNvSpPr>
              <a:spLocks noChangeArrowheads="1"/>
            </p:cNvSpPr>
            <p:nvPr/>
          </p:nvSpPr>
          <p:spPr bwMode="auto">
            <a:xfrm>
              <a:off x="3170" y="3156"/>
              <a:ext cx="853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(Order 10, $100)</a:t>
              </a:r>
              <a:endParaRPr lang="en-US"/>
            </a:p>
          </p:txBody>
        </p:sp>
        <p:sp>
          <p:nvSpPr>
            <p:cNvPr id="21584" name="Rectangle 81"/>
            <p:cNvSpPr>
              <a:spLocks noChangeArrowheads="1"/>
            </p:cNvSpPr>
            <p:nvPr/>
          </p:nvSpPr>
          <p:spPr bwMode="auto">
            <a:xfrm>
              <a:off x="1749" y="3172"/>
              <a:ext cx="540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&lt;$900, 5&gt;</a:t>
              </a:r>
              <a:endParaRPr lang="en-US"/>
            </a:p>
          </p:txBody>
        </p:sp>
        <p:sp>
          <p:nvSpPr>
            <p:cNvPr id="21585" name="Oval 82"/>
            <p:cNvSpPr>
              <a:spLocks noChangeArrowheads="1"/>
            </p:cNvSpPr>
            <p:nvPr/>
          </p:nvSpPr>
          <p:spPr bwMode="auto">
            <a:xfrm>
              <a:off x="4285" y="3055"/>
              <a:ext cx="356" cy="387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6" name="Rectangle 83"/>
            <p:cNvSpPr>
              <a:spLocks noChangeArrowheads="1"/>
            </p:cNvSpPr>
            <p:nvPr/>
          </p:nvSpPr>
          <p:spPr bwMode="auto">
            <a:xfrm>
              <a:off x="4705" y="3172"/>
              <a:ext cx="65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&lt;$50, 1995&gt;</a:t>
              </a:r>
              <a:endParaRPr lang="en-US"/>
            </a:p>
          </p:txBody>
        </p:sp>
        <p:sp>
          <p:nvSpPr>
            <p:cNvPr id="21587" name="Rectangle 84"/>
            <p:cNvSpPr>
              <a:spLocks noChangeArrowheads="1"/>
            </p:cNvSpPr>
            <p:nvPr/>
          </p:nvSpPr>
          <p:spPr bwMode="auto">
            <a:xfrm>
              <a:off x="3383" y="3418"/>
              <a:ext cx="412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(empty)</a:t>
              </a:r>
              <a:endParaRPr lang="en-US"/>
            </a:p>
          </p:txBody>
        </p:sp>
        <p:sp>
          <p:nvSpPr>
            <p:cNvPr id="21588" name="Rectangle 85"/>
            <p:cNvSpPr>
              <a:spLocks noChangeArrowheads="1"/>
            </p:cNvSpPr>
            <p:nvPr/>
          </p:nvSpPr>
          <p:spPr bwMode="auto">
            <a:xfrm>
              <a:off x="2800" y="3156"/>
              <a:ext cx="11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21589" name="Rectangle 86"/>
            <p:cNvSpPr>
              <a:spLocks noChangeArrowheads="1"/>
            </p:cNvSpPr>
            <p:nvPr/>
          </p:nvSpPr>
          <p:spPr bwMode="auto">
            <a:xfrm>
              <a:off x="2857" y="3233"/>
              <a:ext cx="8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21590" name="Rectangle 87"/>
            <p:cNvSpPr>
              <a:spLocks noChangeArrowheads="1"/>
            </p:cNvSpPr>
            <p:nvPr/>
          </p:nvSpPr>
          <p:spPr bwMode="auto">
            <a:xfrm>
              <a:off x="2800" y="3418"/>
              <a:ext cx="11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21591" name="Rectangle 88"/>
            <p:cNvSpPr>
              <a:spLocks noChangeArrowheads="1"/>
            </p:cNvSpPr>
            <p:nvPr/>
          </p:nvSpPr>
          <p:spPr bwMode="auto">
            <a:xfrm>
              <a:off x="2857" y="3495"/>
              <a:ext cx="8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21592" name="Freeform 89"/>
            <p:cNvSpPr>
              <a:spLocks/>
            </p:cNvSpPr>
            <p:nvPr/>
          </p:nvSpPr>
          <p:spPr bwMode="auto">
            <a:xfrm>
              <a:off x="2744" y="3356"/>
              <a:ext cx="56" cy="77"/>
            </a:xfrm>
            <a:custGeom>
              <a:avLst/>
              <a:gdLst>
                <a:gd name="T0" fmla="*/ 56 w 56"/>
                <a:gd name="T1" fmla="*/ 31 h 77"/>
                <a:gd name="T2" fmla="*/ 56 w 56"/>
                <a:gd name="T3" fmla="*/ 77 h 77"/>
                <a:gd name="T4" fmla="*/ 0 w 56"/>
                <a:gd name="T5" fmla="*/ 31 h 77"/>
                <a:gd name="T6" fmla="*/ 56 w 56"/>
                <a:gd name="T7" fmla="*/ 0 h 77"/>
                <a:gd name="T8" fmla="*/ 56 w 56"/>
                <a:gd name="T9" fmla="*/ 31 h 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77"/>
                <a:gd name="T17" fmla="*/ 56 w 56"/>
                <a:gd name="T18" fmla="*/ 77 h 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77">
                  <a:moveTo>
                    <a:pt x="56" y="31"/>
                  </a:moveTo>
                  <a:lnTo>
                    <a:pt x="56" y="77"/>
                  </a:lnTo>
                  <a:lnTo>
                    <a:pt x="0" y="31"/>
                  </a:lnTo>
                  <a:lnTo>
                    <a:pt x="56" y="0"/>
                  </a:lnTo>
                  <a:lnTo>
                    <a:pt x="56" y="31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3" name="Freeform 90"/>
            <p:cNvSpPr>
              <a:spLocks/>
            </p:cNvSpPr>
            <p:nvPr/>
          </p:nvSpPr>
          <p:spPr bwMode="auto">
            <a:xfrm>
              <a:off x="2744" y="3356"/>
              <a:ext cx="56" cy="77"/>
            </a:xfrm>
            <a:custGeom>
              <a:avLst/>
              <a:gdLst>
                <a:gd name="T0" fmla="*/ 56 w 56"/>
                <a:gd name="T1" fmla="*/ 31 h 77"/>
                <a:gd name="T2" fmla="*/ 56 w 56"/>
                <a:gd name="T3" fmla="*/ 77 h 77"/>
                <a:gd name="T4" fmla="*/ 0 w 56"/>
                <a:gd name="T5" fmla="*/ 31 h 77"/>
                <a:gd name="T6" fmla="*/ 56 w 56"/>
                <a:gd name="T7" fmla="*/ 0 h 77"/>
                <a:gd name="T8" fmla="*/ 56 w 56"/>
                <a:gd name="T9" fmla="*/ 31 h 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77"/>
                <a:gd name="T17" fmla="*/ 56 w 56"/>
                <a:gd name="T18" fmla="*/ 77 h 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77">
                  <a:moveTo>
                    <a:pt x="56" y="31"/>
                  </a:moveTo>
                  <a:lnTo>
                    <a:pt x="56" y="77"/>
                  </a:lnTo>
                  <a:lnTo>
                    <a:pt x="0" y="31"/>
                  </a:lnTo>
                  <a:lnTo>
                    <a:pt x="56" y="0"/>
                  </a:lnTo>
                  <a:lnTo>
                    <a:pt x="56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4" name="Line 91"/>
            <p:cNvSpPr>
              <a:spLocks noChangeShapeType="1"/>
            </p:cNvSpPr>
            <p:nvPr/>
          </p:nvSpPr>
          <p:spPr bwMode="auto">
            <a:xfrm flipH="1">
              <a:off x="2800" y="3387"/>
              <a:ext cx="1464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5" name="Text Box 92"/>
            <p:cNvSpPr txBox="1">
              <a:spLocks noChangeArrowheads="1"/>
            </p:cNvSpPr>
            <p:nvPr/>
          </p:nvSpPr>
          <p:spPr bwMode="auto">
            <a:xfrm>
              <a:off x="4742" y="2195"/>
              <a:ext cx="8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/>
                <a:t>Send 5 widgets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_LECT01">
  <a:themeElements>
    <a:clrScheme name="">
      <a:dk1>
        <a:srgbClr val="000000"/>
      </a:dk1>
      <a:lt1>
        <a:srgbClr val="FFFFFF"/>
      </a:lt1>
      <a:dk2>
        <a:srgbClr val="FAFD00"/>
      </a:dk2>
      <a:lt2>
        <a:srgbClr val="7F0624"/>
      </a:lt2>
      <a:accent1>
        <a:srgbClr val="FFFFFF"/>
      </a:accent1>
      <a:accent2>
        <a:srgbClr val="FA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E30000"/>
      </a:accent6>
      <a:hlink>
        <a:srgbClr val="1700E5"/>
      </a:hlink>
      <a:folHlink>
        <a:srgbClr val="CECECE"/>
      </a:folHlink>
    </a:clrScheme>
    <a:fontScheme name="2_LECT01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rgbClr val="000000"/>
          </a:solidFill>
          <a:prstDash val="solid"/>
          <a:round/>
          <a:headEnd type="none" w="sm" len="sm"/>
          <a:tailEnd type="stealth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Helvetica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rgbClr val="000000"/>
          </a:solidFill>
          <a:prstDash val="solid"/>
          <a:round/>
          <a:headEnd type="none" w="sm" len="sm"/>
          <a:tailEnd type="stealth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Helvetica" pitchFamily="-107" charset="0"/>
          </a:defRPr>
        </a:defPPr>
      </a:lstStyle>
    </a:lnDef>
  </a:objectDefaults>
  <a:extraClrSchemeLst>
    <a:extraClrScheme>
      <a:clrScheme name="LECT0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0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0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0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0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0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D:\MSOFFICE\POWERPNT\LECT01.PPT</Template>
  <TotalTime>99205123</TotalTime>
  <Pages>34</Pages>
  <Words>1319</Words>
  <Application>Microsoft Macintosh PowerPoint</Application>
  <PresentationFormat>On-screen Show (4:3)</PresentationFormat>
  <Paragraphs>357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2_LECT01</vt:lpstr>
      <vt:lpstr>Distributed Systems  CS 425 / CSE 424 / ECE 428  </vt:lpstr>
      <vt:lpstr>Last Lecture </vt:lpstr>
      <vt:lpstr>Example of a Global State</vt:lpstr>
      <vt:lpstr>The distributed version is challenging  and important</vt:lpstr>
      <vt:lpstr>Detecting Global Properties</vt:lpstr>
      <vt:lpstr>Algorithms to Find Global States</vt:lpstr>
      <vt:lpstr>Obvious First Solution…</vt:lpstr>
      <vt:lpstr>Two Processes and Their Initial States</vt:lpstr>
      <vt:lpstr>Execution of the Processes</vt:lpstr>
      <vt:lpstr>Process Histories and States </vt:lpstr>
      <vt:lpstr>Consistent States </vt:lpstr>
      <vt:lpstr>The “Snapshot” Algorithm </vt:lpstr>
      <vt:lpstr>The “Snapshot” Algorithm (2) </vt:lpstr>
      <vt:lpstr>Chandy and Lamport’s ‘Snapshot’ Algorithm</vt:lpstr>
      <vt:lpstr>Snapshot  Example</vt:lpstr>
      <vt:lpstr>Earlier Example with Snapshot Algorithm</vt:lpstr>
      <vt:lpstr>Provable Assertion: Chandy-Lamport algo.      determines a consistent cut</vt:lpstr>
      <vt:lpstr>Global States useful for detecting Global  Predicates</vt:lpstr>
      <vt:lpstr>Global State Predicates </vt:lpstr>
      <vt:lpstr>Quick Note – Liveness versus Safety</vt:lpstr>
      <vt:lpstr>Summary, Announcements</vt:lpstr>
      <vt:lpstr>Optional Slides</vt:lpstr>
      <vt:lpstr>Side Issue: Causality Violation </vt:lpstr>
      <vt:lpstr>Detecting Causality Violation </vt:lpstr>
    </vt:vector>
  </TitlesOfParts>
  <Company>University of Illinois at Urbana-Champaign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subject>Distributed Systems</dc:subject>
  <dc:creator>Mehdi T. Harandi</dc:creator>
  <cp:keywords/>
  <dc:description/>
  <cp:lastModifiedBy>Nikita Borisov</cp:lastModifiedBy>
  <cp:revision>517</cp:revision>
  <cp:lastPrinted>1997-09-02T21:25:19Z</cp:lastPrinted>
  <dcterms:created xsi:type="dcterms:W3CDTF">2010-09-05T19:32:15Z</dcterms:created>
  <dcterms:modified xsi:type="dcterms:W3CDTF">2011-09-07T18:49:46Z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C:\WINNT40\Profiles\harandi.000\Personal</vt:lpwstr>
  </property>
</Properties>
</file>