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61" r:id="rId5"/>
    <p:sldId id="267" r:id="rId6"/>
    <p:sldId id="266" r:id="rId7"/>
    <p:sldId id="262" r:id="rId8"/>
    <p:sldId id="263" r:id="rId9"/>
    <p:sldId id="265" r:id="rId10"/>
    <p:sldId id="269" r:id="rId11"/>
    <p:sldId id="268" r:id="rId12"/>
    <p:sldId id="264" r:id="rId13"/>
    <p:sldId id="25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4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3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7EA6A-E8BB-122D-2BA5-6908ED7D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815" b="142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3D0C2-88DF-5497-EBDE-A043DA893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Checking discretization 1by1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E8413-42B9-DFBA-9E7B-570F0405E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By: Kurt Soncco, PhD</a:t>
            </a:r>
          </a:p>
        </p:txBody>
      </p:sp>
    </p:spTree>
    <p:extLst>
      <p:ext uri="{BB962C8B-B14F-4D97-AF65-F5344CB8AC3E}">
        <p14:creationId xmlns:p14="http://schemas.microsoft.com/office/powerpoint/2010/main" val="2839951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152AD5-7A36-F6CE-5FB8-21110D7DD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94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D09B6-65B2-81CE-1558-328260F52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719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30F7-4DE4-3F77-A0E8-297EFB8D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D4D7-AB38-B2CE-8C9E-DBCB4C5A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517714"/>
          </a:xfrm>
        </p:spPr>
        <p:txBody>
          <a:bodyPr/>
          <a:lstStyle/>
          <a:p>
            <a:r>
              <a:rPr lang="en-US" dirty="0"/>
              <a:t>Some calculations: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6CD96-BCBA-3EA1-C65D-9CD8C6EAD042}"/>
                  </a:ext>
                </a:extLst>
              </p:cNvPr>
              <p:cNvSpPr txBox="1"/>
              <p:nvPr/>
            </p:nvSpPr>
            <p:spPr>
              <a:xfrm>
                <a:off x="4633933" y="2391507"/>
                <a:ext cx="292413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166.31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4∗10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F6CD96-BCBA-3EA1-C65D-9CD8C6EA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33" y="2391507"/>
                <a:ext cx="2924134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3A3B0-0A15-9901-D94B-D280CEE2FD37}"/>
                  </a:ext>
                </a:extLst>
              </p:cNvPr>
              <p:cNvSpPr txBox="1"/>
              <p:nvPr/>
            </p:nvSpPr>
            <p:spPr>
              <a:xfrm>
                <a:off x="4238279" y="3429000"/>
                <a:ext cx="4002249" cy="558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𝑉𝑠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12−15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13.8−11.0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3A3B0-0A15-9901-D94B-D280CEE2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79" y="3429000"/>
                <a:ext cx="4002249" cy="5582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7324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1CE8-D696-6046-CC96-36DA8E6F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effect seen in the TF?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F9224-B851-FC72-0CA2-3B452D5C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3" y="1114769"/>
            <a:ext cx="10732474" cy="532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723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113C5-625C-37EF-8CA7-FC765279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Changing the ricker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A414-48D0-C944-78F1-6D51CC6B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/>
              <a:t>According to Hallal et al. (2023), the ricker wave they used was centered at the natural frequency of their Case1a. </a:t>
            </a:r>
          </a:p>
          <a:p>
            <a:pPr lvl="1"/>
            <a:r>
              <a:rPr lang="en-US" dirty="0"/>
              <a:t>f_0 = Vs/(4H) = 0.75 Hz [Matching the used ricker wave]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pic>
        <p:nvPicPr>
          <p:cNvPr id="5" name="Picture 4" descr="A graph of a frequency&#10;&#10;AI-generated content may be incorrect.">
            <a:extLst>
              <a:ext uri="{FF2B5EF4-FFF2-40B4-BE49-F238E27FC236}">
                <a16:creationId xmlns:a16="http://schemas.microsoft.com/office/drawing/2014/main" id="{E3CBC75B-2C27-A785-8D4D-D27731DCE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232535"/>
            <a:ext cx="5837780" cy="43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8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8AC3-1710-9124-E51E-5B97C95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frequency to use for the dataset?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7A2F7-2003-9635-DA1A-68051B69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69640"/>
            <a:ext cx="12049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25C1E-4427-3839-2E5E-F9F4C8094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9D32-238C-3B76-DD32-3FD37D2D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frequency to use for the dataset?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EA945-7862-9675-8B75-3D3FBDCB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90" y="1114769"/>
            <a:ext cx="7336220" cy="55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7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C576B-4C5E-37B2-F28E-855278F7F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82BA-45DC-65A7-1015-AD6184BA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frequency to use for the dataset?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1E1B7-4C08-EE78-1986-884C9825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65" y="1286512"/>
            <a:ext cx="6978870" cy="537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2A1E-0832-3D3F-4FA5-BD2E972B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for this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BC98-2258-012F-31C7-D1D672C6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Vs1 = 166.31 m/s</a:t>
            </a:r>
          </a:p>
          <a:p>
            <a:pPr lvl="1"/>
            <a:r>
              <a:rPr lang="en-US" dirty="0"/>
              <a:t>Vs2 = 821.12 m/s</a:t>
            </a:r>
          </a:p>
          <a:p>
            <a:pPr lvl="1"/>
            <a:r>
              <a:rPr lang="en-US" dirty="0"/>
              <a:t>H = 10 m (Height of soil)</a:t>
            </a:r>
          </a:p>
          <a:p>
            <a:pPr lvl="1"/>
            <a:r>
              <a:rPr lang="en-US" dirty="0" err="1"/>
              <a:t>H_Bedrock</a:t>
            </a:r>
            <a:r>
              <a:rPr lang="en-US" dirty="0"/>
              <a:t> = 11 m (Height of bedrock)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D4479-2383-C3C6-E1B9-4D666F3D2041}"/>
                  </a:ext>
                </a:extLst>
              </p:cNvPr>
              <p:cNvSpPr txBox="1"/>
              <p:nvPr/>
            </p:nvSpPr>
            <p:spPr>
              <a:xfrm>
                <a:off x="1881941" y="3871769"/>
                <a:ext cx="292413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166.31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4∗10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FD4479-2383-C3C6-E1B9-4D666F3D2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41" y="3871769"/>
                <a:ext cx="2924134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0CD110-8D7D-380E-DD37-B2418040D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570" y="1309687"/>
            <a:ext cx="56292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14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202A-761B-215D-C3F1-4229C701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damping: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91201-BC7B-36EE-8AC6-A15EB4CE2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FLAC needs to calculate the central minimal frequency</a:t>
                </a:r>
              </a:p>
              <a:p>
                <a:pPr lvl="1"/>
                <a:r>
                  <a:rPr lang="en-US" dirty="0"/>
                  <a:t>0.75% of damping at f_0 and 3*f_0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Based on our calculations: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=0.2941;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=0.0001435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691201-BC7B-36EE-8AC6-A15EB4CE2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42202-E487-7F87-0A8E-8CB978FBA8A0}"/>
                  </a:ext>
                </a:extLst>
              </p:cNvPr>
              <p:cNvSpPr txBox="1"/>
              <p:nvPr/>
            </p:nvSpPr>
            <p:spPr>
              <a:xfrm>
                <a:off x="5640265" y="2812613"/>
                <a:ext cx="178863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42202-E487-7F87-0A8E-8CB978FBA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65" y="2812613"/>
                <a:ext cx="1788630" cy="616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3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F63A-7B79-E439-2590-4043225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no seeing the reflections in shallow surfaces?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4BB4-DD85-CE39-B678-44DEABC2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63" y="1715532"/>
            <a:ext cx="10765064" cy="4593828"/>
          </a:xfrm>
        </p:spPr>
        <p:txBody>
          <a:bodyPr/>
          <a:lstStyle/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Vs1 = 166.31 m/s</a:t>
            </a:r>
          </a:p>
          <a:p>
            <a:pPr lvl="1"/>
            <a:r>
              <a:rPr lang="en-US" dirty="0"/>
              <a:t>Vs2 = 821.12 m/s</a:t>
            </a:r>
          </a:p>
          <a:p>
            <a:pPr lvl="1"/>
            <a:r>
              <a:rPr lang="en-US" dirty="0"/>
              <a:t>H = 10 m (Height of soil)</a:t>
            </a:r>
          </a:p>
          <a:p>
            <a:pPr lvl="1"/>
            <a:r>
              <a:rPr lang="en-US" dirty="0" err="1"/>
              <a:t>H_Bedrock</a:t>
            </a:r>
            <a:r>
              <a:rPr lang="en-US" dirty="0"/>
              <a:t> = 11 m (Height of bedrock)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AC836-ED7B-8678-74B2-56C687D1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15" y="1715532"/>
            <a:ext cx="6342186" cy="48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038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3C1DF-9972-C4BC-A177-69758DE1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82A0-B5A8-16D5-7D3D-850785FB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damping: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B3BA9-18E4-672E-8222-F6EB285B95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FLAC needs to calculate the central minimal frequency</a:t>
                </a:r>
              </a:p>
              <a:p>
                <a:pPr lvl="1"/>
                <a:r>
                  <a:rPr lang="en-US" dirty="0"/>
                  <a:t>Given alpha and beta: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Based on our calculations: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=7.205;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=0.006495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B3BA9-18E4-672E-8222-F6EB285B95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174E79-1CDC-950E-15DF-45D846C8ACDA}"/>
                  </a:ext>
                </a:extLst>
              </p:cNvPr>
              <p:cNvSpPr txBox="1"/>
              <p:nvPr/>
            </p:nvSpPr>
            <p:spPr>
              <a:xfrm>
                <a:off x="3687023" y="3058797"/>
                <a:ext cx="1561581" cy="4009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174E79-1CDC-950E-15DF-45D846C8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023" y="3058797"/>
                <a:ext cx="1561581" cy="400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5E36D-620F-EF3E-2A51-BE73FE80ACE5}"/>
                  </a:ext>
                </a:extLst>
              </p:cNvPr>
              <p:cNvSpPr txBox="1"/>
              <p:nvPr/>
            </p:nvSpPr>
            <p:spPr>
              <a:xfrm>
                <a:off x="6537225" y="2606012"/>
                <a:ext cx="1272656" cy="905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5E36D-620F-EF3E-2A51-BE73FE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25" y="2606012"/>
                <a:ext cx="1272656" cy="905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87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64C6-D787-4254-19A7-7123AFDD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8B0D8-DB66-F44F-7C50-078B1B2B5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6" y="1716088"/>
            <a:ext cx="9255331" cy="4592637"/>
          </a:xfrm>
        </p:spPr>
      </p:pic>
    </p:spTree>
    <p:extLst>
      <p:ext uri="{BB962C8B-B14F-4D97-AF65-F5344CB8AC3E}">
        <p14:creationId xmlns:p14="http://schemas.microsoft.com/office/powerpoint/2010/main" val="84830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8DC6-B69E-97C8-4147-A6F79D3B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193-5D6C-88CA-6858-4E4D12AE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0F78B-AB06-8916-1F23-D9566CAF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966" y="1716088"/>
            <a:ext cx="9255331" cy="4592637"/>
          </a:xfrm>
        </p:spPr>
      </p:pic>
    </p:spTree>
    <p:extLst>
      <p:ext uri="{BB962C8B-B14F-4D97-AF65-F5344CB8AC3E}">
        <p14:creationId xmlns:p14="http://schemas.microsoft.com/office/powerpoint/2010/main" val="416725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16A8-2E57-1BE4-8AC1-61781198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 the cases with f0 &gt;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719B6-4FA3-279F-19E9-3D6307F3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511683"/>
            <a:ext cx="120491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1E2CC-1852-398F-EF6B-4715E1BF5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EF23C-4C2A-97BF-9D9F-FF708B83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Solution: Check the cases with f0 &gt; 5</a:t>
            </a:r>
            <a:endParaRPr lang="en-US"/>
          </a:p>
        </p:txBody>
      </p:sp>
      <p:pic>
        <p:nvPicPr>
          <p:cNvPr id="4" name="Picture 3" descr="A graph of a frequency&#10;&#10;AI-generated content may be incorrect.">
            <a:extLst>
              <a:ext uri="{FF2B5EF4-FFF2-40B4-BE49-F238E27FC236}">
                <a16:creationId xmlns:a16="http://schemas.microsoft.com/office/drawing/2014/main" id="{98AC6F87-AF25-26A3-EA5E-9337A1E6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168" y="1782115"/>
            <a:ext cx="59376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05C5A-C04F-AF1B-4F70-5B9F758E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0C84-1FCB-1ED5-1424-7EF44696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6" y="1114769"/>
            <a:ext cx="10653579" cy="4593828"/>
          </a:xfrm>
        </p:spPr>
        <p:txBody>
          <a:bodyPr/>
          <a:lstStyle/>
          <a:p>
            <a:r>
              <a:rPr lang="en-US" dirty="0"/>
              <a:t>Base and Spatial Variable Case does not present any reflections on their accelerograms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B82BB7E7-229B-1FC3-CD5C-F03465C0F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44" y="1860330"/>
            <a:ext cx="9526382" cy="47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503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6FDE-941A-4E92-3880-DB953417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 about input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9B98-4B10-B100-FD3A-D5FBB815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4979261" cy="4593828"/>
          </a:xfrm>
        </p:spPr>
        <p:txBody>
          <a:bodyPr/>
          <a:lstStyle/>
          <a:p>
            <a:r>
              <a:rPr lang="en-US" dirty="0"/>
              <a:t>Cases proposed in Hallal et al (2023):</a:t>
            </a:r>
          </a:p>
          <a:p>
            <a:pPr lvl="1"/>
            <a:r>
              <a:rPr lang="en-US" dirty="0"/>
              <a:t>Freq01: 0.75</a:t>
            </a:r>
          </a:p>
          <a:p>
            <a:pPr lvl="1"/>
            <a:r>
              <a:rPr lang="en-US" dirty="0"/>
              <a:t>T01: 1.4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/>
              <a:t>The issue: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FC79C-CE70-462E-6304-82FC5C70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634" y="2481262"/>
            <a:ext cx="7714592" cy="38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19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FF5B7-9984-330A-454B-10A6C173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4731-C8B9-3908-1A30-3A29C08A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references about input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DF56-231C-9FA4-41C5-2F50892A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4979261" cy="4593828"/>
          </a:xfrm>
        </p:spPr>
        <p:txBody>
          <a:bodyPr/>
          <a:lstStyle/>
          <a:p>
            <a:r>
              <a:rPr lang="en-US" dirty="0"/>
              <a:t>Cases proposed in Hallal et al (2023):</a:t>
            </a:r>
          </a:p>
          <a:p>
            <a:pPr lvl="1"/>
            <a:r>
              <a:rPr lang="en-US" dirty="0"/>
              <a:t>Freq01: 0.75</a:t>
            </a:r>
          </a:p>
          <a:p>
            <a:pPr lvl="1"/>
            <a:r>
              <a:rPr lang="en-US" dirty="0"/>
              <a:t>T01: 1.4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/>
              <a:t>The issue: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3856F6-6126-583A-05A0-353ECC3C8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634" y="2481262"/>
            <a:ext cx="7714592" cy="382809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CFAC8B-37FF-9EC7-25FF-A2DD6EB9BF53}"/>
              </a:ext>
            </a:extLst>
          </p:cNvPr>
          <p:cNvSpPr/>
          <p:nvPr/>
        </p:nvSpPr>
        <p:spPr>
          <a:xfrm>
            <a:off x="4220308" y="2672862"/>
            <a:ext cx="1371600" cy="14946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6538F9-EAF9-10C0-D2DE-7FD453D7D9AD}"/>
              </a:ext>
            </a:extLst>
          </p:cNvPr>
          <p:cNvSpPr/>
          <p:nvPr/>
        </p:nvSpPr>
        <p:spPr>
          <a:xfrm>
            <a:off x="4296508" y="4511554"/>
            <a:ext cx="1371600" cy="14946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5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1B98B7-CC46-1ADF-D42A-BCD0999A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619125"/>
            <a:ext cx="11325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259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11AC2-7BF8-8536-7C50-21DC15A0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Comparison with Base case</a:t>
            </a:r>
            <a:endParaRPr lang="en-US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A226AA6D-B23F-6C36-F62E-29129674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1575479"/>
            <a:ext cx="9894276" cy="48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33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EBE3-FB21-BFA7-5416-716EA648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not seeing reflections?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3BD6-E47D-DA3D-A21D-4F2FB597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case like this:</a:t>
            </a:r>
          </a:p>
          <a:p>
            <a:pPr lvl="1"/>
            <a:r>
              <a:rPr lang="en-US" dirty="0"/>
              <a:t>Maybe the frequency is important?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F5600C-FF72-2DE9-6B31-71B06B48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70" y="2819422"/>
            <a:ext cx="7378260" cy="36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423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2B39-4FE2-830D-9C1B-BFE1D5CB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046C8CE-DAA2-3819-3502-03A05B52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70" y="2819422"/>
            <a:ext cx="7378260" cy="3661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A37A09-A620-1412-ADB1-E6EAE9AB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not seeing reflections?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2DB8-97F3-54FB-0547-BCA7EDCB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case like this:</a:t>
            </a:r>
          </a:p>
          <a:p>
            <a:pPr lvl="1"/>
            <a:r>
              <a:rPr lang="en-US" dirty="0"/>
              <a:t>Maybe the frequency is important?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F178DE-CA49-365B-1D85-85A7971C3A43}"/>
              </a:ext>
            </a:extLst>
          </p:cNvPr>
          <p:cNvSpPr/>
          <p:nvPr/>
        </p:nvSpPr>
        <p:spPr>
          <a:xfrm>
            <a:off x="4220307" y="5319347"/>
            <a:ext cx="509954" cy="3516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A52D75-EDDA-9AD0-2733-F217D06B8718}"/>
              </a:ext>
            </a:extLst>
          </p:cNvPr>
          <p:cNvSpPr/>
          <p:nvPr/>
        </p:nvSpPr>
        <p:spPr>
          <a:xfrm>
            <a:off x="4220307" y="3458308"/>
            <a:ext cx="509954" cy="351692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7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397</Words>
  <Application>Microsoft Office PowerPoint</Application>
  <PresentationFormat>Widescreen</PresentationFormat>
  <Paragraphs>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Neue Haas Grotesk Text Pro</vt:lpstr>
      <vt:lpstr>VanillaVTI</vt:lpstr>
      <vt:lpstr>Checking discretization 1by1</vt:lpstr>
      <vt:lpstr>Why are we no seeing the reflections in shallow surfaces?</vt:lpstr>
      <vt:lpstr>Issue:</vt:lpstr>
      <vt:lpstr>Some references about input wave</vt:lpstr>
      <vt:lpstr>Some references about input wave</vt:lpstr>
      <vt:lpstr>PowerPoint Presentation</vt:lpstr>
      <vt:lpstr>Comparison with Base case</vt:lpstr>
      <vt:lpstr>Why are we not seeing reflections?</vt:lpstr>
      <vt:lpstr>Why are we not seeing reflections?</vt:lpstr>
      <vt:lpstr>PowerPoint Presentation</vt:lpstr>
      <vt:lpstr>PowerPoint Presentation</vt:lpstr>
      <vt:lpstr>Calculations</vt:lpstr>
      <vt:lpstr>Is the effect seen in the TF?</vt:lpstr>
      <vt:lpstr>Changing the ricker wave</vt:lpstr>
      <vt:lpstr>Which frequency to use for the dataset?</vt:lpstr>
      <vt:lpstr>Which frequency to use for the dataset?</vt:lpstr>
      <vt:lpstr>Which frequency to use for the dataset?</vt:lpstr>
      <vt:lpstr>So, for this case:</vt:lpstr>
      <vt:lpstr>Changing the damping:</vt:lpstr>
      <vt:lpstr>Changing the damping:</vt:lpstr>
      <vt:lpstr>Results</vt:lpstr>
      <vt:lpstr>Results</vt:lpstr>
      <vt:lpstr>Solution: Check the cases with f0 &gt; 5</vt:lpstr>
      <vt:lpstr>Solution: Check the cases with f0 &gt;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SONCCO SINCHI</dc:creator>
  <cp:lastModifiedBy>KURT SONCCO SINCHI</cp:lastModifiedBy>
  <cp:revision>12</cp:revision>
  <dcterms:created xsi:type="dcterms:W3CDTF">2025-04-10T16:29:59Z</dcterms:created>
  <dcterms:modified xsi:type="dcterms:W3CDTF">2025-04-21T06:50:34Z</dcterms:modified>
</cp:coreProperties>
</file>