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7770813" cy="10056813"/>
  <p:notesSz cx="7770813" cy="10056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25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613" y="3124200"/>
            <a:ext cx="6605587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5699125"/>
            <a:ext cx="5440363" cy="25701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346325"/>
            <a:ext cx="6992937" cy="6637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038" y="403225"/>
            <a:ext cx="1747837" cy="85804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403225"/>
            <a:ext cx="5092700" cy="8580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2346325"/>
            <a:ext cx="6992937" cy="66373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6462713"/>
            <a:ext cx="6604000" cy="1997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63" y="4262438"/>
            <a:ext cx="6604000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938" y="2346325"/>
            <a:ext cx="3419475" cy="66373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13" y="2346325"/>
            <a:ext cx="3421062" cy="66373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38" y="2251075"/>
            <a:ext cx="3433762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938" y="3189288"/>
            <a:ext cx="3433762" cy="57943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113" y="2251075"/>
            <a:ext cx="3433762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113" y="3189288"/>
            <a:ext cx="3433762" cy="57943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3225"/>
            <a:ext cx="6992937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400050"/>
            <a:ext cx="2555875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5" y="400050"/>
            <a:ext cx="4343400" cy="85836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938" y="2105025"/>
            <a:ext cx="2555875" cy="68786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040563"/>
            <a:ext cx="4662487" cy="830262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3" y="898525"/>
            <a:ext cx="4662487" cy="60340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7870825"/>
            <a:ext cx="4662487" cy="1181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1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2pPr>
      <a:lvl3pPr marL="11430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3pPr>
      <a:lvl4pPr marL="16002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4pPr>
      <a:lvl5pPr marL="20574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5pPr>
      <a:lvl6pPr marL="25146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6pPr>
      <a:lvl7pPr marL="29718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7pPr>
      <a:lvl8pPr marL="34290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8pPr>
      <a:lvl9pPr marL="3886200" indent="-228600" algn="l" defTabSz="19843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198438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SAS Batch application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data about SAS Batch Applications</a:t>
            </a:r>
          </a:p>
          <a:p>
            <a:pPr lvl="1"/>
            <a:r>
              <a:rPr lang="en-US" dirty="0" smtClean="0"/>
              <a:t>Environment defaults</a:t>
            </a:r>
          </a:p>
          <a:p>
            <a:pPr lvl="1"/>
            <a:r>
              <a:rPr lang="en-US" dirty="0" smtClean="0"/>
              <a:t>Who gets notified</a:t>
            </a:r>
          </a:p>
          <a:p>
            <a:pPr lvl="1"/>
            <a:r>
              <a:rPr lang="en-US" dirty="0" smtClean="0"/>
              <a:t>Captures information about running processes</a:t>
            </a:r>
          </a:p>
          <a:p>
            <a:pPr lvl="2"/>
            <a:r>
              <a:rPr lang="en-US" dirty="0" smtClean="0"/>
              <a:t>Status (success or failure)</a:t>
            </a:r>
          </a:p>
          <a:p>
            <a:pPr lvl="2"/>
            <a:r>
              <a:rPr lang="en-US" dirty="0" smtClean="0"/>
              <a:t>Time (when did the process run &amp; for how 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Full Time vs. Part Time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Time Benefits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 must have Full Time employee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Internation</a:t>
            </a:r>
            <a:r>
              <a:rPr lang="en-US" dirty="0" smtClean="0">
                <a:solidFill>
                  <a:schemeClr val="tx1"/>
                </a:solidFill>
              </a:rPr>
              <a:t>al Team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Domestic Team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International Team members have join dates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 Projects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2503488" y="2160588"/>
            <a:ext cx="2116137" cy="4838700"/>
            <a:chOff x="0" y="0"/>
            <a:chExt cx="1334" cy="3049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332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157"/>
              <a:ext cx="1332" cy="381"/>
              <a:chOff x="0" y="0"/>
              <a:chExt cx="1333" cy="382"/>
            </a:xfrm>
          </p:grpSpPr>
          <p:sp>
            <p:nvSpPr>
              <p:cNvPr id="3076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381"/>
                <a:chOff x="0" y="0"/>
                <a:chExt cx="1333" cy="382"/>
              </a:xfrm>
            </p:grpSpPr>
            <p:sp>
              <p:nvSpPr>
                <p:cNvPr id="3078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382"/>
                </a:xfrm>
                <a:custGeom>
                  <a:avLst/>
                  <a:gdLst>
                    <a:gd name="T0" fmla="*/ 0 w 1332"/>
                    <a:gd name="T1" fmla="*/ 381 h 381"/>
                    <a:gd name="T2" fmla="*/ 0 w 1332"/>
                    <a:gd name="T3" fmla="*/ 0 h 381"/>
                    <a:gd name="T4" fmla="*/ 1332 w 1332"/>
                    <a:gd name="T5" fmla="*/ 0 h 381"/>
                    <a:gd name="T6" fmla="*/ 1332 w 1332"/>
                    <a:gd name="T7" fmla="*/ 381 h 381"/>
                    <a:gd name="T8" fmla="*/ 0 w 1332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-employees : EmployeeList 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-teams : TeamList*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-programs : ProgramList*</a:t>
                  </a:r>
                </a:p>
              </p:txBody>
            </p:sp>
          </p:grpSp>
        </p:grp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0" y="538"/>
              <a:ext cx="1332" cy="2510"/>
              <a:chOff x="0" y="0"/>
              <a:chExt cx="1333" cy="2511"/>
            </a:xfrm>
          </p:grpSpPr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250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2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2509"/>
                <a:chOff x="0" y="0"/>
                <a:chExt cx="1333" cy="2510"/>
              </a:xfrm>
            </p:grpSpPr>
            <p:sp>
              <p:nvSpPr>
                <p:cNvPr id="3083" name="Freeform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2510"/>
                </a:xfrm>
                <a:custGeom>
                  <a:avLst/>
                  <a:gdLst>
                    <a:gd name="T0" fmla="*/ 0 w 1332"/>
                    <a:gd name="T1" fmla="*/ 2509 h 2509"/>
                    <a:gd name="T2" fmla="*/ 0 w 1332"/>
                    <a:gd name="T3" fmla="*/ 0 h 2509"/>
                    <a:gd name="T4" fmla="*/ 1332 w 1332"/>
                    <a:gd name="T5" fmla="*/ 0 h 2509"/>
                    <a:gd name="T6" fmla="*/ 1332 w 1332"/>
                    <a:gd name="T7" fmla="*/ 2509 h 2509"/>
                    <a:gd name="T8" fmla="*/ 0 w 1332"/>
                    <a:gd name="T9" fmla="*/ 2509 h 2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2509">
                      <a:moveTo>
                        <a:pt x="0" y="2509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2509"/>
                      </a:lnTo>
                      <a:lnTo>
                        <a:pt x="0" y="250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2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0" y="0"/>
              <a:ext cx="1332" cy="157"/>
              <a:chOff x="0" y="0"/>
              <a:chExt cx="1333" cy="158"/>
            </a:xfrm>
          </p:grpSpPr>
          <p:sp>
            <p:nvSpPr>
              <p:cNvPr id="308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157"/>
                <a:chOff x="0" y="0"/>
                <a:chExt cx="1333" cy="158"/>
              </a:xfrm>
            </p:grpSpPr>
            <p:sp>
              <p:nvSpPr>
                <p:cNvPr id="3088" name="Freeform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158"/>
                </a:xfrm>
                <a:custGeom>
                  <a:avLst/>
                  <a:gdLst>
                    <a:gd name="T0" fmla="*/ 0 w 1332"/>
                    <a:gd name="T1" fmla="*/ 157 h 157"/>
                    <a:gd name="T2" fmla="*/ 0 w 1332"/>
                    <a:gd name="T3" fmla="*/ 0 h 157"/>
                    <a:gd name="T4" fmla="*/ 1332 w 1332"/>
                    <a:gd name="T5" fmla="*/ 0 h 157"/>
                    <a:gd name="T6" fmla="*/ 1332 w 1332"/>
                    <a:gd name="T7" fmla="*/ 157 h 157"/>
                    <a:gd name="T8" fmla="*/ 0 w 13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SAMS::AppManager</a:t>
                  </a:r>
                </a:p>
              </p:txBody>
            </p:sp>
          </p:grpSp>
        </p:grpSp>
      </p:grp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4821238" y="355600"/>
            <a:ext cx="2684462" cy="2705100"/>
            <a:chOff x="0" y="0"/>
            <a:chExt cx="1692" cy="1705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691" cy="17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0" y="157"/>
              <a:ext cx="1691" cy="157"/>
              <a:chOff x="0" y="0"/>
              <a:chExt cx="1692" cy="158"/>
            </a:xfrm>
          </p:grpSpPr>
          <p:sp>
            <p:nvSpPr>
              <p:cNvPr id="3093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4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3095" name="Freeform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employees : Map</a:t>
                  </a:r>
                </a:p>
              </p:txBody>
            </p:sp>
          </p:grpSp>
        </p:grpSp>
        <p:grpSp>
          <p:nvGrpSpPr>
            <p:cNvPr id="3097" name="Group 25"/>
            <p:cNvGrpSpPr>
              <a:grpSpLocks/>
            </p:cNvGrpSpPr>
            <p:nvPr/>
          </p:nvGrpSpPr>
          <p:grpSpPr bwMode="auto">
            <a:xfrm>
              <a:off x="0" y="314"/>
              <a:ext cx="1691" cy="1390"/>
              <a:chOff x="0" y="0"/>
              <a:chExt cx="1692" cy="1391"/>
            </a:xfrm>
          </p:grpSpPr>
          <p:sp>
            <p:nvSpPr>
              <p:cNvPr id="3098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38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9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389"/>
                <a:chOff x="0" y="0"/>
                <a:chExt cx="1692" cy="1390"/>
              </a:xfrm>
            </p:grpSpPr>
            <p:sp>
              <p:nvSpPr>
                <p:cNvPr id="3100" name="Freeform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390"/>
                </a:xfrm>
                <a:custGeom>
                  <a:avLst/>
                  <a:gdLst>
                    <a:gd name="T0" fmla="*/ 0 w 1691"/>
                    <a:gd name="T1" fmla="*/ 1389 h 1389"/>
                    <a:gd name="T2" fmla="*/ 0 w 1691"/>
                    <a:gd name="T3" fmla="*/ 0 h 1389"/>
                    <a:gd name="T4" fmla="*/ 1691 w 1691"/>
                    <a:gd name="T5" fmla="*/ 0 h 1389"/>
                    <a:gd name="T6" fmla="*/ 1691 w 1691"/>
                    <a:gd name="T7" fmla="*/ 1389 h 1389"/>
                    <a:gd name="T8" fmla="*/ 0 w 1691"/>
                    <a:gd name="T9" fmla="*/ 1389 h 1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389">
                      <a:moveTo>
                        <a:pt x="0" y="1389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389"/>
                      </a:lnTo>
                      <a:lnTo>
                        <a:pt x="0" y="138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3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+EmployeeList()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+~EmployeeList()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+empty()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+find()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+hasFullTimeEmployee()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+selectEmployee()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0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3105" name="Freeform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SAMS::EmployeeList</a:t>
                  </a:r>
                </a:p>
              </p:txBody>
            </p:sp>
          </p:grpSp>
        </p:grpSp>
      </p:grpSp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5194300" y="4579938"/>
            <a:ext cx="1936750" cy="5372100"/>
            <a:chOff x="0" y="0"/>
            <a:chExt cx="1221" cy="3385"/>
          </a:xfrm>
        </p:grpSpPr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219" cy="3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09" name="Group 37"/>
            <p:cNvGrpSpPr>
              <a:grpSpLocks/>
            </p:cNvGrpSpPr>
            <p:nvPr/>
          </p:nvGrpSpPr>
          <p:grpSpPr bwMode="auto">
            <a:xfrm>
              <a:off x="0" y="157"/>
              <a:ext cx="1219" cy="829"/>
              <a:chOff x="0" y="0"/>
              <a:chExt cx="1220" cy="830"/>
            </a:xfrm>
          </p:grpSpPr>
          <p:sp>
            <p:nvSpPr>
              <p:cNvPr id="3110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82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1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829"/>
                <a:chOff x="0" y="0"/>
                <a:chExt cx="1220" cy="830"/>
              </a:xfrm>
            </p:grpSpPr>
            <p:sp>
              <p:nvSpPr>
                <p:cNvPr id="3112" name="Freeform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830"/>
                </a:xfrm>
                <a:custGeom>
                  <a:avLst/>
                  <a:gdLst>
                    <a:gd name="T0" fmla="*/ 0 w 1219"/>
                    <a:gd name="T1" fmla="*/ 829 h 829"/>
                    <a:gd name="T2" fmla="*/ 0 w 1219"/>
                    <a:gd name="T3" fmla="*/ 0 h 829"/>
                    <a:gd name="T4" fmla="*/ 1219 w 1219"/>
                    <a:gd name="T5" fmla="*/ 0 h 829"/>
                    <a:gd name="T6" fmla="*/ 1219 w 1219"/>
                    <a:gd name="T7" fmla="*/ 829 h 829"/>
                    <a:gd name="T8" fmla="*/ 0 w 1219"/>
                    <a:gd name="T9" fmla="*/ 829 h 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829">
                      <a:moveTo>
                        <a:pt x="0" y="829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829"/>
                      </a:lnTo>
                      <a:lnTo>
                        <a:pt x="0" y="82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8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-employeeId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-firstName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-lastName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-prefName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-emailAddress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-fullTime : boolean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 : Team*</a:t>
                  </a:r>
                </a:p>
              </p:txBody>
            </p:sp>
          </p:grpSp>
        </p:grpSp>
        <p:grpSp>
          <p:nvGrpSpPr>
            <p:cNvPr id="3114" name="Group 42"/>
            <p:cNvGrpSpPr>
              <a:grpSpLocks/>
            </p:cNvGrpSpPr>
            <p:nvPr/>
          </p:nvGrpSpPr>
          <p:grpSpPr bwMode="auto">
            <a:xfrm>
              <a:off x="0" y="986"/>
              <a:ext cx="1219" cy="2398"/>
              <a:chOff x="0" y="0"/>
              <a:chExt cx="1220" cy="2399"/>
            </a:xfrm>
          </p:grpSpPr>
          <p:sp>
            <p:nvSpPr>
              <p:cNvPr id="3115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239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6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2397"/>
                <a:chOff x="0" y="0"/>
                <a:chExt cx="1220" cy="2398"/>
              </a:xfrm>
            </p:grpSpPr>
            <p:sp>
              <p:nvSpPr>
                <p:cNvPr id="3117" name="Freeform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2398"/>
                </a:xfrm>
                <a:custGeom>
                  <a:avLst/>
                  <a:gdLst>
                    <a:gd name="T0" fmla="*/ 0 w 1219"/>
                    <a:gd name="T1" fmla="*/ 2397 h 2397"/>
                    <a:gd name="T2" fmla="*/ 0 w 1219"/>
                    <a:gd name="T3" fmla="*/ 0 h 2397"/>
                    <a:gd name="T4" fmla="*/ 1219 w 1219"/>
                    <a:gd name="T5" fmla="*/ 0 h 2397"/>
                    <a:gd name="T6" fmla="*/ 1219 w 1219"/>
                    <a:gd name="T7" fmla="*/ 2397 h 2397"/>
                    <a:gd name="T8" fmla="*/ 0 w 1219"/>
                    <a:gd name="T9" fmla="*/ 2397 h 2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2397">
                      <a:moveTo>
                        <a:pt x="0" y="2397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2397"/>
                      </a:lnTo>
                      <a:lnTo>
                        <a:pt x="0" y="239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2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+~Employee()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+getFirstName()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+getLastName()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+getPrefName()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+getEmailAddress()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+isFullTime()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+populate()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+setFirstName()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+setLastName()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+setPrefName()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+setEmailAddress()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+setFullTime()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19" name="Group 47"/>
            <p:cNvGrpSpPr>
              <a:grpSpLocks/>
            </p:cNvGrpSpPr>
            <p:nvPr/>
          </p:nvGrpSpPr>
          <p:grpSpPr bwMode="auto">
            <a:xfrm>
              <a:off x="0" y="0"/>
              <a:ext cx="1219" cy="157"/>
              <a:chOff x="0" y="0"/>
              <a:chExt cx="1220" cy="158"/>
            </a:xfrm>
          </p:grpSpPr>
          <p:sp>
            <p:nvSpPr>
              <p:cNvPr id="3120" name="Rectangle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21" name="Group 49"/>
              <p:cNvGrpSpPr>
                <a:grpSpLocks/>
              </p:cNvGrpSpPr>
              <p:nvPr/>
            </p:nvGrpSpPr>
            <p:grpSpPr bwMode="auto">
              <a:xfrm>
                <a:off x="0" y="0"/>
                <a:ext cx="1219" cy="157"/>
                <a:chOff x="0" y="0"/>
                <a:chExt cx="1220" cy="158"/>
              </a:xfrm>
            </p:grpSpPr>
            <p:sp>
              <p:nvSpPr>
                <p:cNvPr id="3122" name="Freeform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20" cy="158"/>
                </a:xfrm>
                <a:custGeom>
                  <a:avLst/>
                  <a:gdLst>
                    <a:gd name="T0" fmla="*/ 0 w 1219"/>
                    <a:gd name="T1" fmla="*/ 157 h 157"/>
                    <a:gd name="T2" fmla="*/ 0 w 1219"/>
                    <a:gd name="T3" fmla="*/ 0 h 157"/>
                    <a:gd name="T4" fmla="*/ 1219 w 1219"/>
                    <a:gd name="T5" fmla="*/ 0 h 157"/>
                    <a:gd name="T6" fmla="*/ 1219 w 1219"/>
                    <a:gd name="T7" fmla="*/ 157 h 157"/>
                    <a:gd name="T8" fmla="*/ 0 w 1219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219" y="0"/>
                      </a:lnTo>
                      <a:lnTo>
                        <a:pt x="1219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230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SAMS::Employee</a:t>
                  </a:r>
                </a:p>
              </p:txBody>
            </p:sp>
          </p:grpSp>
        </p:grpSp>
      </p:grpSp>
      <p:grpSp>
        <p:nvGrpSpPr>
          <p:cNvPr id="3124" name="Group 52"/>
          <p:cNvGrpSpPr>
            <a:grpSpLocks/>
          </p:cNvGrpSpPr>
          <p:nvPr/>
        </p:nvGrpSpPr>
        <p:grpSpPr bwMode="auto">
          <a:xfrm rot="20400000">
            <a:off x="3592513" y="1920875"/>
            <a:ext cx="1339850" cy="423863"/>
            <a:chOff x="0" y="0"/>
            <a:chExt cx="845" cy="268"/>
          </a:xfrm>
        </p:grpSpPr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0" y="0"/>
              <a:ext cx="843" cy="0"/>
            </a:xfrm>
            <a:custGeom>
              <a:avLst/>
              <a:gdLst>
                <a:gd name="T0" fmla="*/ 0 w 843"/>
                <a:gd name="T1" fmla="*/ 843 w 8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43">
                  <a:moveTo>
                    <a:pt x="0" y="0"/>
                  </a:moveTo>
                  <a:lnTo>
                    <a:pt x="84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 rot="120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 rot="1200000">
              <a:off x="663" y="-78"/>
              <a:ext cx="13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 rot="1200000">
              <a:off x="218" y="-123"/>
              <a:ext cx="40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  <p:grpSp>
        <p:nvGrpSpPr>
          <p:cNvPr id="3129" name="Group 57"/>
          <p:cNvGrpSpPr>
            <a:grpSpLocks/>
          </p:cNvGrpSpPr>
          <p:nvPr/>
        </p:nvGrpSpPr>
        <p:grpSpPr bwMode="auto">
          <a:xfrm rot="5400000">
            <a:off x="5102225" y="3519488"/>
            <a:ext cx="1519238" cy="601662"/>
            <a:chOff x="0" y="0"/>
            <a:chExt cx="959" cy="380"/>
          </a:xfrm>
        </p:grpSpPr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0" y="0"/>
              <a:ext cx="957" cy="0"/>
            </a:xfrm>
            <a:custGeom>
              <a:avLst/>
              <a:gdLst>
                <a:gd name="T0" fmla="*/ 0 w 957"/>
                <a:gd name="T1" fmla="*/ 957 w 9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57">
                  <a:moveTo>
                    <a:pt x="0" y="0"/>
                  </a:moveTo>
                  <a:lnTo>
                    <a:pt x="957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 rot="16200000">
              <a:off x="47" y="-79"/>
              <a:ext cx="13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 rot="16200000">
              <a:off x="786" y="-79"/>
              <a:ext cx="11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 rot="16200000">
              <a:off x="283" y="-123"/>
              <a:ext cx="38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650875" y="355600"/>
            <a:ext cx="1355725" cy="1993900"/>
            <a:chOff x="0" y="0"/>
            <a:chExt cx="855" cy="1257"/>
          </a:xfrm>
        </p:grpSpPr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854" cy="1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6" name="Group 64"/>
            <p:cNvGrpSpPr>
              <a:grpSpLocks/>
            </p:cNvGrpSpPr>
            <p:nvPr/>
          </p:nvGrpSpPr>
          <p:grpSpPr bwMode="auto">
            <a:xfrm>
              <a:off x="0" y="157"/>
              <a:ext cx="854" cy="157"/>
              <a:chOff x="0" y="0"/>
              <a:chExt cx="855" cy="158"/>
            </a:xfrm>
          </p:grpSpPr>
          <p:sp>
            <p:nvSpPr>
              <p:cNvPr id="3137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38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157"/>
                <a:chOff x="0" y="0"/>
                <a:chExt cx="855" cy="158"/>
              </a:xfrm>
            </p:grpSpPr>
            <p:sp>
              <p:nvSpPr>
                <p:cNvPr id="3139" name="Freeform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158"/>
                </a:xfrm>
                <a:custGeom>
                  <a:avLst/>
                  <a:gdLst>
                    <a:gd name="T0" fmla="*/ 0 w 854"/>
                    <a:gd name="T1" fmla="*/ 157 h 157"/>
                    <a:gd name="T2" fmla="*/ 0 w 854"/>
                    <a:gd name="T3" fmla="*/ 0 h 157"/>
                    <a:gd name="T4" fmla="*/ 854 w 854"/>
                    <a:gd name="T5" fmla="*/ 0 h 157"/>
                    <a:gd name="T6" fmla="*/ 854 w 854"/>
                    <a:gd name="T7" fmla="*/ 157 h 157"/>
                    <a:gd name="T8" fmla="*/ 0 w 854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teams : Map</a:t>
                  </a:r>
                </a:p>
              </p:txBody>
            </p:sp>
          </p:grpSp>
        </p:grpSp>
        <p:grpSp>
          <p:nvGrpSpPr>
            <p:cNvPr id="3141" name="Group 69"/>
            <p:cNvGrpSpPr>
              <a:grpSpLocks/>
            </p:cNvGrpSpPr>
            <p:nvPr/>
          </p:nvGrpSpPr>
          <p:grpSpPr bwMode="auto">
            <a:xfrm>
              <a:off x="0" y="314"/>
              <a:ext cx="854" cy="942"/>
              <a:chOff x="0" y="0"/>
              <a:chExt cx="855" cy="943"/>
            </a:xfrm>
          </p:grpSpPr>
          <p:sp>
            <p:nvSpPr>
              <p:cNvPr id="3142" name="Rectangle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94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43" name="Group 71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941"/>
                <a:chOff x="0" y="0"/>
                <a:chExt cx="855" cy="942"/>
              </a:xfrm>
            </p:grpSpPr>
            <p:sp>
              <p:nvSpPr>
                <p:cNvPr id="3144" name="Freeform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942"/>
                </a:xfrm>
                <a:custGeom>
                  <a:avLst/>
                  <a:gdLst>
                    <a:gd name="T0" fmla="*/ 0 w 854"/>
                    <a:gd name="T1" fmla="*/ 941 h 941"/>
                    <a:gd name="T2" fmla="*/ 0 w 854"/>
                    <a:gd name="T3" fmla="*/ 0 h 941"/>
                    <a:gd name="T4" fmla="*/ 854 w 854"/>
                    <a:gd name="T5" fmla="*/ 0 h 941"/>
                    <a:gd name="T6" fmla="*/ 854 w 854"/>
                    <a:gd name="T7" fmla="*/ 941 h 941"/>
                    <a:gd name="T8" fmla="*/ 0 w 854"/>
                    <a:gd name="T9" fmla="*/ 941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941">
                      <a:moveTo>
                        <a:pt x="0" y="941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941"/>
                      </a:lnTo>
                      <a:lnTo>
                        <a:pt x="0" y="94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+TeamList()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+~TeamList()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46" name="Group 74"/>
            <p:cNvGrpSpPr>
              <a:grpSpLocks/>
            </p:cNvGrpSpPr>
            <p:nvPr/>
          </p:nvGrpSpPr>
          <p:grpSpPr bwMode="auto">
            <a:xfrm>
              <a:off x="0" y="0"/>
              <a:ext cx="854" cy="157"/>
              <a:chOff x="0" y="0"/>
              <a:chExt cx="855" cy="158"/>
            </a:xfrm>
          </p:grpSpPr>
          <p:sp>
            <p:nvSpPr>
              <p:cNvPr id="3147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4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48" name="Group 76"/>
              <p:cNvGrpSpPr>
                <a:grpSpLocks/>
              </p:cNvGrpSpPr>
              <p:nvPr/>
            </p:nvGrpSpPr>
            <p:grpSpPr bwMode="auto">
              <a:xfrm>
                <a:off x="0" y="0"/>
                <a:ext cx="854" cy="157"/>
                <a:chOff x="0" y="0"/>
                <a:chExt cx="855" cy="158"/>
              </a:xfrm>
            </p:grpSpPr>
            <p:sp>
              <p:nvSpPr>
                <p:cNvPr id="3149" name="Freeform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5" cy="158"/>
                </a:xfrm>
                <a:custGeom>
                  <a:avLst/>
                  <a:gdLst>
                    <a:gd name="T0" fmla="*/ 0 w 854"/>
                    <a:gd name="T1" fmla="*/ 157 h 157"/>
                    <a:gd name="T2" fmla="*/ 0 w 854"/>
                    <a:gd name="T3" fmla="*/ 0 h 157"/>
                    <a:gd name="T4" fmla="*/ 854 w 854"/>
                    <a:gd name="T5" fmla="*/ 0 h 157"/>
                    <a:gd name="T6" fmla="*/ 854 w 854"/>
                    <a:gd name="T7" fmla="*/ 157 h 157"/>
                    <a:gd name="T8" fmla="*/ 0 w 854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4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854" y="0"/>
                      </a:lnTo>
                      <a:lnTo>
                        <a:pt x="854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865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SAMS::TeamList</a:t>
                  </a:r>
                </a:p>
              </p:txBody>
            </p:sp>
          </p:grpSp>
        </p:grpSp>
      </p:grpSp>
      <p:grpSp>
        <p:nvGrpSpPr>
          <p:cNvPr id="3151" name="Group 79"/>
          <p:cNvGrpSpPr>
            <a:grpSpLocks/>
          </p:cNvGrpSpPr>
          <p:nvPr/>
        </p:nvGrpSpPr>
        <p:grpSpPr bwMode="auto">
          <a:xfrm>
            <a:off x="471488" y="5468938"/>
            <a:ext cx="1712912" cy="4127500"/>
            <a:chOff x="0" y="0"/>
            <a:chExt cx="1080" cy="2601"/>
          </a:xfrm>
        </p:grpSpPr>
        <p:sp>
          <p:nvSpPr>
            <p:cNvPr id="3152" name="Rectangle 80"/>
            <p:cNvSpPr>
              <a:spLocks noChangeArrowheads="1"/>
            </p:cNvSpPr>
            <p:nvPr/>
          </p:nvSpPr>
          <p:spPr bwMode="auto">
            <a:xfrm>
              <a:off x="0" y="0"/>
              <a:ext cx="1079" cy="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53" name="Group 81"/>
            <p:cNvGrpSpPr>
              <a:grpSpLocks/>
            </p:cNvGrpSpPr>
            <p:nvPr/>
          </p:nvGrpSpPr>
          <p:grpSpPr bwMode="auto">
            <a:xfrm>
              <a:off x="0" y="157"/>
              <a:ext cx="1079" cy="493"/>
              <a:chOff x="0" y="0"/>
              <a:chExt cx="1080" cy="494"/>
            </a:xfrm>
          </p:grpSpPr>
          <p:sp>
            <p:nvSpPr>
              <p:cNvPr id="3154" name="Rectangle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493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55" name="Group 83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493"/>
                <a:chOff x="0" y="0"/>
                <a:chExt cx="1080" cy="494"/>
              </a:xfrm>
            </p:grpSpPr>
            <p:sp>
              <p:nvSpPr>
                <p:cNvPr id="3156" name="Freeform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494"/>
                </a:xfrm>
                <a:custGeom>
                  <a:avLst/>
                  <a:gdLst>
                    <a:gd name="T0" fmla="*/ 0 w 1079"/>
                    <a:gd name="T1" fmla="*/ 493 h 493"/>
                    <a:gd name="T2" fmla="*/ 0 w 1079"/>
                    <a:gd name="T3" fmla="*/ 0 h 493"/>
                    <a:gd name="T4" fmla="*/ 1079 w 1079"/>
                    <a:gd name="T5" fmla="*/ 0 h 493"/>
                    <a:gd name="T6" fmla="*/ 1079 w 1079"/>
                    <a:gd name="T7" fmla="*/ 493 h 493"/>
                    <a:gd name="T8" fmla="*/ 0 w 1079"/>
                    <a:gd name="T9" fmla="*/ 493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493">
                      <a:moveTo>
                        <a:pt x="0" y="493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493"/>
                      </a:lnTo>
                      <a:lnTo>
                        <a:pt x="0" y="493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-teamId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-desc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-defaultApp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-members : vector</a:t>
                  </a:r>
                </a:p>
              </p:txBody>
            </p:sp>
          </p:grpSp>
        </p:grpSp>
        <p:grpSp>
          <p:nvGrpSpPr>
            <p:cNvPr id="3158" name="Group 86"/>
            <p:cNvGrpSpPr>
              <a:grpSpLocks/>
            </p:cNvGrpSpPr>
            <p:nvPr/>
          </p:nvGrpSpPr>
          <p:grpSpPr bwMode="auto">
            <a:xfrm>
              <a:off x="0" y="650"/>
              <a:ext cx="1079" cy="1950"/>
              <a:chOff x="0" y="0"/>
              <a:chExt cx="1080" cy="1951"/>
            </a:xfrm>
          </p:grpSpPr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194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60" name="Group 88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1949"/>
                <a:chOff x="0" y="0"/>
                <a:chExt cx="1080" cy="1950"/>
              </a:xfrm>
            </p:grpSpPr>
            <p:sp>
              <p:nvSpPr>
                <p:cNvPr id="3161" name="Freeform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1950"/>
                </a:xfrm>
                <a:custGeom>
                  <a:avLst/>
                  <a:gdLst>
                    <a:gd name="T0" fmla="*/ 0 w 1079"/>
                    <a:gd name="T1" fmla="*/ 1949 h 1949"/>
                    <a:gd name="T2" fmla="*/ 0 w 1079"/>
                    <a:gd name="T3" fmla="*/ 0 h 1949"/>
                    <a:gd name="T4" fmla="*/ 1079 w 1079"/>
                    <a:gd name="T5" fmla="*/ 0 h 1949"/>
                    <a:gd name="T6" fmla="*/ 1079 w 1079"/>
                    <a:gd name="T7" fmla="*/ 1949 h 1949"/>
                    <a:gd name="T8" fmla="*/ 0 w 1079"/>
                    <a:gd name="T9" fmla="*/ 1949 h 1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949">
                      <a:moveTo>
                        <a:pt x="0" y="1949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1949"/>
                      </a:lnTo>
                      <a:lnTo>
                        <a:pt x="0" y="194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19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+~Team()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-_display()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+clearAllMembers()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+getDesc()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+getDefaultApp()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+hasFullTimeMember()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+removeMember()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+setDesc()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+setDefaultApp()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3163" name="Group 91"/>
            <p:cNvGrpSpPr>
              <a:grpSpLocks/>
            </p:cNvGrpSpPr>
            <p:nvPr/>
          </p:nvGrpSpPr>
          <p:grpSpPr bwMode="auto">
            <a:xfrm>
              <a:off x="0" y="0"/>
              <a:ext cx="1079" cy="157"/>
              <a:chOff x="0" y="0"/>
              <a:chExt cx="1080" cy="158"/>
            </a:xfrm>
          </p:grpSpPr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9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65" name="Group 93"/>
              <p:cNvGrpSpPr>
                <a:grpSpLocks/>
              </p:cNvGrpSpPr>
              <p:nvPr/>
            </p:nvGrpSpPr>
            <p:grpSpPr bwMode="auto">
              <a:xfrm>
                <a:off x="0" y="0"/>
                <a:ext cx="1079" cy="157"/>
                <a:chOff x="0" y="0"/>
                <a:chExt cx="1080" cy="158"/>
              </a:xfrm>
            </p:grpSpPr>
            <p:sp>
              <p:nvSpPr>
                <p:cNvPr id="3166" name="Freeform 9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0" cy="158"/>
                </a:xfrm>
                <a:custGeom>
                  <a:avLst/>
                  <a:gdLst>
                    <a:gd name="T0" fmla="*/ 0 w 1079"/>
                    <a:gd name="T1" fmla="*/ 157 h 157"/>
                    <a:gd name="T2" fmla="*/ 0 w 1079"/>
                    <a:gd name="T3" fmla="*/ 0 h 157"/>
                    <a:gd name="T4" fmla="*/ 1079 w 1079"/>
                    <a:gd name="T5" fmla="*/ 0 h 157"/>
                    <a:gd name="T6" fmla="*/ 1079 w 1079"/>
                    <a:gd name="T7" fmla="*/ 157 h 157"/>
                    <a:gd name="T8" fmla="*/ 0 w 1079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9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079" y="0"/>
                      </a:lnTo>
                      <a:lnTo>
                        <a:pt x="1079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089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SAMS::Team</a:t>
                  </a:r>
                </a:p>
              </p:txBody>
            </p:sp>
          </p:grpSp>
        </p:grpSp>
      </p:grpSp>
      <p:grpSp>
        <p:nvGrpSpPr>
          <p:cNvPr id="3168" name="Group 96"/>
          <p:cNvGrpSpPr>
            <a:grpSpLocks/>
          </p:cNvGrpSpPr>
          <p:nvPr/>
        </p:nvGrpSpPr>
        <p:grpSpPr bwMode="auto">
          <a:xfrm rot="12420000">
            <a:off x="2019300" y="1298575"/>
            <a:ext cx="1752600" cy="485775"/>
            <a:chOff x="0" y="0"/>
            <a:chExt cx="1105" cy="307"/>
          </a:xfrm>
        </p:grpSpPr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0" y="0"/>
              <a:ext cx="1103" cy="0"/>
            </a:xfrm>
            <a:custGeom>
              <a:avLst/>
              <a:gdLst>
                <a:gd name="T0" fmla="*/ 0 w 1103"/>
                <a:gd name="T1" fmla="*/ 1103 w 11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103">
                  <a:moveTo>
                    <a:pt x="0" y="0"/>
                  </a:moveTo>
                  <a:lnTo>
                    <a:pt x="110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 rot="912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1" name="Rectangle 99"/>
            <p:cNvSpPr>
              <a:spLocks noChangeArrowheads="1"/>
            </p:cNvSpPr>
            <p:nvPr/>
          </p:nvSpPr>
          <p:spPr bwMode="auto">
            <a:xfrm rot="9120000">
              <a:off x="924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2" name="Text Box 100"/>
            <p:cNvSpPr txBox="1">
              <a:spLocks noChangeArrowheads="1"/>
            </p:cNvSpPr>
            <p:nvPr/>
          </p:nvSpPr>
          <p:spPr bwMode="auto">
            <a:xfrm rot="9120000">
              <a:off x="348" y="-123"/>
              <a:ext cx="40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  <p:grpSp>
        <p:nvGrpSpPr>
          <p:cNvPr id="3173" name="Group 101"/>
          <p:cNvGrpSpPr>
            <a:grpSpLocks/>
          </p:cNvGrpSpPr>
          <p:nvPr/>
        </p:nvGrpSpPr>
        <p:grpSpPr bwMode="auto">
          <a:xfrm rot="5400000">
            <a:off x="-531812" y="3608387"/>
            <a:ext cx="3119438" cy="601663"/>
            <a:chOff x="0" y="0"/>
            <a:chExt cx="1965" cy="380"/>
          </a:xfrm>
        </p:grpSpPr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0" y="0"/>
              <a:ext cx="1965" cy="0"/>
            </a:xfrm>
            <a:custGeom>
              <a:avLst/>
              <a:gdLst>
                <a:gd name="T0" fmla="*/ 0 w 1965"/>
                <a:gd name="T1" fmla="*/ 1965 w 196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965">
                  <a:moveTo>
                    <a:pt x="0" y="0"/>
                  </a:moveTo>
                  <a:lnTo>
                    <a:pt x="1965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Rectangle 103"/>
            <p:cNvSpPr>
              <a:spLocks noChangeArrowheads="1"/>
            </p:cNvSpPr>
            <p:nvPr/>
          </p:nvSpPr>
          <p:spPr bwMode="auto">
            <a:xfrm rot="16200000">
              <a:off x="47" y="-79"/>
              <a:ext cx="13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3176" name="Rectangle 104"/>
            <p:cNvSpPr>
              <a:spLocks noChangeArrowheads="1"/>
            </p:cNvSpPr>
            <p:nvPr/>
          </p:nvSpPr>
          <p:spPr bwMode="auto">
            <a:xfrm rot="16200000">
              <a:off x="1794" y="-79"/>
              <a:ext cx="116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3177" name="Text Box 105"/>
            <p:cNvSpPr txBox="1">
              <a:spLocks noChangeArrowheads="1"/>
            </p:cNvSpPr>
            <p:nvPr/>
          </p:nvSpPr>
          <p:spPr bwMode="auto">
            <a:xfrm rot="16200000">
              <a:off x="787" y="-123"/>
              <a:ext cx="389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3178" name="Group 106"/>
          <p:cNvGrpSpPr>
            <a:grpSpLocks/>
          </p:cNvGrpSpPr>
          <p:nvPr/>
        </p:nvGrpSpPr>
        <p:grpSpPr bwMode="auto">
          <a:xfrm>
            <a:off x="2184400" y="7265988"/>
            <a:ext cx="3011488" cy="295275"/>
            <a:chOff x="0" y="0"/>
            <a:chExt cx="1898" cy="187"/>
          </a:xfrm>
        </p:grpSpPr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0" y="0"/>
              <a:ext cx="1896" cy="0"/>
            </a:xfrm>
            <a:custGeom>
              <a:avLst/>
              <a:gdLst>
                <a:gd name="T0" fmla="*/ 0 w 1896"/>
                <a:gd name="T1" fmla="*/ 1896 w 18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896">
                  <a:moveTo>
                    <a:pt x="0" y="0"/>
                  </a:moveTo>
                  <a:lnTo>
                    <a:pt x="1896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Rectangle 108"/>
            <p:cNvSpPr>
              <a:spLocks noChangeArrowheads="1"/>
            </p:cNvSpPr>
            <p:nvPr/>
          </p:nvSpPr>
          <p:spPr bwMode="auto">
            <a:xfrm>
              <a:off x="-6" y="-78"/>
              <a:ext cx="23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0..1</a:t>
              </a:r>
            </a:p>
          </p:txBody>
        </p:sp>
        <p:sp>
          <p:nvSpPr>
            <p:cNvPr id="3181" name="Rectangle 109"/>
            <p:cNvSpPr>
              <a:spLocks noChangeArrowheads="1"/>
            </p:cNvSpPr>
            <p:nvPr/>
          </p:nvSpPr>
          <p:spPr bwMode="auto">
            <a:xfrm>
              <a:off x="1670" y="-78"/>
              <a:ext cx="2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1..*</a:t>
              </a:r>
            </a:p>
          </p:txBody>
        </p:sp>
        <p:sp>
          <p:nvSpPr>
            <p:cNvPr id="3182" name="Text Box 110"/>
            <p:cNvSpPr txBox="1">
              <a:spLocks noChangeArrowheads="1"/>
            </p:cNvSpPr>
            <p:nvPr/>
          </p:nvSpPr>
          <p:spPr bwMode="auto">
            <a:xfrm>
              <a:off x="766" y="-123"/>
              <a:ext cx="36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Member</a:t>
              </a:r>
            </a:p>
          </p:txBody>
        </p:sp>
      </p:grpSp>
      <p:sp>
        <p:nvSpPr>
          <p:cNvPr id="3183" name="Rectangle 111"/>
          <p:cNvSpPr>
            <a:spLocks noChangeArrowheads="1"/>
          </p:cNvSpPr>
          <p:nvPr/>
        </p:nvSpPr>
        <p:spPr bwMode="auto">
          <a:xfrm>
            <a:off x="3281363" y="9510713"/>
            <a:ext cx="558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" name="Rectangle 112"/>
          <p:cNvSpPr>
            <a:spLocks noChangeArrowheads="1"/>
          </p:cNvSpPr>
          <p:nvPr/>
        </p:nvSpPr>
        <p:spPr bwMode="auto">
          <a:xfrm>
            <a:off x="5805488" y="7680325"/>
            <a:ext cx="55562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" name="Rectangle 113"/>
          <p:cNvSpPr>
            <a:spLocks noChangeArrowheads="1"/>
          </p:cNvSpPr>
          <p:nvPr/>
        </p:nvSpPr>
        <p:spPr bwMode="auto">
          <a:xfrm>
            <a:off x="2695575" y="7177088"/>
            <a:ext cx="2222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" name="Rectangle 114"/>
          <p:cNvSpPr>
            <a:spLocks noChangeArrowheads="1"/>
          </p:cNvSpPr>
          <p:nvPr/>
        </p:nvSpPr>
        <p:spPr bwMode="auto">
          <a:xfrm>
            <a:off x="501650" y="5643563"/>
            <a:ext cx="157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/>
          <p:cNvGrpSpPr>
            <a:grpSpLocks/>
          </p:cNvGrpSpPr>
          <p:nvPr/>
        </p:nvGrpSpPr>
        <p:grpSpPr bwMode="auto">
          <a:xfrm>
            <a:off x="2925763" y="463550"/>
            <a:ext cx="2116137" cy="4838700"/>
            <a:chOff x="0" y="0"/>
            <a:chExt cx="1334" cy="3049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332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157"/>
              <a:ext cx="1332" cy="381"/>
              <a:chOff x="0" y="0"/>
              <a:chExt cx="1333" cy="38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381"/>
                <a:chOff x="0" y="0"/>
                <a:chExt cx="1333" cy="382"/>
              </a:xfrm>
            </p:grpSpPr>
            <p:sp>
              <p:nvSpPr>
                <p:cNvPr id="4102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382"/>
                </a:xfrm>
                <a:custGeom>
                  <a:avLst/>
                  <a:gdLst>
                    <a:gd name="T0" fmla="*/ 0 w 1332"/>
                    <a:gd name="T1" fmla="*/ 381 h 381"/>
                    <a:gd name="T2" fmla="*/ 0 w 1332"/>
                    <a:gd name="T3" fmla="*/ 0 h 381"/>
                    <a:gd name="T4" fmla="*/ 1332 w 1332"/>
                    <a:gd name="T5" fmla="*/ 0 h 381"/>
                    <a:gd name="T6" fmla="*/ 1332 w 1332"/>
                    <a:gd name="T7" fmla="*/ 381 h 381"/>
                    <a:gd name="T8" fmla="*/ 0 w 1332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-employees : EmployeeList 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-teams : TeamList*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-programs : ProgramList*</a:t>
                  </a:r>
                </a:p>
              </p:txBody>
            </p:sp>
          </p:grpSp>
        </p:grp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0" y="538"/>
              <a:ext cx="1332" cy="2510"/>
              <a:chOff x="0" y="0"/>
              <a:chExt cx="1333" cy="2511"/>
            </a:xfrm>
          </p:grpSpPr>
          <p:sp>
            <p:nvSpPr>
              <p:cNvPr id="410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2509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2509"/>
                <a:chOff x="0" y="0"/>
                <a:chExt cx="1333" cy="2510"/>
              </a:xfrm>
            </p:grpSpPr>
            <p:sp>
              <p:nvSpPr>
                <p:cNvPr id="4107" name="Freeform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2510"/>
                </a:xfrm>
                <a:custGeom>
                  <a:avLst/>
                  <a:gdLst>
                    <a:gd name="T0" fmla="*/ 0 w 1332"/>
                    <a:gd name="T1" fmla="*/ 2509 h 2509"/>
                    <a:gd name="T2" fmla="*/ 0 w 1332"/>
                    <a:gd name="T3" fmla="*/ 0 h 2509"/>
                    <a:gd name="T4" fmla="*/ 1332 w 1332"/>
                    <a:gd name="T5" fmla="*/ 0 h 2509"/>
                    <a:gd name="T6" fmla="*/ 1332 w 1332"/>
                    <a:gd name="T7" fmla="*/ 2509 h 2509"/>
                    <a:gd name="T8" fmla="*/ 0 w 1332"/>
                    <a:gd name="T9" fmla="*/ 2509 h 2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2509">
                      <a:moveTo>
                        <a:pt x="0" y="2509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2509"/>
                      </a:lnTo>
                      <a:lnTo>
                        <a:pt x="0" y="2509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25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+~AppManager()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+displayEmployees()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+displayTeams()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+displayPrograms()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0" y="0"/>
              <a:ext cx="1332" cy="157"/>
              <a:chOff x="0" y="0"/>
              <a:chExt cx="1333" cy="158"/>
            </a:xfrm>
          </p:grpSpPr>
          <p:sp>
            <p:nvSpPr>
              <p:cNvPr id="411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2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332" cy="157"/>
                <a:chOff x="0" y="0"/>
                <a:chExt cx="1333" cy="158"/>
              </a:xfrm>
            </p:grpSpPr>
            <p:sp>
              <p:nvSpPr>
                <p:cNvPr id="4112" name="Freeform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333" cy="158"/>
                </a:xfrm>
                <a:custGeom>
                  <a:avLst/>
                  <a:gdLst>
                    <a:gd name="T0" fmla="*/ 0 w 1332"/>
                    <a:gd name="T1" fmla="*/ 157 h 157"/>
                    <a:gd name="T2" fmla="*/ 0 w 1332"/>
                    <a:gd name="T3" fmla="*/ 0 h 157"/>
                    <a:gd name="T4" fmla="*/ 1332 w 1332"/>
                    <a:gd name="T5" fmla="*/ 0 h 157"/>
                    <a:gd name="T6" fmla="*/ 1332 w 1332"/>
                    <a:gd name="T7" fmla="*/ 157 h 157"/>
                    <a:gd name="T8" fmla="*/ 0 w 1332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2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332" y="0"/>
                      </a:lnTo>
                      <a:lnTo>
                        <a:pt x="1332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343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SAMS::AppManager</a:t>
                  </a:r>
                </a:p>
              </p:txBody>
            </p:sp>
          </p:grpSp>
        </p:grp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604838" y="6986588"/>
            <a:ext cx="2686050" cy="1993900"/>
            <a:chOff x="0" y="0"/>
            <a:chExt cx="1693" cy="1257"/>
          </a:xfrm>
        </p:grpSpPr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691" cy="1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0" y="157"/>
              <a:ext cx="1691" cy="157"/>
              <a:chOff x="0" y="0"/>
              <a:chExt cx="1692" cy="158"/>
            </a:xfrm>
          </p:grpSpPr>
          <p:sp>
            <p:nvSpPr>
              <p:cNvPr id="4117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8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19" name="Freeform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programs : Map</a:t>
                  </a:r>
                </a:p>
              </p:txBody>
            </p:sp>
          </p:grpSp>
        </p:grpSp>
        <p:grpSp>
          <p:nvGrpSpPr>
            <p:cNvPr id="4121" name="Group 25"/>
            <p:cNvGrpSpPr>
              <a:grpSpLocks/>
            </p:cNvGrpSpPr>
            <p:nvPr/>
          </p:nvGrpSpPr>
          <p:grpSpPr bwMode="auto">
            <a:xfrm>
              <a:off x="0" y="314"/>
              <a:ext cx="1691" cy="942"/>
              <a:chOff x="0" y="0"/>
              <a:chExt cx="1692" cy="943"/>
            </a:xfrm>
          </p:grpSpPr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94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941"/>
                <a:chOff x="0" y="0"/>
                <a:chExt cx="1692" cy="942"/>
              </a:xfrm>
            </p:grpSpPr>
            <p:sp>
              <p:nvSpPr>
                <p:cNvPr id="4124" name="Freeform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942"/>
                </a:xfrm>
                <a:custGeom>
                  <a:avLst/>
                  <a:gdLst>
                    <a:gd name="T0" fmla="*/ 0 w 1691"/>
                    <a:gd name="T1" fmla="*/ 941 h 941"/>
                    <a:gd name="T2" fmla="*/ 0 w 1691"/>
                    <a:gd name="T3" fmla="*/ 0 h 941"/>
                    <a:gd name="T4" fmla="*/ 1691 w 1691"/>
                    <a:gd name="T5" fmla="*/ 0 h 941"/>
                    <a:gd name="T6" fmla="*/ 1691 w 1691"/>
                    <a:gd name="T7" fmla="*/ 941 h 941"/>
                    <a:gd name="T8" fmla="*/ 0 w 1691"/>
                    <a:gd name="T9" fmla="*/ 941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941">
                      <a:moveTo>
                        <a:pt x="0" y="94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941"/>
                      </a:lnTo>
                      <a:lnTo>
                        <a:pt x="0" y="94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9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+ProgramList()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+~ProgramList()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+addProgram()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+changeProgram()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+removeProgram()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26" name="Group 30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8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29" name="Freeform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SAMS::ProgramList</a:t>
                  </a:r>
                </a:p>
              </p:txBody>
            </p:sp>
          </p:grpSp>
        </p:grpSp>
      </p:grp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2366963" y="7131050"/>
            <a:ext cx="22225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4811713" y="6364288"/>
            <a:ext cx="2686050" cy="3238500"/>
            <a:chOff x="0" y="0"/>
            <a:chExt cx="1693" cy="2041"/>
          </a:xfrm>
        </p:grpSpPr>
        <p:sp>
          <p:nvSpPr>
            <p:cNvPr id="4133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1691" cy="20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4" name="Group 38"/>
            <p:cNvGrpSpPr>
              <a:grpSpLocks/>
            </p:cNvGrpSpPr>
            <p:nvPr/>
          </p:nvGrpSpPr>
          <p:grpSpPr bwMode="auto">
            <a:xfrm>
              <a:off x="0" y="157"/>
              <a:ext cx="1691" cy="381"/>
              <a:chOff x="0" y="0"/>
              <a:chExt cx="1692" cy="382"/>
            </a:xfrm>
          </p:grpSpPr>
          <p:sp>
            <p:nvSpPr>
              <p:cNvPr id="4135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38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6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381"/>
                <a:chOff x="0" y="0"/>
                <a:chExt cx="1692" cy="382"/>
              </a:xfrm>
            </p:grpSpPr>
            <p:sp>
              <p:nvSpPr>
                <p:cNvPr id="4137" name="Freeform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382"/>
                </a:xfrm>
                <a:custGeom>
                  <a:avLst/>
                  <a:gdLst>
                    <a:gd name="T0" fmla="*/ 0 w 1691"/>
                    <a:gd name="T1" fmla="*/ 381 h 381"/>
                    <a:gd name="T2" fmla="*/ 0 w 1691"/>
                    <a:gd name="T3" fmla="*/ 0 h 381"/>
                    <a:gd name="T4" fmla="*/ 1691 w 1691"/>
                    <a:gd name="T5" fmla="*/ 0 h 381"/>
                    <a:gd name="T6" fmla="*/ 1691 w 1691"/>
                    <a:gd name="T7" fmla="*/ 381 h 381"/>
                    <a:gd name="T8" fmla="*/ 0 w 1691"/>
                    <a:gd name="T9" fmla="*/ 381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381">
                      <a:moveTo>
                        <a:pt x="0" y="38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38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name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description : string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projectId : string</a:t>
                  </a:r>
                </a:p>
              </p:txBody>
            </p:sp>
          </p:grpSp>
        </p:grpSp>
        <p:grpSp>
          <p:nvGrpSpPr>
            <p:cNvPr id="4139" name="Group 43"/>
            <p:cNvGrpSpPr>
              <a:grpSpLocks/>
            </p:cNvGrpSpPr>
            <p:nvPr/>
          </p:nvGrpSpPr>
          <p:grpSpPr bwMode="auto">
            <a:xfrm>
              <a:off x="0" y="538"/>
              <a:ext cx="1691" cy="1502"/>
              <a:chOff x="0" y="0"/>
              <a:chExt cx="1692" cy="1503"/>
            </a:xfrm>
          </p:grpSpPr>
          <p:sp>
            <p:nvSpPr>
              <p:cNvPr id="4140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01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1" name="Group 45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01"/>
                <a:chOff x="0" y="0"/>
                <a:chExt cx="1692" cy="1502"/>
              </a:xfrm>
            </p:grpSpPr>
            <p:sp>
              <p:nvSpPr>
                <p:cNvPr id="4142" name="Freeform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02"/>
                </a:xfrm>
                <a:custGeom>
                  <a:avLst/>
                  <a:gdLst>
                    <a:gd name="T0" fmla="*/ 0 w 1691"/>
                    <a:gd name="T1" fmla="*/ 1501 h 1501"/>
                    <a:gd name="T2" fmla="*/ 0 w 1691"/>
                    <a:gd name="T3" fmla="*/ 0 h 1501"/>
                    <a:gd name="T4" fmla="*/ 1691 w 1691"/>
                    <a:gd name="T5" fmla="*/ 0 h 1501"/>
                    <a:gd name="T6" fmla="*/ 1691 w 1691"/>
                    <a:gd name="T7" fmla="*/ 1501 h 1501"/>
                    <a:gd name="T8" fmla="*/ 0 w 1691"/>
                    <a:gd name="T9" fmla="*/ 1501 h 1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01">
                      <a:moveTo>
                        <a:pt x="0" y="1501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01"/>
                      </a:lnTo>
                      <a:lnTo>
                        <a:pt x="0" y="1501"/>
                      </a:lnTo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GB" sz="1200">
                      <a:solidFill>
                        <a:srgbClr val="252525"/>
                      </a:solidFill>
                    </a:rPr>
                    <a:t>+Program()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+~Program()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+clearAttributes()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+display()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+getDescription()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+getProjectId()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+populate()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+setName()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+setDescription()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+setProjectId()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+startup()</a:t>
                  </a:r>
                </a:p>
                <a:p>
                  <a:r>
                    <a:rPr lang="en-GB" sz="1200">
                      <a:solidFill>
                        <a:srgbClr val="252525"/>
                      </a:solidFill>
                    </a:rPr>
                    <a:t>+shutdown()</a:t>
                  </a:r>
                </a:p>
              </p:txBody>
            </p:sp>
          </p:grpSp>
        </p:grpSp>
        <p:grpSp>
          <p:nvGrpSpPr>
            <p:cNvPr id="4144" name="Group 48"/>
            <p:cNvGrpSpPr>
              <a:grpSpLocks/>
            </p:cNvGrpSpPr>
            <p:nvPr/>
          </p:nvGrpSpPr>
          <p:grpSpPr bwMode="auto">
            <a:xfrm>
              <a:off x="0" y="0"/>
              <a:ext cx="1691" cy="157"/>
              <a:chOff x="0" y="0"/>
              <a:chExt cx="1692" cy="158"/>
            </a:xfrm>
          </p:grpSpPr>
          <p:sp>
            <p:nvSpPr>
              <p:cNvPr id="4145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1" cy="157"/>
              </a:xfrm>
              <a:prstGeom prst="rect">
                <a:avLst/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7D7D7D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6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1691" cy="157"/>
                <a:chOff x="0" y="0"/>
                <a:chExt cx="1692" cy="158"/>
              </a:xfrm>
            </p:grpSpPr>
            <p:sp>
              <p:nvSpPr>
                <p:cNvPr id="4147" name="Freeform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92" cy="158"/>
                </a:xfrm>
                <a:custGeom>
                  <a:avLst/>
                  <a:gdLst>
                    <a:gd name="T0" fmla="*/ 0 w 1691"/>
                    <a:gd name="T1" fmla="*/ 157 h 157"/>
                    <a:gd name="T2" fmla="*/ 0 w 1691"/>
                    <a:gd name="T3" fmla="*/ 0 h 157"/>
                    <a:gd name="T4" fmla="*/ 1691 w 1691"/>
                    <a:gd name="T5" fmla="*/ 0 h 157"/>
                    <a:gd name="T6" fmla="*/ 1691 w 1691"/>
                    <a:gd name="T7" fmla="*/ 157 h 157"/>
                    <a:gd name="T8" fmla="*/ 0 w 1691"/>
                    <a:gd name="T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1" h="157">
                      <a:moveTo>
                        <a:pt x="0" y="157"/>
                      </a:moveTo>
                      <a:lnTo>
                        <a:pt x="0" y="0"/>
                      </a:lnTo>
                      <a:lnTo>
                        <a:pt x="1691" y="0"/>
                      </a:lnTo>
                      <a:lnTo>
                        <a:pt x="1691" y="157"/>
                      </a:lnTo>
                      <a:lnTo>
                        <a:pt x="0" y="157"/>
                      </a:lnTo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7D7D7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-5" y="0"/>
                  <a:ext cx="1702" cy="1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36000" rIns="54000" bIns="36000" anchor="ctr"/>
                <a:lstStyle>
                  <a:lvl1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defTabSz="455613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defTabSz="4556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GB" sz="1200" b="1">
                      <a:solidFill>
                        <a:srgbClr val="252525"/>
                      </a:solidFill>
                    </a:rPr>
                    <a:t>SAMS::Program</a:t>
                  </a:r>
                </a:p>
              </p:txBody>
            </p:sp>
          </p:grpSp>
        </p:grpSp>
      </p:grp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3290888" y="7983538"/>
            <a:ext cx="1520825" cy="295275"/>
            <a:chOff x="0" y="0"/>
            <a:chExt cx="959" cy="187"/>
          </a:xfrm>
        </p:grpSpPr>
        <p:sp>
          <p:nvSpPr>
            <p:cNvPr id="4150" name="Freeform 54"/>
            <p:cNvSpPr>
              <a:spLocks noChangeArrowheads="1"/>
            </p:cNvSpPr>
            <p:nvPr/>
          </p:nvSpPr>
          <p:spPr bwMode="auto">
            <a:xfrm>
              <a:off x="0" y="0"/>
              <a:ext cx="957" cy="0"/>
            </a:xfrm>
            <a:custGeom>
              <a:avLst/>
              <a:gdLst>
                <a:gd name="T0" fmla="*/ 0 w 957"/>
                <a:gd name="T1" fmla="*/ 957 w 9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57">
                  <a:moveTo>
                    <a:pt x="0" y="0"/>
                  </a:moveTo>
                  <a:lnTo>
                    <a:pt x="957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Rectangle 55"/>
            <p:cNvSpPr>
              <a:spLocks noChangeArrowheads="1"/>
            </p:cNvSpPr>
            <p:nvPr/>
          </p:nvSpPr>
          <p:spPr bwMode="auto">
            <a:xfrm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786" y="-78"/>
              <a:ext cx="11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*</a:t>
              </a:r>
            </a:p>
          </p:txBody>
        </p:sp>
        <p:sp>
          <p:nvSpPr>
            <p:cNvPr id="4153" name="Text Box 57"/>
            <p:cNvSpPr txBox="1">
              <a:spLocks noChangeArrowheads="1"/>
            </p:cNvSpPr>
            <p:nvPr/>
          </p:nvSpPr>
          <p:spPr bwMode="auto">
            <a:xfrm>
              <a:off x="283" y="-123"/>
              <a:ext cx="391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Contains</a:t>
              </a:r>
            </a:p>
          </p:txBody>
        </p:sp>
      </p:grpSp>
      <p:grpSp>
        <p:nvGrpSpPr>
          <p:cNvPr id="4154" name="Group 58"/>
          <p:cNvGrpSpPr>
            <a:grpSpLocks/>
          </p:cNvGrpSpPr>
          <p:nvPr/>
        </p:nvGrpSpPr>
        <p:grpSpPr bwMode="auto">
          <a:xfrm rot="8400000">
            <a:off x="1484313" y="5699125"/>
            <a:ext cx="2641600" cy="503238"/>
            <a:chOff x="0" y="0"/>
            <a:chExt cx="1665" cy="318"/>
          </a:xfrm>
        </p:grpSpPr>
        <p:sp>
          <p:nvSpPr>
            <p:cNvPr id="4155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663" cy="0"/>
            </a:xfrm>
            <a:custGeom>
              <a:avLst/>
              <a:gdLst>
                <a:gd name="T0" fmla="*/ 0 w 1663"/>
                <a:gd name="T1" fmla="*/ 1663 w 16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663">
                  <a:moveTo>
                    <a:pt x="0" y="0"/>
                  </a:moveTo>
                  <a:lnTo>
                    <a:pt x="1663" y="0"/>
                  </a:lnTo>
                </a:path>
              </a:pathLst>
            </a:custGeom>
            <a:noFill/>
            <a:ln w="9525">
              <a:solidFill>
                <a:srgbClr val="555555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Rectangle 60"/>
            <p:cNvSpPr>
              <a:spLocks noChangeArrowheads="1"/>
            </p:cNvSpPr>
            <p:nvPr/>
          </p:nvSpPr>
          <p:spPr bwMode="auto">
            <a:xfrm rot="13140000">
              <a:off x="47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7" name="Rectangle 61"/>
            <p:cNvSpPr>
              <a:spLocks noChangeArrowheads="1"/>
            </p:cNvSpPr>
            <p:nvPr/>
          </p:nvSpPr>
          <p:spPr bwMode="auto">
            <a:xfrm rot="13140000">
              <a:off x="1484" y="-78"/>
              <a:ext cx="13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55555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54000" tIns="36000" rIns="54000" bIns="36000" anchor="ctr"/>
            <a:lstStyle/>
            <a:p>
              <a:pPr algn="ctr" defTabSz="455613"/>
              <a:r>
                <a:rPr lang="en-GB" sz="1200">
                  <a:solidFill>
                    <a:srgbClr val="252525"/>
                  </a:solidFill>
                </a:rPr>
                <a:t>1</a:t>
              </a:r>
            </a:p>
          </p:txBody>
        </p:sp>
        <p:sp>
          <p:nvSpPr>
            <p:cNvPr id="4158" name="Text Box 62"/>
            <p:cNvSpPr txBox="1">
              <a:spLocks noChangeArrowheads="1"/>
            </p:cNvSpPr>
            <p:nvPr/>
          </p:nvSpPr>
          <p:spPr bwMode="auto">
            <a:xfrm rot="13140000">
              <a:off x="628" y="-123"/>
              <a:ext cx="40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455613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sz="1200">
                  <a:solidFill>
                    <a:srgbClr val="252525"/>
                  </a:solidFill>
                </a:rPr>
                <a:t>Manages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7770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8" y="151606"/>
            <a:ext cx="7042588" cy="97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8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586</Words>
  <Application>Microsoft Office PowerPoint</Application>
  <PresentationFormat>Custom</PresentationFormat>
  <Paragraphs>193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SAS Batch application manager</vt:lpstr>
      <vt:lpstr>Project Summary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Batch application manager</dc:title>
  <cp:lastModifiedBy>Brian</cp:lastModifiedBy>
  <cp:revision>2</cp:revision>
  <dcterms:modified xsi:type="dcterms:W3CDTF">2012-02-20T21:45:06Z</dcterms:modified>
</cp:coreProperties>
</file>