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8288000" cy="10287000"/>
  <p:notesSz cx="6858000" cy="9144000"/>
  <p:embeddedFontLst>
    <p:embeddedFont>
      <p:font typeface="TT Fors Bold" charset="1" panose="020B0003030001020000"/>
      <p:regular r:id="rId15"/>
    </p:embeddedFont>
    <p:embeddedFont>
      <p:font typeface="TT Fors" charset="1" panose="020B0003030001020000"/>
      <p:regular r:id="rId16"/>
    </p:embeddedFont>
    <p:embeddedFont>
      <p:font typeface="Open Sans Bold" charset="1" panose="020B0806030504020204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0.png" Type="http://schemas.openxmlformats.org/officeDocument/2006/relationships/image"/><Relationship Id="rId11" Target="../media/image11.svg" Type="http://schemas.openxmlformats.org/officeDocument/2006/relationships/image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Relationship Id="rId6" Target="../media/image6.png" Type="http://schemas.openxmlformats.org/officeDocument/2006/relationships/image"/><Relationship Id="rId7" Target="../media/image7.svg" Type="http://schemas.openxmlformats.org/officeDocument/2006/relationships/image"/><Relationship Id="rId8" Target="../media/image8.png" Type="http://schemas.openxmlformats.org/officeDocument/2006/relationships/image"/><Relationship Id="rId9" Target="../media/image9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.png" Type="http://schemas.openxmlformats.org/officeDocument/2006/relationships/image"/><Relationship Id="rId11" Target="../media/image3.svg" Type="http://schemas.openxmlformats.org/officeDocument/2006/relationships/image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Relationship Id="rId5" Target="../media/image15.svg" Type="http://schemas.openxmlformats.org/officeDocument/2006/relationships/image"/><Relationship Id="rId6" Target="../media/image16.png" Type="http://schemas.openxmlformats.org/officeDocument/2006/relationships/image"/><Relationship Id="rId7" Target="../media/image17.sv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Relationship Id="rId5" Target="../media/image2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2.png" Type="http://schemas.openxmlformats.org/officeDocument/2006/relationships/image"/><Relationship Id="rId3" Target="../media/image23.png" Type="http://schemas.openxmlformats.org/officeDocument/2006/relationships/image"/><Relationship Id="rId4" Target="../media/image24.png" Type="http://schemas.openxmlformats.org/officeDocument/2006/relationships/image"/><Relationship Id="rId5" Target="../media/image25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26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1423" y="1028700"/>
            <a:ext cx="5147877" cy="8229600"/>
            <a:chOff x="0" y="0"/>
            <a:chExt cx="135581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5819" cy="2167467"/>
            </a:xfrm>
            <a:custGeom>
              <a:avLst/>
              <a:gdLst/>
              <a:ahLst/>
              <a:cxnLst/>
              <a:rect r="r" b="b" t="t" l="l"/>
              <a:pathLst>
                <a:path h="2167467" w="1355819">
                  <a:moveTo>
                    <a:pt x="0" y="0"/>
                  </a:moveTo>
                  <a:lnTo>
                    <a:pt x="1355819" y="0"/>
                  </a:lnTo>
                  <a:lnTo>
                    <a:pt x="135581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5819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87623" y="1353066"/>
            <a:ext cx="4395478" cy="7580869"/>
            <a:chOff x="0" y="0"/>
            <a:chExt cx="680975" cy="11744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0975" cy="1174475"/>
            </a:xfrm>
            <a:custGeom>
              <a:avLst/>
              <a:gdLst/>
              <a:ahLst/>
              <a:cxnLst/>
              <a:rect r="r" b="b" t="t" l="l"/>
              <a:pathLst>
                <a:path h="1174475" w="680975">
                  <a:moveTo>
                    <a:pt x="0" y="0"/>
                  </a:moveTo>
                  <a:lnTo>
                    <a:pt x="680975" y="0"/>
                  </a:lnTo>
                  <a:lnTo>
                    <a:pt x="680975" y="1174475"/>
                  </a:lnTo>
                  <a:lnTo>
                    <a:pt x="0" y="1174475"/>
                  </a:lnTo>
                  <a:close/>
                </a:path>
              </a:pathLst>
            </a:custGeom>
            <a:blipFill>
              <a:blip r:embed="rId2"/>
              <a:stretch>
                <a:fillRect l="-79433" t="0" r="-79433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94190" y="401853"/>
            <a:ext cx="9560881" cy="49517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4"/>
              </a:lnSpc>
            </a:pPr>
            <a:r>
              <a:rPr lang="en-US" sz="13568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Economic Analysis of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4190" y="5172667"/>
            <a:ext cx="9560881" cy="33393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4"/>
              </a:lnSpc>
            </a:pPr>
            <a:r>
              <a:rPr lang="en-US" sz="13568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Software Projects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07786" y="8229182"/>
            <a:ext cx="2601807" cy="2601807"/>
          </a:xfrm>
          <a:custGeom>
            <a:avLst/>
            <a:gdLst/>
            <a:ahLst/>
            <a:cxnLst/>
            <a:rect r="r" b="b" t="t" l="l"/>
            <a:pathLst>
              <a:path h="2601807" w="2601807">
                <a:moveTo>
                  <a:pt x="0" y="0"/>
                </a:moveTo>
                <a:lnTo>
                  <a:pt x="2601808" y="0"/>
                </a:lnTo>
                <a:lnTo>
                  <a:pt x="2601808" y="2601807"/>
                </a:lnTo>
                <a:lnTo>
                  <a:pt x="0" y="2601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-1015141" y="-1101841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949171" y="4551628"/>
            <a:ext cx="5146888" cy="3915652"/>
            <a:chOff x="0" y="0"/>
            <a:chExt cx="1355559" cy="10312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5559" cy="1031283"/>
            </a:xfrm>
            <a:custGeom>
              <a:avLst/>
              <a:gdLst/>
              <a:ahLst/>
              <a:cxnLst/>
              <a:rect r="r" b="b" t="t" l="l"/>
              <a:pathLst>
                <a:path h="1031283" w="1355559">
                  <a:moveTo>
                    <a:pt x="0" y="0"/>
                  </a:moveTo>
                  <a:lnTo>
                    <a:pt x="1355559" y="0"/>
                  </a:lnTo>
                  <a:lnTo>
                    <a:pt x="1355559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355559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Estimate effort, time &amp; team size using the COCOMO model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49171" y="1559877"/>
            <a:ext cx="15319654" cy="81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WHAT DOES IT DO 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808431" y="4551628"/>
            <a:ext cx="5460394" cy="3915652"/>
            <a:chOff x="0" y="0"/>
            <a:chExt cx="1438129" cy="1031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438129" cy="1031283"/>
            </a:xfrm>
            <a:custGeom>
              <a:avLst/>
              <a:gdLst/>
              <a:ahLst/>
              <a:cxnLst/>
              <a:rect r="r" b="b" t="t" l="l"/>
              <a:pathLst>
                <a:path h="1031283" w="1438129">
                  <a:moveTo>
                    <a:pt x="0" y="0"/>
                  </a:moveTo>
                  <a:lnTo>
                    <a:pt x="1438129" y="0"/>
                  </a:lnTo>
                  <a:lnTo>
                    <a:pt x="1438129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1438129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Score risks based on probability and impact levels</a:t>
              </a:r>
            </a:p>
          </p:txBody>
        </p:sp>
      </p:grpSp>
      <p:sp>
        <p:nvSpPr>
          <p:cNvPr name="AutoShape 9" id="9"/>
          <p:cNvSpPr/>
          <p:nvPr/>
        </p:nvSpPr>
        <p:spPr>
          <a:xfrm flipV="true">
            <a:off x="4854024" y="3444066"/>
            <a:ext cx="8622162" cy="0"/>
          </a:xfrm>
          <a:prstGeom prst="line">
            <a:avLst/>
          </a:prstGeom>
          <a:ln cap="flat" w="1905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0" id="10"/>
          <p:cNvSpPr/>
          <p:nvPr/>
        </p:nvSpPr>
        <p:spPr>
          <a:xfrm flipH="true">
            <a:off x="4522615" y="3444066"/>
            <a:ext cx="331409" cy="1107562"/>
          </a:xfrm>
          <a:prstGeom prst="line">
            <a:avLst/>
          </a:prstGeom>
          <a:ln cap="flat" w="1905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H="true" flipV="true">
            <a:off x="13476186" y="3439086"/>
            <a:ext cx="358885" cy="1129007"/>
          </a:xfrm>
          <a:prstGeom prst="line">
            <a:avLst/>
          </a:prstGeom>
          <a:ln cap="flat" w="1905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>
            <a:off x="9618523" y="2371280"/>
            <a:ext cx="0" cy="1072786"/>
          </a:xfrm>
          <a:prstGeom prst="line">
            <a:avLst/>
          </a:prstGeom>
          <a:ln cap="flat" w="19050">
            <a:solidFill>
              <a:srgbClr val="145DA0"/>
            </a:solidFill>
            <a:prstDash val="solid"/>
            <a:headEnd type="oval" len="lg" w="lg"/>
            <a:tailEnd type="none" len="sm" w="sm"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4328113" y="-1046571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4" id="14"/>
          <p:cNvSpPr/>
          <p:nvPr/>
        </p:nvSpPr>
        <p:spPr>
          <a:xfrm flipH="true">
            <a:off x="9614671" y="3439086"/>
            <a:ext cx="3852" cy="1112542"/>
          </a:xfrm>
          <a:prstGeom prst="line">
            <a:avLst/>
          </a:prstGeom>
          <a:ln cap="flat" w="19050">
            <a:solidFill>
              <a:srgbClr val="145DA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15" id="15"/>
          <p:cNvGrpSpPr/>
          <p:nvPr/>
        </p:nvGrpSpPr>
        <p:grpSpPr>
          <a:xfrm rot="0">
            <a:off x="7571138" y="4551628"/>
            <a:ext cx="3823688" cy="3915652"/>
            <a:chOff x="0" y="0"/>
            <a:chExt cx="1007062" cy="1031283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007062" cy="1031283"/>
            </a:xfrm>
            <a:custGeom>
              <a:avLst/>
              <a:gdLst/>
              <a:ahLst/>
              <a:cxnLst/>
              <a:rect r="r" b="b" t="t" l="l"/>
              <a:pathLst>
                <a:path h="1031283" w="1007062">
                  <a:moveTo>
                    <a:pt x="0" y="0"/>
                  </a:moveTo>
                  <a:lnTo>
                    <a:pt x="1007062" y="0"/>
                  </a:lnTo>
                  <a:lnTo>
                    <a:pt x="1007062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0" y="38100"/>
              <a:ext cx="1007062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Calculate ROI, Net Present Value and Payback time</a:t>
              </a:r>
            </a:p>
          </p:txBody>
        </p:sp>
      </p:grpSp>
      <p:sp>
        <p:nvSpPr>
          <p:cNvPr name="TextBox 18" id="18"/>
          <p:cNvSpPr txBox="true"/>
          <p:nvPr/>
        </p:nvSpPr>
        <p:spPr>
          <a:xfrm rot="0">
            <a:off x="2610770" y="4668515"/>
            <a:ext cx="3823688" cy="56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</a:t>
            </a:r>
            <a:r>
              <a:rPr lang="en-US" b="true" sz="3268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ost Estimation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26784" y="4611885"/>
            <a:ext cx="3823688" cy="562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Ri</a:t>
            </a:r>
            <a:r>
              <a:rPr lang="en-US" b="true" sz="3268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sk Assessment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7540400" y="4611909"/>
            <a:ext cx="3823688" cy="562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76"/>
              </a:lnSpc>
            </a:pPr>
            <a:r>
              <a:rPr lang="en-US" sz="3268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Financial</a:t>
            </a:r>
            <a:r>
              <a:rPr lang="en-US" b="true" sz="3268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Analysis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2081619" y="6031095"/>
            <a:ext cx="4971725" cy="3003609"/>
            <a:chOff x="0" y="0"/>
            <a:chExt cx="1707031" cy="103128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07031" cy="1031283"/>
            </a:xfrm>
            <a:custGeom>
              <a:avLst/>
              <a:gdLst/>
              <a:ahLst/>
              <a:cxnLst/>
              <a:rect r="r" b="b" t="t" l="l"/>
              <a:pathLst>
                <a:path h="1031283" w="1707031">
                  <a:moveTo>
                    <a:pt x="0" y="0"/>
                  </a:moveTo>
                  <a:lnTo>
                    <a:pt x="1707031" y="0"/>
                  </a:lnTo>
                  <a:lnTo>
                    <a:pt x="1707031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38100"/>
              <a:ext cx="1707031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Backend logic and real-time calculation engine</a:t>
              </a: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39646" y="1073213"/>
            <a:ext cx="15319654" cy="81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15"/>
              </a:lnSpc>
            </a:pPr>
            <a:r>
              <a:rPr lang="en-US" sz="6399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WHAT DID WE USE ?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1605341" y="6031095"/>
            <a:ext cx="5274562" cy="3003609"/>
            <a:chOff x="0" y="0"/>
            <a:chExt cx="1811010" cy="103128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811010" cy="1031283"/>
            </a:xfrm>
            <a:custGeom>
              <a:avLst/>
              <a:gdLst/>
              <a:ahLst/>
              <a:cxnLst/>
              <a:rect r="r" b="b" t="t" l="l"/>
              <a:pathLst>
                <a:path h="1031283" w="1811010">
                  <a:moveTo>
                    <a:pt x="0" y="0"/>
                  </a:moveTo>
                  <a:lnTo>
                    <a:pt x="1811010" y="0"/>
                  </a:lnTo>
                  <a:lnTo>
                    <a:pt x="1811010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38100"/>
              <a:ext cx="1811010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Responsive interface design for easy interaction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328113" y="-1046571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7512255" y="6031095"/>
            <a:ext cx="3693558" cy="3003609"/>
            <a:chOff x="0" y="0"/>
            <a:chExt cx="1268175" cy="1031283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268175" cy="1031283"/>
            </a:xfrm>
            <a:custGeom>
              <a:avLst/>
              <a:gdLst/>
              <a:ahLst/>
              <a:cxnLst/>
              <a:rect r="r" b="b" t="t" l="l"/>
              <a:pathLst>
                <a:path h="1031283" w="1268175">
                  <a:moveTo>
                    <a:pt x="0" y="0"/>
                  </a:moveTo>
                  <a:lnTo>
                    <a:pt x="1268175" y="0"/>
                  </a:lnTo>
                  <a:lnTo>
                    <a:pt x="1268175" y="1031283"/>
                  </a:lnTo>
                  <a:lnTo>
                    <a:pt x="0" y="1031283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38100"/>
              <a:ext cx="1268175" cy="993183"/>
            </a:xfrm>
            <a:prstGeom prst="rect">
              <a:avLst/>
            </a:prstGeom>
          </p:spPr>
          <p:txBody>
            <a:bodyPr anchor="ctr" rtlCol="false" tIns="254000" lIns="254000" bIns="254000" rIns="254000"/>
            <a:lstStyle/>
            <a:p>
              <a:pPr algn="ctr">
                <a:lnSpc>
                  <a:spcPts val="2544"/>
                </a:lnSpc>
              </a:pPr>
              <a:r>
                <a:rPr lang="en-US" sz="2400">
                  <a:solidFill>
                    <a:srgbClr val="145DA0"/>
                  </a:solidFill>
                  <a:latin typeface="TT Fors"/>
                  <a:ea typeface="TT Fors"/>
                  <a:cs typeface="TT Fors"/>
                  <a:sym typeface="TT Fors"/>
                </a:rPr>
                <a:t>Handles user input and dynamic updates</a:t>
              </a: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3165923" y="2807273"/>
            <a:ext cx="2803118" cy="2787828"/>
          </a:xfrm>
          <a:custGeom>
            <a:avLst/>
            <a:gdLst/>
            <a:ahLst/>
            <a:cxnLst/>
            <a:rect r="r" b="b" t="t" l="l"/>
            <a:pathLst>
              <a:path h="2787828" w="2803118">
                <a:moveTo>
                  <a:pt x="0" y="0"/>
                </a:moveTo>
                <a:lnTo>
                  <a:pt x="2803118" y="0"/>
                </a:lnTo>
                <a:lnTo>
                  <a:pt x="2803118" y="2787828"/>
                </a:lnTo>
                <a:lnTo>
                  <a:pt x="0" y="27878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8052884" y="2888941"/>
            <a:ext cx="2552917" cy="2624494"/>
          </a:xfrm>
          <a:custGeom>
            <a:avLst/>
            <a:gdLst/>
            <a:ahLst/>
            <a:cxnLst/>
            <a:rect r="r" b="b" t="t" l="l"/>
            <a:pathLst>
              <a:path h="2624494" w="2552917">
                <a:moveTo>
                  <a:pt x="0" y="0"/>
                </a:moveTo>
                <a:lnTo>
                  <a:pt x="2552917" y="0"/>
                </a:lnTo>
                <a:lnTo>
                  <a:pt x="2552917" y="2624493"/>
                </a:lnTo>
                <a:lnTo>
                  <a:pt x="0" y="26244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2024948" y="2888941"/>
            <a:ext cx="1861005" cy="2624494"/>
          </a:xfrm>
          <a:custGeom>
            <a:avLst/>
            <a:gdLst/>
            <a:ahLst/>
            <a:cxnLst/>
            <a:rect r="r" b="b" t="t" l="l"/>
            <a:pathLst>
              <a:path h="2624494" w="1861005">
                <a:moveTo>
                  <a:pt x="0" y="0"/>
                </a:moveTo>
                <a:lnTo>
                  <a:pt x="1861004" y="0"/>
                </a:lnTo>
                <a:lnTo>
                  <a:pt x="1861004" y="2624493"/>
                </a:lnTo>
                <a:lnTo>
                  <a:pt x="0" y="26244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328113" y="2978049"/>
            <a:ext cx="2466238" cy="2535385"/>
          </a:xfrm>
          <a:custGeom>
            <a:avLst/>
            <a:gdLst/>
            <a:ahLst/>
            <a:cxnLst/>
            <a:rect r="r" b="b" t="t" l="l"/>
            <a:pathLst>
              <a:path h="2535385" w="2466238">
                <a:moveTo>
                  <a:pt x="0" y="0"/>
                </a:moveTo>
                <a:lnTo>
                  <a:pt x="2466238" y="0"/>
                </a:lnTo>
                <a:lnTo>
                  <a:pt x="2466238" y="2535385"/>
                </a:lnTo>
                <a:lnTo>
                  <a:pt x="0" y="253538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2720703" y="6114751"/>
            <a:ext cx="3693558" cy="4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507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PYTHON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2395843" y="6071312"/>
            <a:ext cx="3693558" cy="4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507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HTML/CSS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7482564" y="6071330"/>
            <a:ext cx="3693558" cy="437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10"/>
              </a:lnSpc>
            </a:pPr>
            <a:r>
              <a:rPr lang="en-US" sz="2507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JAVASCRIPT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2509567" y="5086350"/>
            <a:ext cx="2494621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" id="3"/>
          <p:cNvSpPr/>
          <p:nvPr/>
        </p:nvSpPr>
        <p:spPr>
          <a:xfrm>
            <a:off x="8443156" y="5143500"/>
            <a:ext cx="2494621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4" id="4"/>
          <p:cNvSpPr/>
          <p:nvPr/>
        </p:nvSpPr>
        <p:spPr>
          <a:xfrm>
            <a:off x="12920130" y="5200650"/>
            <a:ext cx="2494621" cy="0"/>
          </a:xfrm>
          <a:prstGeom prst="line">
            <a:avLst/>
          </a:prstGeom>
          <a:ln cap="flat" w="1143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509587" y="5884806"/>
            <a:ext cx="3505462" cy="2543876"/>
          </a:xfrm>
          <a:custGeom>
            <a:avLst/>
            <a:gdLst/>
            <a:ahLst/>
            <a:cxnLst/>
            <a:rect r="r" b="b" t="t" l="l"/>
            <a:pathLst>
              <a:path h="2543876" w="3505462">
                <a:moveTo>
                  <a:pt x="0" y="0"/>
                </a:moveTo>
                <a:lnTo>
                  <a:pt x="3505462" y="0"/>
                </a:lnTo>
                <a:lnTo>
                  <a:pt x="3505462" y="2543876"/>
                </a:lnTo>
                <a:lnTo>
                  <a:pt x="0" y="25438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79808" y="5884806"/>
            <a:ext cx="2345489" cy="3201039"/>
          </a:xfrm>
          <a:custGeom>
            <a:avLst/>
            <a:gdLst/>
            <a:ahLst/>
            <a:cxnLst/>
            <a:rect r="r" b="b" t="t" l="l"/>
            <a:pathLst>
              <a:path h="3201039" w="2345489">
                <a:moveTo>
                  <a:pt x="0" y="0"/>
                </a:moveTo>
                <a:lnTo>
                  <a:pt x="2345489" y="0"/>
                </a:lnTo>
                <a:lnTo>
                  <a:pt x="2345489" y="3201039"/>
                </a:lnTo>
                <a:lnTo>
                  <a:pt x="0" y="320103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805927" y="5884806"/>
            <a:ext cx="2981706" cy="3201039"/>
          </a:xfrm>
          <a:custGeom>
            <a:avLst/>
            <a:gdLst/>
            <a:ahLst/>
            <a:cxnLst/>
            <a:rect r="r" b="b" t="t" l="l"/>
            <a:pathLst>
              <a:path h="3201039" w="2981706">
                <a:moveTo>
                  <a:pt x="0" y="0"/>
                </a:moveTo>
                <a:lnTo>
                  <a:pt x="2981706" y="0"/>
                </a:lnTo>
                <a:lnTo>
                  <a:pt x="2981706" y="3201039"/>
                </a:lnTo>
                <a:lnTo>
                  <a:pt x="0" y="320103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5310702" y="5884806"/>
            <a:ext cx="2467710" cy="3201039"/>
          </a:xfrm>
          <a:custGeom>
            <a:avLst/>
            <a:gdLst/>
            <a:ahLst/>
            <a:cxnLst/>
            <a:rect r="r" b="b" t="t" l="l"/>
            <a:pathLst>
              <a:path h="3201039" w="2467710">
                <a:moveTo>
                  <a:pt x="0" y="0"/>
                </a:moveTo>
                <a:lnTo>
                  <a:pt x="2467711" y="0"/>
                </a:lnTo>
                <a:lnTo>
                  <a:pt x="2467711" y="3201039"/>
                </a:lnTo>
                <a:lnTo>
                  <a:pt x="0" y="320103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09587" y="1209675"/>
            <a:ext cx="17268825" cy="91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1"/>
              </a:lnSpc>
            </a:pPr>
            <a:r>
              <a:rPr lang="en-US" sz="7214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HOW IT WORKS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0" y="4058267"/>
            <a:ext cx="3303061" cy="68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3969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INPUT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639492" y="4058267"/>
            <a:ext cx="4504508" cy="68017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6"/>
              </a:lnSpc>
            </a:pPr>
            <a:r>
              <a:rPr lang="en-US" sz="3968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CALCULATION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02424" y="4058267"/>
            <a:ext cx="4504508" cy="68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3969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RESULTS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4327634" y="4058294"/>
            <a:ext cx="4504508" cy="680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557"/>
              </a:lnSpc>
            </a:pPr>
            <a:r>
              <a:rPr lang="en-US" sz="3969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PDF REPORT</a:t>
            </a:r>
          </a:p>
        </p:txBody>
      </p:sp>
      <p:sp>
        <p:nvSpPr>
          <p:cNvPr name="Freeform 14" id="14"/>
          <p:cNvSpPr/>
          <p:nvPr/>
        </p:nvSpPr>
        <p:spPr>
          <a:xfrm flipH="false" flipV="false" rot="0">
            <a:off x="14328113" y="-1046571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206500" y="3825875"/>
            <a:ext cx="7841305" cy="5062548"/>
          </a:xfrm>
          <a:custGeom>
            <a:avLst/>
            <a:gdLst/>
            <a:ahLst/>
            <a:cxnLst/>
            <a:rect r="r" b="b" t="t" l="l"/>
            <a:pathLst>
              <a:path h="5062548" w="7841305">
                <a:moveTo>
                  <a:pt x="0" y="0"/>
                </a:moveTo>
                <a:lnTo>
                  <a:pt x="7841305" y="0"/>
                </a:lnTo>
                <a:lnTo>
                  <a:pt x="7841305" y="5062548"/>
                </a:lnTo>
                <a:lnTo>
                  <a:pt x="0" y="506254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9587" y="1209675"/>
            <a:ext cx="17268825" cy="91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1"/>
              </a:lnSpc>
            </a:pPr>
            <a:r>
              <a:rPr lang="en-US" sz="7214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COCOMO ESTIMATION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4847225" y="-1022759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8" y="0"/>
                </a:lnTo>
                <a:lnTo>
                  <a:pt x="2931188" y="2931188"/>
                </a:lnTo>
                <a:lnTo>
                  <a:pt x="0" y="293118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0332229" y="5675208"/>
            <a:ext cx="6529954" cy="1858589"/>
          </a:xfrm>
          <a:custGeom>
            <a:avLst/>
            <a:gdLst/>
            <a:ahLst/>
            <a:cxnLst/>
            <a:rect r="r" b="b" t="t" l="l"/>
            <a:pathLst>
              <a:path h="1858589" w="6529954">
                <a:moveTo>
                  <a:pt x="0" y="0"/>
                </a:moveTo>
                <a:lnTo>
                  <a:pt x="6529954" y="0"/>
                </a:lnTo>
                <a:lnTo>
                  <a:pt x="6529954" y="1858589"/>
                </a:lnTo>
                <a:lnTo>
                  <a:pt x="0" y="1858589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0203861" y="3239914"/>
            <a:ext cx="6165531" cy="16339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37"/>
              </a:lnSpc>
            </a:pPr>
            <a:r>
              <a:rPr lang="en-US" sz="4669" b="true">
                <a:solidFill>
                  <a:srgbClr val="145DA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Basic COCOMO model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893961" y="3234134"/>
            <a:ext cx="7841305" cy="5553258"/>
          </a:xfrm>
          <a:custGeom>
            <a:avLst/>
            <a:gdLst/>
            <a:ahLst/>
            <a:cxnLst/>
            <a:rect r="r" b="b" t="t" l="l"/>
            <a:pathLst>
              <a:path h="5553258" w="7841305">
                <a:moveTo>
                  <a:pt x="0" y="0"/>
                </a:moveTo>
                <a:lnTo>
                  <a:pt x="7841305" y="0"/>
                </a:lnTo>
                <a:lnTo>
                  <a:pt x="7841305" y="5553259"/>
                </a:lnTo>
                <a:lnTo>
                  <a:pt x="0" y="555325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38" r="0" b="-9575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454643"/>
            <a:ext cx="9392569" cy="79080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068715" indent="-534357" lvl="1">
              <a:lnSpc>
                <a:spcPts val="5247"/>
              </a:lnSpc>
              <a:buFont typeface="Arial"/>
              <a:buChar char="•"/>
            </a:pPr>
            <a:r>
              <a:rPr lang="en-US" sz="49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ROI: Profit vs. cost</a:t>
            </a:r>
          </a:p>
          <a:p>
            <a:pPr algn="l">
              <a:lnSpc>
                <a:spcPts val="5247"/>
              </a:lnSpc>
            </a:pPr>
          </a:p>
          <a:p>
            <a:pPr algn="l">
              <a:lnSpc>
                <a:spcPts val="5247"/>
              </a:lnSpc>
            </a:pPr>
          </a:p>
          <a:p>
            <a:pPr algn="l">
              <a:lnSpc>
                <a:spcPts val="5247"/>
              </a:lnSpc>
            </a:pPr>
          </a:p>
          <a:p>
            <a:pPr algn="ctr">
              <a:lnSpc>
                <a:spcPts val="5247"/>
              </a:lnSpc>
            </a:pPr>
          </a:p>
          <a:p>
            <a:pPr algn="l" marL="1068715" indent="-534357" lvl="1">
              <a:lnSpc>
                <a:spcPts val="5247"/>
              </a:lnSpc>
              <a:spcBef>
                <a:spcPct val="0"/>
              </a:spcBef>
              <a:buFont typeface="Arial"/>
              <a:buChar char="•"/>
            </a:pPr>
            <a:r>
              <a:rPr lang="en-US" sz="49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NPV: </a:t>
            </a:r>
            <a:r>
              <a:rPr lang="en-US" sz="49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Value of future gains</a:t>
            </a:r>
          </a:p>
          <a:p>
            <a:pPr algn="l">
              <a:lnSpc>
                <a:spcPts val="5247"/>
              </a:lnSpc>
              <a:spcBef>
                <a:spcPct val="0"/>
              </a:spcBef>
            </a:pPr>
          </a:p>
          <a:p>
            <a:pPr algn="l">
              <a:lnSpc>
                <a:spcPts val="5247"/>
              </a:lnSpc>
              <a:spcBef>
                <a:spcPct val="0"/>
              </a:spcBef>
            </a:pPr>
          </a:p>
          <a:p>
            <a:pPr algn="l">
              <a:lnSpc>
                <a:spcPts val="5247"/>
              </a:lnSpc>
              <a:spcBef>
                <a:spcPct val="0"/>
              </a:spcBef>
            </a:pPr>
          </a:p>
          <a:p>
            <a:pPr algn="l">
              <a:lnSpc>
                <a:spcPts val="5247"/>
              </a:lnSpc>
              <a:spcBef>
                <a:spcPct val="0"/>
              </a:spcBef>
            </a:pPr>
          </a:p>
          <a:p>
            <a:pPr algn="l" marL="1068715" indent="-534357" lvl="1">
              <a:lnSpc>
                <a:spcPts val="5247"/>
              </a:lnSpc>
              <a:spcBef>
                <a:spcPct val="0"/>
              </a:spcBef>
              <a:buFont typeface="Arial"/>
              <a:buChar char="•"/>
            </a:pPr>
            <a:r>
              <a:rPr lang="en-US" sz="49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PAYBACK: Years to break even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545413" y="1552298"/>
            <a:ext cx="6697859" cy="1381433"/>
          </a:xfrm>
          <a:custGeom>
            <a:avLst/>
            <a:gdLst/>
            <a:ahLst/>
            <a:cxnLst/>
            <a:rect r="r" b="b" t="t" l="l"/>
            <a:pathLst>
              <a:path h="1381433" w="6697859">
                <a:moveTo>
                  <a:pt x="0" y="0"/>
                </a:moveTo>
                <a:lnTo>
                  <a:pt x="6697859" y="0"/>
                </a:lnTo>
                <a:lnTo>
                  <a:pt x="6697859" y="1381433"/>
                </a:lnTo>
                <a:lnTo>
                  <a:pt x="0" y="138143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5413" y="4769564"/>
            <a:ext cx="6697859" cy="1640975"/>
          </a:xfrm>
          <a:custGeom>
            <a:avLst/>
            <a:gdLst/>
            <a:ahLst/>
            <a:cxnLst/>
            <a:rect r="r" b="b" t="t" l="l"/>
            <a:pathLst>
              <a:path h="1640975" w="6697859">
                <a:moveTo>
                  <a:pt x="0" y="0"/>
                </a:moveTo>
                <a:lnTo>
                  <a:pt x="6697859" y="0"/>
                </a:lnTo>
                <a:lnTo>
                  <a:pt x="6697859" y="1640975"/>
                </a:lnTo>
                <a:lnTo>
                  <a:pt x="0" y="16409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45413" y="8504563"/>
            <a:ext cx="6697859" cy="1450324"/>
          </a:xfrm>
          <a:custGeom>
            <a:avLst/>
            <a:gdLst/>
            <a:ahLst/>
            <a:cxnLst/>
            <a:rect r="r" b="b" t="t" l="l"/>
            <a:pathLst>
              <a:path h="1450324" w="6697859">
                <a:moveTo>
                  <a:pt x="0" y="0"/>
                </a:moveTo>
                <a:lnTo>
                  <a:pt x="6697859" y="0"/>
                </a:lnTo>
                <a:lnTo>
                  <a:pt x="6697859" y="1450324"/>
                </a:lnTo>
                <a:lnTo>
                  <a:pt x="0" y="145032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6298080" y="530315"/>
            <a:ext cx="14136528" cy="8790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85"/>
              </a:lnSpc>
            </a:pPr>
            <a:r>
              <a:rPr lang="en-US" sz="7005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Financial Analysis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847225" y="-1012895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8" y="0"/>
                </a:lnTo>
                <a:lnTo>
                  <a:pt x="2931188" y="2931188"/>
                </a:lnTo>
                <a:lnTo>
                  <a:pt x="0" y="293118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61019" y="4083969"/>
            <a:ext cx="8634413" cy="4432648"/>
          </a:xfrm>
          <a:custGeom>
            <a:avLst/>
            <a:gdLst/>
            <a:ahLst/>
            <a:cxnLst/>
            <a:rect r="r" b="b" t="t" l="l"/>
            <a:pathLst>
              <a:path h="4432648" w="8634413">
                <a:moveTo>
                  <a:pt x="0" y="0"/>
                </a:moveTo>
                <a:lnTo>
                  <a:pt x="8634412" y="0"/>
                </a:lnTo>
                <a:lnTo>
                  <a:pt x="8634412" y="4432647"/>
                </a:lnTo>
                <a:lnTo>
                  <a:pt x="0" y="443264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532" t="-1699" r="-28811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9587" y="1209675"/>
            <a:ext cx="17268825" cy="916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81"/>
              </a:lnSpc>
            </a:pPr>
            <a:r>
              <a:rPr lang="en-US" sz="7214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Risk Assessment Matrix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00" y="3166884"/>
            <a:ext cx="9392569" cy="63144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17588" indent="-458794" lvl="1">
              <a:lnSpc>
                <a:spcPts val="4505"/>
              </a:lnSpc>
              <a:buFont typeface="Arial"/>
              <a:buChar char="•"/>
            </a:pP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Probability: Likelihood of the risk happening (scale 1–5)</a:t>
            </a:r>
          </a:p>
          <a:p>
            <a:pPr algn="l">
              <a:lnSpc>
                <a:spcPts val="4505"/>
              </a:lnSpc>
            </a:pPr>
          </a:p>
          <a:p>
            <a:pPr algn="l" marL="917588" indent="-458794" lvl="1">
              <a:lnSpc>
                <a:spcPts val="4505"/>
              </a:lnSpc>
              <a:spcBef>
                <a:spcPct val="0"/>
              </a:spcBef>
              <a:buFont typeface="Arial"/>
              <a:buChar char="•"/>
            </a:pP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Impact: How serio</a:t>
            </a: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us the effect would be (scale 1–5)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</a:p>
          <a:p>
            <a:pPr algn="l" marL="917588" indent="-458794" lvl="1">
              <a:lnSpc>
                <a:spcPts val="4505"/>
              </a:lnSpc>
              <a:spcBef>
                <a:spcPct val="0"/>
              </a:spcBef>
              <a:buFont typeface="Arial"/>
              <a:buChar char="•"/>
            </a:pP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Risk Score</a:t>
            </a: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: Product of probability × impact</a:t>
            </a:r>
          </a:p>
          <a:p>
            <a:pPr algn="l">
              <a:lnSpc>
                <a:spcPts val="4505"/>
              </a:lnSpc>
              <a:spcBef>
                <a:spcPct val="0"/>
              </a:spcBef>
            </a:pPr>
          </a:p>
          <a:p>
            <a:pPr algn="l" marL="917588" indent="-458794" lvl="1">
              <a:lnSpc>
                <a:spcPts val="4505"/>
              </a:lnSpc>
              <a:spcBef>
                <a:spcPct val="0"/>
              </a:spcBef>
              <a:buFont typeface="Arial"/>
              <a:buChar char="•"/>
            </a:pPr>
            <a:r>
              <a:rPr lang="en-US" sz="4250">
                <a:solidFill>
                  <a:srgbClr val="145DA0"/>
                </a:solidFill>
                <a:latin typeface="TT Fors"/>
                <a:ea typeface="TT Fors"/>
                <a:cs typeface="TT Fors"/>
                <a:sym typeface="TT Fors"/>
              </a:rPr>
              <a:t>Categories: Low (1–5), Medium (6–15), High (16–25)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007240" y="-550434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aphicFrame>
        <p:nvGraphicFramePr>
          <p:cNvPr name="Table 3" id="3"/>
          <p:cNvGraphicFramePr>
            <a:graphicFrameLocks noGrp="true"/>
          </p:cNvGraphicFramePr>
          <p:nvPr/>
        </p:nvGraphicFramePr>
        <p:xfrm>
          <a:off x="2753060" y="3220807"/>
          <a:ext cx="12781881" cy="5784527"/>
        </p:xfrm>
        <a:graphic>
          <a:graphicData uri="http://schemas.openxmlformats.org/drawingml/2006/table">
            <a:tbl>
              <a:tblPr/>
              <a:tblGrid>
                <a:gridCol w="6390940"/>
                <a:gridCol w="6390940"/>
              </a:tblGrid>
              <a:tr h="1446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6020"/>
                        </a:lnSpc>
                        <a:defRPr/>
                      </a:pPr>
                      <a:r>
                        <a:rPr lang="en-US" sz="4300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CHALLENGES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879"/>
                        </a:lnSpc>
                        <a:defRPr/>
                      </a:pPr>
                      <a:r>
                        <a:rPr lang="en-US" sz="4199" b="true">
                          <a:solidFill>
                            <a:srgbClr val="000000"/>
                          </a:solidFill>
                          <a:latin typeface="TT Fors Bold"/>
                          <a:ea typeface="TT Fors Bold"/>
                          <a:cs typeface="TT Fors Bold"/>
                          <a:sym typeface="TT Fors Bold"/>
                        </a:rPr>
                        <a:t>FUTURE IDEAS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🧩 Real-time logic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💡 Save user sessions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🔧 No database logic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📊 Graphical comparison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446132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🎯 User-friendly UI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899"/>
                        </a:lnSpc>
                        <a:defRPr/>
                      </a:pPr>
                      <a:r>
                        <a:rPr lang="en-US" sz="3499">
                          <a:solidFill>
                            <a:srgbClr val="000000"/>
                          </a:solidFill>
                          <a:latin typeface="TT Fors"/>
                          <a:ea typeface="TT Fors"/>
                          <a:cs typeface="TT Fors"/>
                          <a:sym typeface="TT Fors"/>
                        </a:rPr>
                        <a:t>📁 Excel export feature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4" id="4"/>
          <p:cNvSpPr txBox="true"/>
          <p:nvPr/>
        </p:nvSpPr>
        <p:spPr>
          <a:xfrm rot="0">
            <a:off x="3613424" y="1190625"/>
            <a:ext cx="11061151" cy="8114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015"/>
              </a:lnSpc>
            </a:pPr>
            <a:r>
              <a:rPr lang="en-US" sz="6399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Challenges &amp; What’s Next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7F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2111423" y="1028700"/>
            <a:ext cx="5147877" cy="8229600"/>
            <a:chOff x="0" y="0"/>
            <a:chExt cx="1355819" cy="216746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55819" cy="2167467"/>
            </a:xfrm>
            <a:custGeom>
              <a:avLst/>
              <a:gdLst/>
              <a:ahLst/>
              <a:cxnLst/>
              <a:rect r="r" b="b" t="t" l="l"/>
              <a:pathLst>
                <a:path h="2167467" w="1355819">
                  <a:moveTo>
                    <a:pt x="0" y="0"/>
                  </a:moveTo>
                  <a:lnTo>
                    <a:pt x="1355819" y="0"/>
                  </a:lnTo>
                  <a:lnTo>
                    <a:pt x="1355819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145DA0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55819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2487623" y="1353066"/>
            <a:ext cx="4395478" cy="7580869"/>
            <a:chOff x="0" y="0"/>
            <a:chExt cx="680975" cy="117447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80975" cy="1174475"/>
            </a:xfrm>
            <a:custGeom>
              <a:avLst/>
              <a:gdLst/>
              <a:ahLst/>
              <a:cxnLst/>
              <a:rect r="r" b="b" t="t" l="l"/>
              <a:pathLst>
                <a:path h="1174475" w="680975">
                  <a:moveTo>
                    <a:pt x="0" y="0"/>
                  </a:moveTo>
                  <a:lnTo>
                    <a:pt x="680975" y="0"/>
                  </a:lnTo>
                  <a:lnTo>
                    <a:pt x="680975" y="1174475"/>
                  </a:lnTo>
                  <a:lnTo>
                    <a:pt x="0" y="1174475"/>
                  </a:lnTo>
                  <a:close/>
                </a:path>
              </a:pathLst>
            </a:custGeom>
            <a:blipFill>
              <a:blip r:embed="rId2"/>
              <a:stretch>
                <a:fillRect l="-79433" t="0" r="-79433" b="0"/>
              </a:stretch>
            </a:blipFill>
          </p:spPr>
        </p:sp>
      </p:grpSp>
      <p:sp>
        <p:nvSpPr>
          <p:cNvPr name="TextBox 7" id="7"/>
          <p:cNvSpPr txBox="true"/>
          <p:nvPr/>
        </p:nvSpPr>
        <p:spPr>
          <a:xfrm rot="0">
            <a:off x="1994190" y="3626519"/>
            <a:ext cx="9560881" cy="172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4"/>
              </a:lnSpc>
            </a:pPr>
            <a:r>
              <a:rPr lang="en-US" sz="13568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THANK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994190" y="5172667"/>
            <a:ext cx="9560881" cy="17270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754"/>
              </a:lnSpc>
            </a:pPr>
            <a:r>
              <a:rPr lang="en-US" sz="13568" b="true">
                <a:solidFill>
                  <a:srgbClr val="145DA0"/>
                </a:solidFill>
                <a:latin typeface="TT Fors Bold"/>
                <a:ea typeface="TT Fors Bold"/>
                <a:cs typeface="TT Fors Bold"/>
                <a:sym typeface="TT Fors Bold"/>
              </a:rPr>
              <a:t>YOU !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8007786" y="8229182"/>
            <a:ext cx="2601807" cy="2601807"/>
          </a:xfrm>
          <a:custGeom>
            <a:avLst/>
            <a:gdLst/>
            <a:ahLst/>
            <a:cxnLst/>
            <a:rect r="r" b="b" t="t" l="l"/>
            <a:pathLst>
              <a:path h="2601807" w="2601807">
                <a:moveTo>
                  <a:pt x="0" y="0"/>
                </a:moveTo>
                <a:lnTo>
                  <a:pt x="2601808" y="0"/>
                </a:lnTo>
                <a:lnTo>
                  <a:pt x="2601808" y="2601807"/>
                </a:lnTo>
                <a:lnTo>
                  <a:pt x="0" y="26018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712705" y="-600286"/>
            <a:ext cx="2931187" cy="2931187"/>
          </a:xfrm>
          <a:custGeom>
            <a:avLst/>
            <a:gdLst/>
            <a:ahLst/>
            <a:cxnLst/>
            <a:rect r="r" b="b" t="t" l="l"/>
            <a:pathLst>
              <a:path h="2931187" w="2931187">
                <a:moveTo>
                  <a:pt x="0" y="0"/>
                </a:moveTo>
                <a:lnTo>
                  <a:pt x="2931187" y="0"/>
                </a:lnTo>
                <a:lnTo>
                  <a:pt x="2931187" y="2931187"/>
                </a:lnTo>
                <a:lnTo>
                  <a:pt x="0" y="29311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DAGqKRfMdVk</dc:identifier>
  <dcterms:modified xsi:type="dcterms:W3CDTF">2011-08-01T06:04:30Z</dcterms:modified>
  <cp:revision>1</cp:revision>
  <dc:title>Ajouter un titre</dc:title>
</cp:coreProperties>
</file>