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8" r:id="rId1"/>
  </p:sldMasterIdLst>
  <p:notesMasterIdLst>
    <p:notesMasterId r:id="rId26"/>
  </p:notesMasterIdLst>
  <p:sldIdLst>
    <p:sldId id="258" r:id="rId2"/>
    <p:sldId id="257" r:id="rId3"/>
    <p:sldId id="285" r:id="rId4"/>
    <p:sldId id="286" r:id="rId5"/>
    <p:sldId id="287" r:id="rId6"/>
    <p:sldId id="288" r:id="rId7"/>
    <p:sldId id="289" r:id="rId8"/>
    <p:sldId id="290" r:id="rId9"/>
    <p:sldId id="291" r:id="rId10"/>
    <p:sldId id="292" r:id="rId11"/>
    <p:sldId id="293" r:id="rId12"/>
    <p:sldId id="294" r:id="rId13"/>
    <p:sldId id="295" r:id="rId14"/>
    <p:sldId id="296" r:id="rId15"/>
    <p:sldId id="298" r:id="rId16"/>
    <p:sldId id="297" r:id="rId17"/>
    <p:sldId id="299" r:id="rId18"/>
    <p:sldId id="300" r:id="rId19"/>
    <p:sldId id="301" r:id="rId20"/>
    <p:sldId id="302" r:id="rId21"/>
    <p:sldId id="303" r:id="rId22"/>
    <p:sldId id="304" r:id="rId23"/>
    <p:sldId id="259" r:id="rId24"/>
    <p:sldId id="279" r:id="rId2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D60093"/>
  </p:clrMru>
</p:presentationPr>
</file>

<file path=ppt/tableStyles.xml><?xml version="1.0" encoding="utf-8"?>
<a:tblStyleLst xmlns:a="http://schemas.openxmlformats.org/drawingml/2006/main" def="{DEB227B1-CD62-4BE8-A108-F8F9911DFD96}">
  <a:tblStyle styleId="{DEB227B1-CD62-4BE8-A108-F8F9911DFD9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5" d="100"/>
          <a:sy n="75" d="100"/>
        </p:scale>
        <p:origin x="-84" y="-324"/>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30"/>
        <p:cNvGrpSpPr/>
        <p:nvPr/>
      </p:nvGrpSpPr>
      <p:grpSpPr>
        <a:xfrm>
          <a:off x="0" y="0"/>
          <a:ext cx="0" cy="0"/>
          <a:chOff x="0" y="0"/>
          <a:chExt cx="0" cy="0"/>
        </a:xfrm>
      </p:grpSpPr>
      <p:grpSp>
        <p:nvGrpSpPr>
          <p:cNvPr id="31" name="Google Shape;31;p3"/>
          <p:cNvGrpSpPr/>
          <p:nvPr/>
        </p:nvGrpSpPr>
        <p:grpSpPr>
          <a:xfrm>
            <a:off x="-76804" y="-364106"/>
            <a:ext cx="9492216" cy="5864919"/>
            <a:chOff x="-76804" y="-364106"/>
            <a:chExt cx="9492216" cy="5864919"/>
          </a:xfrm>
        </p:grpSpPr>
        <p:sp>
          <p:nvSpPr>
            <p:cNvPr id="32" name="Google Shape;32;p3"/>
            <p:cNvSpPr/>
            <p:nvPr/>
          </p:nvSpPr>
          <p:spPr>
            <a:xfrm>
              <a:off x="0" y="0"/>
              <a:ext cx="9144000" cy="3528000"/>
            </a:xfrm>
            <a:prstGeom prst="rect">
              <a:avLst/>
            </a:prstGeom>
            <a:solidFill>
              <a:srgbClr val="0E0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4343698" y="3286144"/>
              <a:ext cx="456600" cy="456600"/>
            </a:xfrm>
            <a:prstGeom prst="ellipse">
              <a:avLst/>
            </a:prstGeom>
            <a:noFill/>
            <a:ln w="9525" cap="flat"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8312875" y="-85400"/>
              <a:ext cx="542100" cy="542100"/>
            </a:xfrm>
            <a:prstGeom prst="ellipse">
              <a:avLst/>
            </a:prstGeom>
            <a:solidFill>
              <a:srgbClr val="432E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rot="-899646">
              <a:off x="776862" y="-262199"/>
              <a:ext cx="900976" cy="856085"/>
            </a:xfrm>
            <a:prstGeom prst="pentagon">
              <a:avLst>
                <a:gd name="hf" fmla="val 105146"/>
                <a:gd name="vf" fmla="val 110557"/>
              </a:avLst>
            </a:prstGeom>
            <a:solidFill>
              <a:srgbClr val="432E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1763">
              <a:off x="8737998" y="3634823"/>
              <a:ext cx="585000" cy="556500"/>
            </a:xfrm>
            <a:prstGeom prst="pentagon">
              <a:avLst>
                <a:gd name="hf" fmla="val 105146"/>
                <a:gd name="vf" fmla="val 110557"/>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rot="10800000">
              <a:off x="90420" y="4650313"/>
              <a:ext cx="983100" cy="850500"/>
            </a:xfrm>
            <a:prstGeom prst="triangle">
              <a:avLst>
                <a:gd name="adj" fmla="val 50000"/>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8578650" y="858649"/>
              <a:ext cx="836762" cy="836762"/>
            </a:xfrm>
            <a:custGeom>
              <a:avLst/>
              <a:gdLst/>
              <a:ahLst/>
              <a:cxnLst/>
              <a:rect l="l" t="t" r="r" b="b"/>
              <a:pathLst>
                <a:path w="73610" h="73610" extrusionOk="0">
                  <a:moveTo>
                    <a:pt x="43502" y="603"/>
                  </a:moveTo>
                  <a:lnTo>
                    <a:pt x="64801" y="12851"/>
                  </a:lnTo>
                  <a:lnTo>
                    <a:pt x="63775" y="11705"/>
                  </a:lnTo>
                  <a:lnTo>
                    <a:pt x="62689" y="10619"/>
                  </a:lnTo>
                  <a:lnTo>
                    <a:pt x="61542" y="9533"/>
                  </a:lnTo>
                  <a:lnTo>
                    <a:pt x="60396" y="8507"/>
                  </a:lnTo>
                  <a:lnTo>
                    <a:pt x="59189" y="7542"/>
                  </a:lnTo>
                  <a:lnTo>
                    <a:pt x="57922" y="6637"/>
                  </a:lnTo>
                  <a:lnTo>
                    <a:pt x="56655" y="5792"/>
                  </a:lnTo>
                  <a:lnTo>
                    <a:pt x="55328" y="4948"/>
                  </a:lnTo>
                  <a:lnTo>
                    <a:pt x="53940" y="4223"/>
                  </a:lnTo>
                  <a:lnTo>
                    <a:pt x="52552" y="3499"/>
                  </a:lnTo>
                  <a:lnTo>
                    <a:pt x="51104" y="2896"/>
                  </a:lnTo>
                  <a:lnTo>
                    <a:pt x="49656" y="2293"/>
                  </a:lnTo>
                  <a:lnTo>
                    <a:pt x="48148" y="1750"/>
                  </a:lnTo>
                  <a:lnTo>
                    <a:pt x="46640" y="1327"/>
                  </a:lnTo>
                  <a:lnTo>
                    <a:pt x="45131" y="905"/>
                  </a:lnTo>
                  <a:lnTo>
                    <a:pt x="43502" y="603"/>
                  </a:lnTo>
                  <a:close/>
                  <a:moveTo>
                    <a:pt x="36805" y="0"/>
                  </a:moveTo>
                  <a:lnTo>
                    <a:pt x="34693" y="60"/>
                  </a:lnTo>
                  <a:lnTo>
                    <a:pt x="32642" y="241"/>
                  </a:lnTo>
                  <a:lnTo>
                    <a:pt x="70593" y="22143"/>
                  </a:lnTo>
                  <a:lnTo>
                    <a:pt x="70593" y="22143"/>
                  </a:lnTo>
                  <a:lnTo>
                    <a:pt x="69688" y="20212"/>
                  </a:lnTo>
                  <a:lnTo>
                    <a:pt x="68662" y="18342"/>
                  </a:lnTo>
                  <a:lnTo>
                    <a:pt x="36865" y="0"/>
                  </a:lnTo>
                  <a:close/>
                  <a:moveTo>
                    <a:pt x="28358" y="965"/>
                  </a:moveTo>
                  <a:lnTo>
                    <a:pt x="26789" y="1388"/>
                  </a:lnTo>
                  <a:lnTo>
                    <a:pt x="25220" y="1870"/>
                  </a:lnTo>
                  <a:lnTo>
                    <a:pt x="72886" y="29383"/>
                  </a:lnTo>
                  <a:lnTo>
                    <a:pt x="72524" y="27754"/>
                  </a:lnTo>
                  <a:lnTo>
                    <a:pt x="72101" y="26186"/>
                  </a:lnTo>
                  <a:lnTo>
                    <a:pt x="28358" y="965"/>
                  </a:lnTo>
                  <a:close/>
                  <a:moveTo>
                    <a:pt x="21842" y="3137"/>
                  </a:moveTo>
                  <a:lnTo>
                    <a:pt x="20574" y="3741"/>
                  </a:lnTo>
                  <a:lnTo>
                    <a:pt x="19368" y="4344"/>
                  </a:lnTo>
                  <a:lnTo>
                    <a:pt x="73610" y="35719"/>
                  </a:lnTo>
                  <a:lnTo>
                    <a:pt x="73549" y="34271"/>
                  </a:lnTo>
                  <a:lnTo>
                    <a:pt x="73429" y="32883"/>
                  </a:lnTo>
                  <a:lnTo>
                    <a:pt x="21842" y="3137"/>
                  </a:lnTo>
                  <a:close/>
                  <a:moveTo>
                    <a:pt x="16592" y="6034"/>
                  </a:moveTo>
                  <a:lnTo>
                    <a:pt x="15567" y="6758"/>
                  </a:lnTo>
                  <a:lnTo>
                    <a:pt x="14541" y="7482"/>
                  </a:lnTo>
                  <a:lnTo>
                    <a:pt x="73308" y="41451"/>
                  </a:lnTo>
                  <a:lnTo>
                    <a:pt x="73489" y="40184"/>
                  </a:lnTo>
                  <a:lnTo>
                    <a:pt x="73549" y="38916"/>
                  </a:lnTo>
                  <a:lnTo>
                    <a:pt x="16592" y="6034"/>
                  </a:lnTo>
                  <a:close/>
                  <a:moveTo>
                    <a:pt x="12188" y="9412"/>
                  </a:moveTo>
                  <a:lnTo>
                    <a:pt x="11343" y="10197"/>
                  </a:lnTo>
                  <a:lnTo>
                    <a:pt x="10438" y="11041"/>
                  </a:lnTo>
                  <a:lnTo>
                    <a:pt x="72282" y="46760"/>
                  </a:lnTo>
                  <a:lnTo>
                    <a:pt x="72584" y="45553"/>
                  </a:lnTo>
                  <a:lnTo>
                    <a:pt x="72825" y="44407"/>
                  </a:lnTo>
                  <a:lnTo>
                    <a:pt x="12188" y="9412"/>
                  </a:lnTo>
                  <a:close/>
                  <a:moveTo>
                    <a:pt x="8568" y="13214"/>
                  </a:moveTo>
                  <a:lnTo>
                    <a:pt x="7783" y="14119"/>
                  </a:lnTo>
                  <a:lnTo>
                    <a:pt x="7120" y="15024"/>
                  </a:lnTo>
                  <a:lnTo>
                    <a:pt x="70532" y="51647"/>
                  </a:lnTo>
                  <a:lnTo>
                    <a:pt x="70955" y="50561"/>
                  </a:lnTo>
                  <a:lnTo>
                    <a:pt x="71377" y="49475"/>
                  </a:lnTo>
                  <a:lnTo>
                    <a:pt x="8568" y="13214"/>
                  </a:lnTo>
                  <a:close/>
                  <a:moveTo>
                    <a:pt x="5551" y="17377"/>
                  </a:moveTo>
                  <a:lnTo>
                    <a:pt x="4948" y="18342"/>
                  </a:lnTo>
                  <a:lnTo>
                    <a:pt x="4344" y="19368"/>
                  </a:lnTo>
                  <a:lnTo>
                    <a:pt x="68119" y="56172"/>
                  </a:lnTo>
                  <a:lnTo>
                    <a:pt x="68722" y="55207"/>
                  </a:lnTo>
                  <a:lnTo>
                    <a:pt x="69265" y="54181"/>
                  </a:lnTo>
                  <a:lnTo>
                    <a:pt x="5551" y="17377"/>
                  </a:lnTo>
                  <a:close/>
                  <a:moveTo>
                    <a:pt x="3137" y="21902"/>
                  </a:moveTo>
                  <a:lnTo>
                    <a:pt x="2655" y="22988"/>
                  </a:lnTo>
                  <a:lnTo>
                    <a:pt x="2232" y="24074"/>
                  </a:lnTo>
                  <a:lnTo>
                    <a:pt x="65102" y="60336"/>
                  </a:lnTo>
                  <a:lnTo>
                    <a:pt x="65826" y="59431"/>
                  </a:lnTo>
                  <a:lnTo>
                    <a:pt x="66550" y="58526"/>
                  </a:lnTo>
                  <a:lnTo>
                    <a:pt x="3137" y="21902"/>
                  </a:lnTo>
                  <a:close/>
                  <a:moveTo>
                    <a:pt x="1388" y="26789"/>
                  </a:moveTo>
                  <a:lnTo>
                    <a:pt x="1026" y="27935"/>
                  </a:lnTo>
                  <a:lnTo>
                    <a:pt x="784" y="29142"/>
                  </a:lnTo>
                  <a:lnTo>
                    <a:pt x="61422" y="64137"/>
                  </a:lnTo>
                  <a:lnTo>
                    <a:pt x="62327" y="63352"/>
                  </a:lnTo>
                  <a:lnTo>
                    <a:pt x="63172" y="62447"/>
                  </a:lnTo>
                  <a:lnTo>
                    <a:pt x="1388" y="26789"/>
                  </a:lnTo>
                  <a:close/>
                  <a:moveTo>
                    <a:pt x="302" y="32038"/>
                  </a:moveTo>
                  <a:lnTo>
                    <a:pt x="121" y="33366"/>
                  </a:lnTo>
                  <a:lnTo>
                    <a:pt x="60" y="34633"/>
                  </a:lnTo>
                  <a:lnTo>
                    <a:pt x="57078" y="67516"/>
                  </a:lnTo>
                  <a:lnTo>
                    <a:pt x="58103" y="66792"/>
                  </a:lnTo>
                  <a:lnTo>
                    <a:pt x="59189" y="66068"/>
                  </a:lnTo>
                  <a:lnTo>
                    <a:pt x="302" y="32038"/>
                  </a:lnTo>
                  <a:close/>
                  <a:moveTo>
                    <a:pt x="0" y="37830"/>
                  </a:moveTo>
                  <a:lnTo>
                    <a:pt x="60" y="39218"/>
                  </a:lnTo>
                  <a:lnTo>
                    <a:pt x="181" y="40606"/>
                  </a:lnTo>
                  <a:lnTo>
                    <a:pt x="51828" y="70412"/>
                  </a:lnTo>
                  <a:lnTo>
                    <a:pt x="53095" y="69808"/>
                  </a:lnTo>
                  <a:lnTo>
                    <a:pt x="54362" y="69205"/>
                  </a:lnTo>
                  <a:lnTo>
                    <a:pt x="0" y="37830"/>
                  </a:lnTo>
                  <a:close/>
                  <a:moveTo>
                    <a:pt x="724" y="44166"/>
                  </a:moveTo>
                  <a:lnTo>
                    <a:pt x="1086" y="45734"/>
                  </a:lnTo>
                  <a:lnTo>
                    <a:pt x="1508" y="47303"/>
                  </a:lnTo>
                  <a:lnTo>
                    <a:pt x="45372" y="72644"/>
                  </a:lnTo>
                  <a:lnTo>
                    <a:pt x="46941" y="72222"/>
                  </a:lnTo>
                  <a:lnTo>
                    <a:pt x="48510" y="71739"/>
                  </a:lnTo>
                  <a:lnTo>
                    <a:pt x="724" y="44166"/>
                  </a:lnTo>
                  <a:close/>
                  <a:moveTo>
                    <a:pt x="8688" y="60577"/>
                  </a:moveTo>
                  <a:lnTo>
                    <a:pt x="9714" y="61723"/>
                  </a:lnTo>
                  <a:lnTo>
                    <a:pt x="10800" y="62870"/>
                  </a:lnTo>
                  <a:lnTo>
                    <a:pt x="11946" y="63956"/>
                  </a:lnTo>
                  <a:lnTo>
                    <a:pt x="13153" y="64981"/>
                  </a:lnTo>
                  <a:lnTo>
                    <a:pt x="14360" y="66007"/>
                  </a:lnTo>
                  <a:lnTo>
                    <a:pt x="15627" y="66912"/>
                  </a:lnTo>
                  <a:lnTo>
                    <a:pt x="16954" y="67817"/>
                  </a:lnTo>
                  <a:lnTo>
                    <a:pt x="18282" y="68662"/>
                  </a:lnTo>
                  <a:lnTo>
                    <a:pt x="19669" y="69386"/>
                  </a:lnTo>
                  <a:lnTo>
                    <a:pt x="21118" y="70110"/>
                  </a:lnTo>
                  <a:lnTo>
                    <a:pt x="22566" y="70774"/>
                  </a:lnTo>
                  <a:lnTo>
                    <a:pt x="24074" y="71377"/>
                  </a:lnTo>
                  <a:lnTo>
                    <a:pt x="25582" y="71860"/>
                  </a:lnTo>
                  <a:lnTo>
                    <a:pt x="27151" y="72342"/>
                  </a:lnTo>
                  <a:lnTo>
                    <a:pt x="28720" y="72704"/>
                  </a:lnTo>
                  <a:lnTo>
                    <a:pt x="30289" y="73066"/>
                  </a:lnTo>
                  <a:lnTo>
                    <a:pt x="8688" y="60577"/>
                  </a:lnTo>
                  <a:close/>
                  <a:moveTo>
                    <a:pt x="2956" y="51346"/>
                  </a:moveTo>
                  <a:lnTo>
                    <a:pt x="3861" y="53276"/>
                  </a:lnTo>
                  <a:lnTo>
                    <a:pt x="4887" y="55147"/>
                  </a:lnTo>
                  <a:lnTo>
                    <a:pt x="36865" y="73609"/>
                  </a:lnTo>
                  <a:lnTo>
                    <a:pt x="38977" y="73549"/>
                  </a:lnTo>
                  <a:lnTo>
                    <a:pt x="41089" y="73368"/>
                  </a:lnTo>
                  <a:lnTo>
                    <a:pt x="2956" y="51346"/>
                  </a:lnTo>
                  <a:close/>
                </a:path>
              </a:pathLst>
            </a:cu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4C2"/>
                </a:solidFill>
              </a:endParaRPr>
            </a:p>
          </p:txBody>
        </p:sp>
        <p:sp>
          <p:nvSpPr>
            <p:cNvPr id="39" name="Google Shape;39;p3"/>
            <p:cNvSpPr/>
            <p:nvPr/>
          </p:nvSpPr>
          <p:spPr>
            <a:xfrm>
              <a:off x="588219" y="-85402"/>
              <a:ext cx="421500" cy="421500"/>
            </a:xfrm>
            <a:prstGeom prst="ellipse">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rot="10800000">
              <a:off x="-76796" y="3768356"/>
              <a:ext cx="393900" cy="374400"/>
            </a:xfrm>
            <a:prstGeom prst="pentagon">
              <a:avLst>
                <a:gd name="hf" fmla="val 105146"/>
                <a:gd name="vf" fmla="val 110557"/>
              </a:avLst>
            </a:prstGeom>
            <a:noFill/>
            <a:ln w="76200" cap="flat" cmpd="sng">
              <a:solidFill>
                <a:srgbClr val="6D9EEB"/>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8092376" y="131852"/>
              <a:ext cx="983100" cy="983100"/>
            </a:xfrm>
            <a:prstGeom prst="ellipse">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100477" y="456711"/>
              <a:ext cx="885029" cy="885029"/>
            </a:xfrm>
            <a:custGeom>
              <a:avLst/>
              <a:gdLst/>
              <a:ahLst/>
              <a:cxnLst/>
              <a:rect l="l" t="t" r="r" b="b"/>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133504" y="-85397"/>
              <a:ext cx="231300" cy="231300"/>
            </a:xfrm>
            <a:prstGeom prst="ellipse">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rot="10800000">
              <a:off x="343825" y="4290619"/>
              <a:ext cx="333300" cy="288300"/>
            </a:xfrm>
            <a:prstGeom prst="triangle">
              <a:avLst>
                <a:gd name="adj" fmla="val 50000"/>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rot="10800000">
              <a:off x="7891383" y="4473451"/>
              <a:ext cx="421500" cy="365100"/>
            </a:xfrm>
            <a:prstGeom prst="triangle">
              <a:avLst>
                <a:gd name="adj" fmla="val 50000"/>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7800077" y="94976"/>
              <a:ext cx="307200" cy="265800"/>
            </a:xfrm>
            <a:prstGeom prst="triangle">
              <a:avLst>
                <a:gd name="adj" fmla="val 50000"/>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8578651" y="3939150"/>
              <a:ext cx="421500" cy="421500"/>
            </a:xfrm>
            <a:prstGeom prst="donut">
              <a:avLst>
                <a:gd name="adj" fmla="val 19671"/>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888873" y="4577655"/>
              <a:ext cx="456600" cy="456600"/>
            </a:xfrm>
            <a:prstGeom prst="ellipse">
              <a:avLst/>
            </a:prstGeom>
            <a:noFill/>
            <a:ln w="9525" cap="flat"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rot="10800000">
              <a:off x="47429" y="4473462"/>
              <a:ext cx="621103" cy="475235"/>
            </a:xfrm>
            <a:custGeom>
              <a:avLst/>
              <a:gdLst/>
              <a:ahLst/>
              <a:cxnLst/>
              <a:rect l="l" t="t" r="r" b="b"/>
              <a:pathLst>
                <a:path w="88634" h="67818" extrusionOk="0">
                  <a:moveTo>
                    <a:pt x="0" y="0"/>
                  </a:moveTo>
                  <a:lnTo>
                    <a:pt x="4284" y="6637"/>
                  </a:lnTo>
                  <a:lnTo>
                    <a:pt x="4284" y="0"/>
                  </a:lnTo>
                  <a:close/>
                  <a:moveTo>
                    <a:pt x="84289" y="0"/>
                  </a:moveTo>
                  <a:lnTo>
                    <a:pt x="84289" y="6637"/>
                  </a:lnTo>
                  <a:lnTo>
                    <a:pt x="88633" y="0"/>
                  </a:lnTo>
                  <a:close/>
                  <a:moveTo>
                    <a:pt x="7844" y="0"/>
                  </a:moveTo>
                  <a:lnTo>
                    <a:pt x="7844" y="12007"/>
                  </a:lnTo>
                  <a:lnTo>
                    <a:pt x="12791" y="19609"/>
                  </a:lnTo>
                  <a:lnTo>
                    <a:pt x="12791" y="0"/>
                  </a:lnTo>
                  <a:close/>
                  <a:moveTo>
                    <a:pt x="75842" y="0"/>
                  </a:moveTo>
                  <a:lnTo>
                    <a:pt x="75842" y="19609"/>
                  </a:lnTo>
                  <a:lnTo>
                    <a:pt x="80790" y="12007"/>
                  </a:lnTo>
                  <a:lnTo>
                    <a:pt x="80790" y="0"/>
                  </a:lnTo>
                  <a:close/>
                  <a:moveTo>
                    <a:pt x="16351" y="0"/>
                  </a:moveTo>
                  <a:lnTo>
                    <a:pt x="16351" y="25039"/>
                  </a:lnTo>
                  <a:lnTo>
                    <a:pt x="21299" y="32581"/>
                  </a:lnTo>
                  <a:lnTo>
                    <a:pt x="21299" y="0"/>
                  </a:lnTo>
                  <a:close/>
                  <a:moveTo>
                    <a:pt x="67335" y="0"/>
                  </a:moveTo>
                  <a:lnTo>
                    <a:pt x="67335" y="32581"/>
                  </a:lnTo>
                  <a:lnTo>
                    <a:pt x="72282" y="25039"/>
                  </a:lnTo>
                  <a:lnTo>
                    <a:pt x="72282" y="0"/>
                  </a:lnTo>
                  <a:close/>
                  <a:moveTo>
                    <a:pt x="24859" y="0"/>
                  </a:moveTo>
                  <a:lnTo>
                    <a:pt x="24859" y="38012"/>
                  </a:lnTo>
                  <a:lnTo>
                    <a:pt x="29806" y="45614"/>
                  </a:lnTo>
                  <a:lnTo>
                    <a:pt x="29806" y="0"/>
                  </a:lnTo>
                  <a:close/>
                  <a:moveTo>
                    <a:pt x="58828" y="0"/>
                  </a:moveTo>
                  <a:lnTo>
                    <a:pt x="58828" y="45614"/>
                  </a:lnTo>
                  <a:lnTo>
                    <a:pt x="63775" y="38012"/>
                  </a:lnTo>
                  <a:lnTo>
                    <a:pt x="63775" y="0"/>
                  </a:lnTo>
                  <a:close/>
                  <a:moveTo>
                    <a:pt x="33306" y="0"/>
                  </a:moveTo>
                  <a:lnTo>
                    <a:pt x="33306" y="51044"/>
                  </a:lnTo>
                  <a:lnTo>
                    <a:pt x="38313" y="58586"/>
                  </a:lnTo>
                  <a:lnTo>
                    <a:pt x="38313" y="0"/>
                  </a:lnTo>
                  <a:close/>
                  <a:moveTo>
                    <a:pt x="50320" y="0"/>
                  </a:moveTo>
                  <a:lnTo>
                    <a:pt x="50320" y="58586"/>
                  </a:lnTo>
                  <a:lnTo>
                    <a:pt x="55268" y="51044"/>
                  </a:lnTo>
                  <a:lnTo>
                    <a:pt x="55268" y="0"/>
                  </a:lnTo>
                  <a:close/>
                  <a:moveTo>
                    <a:pt x="41813" y="0"/>
                  </a:moveTo>
                  <a:lnTo>
                    <a:pt x="41813" y="64016"/>
                  </a:lnTo>
                  <a:lnTo>
                    <a:pt x="44287" y="67817"/>
                  </a:lnTo>
                  <a:lnTo>
                    <a:pt x="46760" y="64016"/>
                  </a:lnTo>
                  <a:lnTo>
                    <a:pt x="46760" y="0"/>
                  </a:ln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rot="7294922">
              <a:off x="8507862" y="1506795"/>
              <a:ext cx="486330" cy="462608"/>
            </a:xfrm>
            <a:prstGeom prst="pentagon">
              <a:avLst>
                <a:gd name="hf" fmla="val 105146"/>
                <a:gd name="vf" fmla="val 110557"/>
              </a:avLst>
            </a:prstGeom>
            <a:noFill/>
            <a:ln w="9525"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rot="1902">
              <a:off x="-76804" y="1095525"/>
              <a:ext cx="542100" cy="515400"/>
            </a:xfrm>
            <a:prstGeom prst="pentagon">
              <a:avLst>
                <a:gd name="hf" fmla="val 105146"/>
                <a:gd name="vf" fmla="val 110557"/>
              </a:avLst>
            </a:prstGeom>
            <a:noFill/>
            <a:ln w="28575" cap="flat" cmpd="sng">
              <a:solidFill>
                <a:srgbClr val="C20E9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8217614" y="4442536"/>
              <a:ext cx="885029" cy="885029"/>
            </a:xfrm>
            <a:custGeom>
              <a:avLst/>
              <a:gdLst/>
              <a:ahLst/>
              <a:cxnLst/>
              <a:rect l="l" t="t" r="r" b="b"/>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flipH="1">
              <a:off x="4456350" y="3414379"/>
              <a:ext cx="231300" cy="200100"/>
            </a:xfrm>
            <a:prstGeom prst="triangle">
              <a:avLst>
                <a:gd name="adj" fmla="val 50000"/>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3"/>
          <p:cNvSpPr txBox="1">
            <a:spLocks noGrp="1"/>
          </p:cNvSpPr>
          <p:nvPr>
            <p:ph type="ctrTitle"/>
          </p:nvPr>
        </p:nvSpPr>
        <p:spPr>
          <a:xfrm>
            <a:off x="1737625" y="1659550"/>
            <a:ext cx="56688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55" name="Google Shape;55;p3"/>
          <p:cNvSpPr txBox="1">
            <a:spLocks noGrp="1"/>
          </p:cNvSpPr>
          <p:nvPr>
            <p:ph type="subTitle" idx="1"/>
          </p:nvPr>
        </p:nvSpPr>
        <p:spPr>
          <a:xfrm>
            <a:off x="1737625" y="2687653"/>
            <a:ext cx="5668800" cy="4965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9900"/>
              </a:buClr>
              <a:buSzPts val="1400"/>
              <a:buNone/>
              <a:defRPr sz="1400">
                <a:solidFill>
                  <a:srgbClr val="FF9900"/>
                </a:solidFill>
              </a:defRPr>
            </a:lvl1pPr>
            <a:lvl2pPr lvl="1" algn="ctr" rtl="0">
              <a:spcBef>
                <a:spcPts val="0"/>
              </a:spcBef>
              <a:spcAft>
                <a:spcPts val="0"/>
              </a:spcAft>
              <a:buClr>
                <a:srgbClr val="FF9900"/>
              </a:buClr>
              <a:buSzPts val="1400"/>
              <a:buNone/>
              <a:defRPr sz="1400">
                <a:solidFill>
                  <a:srgbClr val="FF9900"/>
                </a:solidFill>
              </a:defRPr>
            </a:lvl2pPr>
            <a:lvl3pPr lvl="2" algn="ctr" rtl="0">
              <a:spcBef>
                <a:spcPts val="0"/>
              </a:spcBef>
              <a:spcAft>
                <a:spcPts val="0"/>
              </a:spcAft>
              <a:buClr>
                <a:srgbClr val="FF9900"/>
              </a:buClr>
              <a:buSzPts val="1400"/>
              <a:buNone/>
              <a:defRPr sz="1400">
                <a:solidFill>
                  <a:srgbClr val="FF9900"/>
                </a:solidFill>
              </a:defRPr>
            </a:lvl3pPr>
            <a:lvl4pPr lvl="3" algn="ctr" rtl="0">
              <a:spcBef>
                <a:spcPts val="0"/>
              </a:spcBef>
              <a:spcAft>
                <a:spcPts val="0"/>
              </a:spcAft>
              <a:buClr>
                <a:srgbClr val="FF9900"/>
              </a:buClr>
              <a:buSzPts val="1400"/>
              <a:buNone/>
              <a:defRPr sz="1400">
                <a:solidFill>
                  <a:srgbClr val="FF9900"/>
                </a:solidFill>
              </a:defRPr>
            </a:lvl4pPr>
            <a:lvl5pPr lvl="4" algn="ctr" rtl="0">
              <a:spcBef>
                <a:spcPts val="0"/>
              </a:spcBef>
              <a:spcAft>
                <a:spcPts val="0"/>
              </a:spcAft>
              <a:buClr>
                <a:srgbClr val="FF9900"/>
              </a:buClr>
              <a:buSzPts val="1400"/>
              <a:buNone/>
              <a:defRPr sz="1400">
                <a:solidFill>
                  <a:srgbClr val="FF9900"/>
                </a:solidFill>
              </a:defRPr>
            </a:lvl5pPr>
            <a:lvl6pPr lvl="5" algn="ctr" rtl="0">
              <a:spcBef>
                <a:spcPts val="0"/>
              </a:spcBef>
              <a:spcAft>
                <a:spcPts val="0"/>
              </a:spcAft>
              <a:buClr>
                <a:srgbClr val="FF9900"/>
              </a:buClr>
              <a:buSzPts val="1400"/>
              <a:buNone/>
              <a:defRPr sz="1400">
                <a:solidFill>
                  <a:srgbClr val="FF9900"/>
                </a:solidFill>
              </a:defRPr>
            </a:lvl6pPr>
            <a:lvl7pPr lvl="6" algn="ctr" rtl="0">
              <a:spcBef>
                <a:spcPts val="0"/>
              </a:spcBef>
              <a:spcAft>
                <a:spcPts val="0"/>
              </a:spcAft>
              <a:buClr>
                <a:srgbClr val="FF9900"/>
              </a:buClr>
              <a:buSzPts val="1400"/>
              <a:buNone/>
              <a:defRPr sz="1400">
                <a:solidFill>
                  <a:srgbClr val="FF9900"/>
                </a:solidFill>
              </a:defRPr>
            </a:lvl7pPr>
            <a:lvl8pPr lvl="7" algn="ctr" rtl="0">
              <a:spcBef>
                <a:spcPts val="0"/>
              </a:spcBef>
              <a:spcAft>
                <a:spcPts val="0"/>
              </a:spcAft>
              <a:buClr>
                <a:srgbClr val="FF9900"/>
              </a:buClr>
              <a:buSzPts val="1400"/>
              <a:buNone/>
              <a:defRPr sz="1400">
                <a:solidFill>
                  <a:srgbClr val="FF9900"/>
                </a:solidFill>
              </a:defRPr>
            </a:lvl8pPr>
            <a:lvl9pPr lvl="8" algn="ctr" rtl="0">
              <a:spcBef>
                <a:spcPts val="0"/>
              </a:spcBef>
              <a:spcAft>
                <a:spcPts val="0"/>
              </a:spcAft>
              <a:buClr>
                <a:srgbClr val="FF9900"/>
              </a:buClr>
              <a:buSzPts val="1400"/>
              <a:buNone/>
              <a:defRPr sz="1400">
                <a:solidFill>
                  <a:srgbClr val="FF9900"/>
                </a:solidFill>
              </a:defRPr>
            </a:lvl9pPr>
          </a:lstStyle>
          <a:p>
            <a:endParaRPr/>
          </a:p>
        </p:txBody>
      </p:sp>
      <p:sp>
        <p:nvSpPr>
          <p:cNvPr id="56" name="Google Shape;56;p3"/>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10"/>
        <p:cNvGrpSpPr/>
        <p:nvPr/>
      </p:nvGrpSpPr>
      <p:grpSpPr>
        <a:xfrm>
          <a:off x="0" y="0"/>
          <a:ext cx="0" cy="0"/>
          <a:chOff x="0" y="0"/>
          <a:chExt cx="0" cy="0"/>
        </a:xfrm>
      </p:grpSpPr>
      <p:grpSp>
        <p:nvGrpSpPr>
          <p:cNvPr id="111" name="Google Shape;111;p6"/>
          <p:cNvGrpSpPr/>
          <p:nvPr/>
        </p:nvGrpSpPr>
        <p:grpSpPr>
          <a:xfrm>
            <a:off x="-76804" y="-364106"/>
            <a:ext cx="9492216" cy="5864919"/>
            <a:chOff x="-76804" y="-364106"/>
            <a:chExt cx="9492216" cy="5864919"/>
          </a:xfrm>
        </p:grpSpPr>
        <p:sp>
          <p:nvSpPr>
            <p:cNvPr id="112" name="Google Shape;112;p6"/>
            <p:cNvSpPr/>
            <p:nvPr/>
          </p:nvSpPr>
          <p:spPr>
            <a:xfrm>
              <a:off x="0" y="0"/>
              <a:ext cx="9144000" cy="1147800"/>
            </a:xfrm>
            <a:prstGeom prst="rect">
              <a:avLst/>
            </a:prstGeom>
            <a:solidFill>
              <a:srgbClr val="0E0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a:off x="4343698" y="910730"/>
              <a:ext cx="456600" cy="456600"/>
            </a:xfrm>
            <a:prstGeom prst="ellipse">
              <a:avLst/>
            </a:prstGeom>
            <a:noFill/>
            <a:ln w="9525" cap="flat"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p:nvPr/>
          </p:nvSpPr>
          <p:spPr>
            <a:xfrm>
              <a:off x="8312875" y="-85400"/>
              <a:ext cx="542100" cy="542100"/>
            </a:xfrm>
            <a:prstGeom prst="ellipse">
              <a:avLst/>
            </a:prstGeom>
            <a:solidFill>
              <a:srgbClr val="432E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6"/>
            <p:cNvSpPr/>
            <p:nvPr/>
          </p:nvSpPr>
          <p:spPr>
            <a:xfrm rot="-899646">
              <a:off x="776862" y="-262199"/>
              <a:ext cx="900976" cy="856085"/>
            </a:xfrm>
            <a:prstGeom prst="pentagon">
              <a:avLst>
                <a:gd name="hf" fmla="val 105146"/>
                <a:gd name="vf" fmla="val 110557"/>
              </a:avLst>
            </a:prstGeom>
            <a:solidFill>
              <a:srgbClr val="432E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6"/>
            <p:cNvSpPr/>
            <p:nvPr/>
          </p:nvSpPr>
          <p:spPr>
            <a:xfrm rot="1763">
              <a:off x="8737998" y="3634823"/>
              <a:ext cx="585000" cy="556500"/>
            </a:xfrm>
            <a:prstGeom prst="pentagon">
              <a:avLst>
                <a:gd name="hf" fmla="val 105146"/>
                <a:gd name="vf" fmla="val 110557"/>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6"/>
            <p:cNvSpPr/>
            <p:nvPr/>
          </p:nvSpPr>
          <p:spPr>
            <a:xfrm rot="10800000">
              <a:off x="90420" y="4650313"/>
              <a:ext cx="983100" cy="850500"/>
            </a:xfrm>
            <a:prstGeom prst="triangle">
              <a:avLst>
                <a:gd name="adj" fmla="val 50000"/>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6"/>
            <p:cNvSpPr/>
            <p:nvPr/>
          </p:nvSpPr>
          <p:spPr>
            <a:xfrm>
              <a:off x="8578650" y="858649"/>
              <a:ext cx="836762" cy="836762"/>
            </a:xfrm>
            <a:custGeom>
              <a:avLst/>
              <a:gdLst/>
              <a:ahLst/>
              <a:cxnLst/>
              <a:rect l="l" t="t" r="r" b="b"/>
              <a:pathLst>
                <a:path w="73610" h="73610" extrusionOk="0">
                  <a:moveTo>
                    <a:pt x="43502" y="603"/>
                  </a:moveTo>
                  <a:lnTo>
                    <a:pt x="64801" y="12851"/>
                  </a:lnTo>
                  <a:lnTo>
                    <a:pt x="63775" y="11705"/>
                  </a:lnTo>
                  <a:lnTo>
                    <a:pt x="62689" y="10619"/>
                  </a:lnTo>
                  <a:lnTo>
                    <a:pt x="61542" y="9533"/>
                  </a:lnTo>
                  <a:lnTo>
                    <a:pt x="60396" y="8507"/>
                  </a:lnTo>
                  <a:lnTo>
                    <a:pt x="59189" y="7542"/>
                  </a:lnTo>
                  <a:lnTo>
                    <a:pt x="57922" y="6637"/>
                  </a:lnTo>
                  <a:lnTo>
                    <a:pt x="56655" y="5792"/>
                  </a:lnTo>
                  <a:lnTo>
                    <a:pt x="55328" y="4948"/>
                  </a:lnTo>
                  <a:lnTo>
                    <a:pt x="53940" y="4223"/>
                  </a:lnTo>
                  <a:lnTo>
                    <a:pt x="52552" y="3499"/>
                  </a:lnTo>
                  <a:lnTo>
                    <a:pt x="51104" y="2896"/>
                  </a:lnTo>
                  <a:lnTo>
                    <a:pt x="49656" y="2293"/>
                  </a:lnTo>
                  <a:lnTo>
                    <a:pt x="48148" y="1750"/>
                  </a:lnTo>
                  <a:lnTo>
                    <a:pt x="46640" y="1327"/>
                  </a:lnTo>
                  <a:lnTo>
                    <a:pt x="45131" y="905"/>
                  </a:lnTo>
                  <a:lnTo>
                    <a:pt x="43502" y="603"/>
                  </a:lnTo>
                  <a:close/>
                  <a:moveTo>
                    <a:pt x="36805" y="0"/>
                  </a:moveTo>
                  <a:lnTo>
                    <a:pt x="34693" y="60"/>
                  </a:lnTo>
                  <a:lnTo>
                    <a:pt x="32642" y="241"/>
                  </a:lnTo>
                  <a:lnTo>
                    <a:pt x="70593" y="22143"/>
                  </a:lnTo>
                  <a:lnTo>
                    <a:pt x="70593" y="22143"/>
                  </a:lnTo>
                  <a:lnTo>
                    <a:pt x="69688" y="20212"/>
                  </a:lnTo>
                  <a:lnTo>
                    <a:pt x="68662" y="18342"/>
                  </a:lnTo>
                  <a:lnTo>
                    <a:pt x="36865" y="0"/>
                  </a:lnTo>
                  <a:close/>
                  <a:moveTo>
                    <a:pt x="28358" y="965"/>
                  </a:moveTo>
                  <a:lnTo>
                    <a:pt x="26789" y="1388"/>
                  </a:lnTo>
                  <a:lnTo>
                    <a:pt x="25220" y="1870"/>
                  </a:lnTo>
                  <a:lnTo>
                    <a:pt x="72886" y="29383"/>
                  </a:lnTo>
                  <a:lnTo>
                    <a:pt x="72524" y="27754"/>
                  </a:lnTo>
                  <a:lnTo>
                    <a:pt x="72101" y="26186"/>
                  </a:lnTo>
                  <a:lnTo>
                    <a:pt x="28358" y="965"/>
                  </a:lnTo>
                  <a:close/>
                  <a:moveTo>
                    <a:pt x="21842" y="3137"/>
                  </a:moveTo>
                  <a:lnTo>
                    <a:pt x="20574" y="3741"/>
                  </a:lnTo>
                  <a:lnTo>
                    <a:pt x="19368" y="4344"/>
                  </a:lnTo>
                  <a:lnTo>
                    <a:pt x="73610" y="35719"/>
                  </a:lnTo>
                  <a:lnTo>
                    <a:pt x="73549" y="34271"/>
                  </a:lnTo>
                  <a:lnTo>
                    <a:pt x="73429" y="32883"/>
                  </a:lnTo>
                  <a:lnTo>
                    <a:pt x="21842" y="3137"/>
                  </a:lnTo>
                  <a:close/>
                  <a:moveTo>
                    <a:pt x="16592" y="6034"/>
                  </a:moveTo>
                  <a:lnTo>
                    <a:pt x="15567" y="6758"/>
                  </a:lnTo>
                  <a:lnTo>
                    <a:pt x="14541" y="7482"/>
                  </a:lnTo>
                  <a:lnTo>
                    <a:pt x="73308" y="41451"/>
                  </a:lnTo>
                  <a:lnTo>
                    <a:pt x="73489" y="40184"/>
                  </a:lnTo>
                  <a:lnTo>
                    <a:pt x="73549" y="38916"/>
                  </a:lnTo>
                  <a:lnTo>
                    <a:pt x="16592" y="6034"/>
                  </a:lnTo>
                  <a:close/>
                  <a:moveTo>
                    <a:pt x="12188" y="9412"/>
                  </a:moveTo>
                  <a:lnTo>
                    <a:pt x="11343" y="10197"/>
                  </a:lnTo>
                  <a:lnTo>
                    <a:pt x="10438" y="11041"/>
                  </a:lnTo>
                  <a:lnTo>
                    <a:pt x="72282" y="46760"/>
                  </a:lnTo>
                  <a:lnTo>
                    <a:pt x="72584" y="45553"/>
                  </a:lnTo>
                  <a:lnTo>
                    <a:pt x="72825" y="44407"/>
                  </a:lnTo>
                  <a:lnTo>
                    <a:pt x="12188" y="9412"/>
                  </a:lnTo>
                  <a:close/>
                  <a:moveTo>
                    <a:pt x="8568" y="13214"/>
                  </a:moveTo>
                  <a:lnTo>
                    <a:pt x="7783" y="14119"/>
                  </a:lnTo>
                  <a:lnTo>
                    <a:pt x="7120" y="15024"/>
                  </a:lnTo>
                  <a:lnTo>
                    <a:pt x="70532" y="51647"/>
                  </a:lnTo>
                  <a:lnTo>
                    <a:pt x="70955" y="50561"/>
                  </a:lnTo>
                  <a:lnTo>
                    <a:pt x="71377" y="49475"/>
                  </a:lnTo>
                  <a:lnTo>
                    <a:pt x="8568" y="13214"/>
                  </a:lnTo>
                  <a:close/>
                  <a:moveTo>
                    <a:pt x="5551" y="17377"/>
                  </a:moveTo>
                  <a:lnTo>
                    <a:pt x="4948" y="18342"/>
                  </a:lnTo>
                  <a:lnTo>
                    <a:pt x="4344" y="19368"/>
                  </a:lnTo>
                  <a:lnTo>
                    <a:pt x="68119" y="56172"/>
                  </a:lnTo>
                  <a:lnTo>
                    <a:pt x="68722" y="55207"/>
                  </a:lnTo>
                  <a:lnTo>
                    <a:pt x="69265" y="54181"/>
                  </a:lnTo>
                  <a:lnTo>
                    <a:pt x="5551" y="17377"/>
                  </a:lnTo>
                  <a:close/>
                  <a:moveTo>
                    <a:pt x="3137" y="21902"/>
                  </a:moveTo>
                  <a:lnTo>
                    <a:pt x="2655" y="22988"/>
                  </a:lnTo>
                  <a:lnTo>
                    <a:pt x="2232" y="24074"/>
                  </a:lnTo>
                  <a:lnTo>
                    <a:pt x="65102" y="60336"/>
                  </a:lnTo>
                  <a:lnTo>
                    <a:pt x="65826" y="59431"/>
                  </a:lnTo>
                  <a:lnTo>
                    <a:pt x="66550" y="58526"/>
                  </a:lnTo>
                  <a:lnTo>
                    <a:pt x="3137" y="21902"/>
                  </a:lnTo>
                  <a:close/>
                  <a:moveTo>
                    <a:pt x="1388" y="26789"/>
                  </a:moveTo>
                  <a:lnTo>
                    <a:pt x="1026" y="27935"/>
                  </a:lnTo>
                  <a:lnTo>
                    <a:pt x="784" y="29142"/>
                  </a:lnTo>
                  <a:lnTo>
                    <a:pt x="61422" y="64137"/>
                  </a:lnTo>
                  <a:lnTo>
                    <a:pt x="62327" y="63352"/>
                  </a:lnTo>
                  <a:lnTo>
                    <a:pt x="63172" y="62447"/>
                  </a:lnTo>
                  <a:lnTo>
                    <a:pt x="1388" y="26789"/>
                  </a:lnTo>
                  <a:close/>
                  <a:moveTo>
                    <a:pt x="302" y="32038"/>
                  </a:moveTo>
                  <a:lnTo>
                    <a:pt x="121" y="33366"/>
                  </a:lnTo>
                  <a:lnTo>
                    <a:pt x="60" y="34633"/>
                  </a:lnTo>
                  <a:lnTo>
                    <a:pt x="57078" y="67516"/>
                  </a:lnTo>
                  <a:lnTo>
                    <a:pt x="58103" y="66792"/>
                  </a:lnTo>
                  <a:lnTo>
                    <a:pt x="59189" y="66068"/>
                  </a:lnTo>
                  <a:lnTo>
                    <a:pt x="302" y="32038"/>
                  </a:lnTo>
                  <a:close/>
                  <a:moveTo>
                    <a:pt x="0" y="37830"/>
                  </a:moveTo>
                  <a:lnTo>
                    <a:pt x="60" y="39218"/>
                  </a:lnTo>
                  <a:lnTo>
                    <a:pt x="181" y="40606"/>
                  </a:lnTo>
                  <a:lnTo>
                    <a:pt x="51828" y="70412"/>
                  </a:lnTo>
                  <a:lnTo>
                    <a:pt x="53095" y="69808"/>
                  </a:lnTo>
                  <a:lnTo>
                    <a:pt x="54362" y="69205"/>
                  </a:lnTo>
                  <a:lnTo>
                    <a:pt x="0" y="37830"/>
                  </a:lnTo>
                  <a:close/>
                  <a:moveTo>
                    <a:pt x="724" y="44166"/>
                  </a:moveTo>
                  <a:lnTo>
                    <a:pt x="1086" y="45734"/>
                  </a:lnTo>
                  <a:lnTo>
                    <a:pt x="1508" y="47303"/>
                  </a:lnTo>
                  <a:lnTo>
                    <a:pt x="45372" y="72644"/>
                  </a:lnTo>
                  <a:lnTo>
                    <a:pt x="46941" y="72222"/>
                  </a:lnTo>
                  <a:lnTo>
                    <a:pt x="48510" y="71739"/>
                  </a:lnTo>
                  <a:lnTo>
                    <a:pt x="724" y="44166"/>
                  </a:lnTo>
                  <a:close/>
                  <a:moveTo>
                    <a:pt x="8688" y="60577"/>
                  </a:moveTo>
                  <a:lnTo>
                    <a:pt x="9714" y="61723"/>
                  </a:lnTo>
                  <a:lnTo>
                    <a:pt x="10800" y="62870"/>
                  </a:lnTo>
                  <a:lnTo>
                    <a:pt x="11946" y="63956"/>
                  </a:lnTo>
                  <a:lnTo>
                    <a:pt x="13153" y="64981"/>
                  </a:lnTo>
                  <a:lnTo>
                    <a:pt x="14360" y="66007"/>
                  </a:lnTo>
                  <a:lnTo>
                    <a:pt x="15627" y="66912"/>
                  </a:lnTo>
                  <a:lnTo>
                    <a:pt x="16954" y="67817"/>
                  </a:lnTo>
                  <a:lnTo>
                    <a:pt x="18282" y="68662"/>
                  </a:lnTo>
                  <a:lnTo>
                    <a:pt x="19669" y="69386"/>
                  </a:lnTo>
                  <a:lnTo>
                    <a:pt x="21118" y="70110"/>
                  </a:lnTo>
                  <a:lnTo>
                    <a:pt x="22566" y="70774"/>
                  </a:lnTo>
                  <a:lnTo>
                    <a:pt x="24074" y="71377"/>
                  </a:lnTo>
                  <a:lnTo>
                    <a:pt x="25582" y="71860"/>
                  </a:lnTo>
                  <a:lnTo>
                    <a:pt x="27151" y="72342"/>
                  </a:lnTo>
                  <a:lnTo>
                    <a:pt x="28720" y="72704"/>
                  </a:lnTo>
                  <a:lnTo>
                    <a:pt x="30289" y="73066"/>
                  </a:lnTo>
                  <a:lnTo>
                    <a:pt x="8688" y="60577"/>
                  </a:lnTo>
                  <a:close/>
                  <a:moveTo>
                    <a:pt x="2956" y="51346"/>
                  </a:moveTo>
                  <a:lnTo>
                    <a:pt x="3861" y="53276"/>
                  </a:lnTo>
                  <a:lnTo>
                    <a:pt x="4887" y="55147"/>
                  </a:lnTo>
                  <a:lnTo>
                    <a:pt x="36865" y="73609"/>
                  </a:lnTo>
                  <a:lnTo>
                    <a:pt x="38977" y="73549"/>
                  </a:lnTo>
                  <a:lnTo>
                    <a:pt x="41089" y="73368"/>
                  </a:lnTo>
                  <a:lnTo>
                    <a:pt x="2956" y="51346"/>
                  </a:lnTo>
                  <a:close/>
                </a:path>
              </a:pathLst>
            </a:cu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4C2"/>
                </a:solidFill>
              </a:endParaRPr>
            </a:p>
          </p:txBody>
        </p:sp>
        <p:sp>
          <p:nvSpPr>
            <p:cNvPr id="119" name="Google Shape;119;p6"/>
            <p:cNvSpPr/>
            <p:nvPr/>
          </p:nvSpPr>
          <p:spPr>
            <a:xfrm>
              <a:off x="588219" y="-85402"/>
              <a:ext cx="421500" cy="421500"/>
            </a:xfrm>
            <a:prstGeom prst="ellipse">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6"/>
            <p:cNvSpPr/>
            <p:nvPr/>
          </p:nvSpPr>
          <p:spPr>
            <a:xfrm rot="10800000">
              <a:off x="-76796" y="3768356"/>
              <a:ext cx="393900" cy="374400"/>
            </a:xfrm>
            <a:prstGeom prst="pentagon">
              <a:avLst>
                <a:gd name="hf" fmla="val 105146"/>
                <a:gd name="vf" fmla="val 110557"/>
              </a:avLst>
            </a:prstGeom>
            <a:noFill/>
            <a:ln w="76200" cap="flat" cmpd="sng">
              <a:solidFill>
                <a:srgbClr val="6D9EEB"/>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6"/>
            <p:cNvSpPr/>
            <p:nvPr/>
          </p:nvSpPr>
          <p:spPr>
            <a:xfrm>
              <a:off x="8092376" y="131852"/>
              <a:ext cx="983100" cy="983100"/>
            </a:xfrm>
            <a:prstGeom prst="ellipse">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6"/>
            <p:cNvSpPr/>
            <p:nvPr/>
          </p:nvSpPr>
          <p:spPr>
            <a:xfrm>
              <a:off x="100477" y="456711"/>
              <a:ext cx="885029" cy="885029"/>
            </a:xfrm>
            <a:custGeom>
              <a:avLst/>
              <a:gdLst/>
              <a:ahLst/>
              <a:cxnLst/>
              <a:rect l="l" t="t" r="r" b="b"/>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6"/>
            <p:cNvSpPr/>
            <p:nvPr/>
          </p:nvSpPr>
          <p:spPr>
            <a:xfrm>
              <a:off x="133504" y="-85397"/>
              <a:ext cx="231300" cy="231300"/>
            </a:xfrm>
            <a:prstGeom prst="ellipse">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6"/>
            <p:cNvSpPr/>
            <p:nvPr/>
          </p:nvSpPr>
          <p:spPr>
            <a:xfrm rot="10800000">
              <a:off x="343825" y="4290619"/>
              <a:ext cx="333300" cy="288300"/>
            </a:xfrm>
            <a:prstGeom prst="triangle">
              <a:avLst>
                <a:gd name="adj" fmla="val 50000"/>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6"/>
            <p:cNvSpPr/>
            <p:nvPr/>
          </p:nvSpPr>
          <p:spPr>
            <a:xfrm rot="10800000">
              <a:off x="7891383" y="4473451"/>
              <a:ext cx="421500" cy="365100"/>
            </a:xfrm>
            <a:prstGeom prst="triangle">
              <a:avLst>
                <a:gd name="adj" fmla="val 50000"/>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6"/>
            <p:cNvSpPr/>
            <p:nvPr/>
          </p:nvSpPr>
          <p:spPr>
            <a:xfrm>
              <a:off x="7800077" y="94976"/>
              <a:ext cx="307200" cy="265800"/>
            </a:xfrm>
            <a:prstGeom prst="triangle">
              <a:avLst>
                <a:gd name="adj" fmla="val 50000"/>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6"/>
            <p:cNvSpPr/>
            <p:nvPr/>
          </p:nvSpPr>
          <p:spPr>
            <a:xfrm>
              <a:off x="8578651" y="3939150"/>
              <a:ext cx="421500" cy="421500"/>
            </a:xfrm>
            <a:prstGeom prst="donut">
              <a:avLst>
                <a:gd name="adj" fmla="val 19671"/>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6"/>
            <p:cNvSpPr/>
            <p:nvPr/>
          </p:nvSpPr>
          <p:spPr>
            <a:xfrm>
              <a:off x="888873" y="4577655"/>
              <a:ext cx="456600" cy="456600"/>
            </a:xfrm>
            <a:prstGeom prst="ellipse">
              <a:avLst/>
            </a:prstGeom>
            <a:noFill/>
            <a:ln w="9525" cap="flat"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6"/>
            <p:cNvSpPr/>
            <p:nvPr/>
          </p:nvSpPr>
          <p:spPr>
            <a:xfrm rot="10800000">
              <a:off x="47429" y="4473462"/>
              <a:ext cx="621103" cy="475235"/>
            </a:xfrm>
            <a:custGeom>
              <a:avLst/>
              <a:gdLst/>
              <a:ahLst/>
              <a:cxnLst/>
              <a:rect l="l" t="t" r="r" b="b"/>
              <a:pathLst>
                <a:path w="88634" h="67818" extrusionOk="0">
                  <a:moveTo>
                    <a:pt x="0" y="0"/>
                  </a:moveTo>
                  <a:lnTo>
                    <a:pt x="4284" y="6637"/>
                  </a:lnTo>
                  <a:lnTo>
                    <a:pt x="4284" y="0"/>
                  </a:lnTo>
                  <a:close/>
                  <a:moveTo>
                    <a:pt x="84289" y="0"/>
                  </a:moveTo>
                  <a:lnTo>
                    <a:pt x="84289" y="6637"/>
                  </a:lnTo>
                  <a:lnTo>
                    <a:pt x="88633" y="0"/>
                  </a:lnTo>
                  <a:close/>
                  <a:moveTo>
                    <a:pt x="7844" y="0"/>
                  </a:moveTo>
                  <a:lnTo>
                    <a:pt x="7844" y="12007"/>
                  </a:lnTo>
                  <a:lnTo>
                    <a:pt x="12791" y="19609"/>
                  </a:lnTo>
                  <a:lnTo>
                    <a:pt x="12791" y="0"/>
                  </a:lnTo>
                  <a:close/>
                  <a:moveTo>
                    <a:pt x="75842" y="0"/>
                  </a:moveTo>
                  <a:lnTo>
                    <a:pt x="75842" y="19609"/>
                  </a:lnTo>
                  <a:lnTo>
                    <a:pt x="80790" y="12007"/>
                  </a:lnTo>
                  <a:lnTo>
                    <a:pt x="80790" y="0"/>
                  </a:lnTo>
                  <a:close/>
                  <a:moveTo>
                    <a:pt x="16351" y="0"/>
                  </a:moveTo>
                  <a:lnTo>
                    <a:pt x="16351" y="25039"/>
                  </a:lnTo>
                  <a:lnTo>
                    <a:pt x="21299" y="32581"/>
                  </a:lnTo>
                  <a:lnTo>
                    <a:pt x="21299" y="0"/>
                  </a:lnTo>
                  <a:close/>
                  <a:moveTo>
                    <a:pt x="67335" y="0"/>
                  </a:moveTo>
                  <a:lnTo>
                    <a:pt x="67335" y="32581"/>
                  </a:lnTo>
                  <a:lnTo>
                    <a:pt x="72282" y="25039"/>
                  </a:lnTo>
                  <a:lnTo>
                    <a:pt x="72282" y="0"/>
                  </a:lnTo>
                  <a:close/>
                  <a:moveTo>
                    <a:pt x="24859" y="0"/>
                  </a:moveTo>
                  <a:lnTo>
                    <a:pt x="24859" y="38012"/>
                  </a:lnTo>
                  <a:lnTo>
                    <a:pt x="29806" y="45614"/>
                  </a:lnTo>
                  <a:lnTo>
                    <a:pt x="29806" y="0"/>
                  </a:lnTo>
                  <a:close/>
                  <a:moveTo>
                    <a:pt x="58828" y="0"/>
                  </a:moveTo>
                  <a:lnTo>
                    <a:pt x="58828" y="45614"/>
                  </a:lnTo>
                  <a:lnTo>
                    <a:pt x="63775" y="38012"/>
                  </a:lnTo>
                  <a:lnTo>
                    <a:pt x="63775" y="0"/>
                  </a:lnTo>
                  <a:close/>
                  <a:moveTo>
                    <a:pt x="33306" y="0"/>
                  </a:moveTo>
                  <a:lnTo>
                    <a:pt x="33306" y="51044"/>
                  </a:lnTo>
                  <a:lnTo>
                    <a:pt x="38313" y="58586"/>
                  </a:lnTo>
                  <a:lnTo>
                    <a:pt x="38313" y="0"/>
                  </a:lnTo>
                  <a:close/>
                  <a:moveTo>
                    <a:pt x="50320" y="0"/>
                  </a:moveTo>
                  <a:lnTo>
                    <a:pt x="50320" y="58586"/>
                  </a:lnTo>
                  <a:lnTo>
                    <a:pt x="55268" y="51044"/>
                  </a:lnTo>
                  <a:lnTo>
                    <a:pt x="55268" y="0"/>
                  </a:lnTo>
                  <a:close/>
                  <a:moveTo>
                    <a:pt x="41813" y="0"/>
                  </a:moveTo>
                  <a:lnTo>
                    <a:pt x="41813" y="64016"/>
                  </a:lnTo>
                  <a:lnTo>
                    <a:pt x="44287" y="67817"/>
                  </a:lnTo>
                  <a:lnTo>
                    <a:pt x="46760" y="64016"/>
                  </a:lnTo>
                  <a:lnTo>
                    <a:pt x="46760" y="0"/>
                  </a:ln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6"/>
            <p:cNvSpPr/>
            <p:nvPr/>
          </p:nvSpPr>
          <p:spPr>
            <a:xfrm rot="7294922">
              <a:off x="8507862" y="1506795"/>
              <a:ext cx="486330" cy="462608"/>
            </a:xfrm>
            <a:prstGeom prst="pentagon">
              <a:avLst>
                <a:gd name="hf" fmla="val 105146"/>
                <a:gd name="vf" fmla="val 110557"/>
              </a:avLst>
            </a:prstGeom>
            <a:noFill/>
            <a:ln w="9525"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6"/>
            <p:cNvSpPr/>
            <p:nvPr/>
          </p:nvSpPr>
          <p:spPr>
            <a:xfrm rot="1902">
              <a:off x="-76804" y="1095525"/>
              <a:ext cx="542100" cy="515400"/>
            </a:xfrm>
            <a:prstGeom prst="pentagon">
              <a:avLst>
                <a:gd name="hf" fmla="val 105146"/>
                <a:gd name="vf" fmla="val 110557"/>
              </a:avLst>
            </a:prstGeom>
            <a:noFill/>
            <a:ln w="28575" cap="flat" cmpd="sng">
              <a:solidFill>
                <a:srgbClr val="C20E9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6"/>
            <p:cNvSpPr/>
            <p:nvPr/>
          </p:nvSpPr>
          <p:spPr>
            <a:xfrm>
              <a:off x="8217614" y="4442536"/>
              <a:ext cx="885029" cy="885029"/>
            </a:xfrm>
            <a:custGeom>
              <a:avLst/>
              <a:gdLst/>
              <a:ahLst/>
              <a:cxnLst/>
              <a:rect l="l" t="t" r="r" b="b"/>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6"/>
            <p:cNvSpPr/>
            <p:nvPr/>
          </p:nvSpPr>
          <p:spPr>
            <a:xfrm rot="10800000">
              <a:off x="4456350" y="1058785"/>
              <a:ext cx="231300" cy="200100"/>
            </a:xfrm>
            <a:prstGeom prst="triangle">
              <a:avLst>
                <a:gd name="adj" fmla="val 50000"/>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 name="Google Shape;134;p6"/>
          <p:cNvSpPr txBox="1">
            <a:spLocks noGrp="1"/>
          </p:cNvSpPr>
          <p:nvPr>
            <p:ph type="title"/>
          </p:nvPr>
        </p:nvSpPr>
        <p:spPr>
          <a:xfrm>
            <a:off x="2047950" y="0"/>
            <a:ext cx="5048100" cy="11478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135" name="Google Shape;135;p6"/>
          <p:cNvSpPr txBox="1">
            <a:spLocks noGrp="1"/>
          </p:cNvSpPr>
          <p:nvPr>
            <p:ph type="body" idx="1"/>
          </p:nvPr>
        </p:nvSpPr>
        <p:spPr>
          <a:xfrm>
            <a:off x="1248675" y="1519600"/>
            <a:ext cx="3226200" cy="30075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36" name="Google Shape;136;p6"/>
          <p:cNvSpPr txBox="1">
            <a:spLocks noGrp="1"/>
          </p:cNvSpPr>
          <p:nvPr>
            <p:ph type="body" idx="2"/>
          </p:nvPr>
        </p:nvSpPr>
        <p:spPr>
          <a:xfrm>
            <a:off x="4669128" y="1519600"/>
            <a:ext cx="3226200" cy="30075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37" name="Google Shape;137;p6"/>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9"/>
        <p:cNvGrpSpPr/>
        <p:nvPr/>
      </p:nvGrpSpPr>
      <p:grpSpPr>
        <a:xfrm>
          <a:off x="0" y="0"/>
          <a:ext cx="0" cy="0"/>
          <a:chOff x="0" y="0"/>
          <a:chExt cx="0" cy="0"/>
        </a:xfrm>
      </p:grpSpPr>
      <p:grpSp>
        <p:nvGrpSpPr>
          <p:cNvPr id="220" name="Google Shape;220;p10"/>
          <p:cNvGrpSpPr/>
          <p:nvPr/>
        </p:nvGrpSpPr>
        <p:grpSpPr>
          <a:xfrm>
            <a:off x="-76804" y="-364106"/>
            <a:ext cx="9492216" cy="5864919"/>
            <a:chOff x="-76804" y="-364106"/>
            <a:chExt cx="9492216" cy="5864919"/>
          </a:xfrm>
        </p:grpSpPr>
        <p:sp>
          <p:nvSpPr>
            <p:cNvPr id="221" name="Google Shape;221;p10"/>
            <p:cNvSpPr/>
            <p:nvPr/>
          </p:nvSpPr>
          <p:spPr>
            <a:xfrm>
              <a:off x="8312875" y="-85400"/>
              <a:ext cx="542100" cy="542100"/>
            </a:xfrm>
            <a:prstGeom prst="ellipse">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0"/>
            <p:cNvSpPr/>
            <p:nvPr/>
          </p:nvSpPr>
          <p:spPr>
            <a:xfrm rot="-899646">
              <a:off x="776862" y="-262199"/>
              <a:ext cx="900976" cy="856085"/>
            </a:xfrm>
            <a:prstGeom prst="pentagon">
              <a:avLst>
                <a:gd name="hf" fmla="val 105146"/>
                <a:gd name="vf" fmla="val 110557"/>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0"/>
            <p:cNvSpPr/>
            <p:nvPr/>
          </p:nvSpPr>
          <p:spPr>
            <a:xfrm rot="1763">
              <a:off x="8737998" y="3634823"/>
              <a:ext cx="585000" cy="556500"/>
            </a:xfrm>
            <a:prstGeom prst="pentagon">
              <a:avLst>
                <a:gd name="hf" fmla="val 105146"/>
                <a:gd name="vf" fmla="val 110557"/>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0"/>
            <p:cNvSpPr/>
            <p:nvPr/>
          </p:nvSpPr>
          <p:spPr>
            <a:xfrm rot="10800000">
              <a:off x="90420" y="4650313"/>
              <a:ext cx="983100" cy="850500"/>
            </a:xfrm>
            <a:prstGeom prst="triangle">
              <a:avLst>
                <a:gd name="adj" fmla="val 50000"/>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0"/>
            <p:cNvSpPr/>
            <p:nvPr/>
          </p:nvSpPr>
          <p:spPr>
            <a:xfrm>
              <a:off x="8578650" y="858649"/>
              <a:ext cx="836762" cy="836762"/>
            </a:xfrm>
            <a:custGeom>
              <a:avLst/>
              <a:gdLst/>
              <a:ahLst/>
              <a:cxnLst/>
              <a:rect l="l" t="t" r="r" b="b"/>
              <a:pathLst>
                <a:path w="73610" h="73610" extrusionOk="0">
                  <a:moveTo>
                    <a:pt x="43502" y="603"/>
                  </a:moveTo>
                  <a:lnTo>
                    <a:pt x="64801" y="12851"/>
                  </a:lnTo>
                  <a:lnTo>
                    <a:pt x="63775" y="11705"/>
                  </a:lnTo>
                  <a:lnTo>
                    <a:pt x="62689" y="10619"/>
                  </a:lnTo>
                  <a:lnTo>
                    <a:pt x="61542" y="9533"/>
                  </a:lnTo>
                  <a:lnTo>
                    <a:pt x="60396" y="8507"/>
                  </a:lnTo>
                  <a:lnTo>
                    <a:pt x="59189" y="7542"/>
                  </a:lnTo>
                  <a:lnTo>
                    <a:pt x="57922" y="6637"/>
                  </a:lnTo>
                  <a:lnTo>
                    <a:pt x="56655" y="5792"/>
                  </a:lnTo>
                  <a:lnTo>
                    <a:pt x="55328" y="4948"/>
                  </a:lnTo>
                  <a:lnTo>
                    <a:pt x="53940" y="4223"/>
                  </a:lnTo>
                  <a:lnTo>
                    <a:pt x="52552" y="3499"/>
                  </a:lnTo>
                  <a:lnTo>
                    <a:pt x="51104" y="2896"/>
                  </a:lnTo>
                  <a:lnTo>
                    <a:pt x="49656" y="2293"/>
                  </a:lnTo>
                  <a:lnTo>
                    <a:pt x="48148" y="1750"/>
                  </a:lnTo>
                  <a:lnTo>
                    <a:pt x="46640" y="1327"/>
                  </a:lnTo>
                  <a:lnTo>
                    <a:pt x="45131" y="905"/>
                  </a:lnTo>
                  <a:lnTo>
                    <a:pt x="43502" y="603"/>
                  </a:lnTo>
                  <a:close/>
                  <a:moveTo>
                    <a:pt x="36805" y="0"/>
                  </a:moveTo>
                  <a:lnTo>
                    <a:pt x="34693" y="60"/>
                  </a:lnTo>
                  <a:lnTo>
                    <a:pt x="32642" y="241"/>
                  </a:lnTo>
                  <a:lnTo>
                    <a:pt x="70593" y="22143"/>
                  </a:lnTo>
                  <a:lnTo>
                    <a:pt x="70593" y="22143"/>
                  </a:lnTo>
                  <a:lnTo>
                    <a:pt x="69688" y="20212"/>
                  </a:lnTo>
                  <a:lnTo>
                    <a:pt x="68662" y="18342"/>
                  </a:lnTo>
                  <a:lnTo>
                    <a:pt x="36865" y="0"/>
                  </a:lnTo>
                  <a:close/>
                  <a:moveTo>
                    <a:pt x="28358" y="965"/>
                  </a:moveTo>
                  <a:lnTo>
                    <a:pt x="26789" y="1388"/>
                  </a:lnTo>
                  <a:lnTo>
                    <a:pt x="25220" y="1870"/>
                  </a:lnTo>
                  <a:lnTo>
                    <a:pt x="72886" y="29383"/>
                  </a:lnTo>
                  <a:lnTo>
                    <a:pt x="72524" y="27754"/>
                  </a:lnTo>
                  <a:lnTo>
                    <a:pt x="72101" y="26186"/>
                  </a:lnTo>
                  <a:lnTo>
                    <a:pt x="28358" y="965"/>
                  </a:lnTo>
                  <a:close/>
                  <a:moveTo>
                    <a:pt x="21842" y="3137"/>
                  </a:moveTo>
                  <a:lnTo>
                    <a:pt x="20574" y="3741"/>
                  </a:lnTo>
                  <a:lnTo>
                    <a:pt x="19368" y="4344"/>
                  </a:lnTo>
                  <a:lnTo>
                    <a:pt x="73610" y="35719"/>
                  </a:lnTo>
                  <a:lnTo>
                    <a:pt x="73549" y="34271"/>
                  </a:lnTo>
                  <a:lnTo>
                    <a:pt x="73429" y="32883"/>
                  </a:lnTo>
                  <a:lnTo>
                    <a:pt x="21842" y="3137"/>
                  </a:lnTo>
                  <a:close/>
                  <a:moveTo>
                    <a:pt x="16592" y="6034"/>
                  </a:moveTo>
                  <a:lnTo>
                    <a:pt x="15567" y="6758"/>
                  </a:lnTo>
                  <a:lnTo>
                    <a:pt x="14541" y="7482"/>
                  </a:lnTo>
                  <a:lnTo>
                    <a:pt x="73308" y="41451"/>
                  </a:lnTo>
                  <a:lnTo>
                    <a:pt x="73489" y="40184"/>
                  </a:lnTo>
                  <a:lnTo>
                    <a:pt x="73549" y="38916"/>
                  </a:lnTo>
                  <a:lnTo>
                    <a:pt x="16592" y="6034"/>
                  </a:lnTo>
                  <a:close/>
                  <a:moveTo>
                    <a:pt x="12188" y="9412"/>
                  </a:moveTo>
                  <a:lnTo>
                    <a:pt x="11343" y="10197"/>
                  </a:lnTo>
                  <a:lnTo>
                    <a:pt x="10438" y="11041"/>
                  </a:lnTo>
                  <a:lnTo>
                    <a:pt x="72282" y="46760"/>
                  </a:lnTo>
                  <a:lnTo>
                    <a:pt x="72584" y="45553"/>
                  </a:lnTo>
                  <a:lnTo>
                    <a:pt x="72825" y="44407"/>
                  </a:lnTo>
                  <a:lnTo>
                    <a:pt x="12188" y="9412"/>
                  </a:lnTo>
                  <a:close/>
                  <a:moveTo>
                    <a:pt x="8568" y="13214"/>
                  </a:moveTo>
                  <a:lnTo>
                    <a:pt x="7783" y="14119"/>
                  </a:lnTo>
                  <a:lnTo>
                    <a:pt x="7120" y="15024"/>
                  </a:lnTo>
                  <a:lnTo>
                    <a:pt x="70532" y="51647"/>
                  </a:lnTo>
                  <a:lnTo>
                    <a:pt x="70955" y="50561"/>
                  </a:lnTo>
                  <a:lnTo>
                    <a:pt x="71377" y="49475"/>
                  </a:lnTo>
                  <a:lnTo>
                    <a:pt x="8568" y="13214"/>
                  </a:lnTo>
                  <a:close/>
                  <a:moveTo>
                    <a:pt x="5551" y="17377"/>
                  </a:moveTo>
                  <a:lnTo>
                    <a:pt x="4948" y="18342"/>
                  </a:lnTo>
                  <a:lnTo>
                    <a:pt x="4344" y="19368"/>
                  </a:lnTo>
                  <a:lnTo>
                    <a:pt x="68119" y="56172"/>
                  </a:lnTo>
                  <a:lnTo>
                    <a:pt x="68722" y="55207"/>
                  </a:lnTo>
                  <a:lnTo>
                    <a:pt x="69265" y="54181"/>
                  </a:lnTo>
                  <a:lnTo>
                    <a:pt x="5551" y="17377"/>
                  </a:lnTo>
                  <a:close/>
                  <a:moveTo>
                    <a:pt x="3137" y="21902"/>
                  </a:moveTo>
                  <a:lnTo>
                    <a:pt x="2655" y="22988"/>
                  </a:lnTo>
                  <a:lnTo>
                    <a:pt x="2232" y="24074"/>
                  </a:lnTo>
                  <a:lnTo>
                    <a:pt x="65102" y="60336"/>
                  </a:lnTo>
                  <a:lnTo>
                    <a:pt x="65826" y="59431"/>
                  </a:lnTo>
                  <a:lnTo>
                    <a:pt x="66550" y="58526"/>
                  </a:lnTo>
                  <a:lnTo>
                    <a:pt x="3137" y="21902"/>
                  </a:lnTo>
                  <a:close/>
                  <a:moveTo>
                    <a:pt x="1388" y="26789"/>
                  </a:moveTo>
                  <a:lnTo>
                    <a:pt x="1026" y="27935"/>
                  </a:lnTo>
                  <a:lnTo>
                    <a:pt x="784" y="29142"/>
                  </a:lnTo>
                  <a:lnTo>
                    <a:pt x="61422" y="64137"/>
                  </a:lnTo>
                  <a:lnTo>
                    <a:pt x="62327" y="63352"/>
                  </a:lnTo>
                  <a:lnTo>
                    <a:pt x="63172" y="62447"/>
                  </a:lnTo>
                  <a:lnTo>
                    <a:pt x="1388" y="26789"/>
                  </a:lnTo>
                  <a:close/>
                  <a:moveTo>
                    <a:pt x="302" y="32038"/>
                  </a:moveTo>
                  <a:lnTo>
                    <a:pt x="121" y="33366"/>
                  </a:lnTo>
                  <a:lnTo>
                    <a:pt x="60" y="34633"/>
                  </a:lnTo>
                  <a:lnTo>
                    <a:pt x="57078" y="67516"/>
                  </a:lnTo>
                  <a:lnTo>
                    <a:pt x="58103" y="66792"/>
                  </a:lnTo>
                  <a:lnTo>
                    <a:pt x="59189" y="66068"/>
                  </a:lnTo>
                  <a:lnTo>
                    <a:pt x="302" y="32038"/>
                  </a:lnTo>
                  <a:close/>
                  <a:moveTo>
                    <a:pt x="0" y="37830"/>
                  </a:moveTo>
                  <a:lnTo>
                    <a:pt x="60" y="39218"/>
                  </a:lnTo>
                  <a:lnTo>
                    <a:pt x="181" y="40606"/>
                  </a:lnTo>
                  <a:lnTo>
                    <a:pt x="51828" y="70412"/>
                  </a:lnTo>
                  <a:lnTo>
                    <a:pt x="53095" y="69808"/>
                  </a:lnTo>
                  <a:lnTo>
                    <a:pt x="54362" y="69205"/>
                  </a:lnTo>
                  <a:lnTo>
                    <a:pt x="0" y="37830"/>
                  </a:lnTo>
                  <a:close/>
                  <a:moveTo>
                    <a:pt x="724" y="44166"/>
                  </a:moveTo>
                  <a:lnTo>
                    <a:pt x="1086" y="45734"/>
                  </a:lnTo>
                  <a:lnTo>
                    <a:pt x="1508" y="47303"/>
                  </a:lnTo>
                  <a:lnTo>
                    <a:pt x="45372" y="72644"/>
                  </a:lnTo>
                  <a:lnTo>
                    <a:pt x="46941" y="72222"/>
                  </a:lnTo>
                  <a:lnTo>
                    <a:pt x="48510" y="71739"/>
                  </a:lnTo>
                  <a:lnTo>
                    <a:pt x="724" y="44166"/>
                  </a:lnTo>
                  <a:close/>
                  <a:moveTo>
                    <a:pt x="8688" y="60577"/>
                  </a:moveTo>
                  <a:lnTo>
                    <a:pt x="9714" y="61723"/>
                  </a:lnTo>
                  <a:lnTo>
                    <a:pt x="10800" y="62870"/>
                  </a:lnTo>
                  <a:lnTo>
                    <a:pt x="11946" y="63956"/>
                  </a:lnTo>
                  <a:lnTo>
                    <a:pt x="13153" y="64981"/>
                  </a:lnTo>
                  <a:lnTo>
                    <a:pt x="14360" y="66007"/>
                  </a:lnTo>
                  <a:lnTo>
                    <a:pt x="15627" y="66912"/>
                  </a:lnTo>
                  <a:lnTo>
                    <a:pt x="16954" y="67817"/>
                  </a:lnTo>
                  <a:lnTo>
                    <a:pt x="18282" y="68662"/>
                  </a:lnTo>
                  <a:lnTo>
                    <a:pt x="19669" y="69386"/>
                  </a:lnTo>
                  <a:lnTo>
                    <a:pt x="21118" y="70110"/>
                  </a:lnTo>
                  <a:lnTo>
                    <a:pt x="22566" y="70774"/>
                  </a:lnTo>
                  <a:lnTo>
                    <a:pt x="24074" y="71377"/>
                  </a:lnTo>
                  <a:lnTo>
                    <a:pt x="25582" y="71860"/>
                  </a:lnTo>
                  <a:lnTo>
                    <a:pt x="27151" y="72342"/>
                  </a:lnTo>
                  <a:lnTo>
                    <a:pt x="28720" y="72704"/>
                  </a:lnTo>
                  <a:lnTo>
                    <a:pt x="30289" y="73066"/>
                  </a:lnTo>
                  <a:lnTo>
                    <a:pt x="8688" y="60577"/>
                  </a:lnTo>
                  <a:close/>
                  <a:moveTo>
                    <a:pt x="2956" y="51346"/>
                  </a:moveTo>
                  <a:lnTo>
                    <a:pt x="3861" y="53276"/>
                  </a:lnTo>
                  <a:lnTo>
                    <a:pt x="4887" y="55147"/>
                  </a:lnTo>
                  <a:lnTo>
                    <a:pt x="36865" y="73609"/>
                  </a:lnTo>
                  <a:lnTo>
                    <a:pt x="38977" y="73549"/>
                  </a:lnTo>
                  <a:lnTo>
                    <a:pt x="41089" y="73368"/>
                  </a:lnTo>
                  <a:lnTo>
                    <a:pt x="2956" y="51346"/>
                  </a:lnTo>
                  <a:close/>
                </a:path>
              </a:pathLst>
            </a:cu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4C2"/>
                </a:solidFill>
              </a:endParaRPr>
            </a:p>
          </p:txBody>
        </p:sp>
        <p:sp>
          <p:nvSpPr>
            <p:cNvPr id="226" name="Google Shape;226;p10"/>
            <p:cNvSpPr/>
            <p:nvPr/>
          </p:nvSpPr>
          <p:spPr>
            <a:xfrm>
              <a:off x="588219" y="-85402"/>
              <a:ext cx="421500" cy="421500"/>
            </a:xfrm>
            <a:prstGeom prst="ellipse">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0"/>
            <p:cNvSpPr/>
            <p:nvPr/>
          </p:nvSpPr>
          <p:spPr>
            <a:xfrm rot="10800000">
              <a:off x="-76796" y="3768356"/>
              <a:ext cx="393900" cy="374400"/>
            </a:xfrm>
            <a:prstGeom prst="pentagon">
              <a:avLst>
                <a:gd name="hf" fmla="val 105146"/>
                <a:gd name="vf" fmla="val 110557"/>
              </a:avLst>
            </a:prstGeom>
            <a:noFill/>
            <a:ln w="76200" cap="flat" cmpd="sng">
              <a:solidFill>
                <a:srgbClr val="6D9EEB"/>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0"/>
            <p:cNvSpPr/>
            <p:nvPr/>
          </p:nvSpPr>
          <p:spPr>
            <a:xfrm>
              <a:off x="8092376" y="131852"/>
              <a:ext cx="983100" cy="983100"/>
            </a:xfrm>
            <a:prstGeom prst="ellipse">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0"/>
            <p:cNvSpPr/>
            <p:nvPr/>
          </p:nvSpPr>
          <p:spPr>
            <a:xfrm>
              <a:off x="100477" y="456711"/>
              <a:ext cx="885029" cy="885029"/>
            </a:xfrm>
            <a:custGeom>
              <a:avLst/>
              <a:gdLst/>
              <a:ahLst/>
              <a:cxnLst/>
              <a:rect l="l" t="t" r="r" b="b"/>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0"/>
            <p:cNvSpPr/>
            <p:nvPr/>
          </p:nvSpPr>
          <p:spPr>
            <a:xfrm>
              <a:off x="133504" y="-85397"/>
              <a:ext cx="231300" cy="231300"/>
            </a:xfrm>
            <a:prstGeom prst="ellipse">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0"/>
            <p:cNvSpPr/>
            <p:nvPr/>
          </p:nvSpPr>
          <p:spPr>
            <a:xfrm rot="10800000">
              <a:off x="343825" y="4290619"/>
              <a:ext cx="333300" cy="288300"/>
            </a:xfrm>
            <a:prstGeom prst="triangle">
              <a:avLst>
                <a:gd name="adj" fmla="val 50000"/>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0"/>
            <p:cNvSpPr/>
            <p:nvPr/>
          </p:nvSpPr>
          <p:spPr>
            <a:xfrm rot="10800000">
              <a:off x="7891383" y="4473451"/>
              <a:ext cx="421500" cy="365100"/>
            </a:xfrm>
            <a:prstGeom prst="triangle">
              <a:avLst>
                <a:gd name="adj" fmla="val 50000"/>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0"/>
            <p:cNvSpPr/>
            <p:nvPr/>
          </p:nvSpPr>
          <p:spPr>
            <a:xfrm>
              <a:off x="7800077" y="94976"/>
              <a:ext cx="307200" cy="265800"/>
            </a:xfrm>
            <a:prstGeom prst="triangle">
              <a:avLst>
                <a:gd name="adj" fmla="val 50000"/>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0"/>
            <p:cNvSpPr/>
            <p:nvPr/>
          </p:nvSpPr>
          <p:spPr>
            <a:xfrm>
              <a:off x="8578651" y="3939150"/>
              <a:ext cx="421500" cy="421500"/>
            </a:xfrm>
            <a:prstGeom prst="donut">
              <a:avLst>
                <a:gd name="adj" fmla="val 19671"/>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0"/>
            <p:cNvSpPr/>
            <p:nvPr/>
          </p:nvSpPr>
          <p:spPr>
            <a:xfrm>
              <a:off x="888873" y="4577655"/>
              <a:ext cx="456600" cy="456600"/>
            </a:xfrm>
            <a:prstGeom prst="ellipse">
              <a:avLst/>
            </a:prstGeom>
            <a:noFill/>
            <a:ln w="9525" cap="flat"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0"/>
            <p:cNvSpPr/>
            <p:nvPr/>
          </p:nvSpPr>
          <p:spPr>
            <a:xfrm rot="10800000">
              <a:off x="47429" y="4473462"/>
              <a:ext cx="621103" cy="475235"/>
            </a:xfrm>
            <a:custGeom>
              <a:avLst/>
              <a:gdLst/>
              <a:ahLst/>
              <a:cxnLst/>
              <a:rect l="l" t="t" r="r" b="b"/>
              <a:pathLst>
                <a:path w="88634" h="67818" extrusionOk="0">
                  <a:moveTo>
                    <a:pt x="0" y="0"/>
                  </a:moveTo>
                  <a:lnTo>
                    <a:pt x="4284" y="6637"/>
                  </a:lnTo>
                  <a:lnTo>
                    <a:pt x="4284" y="0"/>
                  </a:lnTo>
                  <a:close/>
                  <a:moveTo>
                    <a:pt x="84289" y="0"/>
                  </a:moveTo>
                  <a:lnTo>
                    <a:pt x="84289" y="6637"/>
                  </a:lnTo>
                  <a:lnTo>
                    <a:pt x="88633" y="0"/>
                  </a:lnTo>
                  <a:close/>
                  <a:moveTo>
                    <a:pt x="7844" y="0"/>
                  </a:moveTo>
                  <a:lnTo>
                    <a:pt x="7844" y="12007"/>
                  </a:lnTo>
                  <a:lnTo>
                    <a:pt x="12791" y="19609"/>
                  </a:lnTo>
                  <a:lnTo>
                    <a:pt x="12791" y="0"/>
                  </a:lnTo>
                  <a:close/>
                  <a:moveTo>
                    <a:pt x="75842" y="0"/>
                  </a:moveTo>
                  <a:lnTo>
                    <a:pt x="75842" y="19609"/>
                  </a:lnTo>
                  <a:lnTo>
                    <a:pt x="80790" y="12007"/>
                  </a:lnTo>
                  <a:lnTo>
                    <a:pt x="80790" y="0"/>
                  </a:lnTo>
                  <a:close/>
                  <a:moveTo>
                    <a:pt x="16351" y="0"/>
                  </a:moveTo>
                  <a:lnTo>
                    <a:pt x="16351" y="25039"/>
                  </a:lnTo>
                  <a:lnTo>
                    <a:pt x="21299" y="32581"/>
                  </a:lnTo>
                  <a:lnTo>
                    <a:pt x="21299" y="0"/>
                  </a:lnTo>
                  <a:close/>
                  <a:moveTo>
                    <a:pt x="67335" y="0"/>
                  </a:moveTo>
                  <a:lnTo>
                    <a:pt x="67335" y="32581"/>
                  </a:lnTo>
                  <a:lnTo>
                    <a:pt x="72282" y="25039"/>
                  </a:lnTo>
                  <a:lnTo>
                    <a:pt x="72282" y="0"/>
                  </a:lnTo>
                  <a:close/>
                  <a:moveTo>
                    <a:pt x="24859" y="0"/>
                  </a:moveTo>
                  <a:lnTo>
                    <a:pt x="24859" y="38012"/>
                  </a:lnTo>
                  <a:lnTo>
                    <a:pt x="29806" y="45614"/>
                  </a:lnTo>
                  <a:lnTo>
                    <a:pt x="29806" y="0"/>
                  </a:lnTo>
                  <a:close/>
                  <a:moveTo>
                    <a:pt x="58828" y="0"/>
                  </a:moveTo>
                  <a:lnTo>
                    <a:pt x="58828" y="45614"/>
                  </a:lnTo>
                  <a:lnTo>
                    <a:pt x="63775" y="38012"/>
                  </a:lnTo>
                  <a:lnTo>
                    <a:pt x="63775" y="0"/>
                  </a:lnTo>
                  <a:close/>
                  <a:moveTo>
                    <a:pt x="33306" y="0"/>
                  </a:moveTo>
                  <a:lnTo>
                    <a:pt x="33306" y="51044"/>
                  </a:lnTo>
                  <a:lnTo>
                    <a:pt x="38313" y="58586"/>
                  </a:lnTo>
                  <a:lnTo>
                    <a:pt x="38313" y="0"/>
                  </a:lnTo>
                  <a:close/>
                  <a:moveTo>
                    <a:pt x="50320" y="0"/>
                  </a:moveTo>
                  <a:lnTo>
                    <a:pt x="50320" y="58586"/>
                  </a:lnTo>
                  <a:lnTo>
                    <a:pt x="55268" y="51044"/>
                  </a:lnTo>
                  <a:lnTo>
                    <a:pt x="55268" y="0"/>
                  </a:lnTo>
                  <a:close/>
                  <a:moveTo>
                    <a:pt x="41813" y="0"/>
                  </a:moveTo>
                  <a:lnTo>
                    <a:pt x="41813" y="64016"/>
                  </a:lnTo>
                  <a:lnTo>
                    <a:pt x="44287" y="67817"/>
                  </a:lnTo>
                  <a:lnTo>
                    <a:pt x="46760" y="64016"/>
                  </a:lnTo>
                  <a:lnTo>
                    <a:pt x="46760" y="0"/>
                  </a:ln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0"/>
            <p:cNvSpPr/>
            <p:nvPr/>
          </p:nvSpPr>
          <p:spPr>
            <a:xfrm rot="7294922">
              <a:off x="8507862" y="1506795"/>
              <a:ext cx="486330" cy="462608"/>
            </a:xfrm>
            <a:prstGeom prst="pentagon">
              <a:avLst>
                <a:gd name="hf" fmla="val 105146"/>
                <a:gd name="vf" fmla="val 110557"/>
              </a:avLst>
            </a:prstGeom>
            <a:noFill/>
            <a:ln w="9525"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0"/>
            <p:cNvSpPr/>
            <p:nvPr/>
          </p:nvSpPr>
          <p:spPr>
            <a:xfrm rot="1902">
              <a:off x="-76804" y="1095525"/>
              <a:ext cx="542100" cy="515400"/>
            </a:xfrm>
            <a:prstGeom prst="pentagon">
              <a:avLst>
                <a:gd name="hf" fmla="val 105146"/>
                <a:gd name="vf" fmla="val 110557"/>
              </a:avLst>
            </a:prstGeom>
            <a:noFill/>
            <a:ln w="28575" cap="flat" cmpd="sng">
              <a:solidFill>
                <a:srgbClr val="C20E9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0"/>
            <p:cNvSpPr/>
            <p:nvPr/>
          </p:nvSpPr>
          <p:spPr>
            <a:xfrm>
              <a:off x="8217614" y="4442536"/>
              <a:ext cx="885029" cy="885029"/>
            </a:xfrm>
            <a:custGeom>
              <a:avLst/>
              <a:gdLst/>
              <a:ahLst/>
              <a:cxnLst/>
              <a:rect l="l" t="t" r="r" b="b"/>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10"/>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432E6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047950" y="0"/>
            <a:ext cx="5048100" cy="1147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rgbClr val="FFFFFF"/>
              </a:buClr>
              <a:buSzPts val="1800"/>
              <a:buFont typeface="Nixie One"/>
              <a:buNone/>
              <a:defRPr sz="1800">
                <a:solidFill>
                  <a:srgbClr val="FFFFFF"/>
                </a:solidFill>
                <a:latin typeface="Nixie One"/>
                <a:ea typeface="Nixie One"/>
                <a:cs typeface="Nixie One"/>
                <a:sym typeface="Nixie One"/>
              </a:defRPr>
            </a:lvl1pPr>
            <a:lvl2pPr lvl="1" algn="ctr">
              <a:spcBef>
                <a:spcPts val="0"/>
              </a:spcBef>
              <a:spcAft>
                <a:spcPts val="0"/>
              </a:spcAft>
              <a:buClr>
                <a:srgbClr val="FFFFFF"/>
              </a:buClr>
              <a:buSzPts val="1800"/>
              <a:buFont typeface="Nixie One"/>
              <a:buNone/>
              <a:defRPr sz="1800">
                <a:solidFill>
                  <a:srgbClr val="FFFFFF"/>
                </a:solidFill>
                <a:latin typeface="Nixie One"/>
                <a:ea typeface="Nixie One"/>
                <a:cs typeface="Nixie One"/>
                <a:sym typeface="Nixie One"/>
              </a:defRPr>
            </a:lvl2pPr>
            <a:lvl3pPr lvl="2" algn="ctr">
              <a:spcBef>
                <a:spcPts val="0"/>
              </a:spcBef>
              <a:spcAft>
                <a:spcPts val="0"/>
              </a:spcAft>
              <a:buClr>
                <a:srgbClr val="FFFFFF"/>
              </a:buClr>
              <a:buSzPts val="1800"/>
              <a:buFont typeface="Nixie One"/>
              <a:buNone/>
              <a:defRPr sz="1800">
                <a:solidFill>
                  <a:srgbClr val="FFFFFF"/>
                </a:solidFill>
                <a:latin typeface="Nixie One"/>
                <a:ea typeface="Nixie One"/>
                <a:cs typeface="Nixie One"/>
                <a:sym typeface="Nixie One"/>
              </a:defRPr>
            </a:lvl3pPr>
            <a:lvl4pPr lvl="3" algn="ctr">
              <a:spcBef>
                <a:spcPts val="0"/>
              </a:spcBef>
              <a:spcAft>
                <a:spcPts val="0"/>
              </a:spcAft>
              <a:buClr>
                <a:srgbClr val="FFFFFF"/>
              </a:buClr>
              <a:buSzPts val="1800"/>
              <a:buFont typeface="Nixie One"/>
              <a:buNone/>
              <a:defRPr sz="1800">
                <a:solidFill>
                  <a:srgbClr val="FFFFFF"/>
                </a:solidFill>
                <a:latin typeface="Nixie One"/>
                <a:ea typeface="Nixie One"/>
                <a:cs typeface="Nixie One"/>
                <a:sym typeface="Nixie One"/>
              </a:defRPr>
            </a:lvl4pPr>
            <a:lvl5pPr lvl="4" algn="ctr">
              <a:spcBef>
                <a:spcPts val="0"/>
              </a:spcBef>
              <a:spcAft>
                <a:spcPts val="0"/>
              </a:spcAft>
              <a:buClr>
                <a:srgbClr val="FFFFFF"/>
              </a:buClr>
              <a:buSzPts val="1800"/>
              <a:buFont typeface="Nixie One"/>
              <a:buNone/>
              <a:defRPr sz="1800">
                <a:solidFill>
                  <a:srgbClr val="FFFFFF"/>
                </a:solidFill>
                <a:latin typeface="Nixie One"/>
                <a:ea typeface="Nixie One"/>
                <a:cs typeface="Nixie One"/>
                <a:sym typeface="Nixie One"/>
              </a:defRPr>
            </a:lvl5pPr>
            <a:lvl6pPr lvl="5" algn="ctr">
              <a:spcBef>
                <a:spcPts val="0"/>
              </a:spcBef>
              <a:spcAft>
                <a:spcPts val="0"/>
              </a:spcAft>
              <a:buClr>
                <a:srgbClr val="FFFFFF"/>
              </a:buClr>
              <a:buSzPts val="1800"/>
              <a:buFont typeface="Nixie One"/>
              <a:buNone/>
              <a:defRPr sz="1800">
                <a:solidFill>
                  <a:srgbClr val="FFFFFF"/>
                </a:solidFill>
                <a:latin typeface="Nixie One"/>
                <a:ea typeface="Nixie One"/>
                <a:cs typeface="Nixie One"/>
                <a:sym typeface="Nixie One"/>
              </a:defRPr>
            </a:lvl6pPr>
            <a:lvl7pPr lvl="6" algn="ctr">
              <a:spcBef>
                <a:spcPts val="0"/>
              </a:spcBef>
              <a:spcAft>
                <a:spcPts val="0"/>
              </a:spcAft>
              <a:buClr>
                <a:srgbClr val="FFFFFF"/>
              </a:buClr>
              <a:buSzPts val="1800"/>
              <a:buFont typeface="Nixie One"/>
              <a:buNone/>
              <a:defRPr sz="1800">
                <a:solidFill>
                  <a:srgbClr val="FFFFFF"/>
                </a:solidFill>
                <a:latin typeface="Nixie One"/>
                <a:ea typeface="Nixie One"/>
                <a:cs typeface="Nixie One"/>
                <a:sym typeface="Nixie One"/>
              </a:defRPr>
            </a:lvl7pPr>
            <a:lvl8pPr lvl="7" algn="ctr">
              <a:spcBef>
                <a:spcPts val="0"/>
              </a:spcBef>
              <a:spcAft>
                <a:spcPts val="0"/>
              </a:spcAft>
              <a:buClr>
                <a:srgbClr val="FFFFFF"/>
              </a:buClr>
              <a:buSzPts val="1800"/>
              <a:buFont typeface="Nixie One"/>
              <a:buNone/>
              <a:defRPr sz="1800">
                <a:solidFill>
                  <a:srgbClr val="FFFFFF"/>
                </a:solidFill>
                <a:latin typeface="Nixie One"/>
                <a:ea typeface="Nixie One"/>
                <a:cs typeface="Nixie One"/>
                <a:sym typeface="Nixie One"/>
              </a:defRPr>
            </a:lvl8pPr>
            <a:lvl9pPr lvl="8" algn="ctr">
              <a:spcBef>
                <a:spcPts val="0"/>
              </a:spcBef>
              <a:spcAft>
                <a:spcPts val="0"/>
              </a:spcAft>
              <a:buClr>
                <a:srgbClr val="FFFFFF"/>
              </a:buClr>
              <a:buSzPts val="1800"/>
              <a:buFont typeface="Nixie One"/>
              <a:buNone/>
              <a:defRPr sz="1800">
                <a:solidFill>
                  <a:srgbClr val="FFFFFF"/>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1750800" y="1513000"/>
            <a:ext cx="5642400" cy="30999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rgbClr val="8E7CC3"/>
              </a:buClr>
              <a:buSzPts val="2000"/>
              <a:buFont typeface="Inconsolata"/>
              <a:buChar char="◍"/>
              <a:defRPr sz="2000">
                <a:solidFill>
                  <a:srgbClr val="FFFFFF"/>
                </a:solidFill>
                <a:latin typeface="Inconsolata"/>
                <a:ea typeface="Inconsolata"/>
                <a:cs typeface="Inconsolata"/>
                <a:sym typeface="Inconsolata"/>
              </a:defRPr>
            </a:lvl1pPr>
            <a:lvl2pPr marL="914400" lvl="1" indent="-355600">
              <a:spcBef>
                <a:spcPts val="0"/>
              </a:spcBef>
              <a:spcAft>
                <a:spcPts val="0"/>
              </a:spcAft>
              <a:buClr>
                <a:srgbClr val="8E7CC3"/>
              </a:buClr>
              <a:buSzPts val="2000"/>
              <a:buFont typeface="Inconsolata"/>
              <a:buChar char="◌"/>
              <a:defRPr sz="2000">
                <a:solidFill>
                  <a:srgbClr val="FFFFFF"/>
                </a:solidFill>
                <a:latin typeface="Inconsolata"/>
                <a:ea typeface="Inconsolata"/>
                <a:cs typeface="Inconsolata"/>
                <a:sym typeface="Inconsolata"/>
              </a:defRPr>
            </a:lvl2pPr>
            <a:lvl3pPr marL="1371600" lvl="2" indent="-355600">
              <a:spcBef>
                <a:spcPts val="0"/>
              </a:spcBef>
              <a:spcAft>
                <a:spcPts val="0"/>
              </a:spcAft>
              <a:buClr>
                <a:srgbClr val="8E7CC3"/>
              </a:buClr>
              <a:buSzPts val="2000"/>
              <a:buFont typeface="Inconsolata"/>
              <a:buChar char="◌"/>
              <a:defRPr sz="2000">
                <a:solidFill>
                  <a:srgbClr val="FFFFFF"/>
                </a:solidFill>
                <a:latin typeface="Inconsolata"/>
                <a:ea typeface="Inconsolata"/>
                <a:cs typeface="Inconsolata"/>
                <a:sym typeface="Inconsolata"/>
              </a:defRPr>
            </a:lvl3pPr>
            <a:lvl4pPr marL="1828800" lvl="3" indent="-355600">
              <a:spcBef>
                <a:spcPts val="0"/>
              </a:spcBef>
              <a:spcAft>
                <a:spcPts val="0"/>
              </a:spcAft>
              <a:buClr>
                <a:srgbClr val="8E7CC3"/>
              </a:buClr>
              <a:buSzPts val="2000"/>
              <a:buFont typeface="Inconsolata"/>
              <a:buChar char="◌"/>
              <a:defRPr sz="2000">
                <a:solidFill>
                  <a:srgbClr val="FFFFFF"/>
                </a:solidFill>
                <a:latin typeface="Inconsolata"/>
                <a:ea typeface="Inconsolata"/>
                <a:cs typeface="Inconsolata"/>
                <a:sym typeface="Inconsolata"/>
              </a:defRPr>
            </a:lvl4pPr>
            <a:lvl5pPr marL="2286000" lvl="4" indent="-355600">
              <a:spcBef>
                <a:spcPts val="0"/>
              </a:spcBef>
              <a:spcAft>
                <a:spcPts val="0"/>
              </a:spcAft>
              <a:buClr>
                <a:srgbClr val="8E7CC3"/>
              </a:buClr>
              <a:buSzPts val="2000"/>
              <a:buFont typeface="Inconsolata"/>
              <a:buChar char="◌"/>
              <a:defRPr sz="2000">
                <a:solidFill>
                  <a:srgbClr val="FFFFFF"/>
                </a:solidFill>
                <a:latin typeface="Inconsolata"/>
                <a:ea typeface="Inconsolata"/>
                <a:cs typeface="Inconsolata"/>
                <a:sym typeface="Inconsolata"/>
              </a:defRPr>
            </a:lvl5pPr>
            <a:lvl6pPr marL="2743200" lvl="5" indent="-355600">
              <a:spcBef>
                <a:spcPts val="0"/>
              </a:spcBef>
              <a:spcAft>
                <a:spcPts val="0"/>
              </a:spcAft>
              <a:buClr>
                <a:srgbClr val="8E7CC3"/>
              </a:buClr>
              <a:buSzPts val="2000"/>
              <a:buFont typeface="Inconsolata"/>
              <a:buChar char="◌"/>
              <a:defRPr sz="2000">
                <a:solidFill>
                  <a:srgbClr val="FFFFFF"/>
                </a:solidFill>
                <a:latin typeface="Inconsolata"/>
                <a:ea typeface="Inconsolata"/>
                <a:cs typeface="Inconsolata"/>
                <a:sym typeface="Inconsolata"/>
              </a:defRPr>
            </a:lvl6pPr>
            <a:lvl7pPr marL="3200400" lvl="6" indent="-355600">
              <a:spcBef>
                <a:spcPts val="0"/>
              </a:spcBef>
              <a:spcAft>
                <a:spcPts val="0"/>
              </a:spcAft>
              <a:buClr>
                <a:srgbClr val="8E7CC3"/>
              </a:buClr>
              <a:buSzPts val="2000"/>
              <a:buFont typeface="Inconsolata"/>
              <a:buChar char="◌"/>
              <a:defRPr sz="2000">
                <a:solidFill>
                  <a:srgbClr val="FFFFFF"/>
                </a:solidFill>
                <a:latin typeface="Inconsolata"/>
                <a:ea typeface="Inconsolata"/>
                <a:cs typeface="Inconsolata"/>
                <a:sym typeface="Inconsolata"/>
              </a:defRPr>
            </a:lvl7pPr>
            <a:lvl8pPr marL="3657600" lvl="7" indent="-355600">
              <a:spcBef>
                <a:spcPts val="0"/>
              </a:spcBef>
              <a:spcAft>
                <a:spcPts val="0"/>
              </a:spcAft>
              <a:buClr>
                <a:srgbClr val="8E7CC3"/>
              </a:buClr>
              <a:buSzPts val="2000"/>
              <a:buFont typeface="Inconsolata"/>
              <a:buChar char="◌"/>
              <a:defRPr sz="2000">
                <a:solidFill>
                  <a:srgbClr val="FFFFFF"/>
                </a:solidFill>
                <a:latin typeface="Inconsolata"/>
                <a:ea typeface="Inconsolata"/>
                <a:cs typeface="Inconsolata"/>
                <a:sym typeface="Inconsolata"/>
              </a:defRPr>
            </a:lvl8pPr>
            <a:lvl9pPr marL="4114800" lvl="8" indent="-355600">
              <a:spcBef>
                <a:spcPts val="0"/>
              </a:spcBef>
              <a:spcAft>
                <a:spcPts val="0"/>
              </a:spcAft>
              <a:buClr>
                <a:srgbClr val="8E7CC3"/>
              </a:buClr>
              <a:buSzPts val="2000"/>
              <a:buFont typeface="Inconsolata"/>
              <a:buChar char="◌"/>
              <a:defRPr sz="2000">
                <a:solidFill>
                  <a:srgbClr val="FFFFFF"/>
                </a:solidFill>
                <a:latin typeface="Inconsolata"/>
                <a:ea typeface="Inconsolata"/>
                <a:cs typeface="Inconsolata"/>
                <a:sym typeface="Inconsolata"/>
              </a:defRPr>
            </a:lvl9pPr>
          </a:lstStyle>
          <a:p>
            <a:endParaRPr/>
          </a:p>
        </p:txBody>
      </p:sp>
      <p:sp>
        <p:nvSpPr>
          <p:cNvPr id="8" name="Google Shape;8;p1"/>
          <p:cNvSpPr txBox="1">
            <a:spLocks noGrp="1"/>
          </p:cNvSpPr>
          <p:nvPr>
            <p:ph type="sldNum" idx="12"/>
          </p:nvPr>
        </p:nvSpPr>
        <p:spPr>
          <a:xfrm>
            <a:off x="4297650" y="4778750"/>
            <a:ext cx="548700" cy="364800"/>
          </a:xfrm>
          <a:prstGeom prst="rect">
            <a:avLst/>
          </a:prstGeom>
          <a:noFill/>
          <a:ln>
            <a:noFill/>
          </a:ln>
        </p:spPr>
        <p:txBody>
          <a:bodyPr spcFirstLastPara="1" wrap="square" lIns="91425" tIns="91425" rIns="91425" bIns="91425" anchor="t" anchorCtr="0">
            <a:noAutofit/>
          </a:bodyPr>
          <a:lstStyle>
            <a:lvl1pPr lvl="0" algn="ctr">
              <a:buNone/>
              <a:defRPr sz="1200">
                <a:solidFill>
                  <a:srgbClr val="8E7CC3"/>
                </a:solidFill>
                <a:latin typeface="Nixie One"/>
                <a:ea typeface="Nixie One"/>
                <a:cs typeface="Nixie One"/>
                <a:sym typeface="Nixie One"/>
              </a:defRPr>
            </a:lvl1pPr>
            <a:lvl2pPr lvl="1" algn="ctr">
              <a:buNone/>
              <a:defRPr sz="1200">
                <a:solidFill>
                  <a:srgbClr val="8E7CC3"/>
                </a:solidFill>
                <a:latin typeface="Nixie One"/>
                <a:ea typeface="Nixie One"/>
                <a:cs typeface="Nixie One"/>
                <a:sym typeface="Nixie One"/>
              </a:defRPr>
            </a:lvl2pPr>
            <a:lvl3pPr lvl="2" algn="ctr">
              <a:buNone/>
              <a:defRPr sz="1200">
                <a:solidFill>
                  <a:srgbClr val="8E7CC3"/>
                </a:solidFill>
                <a:latin typeface="Nixie One"/>
                <a:ea typeface="Nixie One"/>
                <a:cs typeface="Nixie One"/>
                <a:sym typeface="Nixie One"/>
              </a:defRPr>
            </a:lvl3pPr>
            <a:lvl4pPr lvl="3" algn="ctr">
              <a:buNone/>
              <a:defRPr sz="1200">
                <a:solidFill>
                  <a:srgbClr val="8E7CC3"/>
                </a:solidFill>
                <a:latin typeface="Nixie One"/>
                <a:ea typeface="Nixie One"/>
                <a:cs typeface="Nixie One"/>
                <a:sym typeface="Nixie One"/>
              </a:defRPr>
            </a:lvl4pPr>
            <a:lvl5pPr lvl="4" algn="ctr">
              <a:buNone/>
              <a:defRPr sz="1200">
                <a:solidFill>
                  <a:srgbClr val="8E7CC3"/>
                </a:solidFill>
                <a:latin typeface="Nixie One"/>
                <a:ea typeface="Nixie One"/>
                <a:cs typeface="Nixie One"/>
                <a:sym typeface="Nixie One"/>
              </a:defRPr>
            </a:lvl5pPr>
            <a:lvl6pPr lvl="5" algn="ctr">
              <a:buNone/>
              <a:defRPr sz="1200">
                <a:solidFill>
                  <a:srgbClr val="8E7CC3"/>
                </a:solidFill>
                <a:latin typeface="Nixie One"/>
                <a:ea typeface="Nixie One"/>
                <a:cs typeface="Nixie One"/>
                <a:sym typeface="Nixie One"/>
              </a:defRPr>
            </a:lvl6pPr>
            <a:lvl7pPr lvl="6" algn="ctr">
              <a:buNone/>
              <a:defRPr sz="1200">
                <a:solidFill>
                  <a:srgbClr val="8E7CC3"/>
                </a:solidFill>
                <a:latin typeface="Nixie One"/>
                <a:ea typeface="Nixie One"/>
                <a:cs typeface="Nixie One"/>
                <a:sym typeface="Nixie One"/>
              </a:defRPr>
            </a:lvl7pPr>
            <a:lvl8pPr lvl="7" algn="ctr">
              <a:buNone/>
              <a:defRPr sz="1200">
                <a:solidFill>
                  <a:srgbClr val="8E7CC3"/>
                </a:solidFill>
                <a:latin typeface="Nixie One"/>
                <a:ea typeface="Nixie One"/>
                <a:cs typeface="Nixie One"/>
                <a:sym typeface="Nixie One"/>
              </a:defRPr>
            </a:lvl8pPr>
            <a:lvl9pPr lvl="8" algn="ctr">
              <a:buNone/>
              <a:defRPr sz="1200">
                <a:solidFill>
                  <a:srgbClr val="8E7CC3"/>
                </a:solidFill>
                <a:latin typeface="Nixie One"/>
                <a:ea typeface="Nixie One"/>
                <a:cs typeface="Nixie One"/>
                <a:sym typeface="Nixie 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6"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23.xml.rels><?xml version="1.0" encoding="UTF-8" standalone="yes"?>
<Relationships xmlns="http://schemas.openxmlformats.org/package/2006/relationships"><Relationship Id="rId8" Type="http://schemas.openxmlformats.org/officeDocument/2006/relationships/hyperlink" Target="http://www.iesjacaranda-brenes.org/aulavirtual/mod/resource/view.php?id=24193" TargetMode="External"/><Relationship Id="rId3" Type="http://schemas.openxmlformats.org/officeDocument/2006/relationships/hyperlink" Target="https://www.preceden.com/timelines/349391-historia-y-evolucion-de-las-bases-de-datos" TargetMode="External"/><Relationship Id="rId7" Type="http://schemas.openxmlformats.org/officeDocument/2006/relationships/hyperlink" Target="https://es.ccm.net/contents/67-modelos-dbms" TargetMode="External"/><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hyperlink" Target="https://www.sutori.com/story/historia-y-evolucion-de-las-bases-de-datos--5rqHUx3n91ierYCKrvRPBjKk" TargetMode="External"/><Relationship Id="rId5" Type="http://schemas.openxmlformats.org/officeDocument/2006/relationships/hyperlink" Target="https://revistadigital.inesem.es/informatica-y-tics/los-gestores-de-bases-de-datos-mas-usados/" TargetMode="External"/><Relationship Id="rId4" Type="http://schemas.openxmlformats.org/officeDocument/2006/relationships/hyperlink" Target="http://evolucion-bd.blogspot.com/"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6" name="1 Título"/>
          <p:cNvSpPr txBox="1">
            <a:spLocks/>
          </p:cNvSpPr>
          <p:nvPr/>
        </p:nvSpPr>
        <p:spPr>
          <a:xfrm>
            <a:off x="1043608" y="411510"/>
            <a:ext cx="7772400" cy="1470025"/>
          </a:xfrm>
          <a:prstGeom prst="rect">
            <a:avLst/>
          </a:prstGeom>
        </p:spPr>
        <p:txBody>
          <a:bodyPr>
            <a:norm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8000" b="0" i="0" u="none" strike="noStrike" kern="0" cap="none" spc="0" normalizeH="0" baseline="0" noProof="0" dirty="0" smtClean="0">
                <a:ln>
                  <a:noFill/>
                </a:ln>
                <a:solidFill>
                  <a:srgbClr val="00B0F0"/>
                </a:solidFill>
                <a:effectLst/>
                <a:uLnTx/>
                <a:uFillTx/>
                <a:latin typeface="Arial"/>
                <a:ea typeface="Arial"/>
                <a:cs typeface="Arial"/>
                <a:sym typeface="Arial"/>
              </a:rPr>
              <a:t>Base de Datos</a:t>
            </a:r>
            <a:endParaRPr kumimoji="0" lang="es-ES" sz="8000" b="0" i="0" u="none" strike="noStrike" kern="0" cap="none" spc="0" normalizeH="0" baseline="0" noProof="0" dirty="0">
              <a:ln>
                <a:noFill/>
              </a:ln>
              <a:solidFill>
                <a:srgbClr val="00B0F0"/>
              </a:solidFill>
              <a:effectLst/>
              <a:uLnTx/>
              <a:uFillTx/>
              <a:latin typeface="Arial"/>
              <a:ea typeface="Arial"/>
              <a:cs typeface="Arial"/>
              <a:sym typeface="Arial"/>
            </a:endParaRPr>
          </a:p>
        </p:txBody>
      </p:sp>
      <p:sp>
        <p:nvSpPr>
          <p:cNvPr id="7" name="2 Subtítulo"/>
          <p:cNvSpPr txBox="1">
            <a:spLocks/>
          </p:cNvSpPr>
          <p:nvPr/>
        </p:nvSpPr>
        <p:spPr>
          <a:xfrm>
            <a:off x="5292080" y="4587974"/>
            <a:ext cx="3816424" cy="360040"/>
          </a:xfrm>
          <a:prstGeom prst="rect">
            <a:avLst/>
          </a:prstGeom>
        </p:spPr>
        <p:txBody>
          <a:bodyPr>
            <a:normAutofit lnSpcReduction="10000"/>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800" b="0" i="0" u="none" strike="noStrike" kern="0" cap="none" spc="0" normalizeH="0" baseline="0" noProof="0" dirty="0" smtClean="0">
                <a:ln>
                  <a:noFill/>
                </a:ln>
                <a:solidFill>
                  <a:srgbClr val="FFC000"/>
                </a:solidFill>
                <a:effectLst/>
                <a:uLnTx/>
                <a:uFillTx/>
                <a:latin typeface="Arial"/>
                <a:ea typeface="Arial"/>
                <a:cs typeface="Arial"/>
                <a:sym typeface="Arial"/>
              </a:rPr>
              <a:t>Gonzalo García Mateos</a:t>
            </a:r>
            <a:endParaRPr kumimoji="0" lang="es-ES" sz="1800" b="0" i="0" u="none" strike="noStrike" kern="0" cap="none" spc="0" normalizeH="0" baseline="0" noProof="0" dirty="0">
              <a:ln>
                <a:noFill/>
              </a:ln>
              <a:solidFill>
                <a:srgbClr val="FFC000"/>
              </a:solidFill>
              <a:effectLst/>
              <a:uLnTx/>
              <a:uFillTx/>
              <a:latin typeface="Arial"/>
              <a:ea typeface="Arial"/>
              <a:cs typeface="Arial"/>
              <a:sym typeface="Arial"/>
            </a:endParaRPr>
          </a:p>
        </p:txBody>
      </p:sp>
      <p:pic>
        <p:nvPicPr>
          <p:cNvPr id="8" name="7 Imagen" descr="base datos.jpg"/>
          <p:cNvPicPr>
            <a:picLocks noChangeAspect="1"/>
          </p:cNvPicPr>
          <p:nvPr/>
        </p:nvPicPr>
        <p:blipFill>
          <a:blip r:embed="rId3"/>
          <a:stretch>
            <a:fillRect/>
          </a:stretch>
        </p:blipFill>
        <p:spPr>
          <a:xfrm>
            <a:off x="1907703" y="1711614"/>
            <a:ext cx="5140745" cy="266033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10" name="9 CuadroTexto"/>
          <p:cNvSpPr txBox="1"/>
          <p:nvPr/>
        </p:nvSpPr>
        <p:spPr>
          <a:xfrm>
            <a:off x="183215" y="514296"/>
            <a:ext cx="3164649" cy="615553"/>
          </a:xfrm>
          <a:prstGeom prst="rect">
            <a:avLst/>
          </a:prstGeom>
          <a:noFill/>
        </p:spPr>
        <p:txBody>
          <a:bodyPr wrap="none" rtlCol="0">
            <a:spAutoFit/>
          </a:bodyPr>
          <a:lstStyle/>
          <a:p>
            <a:r>
              <a:rPr lang="es-ES" sz="3400" dirty="0" smtClean="0">
                <a:solidFill>
                  <a:schemeClr val="bg1"/>
                </a:solidFill>
              </a:rPr>
              <a:t>Base de Datos:</a:t>
            </a:r>
            <a:endParaRPr lang="es-ES" sz="3400" dirty="0">
              <a:solidFill>
                <a:schemeClr val="bg1"/>
              </a:solidFill>
            </a:endParaRPr>
          </a:p>
        </p:txBody>
      </p:sp>
      <p:sp>
        <p:nvSpPr>
          <p:cNvPr id="11" name="10 CuadroTexto"/>
          <p:cNvSpPr txBox="1"/>
          <p:nvPr/>
        </p:nvSpPr>
        <p:spPr>
          <a:xfrm>
            <a:off x="3097050" y="483518"/>
            <a:ext cx="5939446" cy="646331"/>
          </a:xfrm>
          <a:prstGeom prst="rect">
            <a:avLst/>
          </a:prstGeom>
          <a:noFill/>
        </p:spPr>
        <p:txBody>
          <a:bodyPr wrap="none" rtlCol="0">
            <a:spAutoFit/>
          </a:bodyPr>
          <a:lstStyle/>
          <a:p>
            <a:r>
              <a:rPr lang="es-ES" sz="3600" dirty="0" smtClean="0">
                <a:solidFill>
                  <a:schemeClr val="bg1"/>
                </a:solidFill>
              </a:rPr>
              <a:t>  </a:t>
            </a:r>
            <a:r>
              <a:rPr lang="es-ES" sz="3400" dirty="0" smtClean="0">
                <a:solidFill>
                  <a:schemeClr val="bg1"/>
                </a:solidFill>
              </a:rPr>
              <a:t>Sistema de almacenamiento</a:t>
            </a:r>
            <a:endParaRPr lang="es-ES" sz="3400" dirty="0">
              <a:solidFill>
                <a:schemeClr val="bg1"/>
              </a:solidFill>
            </a:endParaRPr>
          </a:p>
        </p:txBody>
      </p:sp>
      <p:sp>
        <p:nvSpPr>
          <p:cNvPr id="18" name="17 CuadroTexto"/>
          <p:cNvSpPr txBox="1"/>
          <p:nvPr/>
        </p:nvSpPr>
        <p:spPr>
          <a:xfrm>
            <a:off x="637752" y="1245989"/>
            <a:ext cx="2238113" cy="461665"/>
          </a:xfrm>
          <a:prstGeom prst="rect">
            <a:avLst/>
          </a:prstGeom>
          <a:noFill/>
        </p:spPr>
        <p:txBody>
          <a:bodyPr wrap="none" rtlCol="0">
            <a:spAutoFit/>
          </a:bodyPr>
          <a:lstStyle/>
          <a:p>
            <a:r>
              <a:rPr lang="es-ES" sz="2400" dirty="0" smtClean="0">
                <a:solidFill>
                  <a:srgbClr val="D60093"/>
                </a:solidFill>
              </a:rPr>
              <a:t>Características</a:t>
            </a:r>
            <a:endParaRPr lang="es-ES" sz="2400" dirty="0">
              <a:solidFill>
                <a:srgbClr val="D60093"/>
              </a:solidFill>
            </a:endParaRPr>
          </a:p>
        </p:txBody>
      </p:sp>
      <p:sp>
        <p:nvSpPr>
          <p:cNvPr id="13" name="12 CuadroTexto"/>
          <p:cNvSpPr txBox="1"/>
          <p:nvPr/>
        </p:nvSpPr>
        <p:spPr>
          <a:xfrm>
            <a:off x="2812851" y="1347614"/>
            <a:ext cx="2839269" cy="307777"/>
          </a:xfrm>
          <a:prstGeom prst="rect">
            <a:avLst/>
          </a:prstGeom>
          <a:noFill/>
        </p:spPr>
        <p:txBody>
          <a:bodyPr wrap="square" rtlCol="0">
            <a:spAutoFit/>
          </a:bodyPr>
          <a:lstStyle/>
          <a:p>
            <a:r>
              <a:rPr lang="es-ES" b="1" dirty="0" smtClean="0">
                <a:solidFill>
                  <a:srgbClr val="00B0F0"/>
                </a:solidFill>
              </a:rPr>
              <a:t>Ficheros indexados:</a:t>
            </a:r>
            <a:endParaRPr lang="es-ES" dirty="0">
              <a:solidFill>
                <a:srgbClr val="00B0F0"/>
              </a:solidFill>
            </a:endParaRPr>
          </a:p>
        </p:txBody>
      </p:sp>
      <p:sp>
        <p:nvSpPr>
          <p:cNvPr id="20" name="19 CuadroTexto"/>
          <p:cNvSpPr txBox="1"/>
          <p:nvPr/>
        </p:nvSpPr>
        <p:spPr>
          <a:xfrm>
            <a:off x="531707" y="2060848"/>
            <a:ext cx="5256567" cy="307777"/>
          </a:xfrm>
          <a:prstGeom prst="rect">
            <a:avLst/>
          </a:prstGeom>
          <a:noFill/>
        </p:spPr>
        <p:txBody>
          <a:bodyPr wrap="none" rtlCol="0">
            <a:spAutoFit/>
          </a:bodyPr>
          <a:lstStyle/>
          <a:p>
            <a:r>
              <a:rPr lang="es-ES" dirty="0" smtClean="0">
                <a:solidFill>
                  <a:schemeClr val="bg1"/>
                </a:solidFill>
              </a:rPr>
              <a:t>- El diseño del registro tiene que tener un campo clave primaria.</a:t>
            </a:r>
            <a:endParaRPr lang="es-ES" dirty="0">
              <a:solidFill>
                <a:schemeClr val="bg1"/>
              </a:solidFill>
            </a:endParaRPr>
          </a:p>
        </p:txBody>
      </p:sp>
      <p:sp>
        <p:nvSpPr>
          <p:cNvPr id="21" name="20 CuadroTexto"/>
          <p:cNvSpPr txBox="1"/>
          <p:nvPr/>
        </p:nvSpPr>
        <p:spPr>
          <a:xfrm>
            <a:off x="539552" y="2479997"/>
            <a:ext cx="7704856" cy="307777"/>
          </a:xfrm>
          <a:prstGeom prst="rect">
            <a:avLst/>
          </a:prstGeom>
          <a:noFill/>
        </p:spPr>
        <p:txBody>
          <a:bodyPr wrap="square" rtlCol="0">
            <a:spAutoFit/>
          </a:bodyPr>
          <a:lstStyle/>
          <a:p>
            <a:r>
              <a:rPr lang="es-ES" dirty="0" smtClean="0">
                <a:solidFill>
                  <a:schemeClr val="bg1"/>
                </a:solidFill>
              </a:rPr>
              <a:t>- Utilizan el modo de acceso secuencial y directo para leer información.</a:t>
            </a:r>
            <a:endParaRPr lang="es-ES" dirty="0">
              <a:solidFill>
                <a:schemeClr val="bg1"/>
              </a:solidFill>
            </a:endParaRPr>
          </a:p>
        </p:txBody>
      </p:sp>
      <p:sp>
        <p:nvSpPr>
          <p:cNvPr id="22" name="21 CuadroTexto"/>
          <p:cNvSpPr txBox="1"/>
          <p:nvPr/>
        </p:nvSpPr>
        <p:spPr>
          <a:xfrm>
            <a:off x="539552" y="2931790"/>
            <a:ext cx="7416824" cy="307777"/>
          </a:xfrm>
          <a:prstGeom prst="rect">
            <a:avLst/>
          </a:prstGeom>
          <a:noFill/>
        </p:spPr>
        <p:txBody>
          <a:bodyPr wrap="square" rtlCol="0">
            <a:spAutoFit/>
          </a:bodyPr>
          <a:lstStyle/>
          <a:p>
            <a:r>
              <a:rPr lang="es-ES" dirty="0" smtClean="0">
                <a:solidFill>
                  <a:schemeClr val="bg1"/>
                </a:solidFill>
              </a:rPr>
              <a:t>- Accede al modo directo conociendo el contenido del campo clave del registro a localizar.</a:t>
            </a:r>
            <a:endParaRPr lang="es-ES" dirty="0">
              <a:solidFill>
                <a:schemeClr val="bg1"/>
              </a:solidFill>
            </a:endParaRPr>
          </a:p>
        </p:txBody>
      </p:sp>
      <p:sp>
        <p:nvSpPr>
          <p:cNvPr id="23" name="22 CuadroTexto"/>
          <p:cNvSpPr txBox="1"/>
          <p:nvPr/>
        </p:nvSpPr>
        <p:spPr>
          <a:xfrm>
            <a:off x="539552" y="3939902"/>
            <a:ext cx="4798108" cy="307777"/>
          </a:xfrm>
          <a:prstGeom prst="rect">
            <a:avLst/>
          </a:prstGeom>
          <a:noFill/>
        </p:spPr>
        <p:txBody>
          <a:bodyPr wrap="none" rtlCol="0">
            <a:spAutoFit/>
          </a:bodyPr>
          <a:lstStyle/>
          <a:p>
            <a:r>
              <a:rPr lang="es-ES" dirty="0" smtClean="0">
                <a:solidFill>
                  <a:schemeClr val="bg1"/>
                </a:solidFill>
              </a:rPr>
              <a:t>- Solamente se puede grabar en un soporte </a:t>
            </a:r>
            <a:r>
              <a:rPr lang="es-ES" dirty="0" err="1" smtClean="0">
                <a:solidFill>
                  <a:schemeClr val="bg1"/>
                </a:solidFill>
              </a:rPr>
              <a:t>direccionable</a:t>
            </a:r>
            <a:r>
              <a:rPr lang="es-ES" dirty="0" smtClean="0">
                <a:solidFill>
                  <a:schemeClr val="bg1"/>
                </a:solidFill>
              </a:rPr>
              <a:t>.</a:t>
            </a:r>
            <a:endParaRPr lang="es-ES" dirty="0">
              <a:solidFill>
                <a:schemeClr val="bg1"/>
              </a:solidFill>
            </a:endParaRPr>
          </a:p>
        </p:txBody>
      </p:sp>
      <p:sp>
        <p:nvSpPr>
          <p:cNvPr id="24" name="23 CuadroTexto"/>
          <p:cNvSpPr txBox="1"/>
          <p:nvPr/>
        </p:nvSpPr>
        <p:spPr>
          <a:xfrm>
            <a:off x="539552" y="3291830"/>
            <a:ext cx="7416824" cy="523220"/>
          </a:xfrm>
          <a:prstGeom prst="rect">
            <a:avLst/>
          </a:prstGeom>
          <a:noFill/>
        </p:spPr>
        <p:txBody>
          <a:bodyPr wrap="square" rtlCol="0">
            <a:spAutoFit/>
          </a:bodyPr>
          <a:lstStyle/>
          <a:p>
            <a:r>
              <a:rPr lang="es-ES" dirty="0" smtClean="0">
                <a:solidFill>
                  <a:schemeClr val="bg1"/>
                </a:solidFill>
              </a:rPr>
              <a:t>- Accede al modo secuencial por el contenido del campo clave, sin importar el orden en que fueron grabados.</a:t>
            </a:r>
            <a:endParaRPr lang="es-ES" dirty="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10" name="9 CuadroTexto"/>
          <p:cNvSpPr txBox="1"/>
          <p:nvPr/>
        </p:nvSpPr>
        <p:spPr>
          <a:xfrm>
            <a:off x="183215" y="514296"/>
            <a:ext cx="3164649" cy="615553"/>
          </a:xfrm>
          <a:prstGeom prst="rect">
            <a:avLst/>
          </a:prstGeom>
          <a:noFill/>
        </p:spPr>
        <p:txBody>
          <a:bodyPr wrap="none" rtlCol="0">
            <a:spAutoFit/>
          </a:bodyPr>
          <a:lstStyle/>
          <a:p>
            <a:r>
              <a:rPr lang="es-ES" sz="3400" dirty="0" smtClean="0">
                <a:solidFill>
                  <a:schemeClr val="bg1"/>
                </a:solidFill>
              </a:rPr>
              <a:t>Base de Datos:</a:t>
            </a:r>
            <a:endParaRPr lang="es-ES" sz="3400" dirty="0">
              <a:solidFill>
                <a:schemeClr val="bg1"/>
              </a:solidFill>
            </a:endParaRPr>
          </a:p>
        </p:txBody>
      </p:sp>
      <p:sp>
        <p:nvSpPr>
          <p:cNvPr id="12" name="11 CuadroTexto"/>
          <p:cNvSpPr txBox="1"/>
          <p:nvPr/>
        </p:nvSpPr>
        <p:spPr>
          <a:xfrm>
            <a:off x="3419872" y="483518"/>
            <a:ext cx="2340705" cy="615553"/>
          </a:xfrm>
          <a:prstGeom prst="rect">
            <a:avLst/>
          </a:prstGeom>
          <a:noFill/>
        </p:spPr>
        <p:txBody>
          <a:bodyPr wrap="none" rtlCol="0">
            <a:spAutoFit/>
          </a:bodyPr>
          <a:lstStyle/>
          <a:p>
            <a:r>
              <a:rPr lang="es-ES" sz="3400" dirty="0" smtClean="0">
                <a:solidFill>
                  <a:schemeClr val="bg1"/>
                </a:solidFill>
              </a:rPr>
              <a:t>¿Qué son?</a:t>
            </a:r>
            <a:endParaRPr lang="es-ES" sz="3400" dirty="0">
              <a:solidFill>
                <a:schemeClr val="bg1"/>
              </a:solidFill>
            </a:endParaRPr>
          </a:p>
        </p:txBody>
      </p:sp>
      <p:sp>
        <p:nvSpPr>
          <p:cNvPr id="14" name="13 CuadroTexto"/>
          <p:cNvSpPr txBox="1"/>
          <p:nvPr/>
        </p:nvSpPr>
        <p:spPr>
          <a:xfrm>
            <a:off x="467544" y="1563638"/>
            <a:ext cx="1539204" cy="461665"/>
          </a:xfrm>
          <a:prstGeom prst="rect">
            <a:avLst/>
          </a:prstGeom>
          <a:noFill/>
        </p:spPr>
        <p:txBody>
          <a:bodyPr wrap="none" rtlCol="0">
            <a:spAutoFit/>
          </a:bodyPr>
          <a:lstStyle/>
          <a:p>
            <a:r>
              <a:rPr lang="es-ES" sz="2400" dirty="0" smtClean="0">
                <a:solidFill>
                  <a:srgbClr val="FFCC00"/>
                </a:solidFill>
              </a:rPr>
              <a:t>Definición</a:t>
            </a:r>
            <a:endParaRPr lang="es-ES" sz="2400" dirty="0">
              <a:solidFill>
                <a:srgbClr val="FFCC00"/>
              </a:solidFill>
            </a:endParaRPr>
          </a:p>
        </p:txBody>
      </p:sp>
      <p:sp>
        <p:nvSpPr>
          <p:cNvPr id="15" name="14 CuadroTexto"/>
          <p:cNvSpPr txBox="1"/>
          <p:nvPr/>
        </p:nvSpPr>
        <p:spPr>
          <a:xfrm>
            <a:off x="467545" y="2121699"/>
            <a:ext cx="7920879" cy="954107"/>
          </a:xfrm>
          <a:prstGeom prst="rect">
            <a:avLst/>
          </a:prstGeom>
          <a:noFill/>
        </p:spPr>
        <p:txBody>
          <a:bodyPr wrap="square" rtlCol="0">
            <a:spAutoFit/>
          </a:bodyPr>
          <a:lstStyle/>
          <a:p>
            <a:r>
              <a:rPr lang="es-ES" dirty="0" smtClean="0">
                <a:solidFill>
                  <a:srgbClr val="00B0F0"/>
                </a:solidFill>
              </a:rPr>
              <a:t>Es una colección de datos relacionados lógicamente entre sí, con una definición y descripción comunes y que están estructurados de una determinada manera. Es un conjunto estructurado de datos que representa entidades y sus interrelaciones, almacenados con la mínima redundancia y posibilitando el acceso a ellos eficientemente por parte de varias aplicaciones y usuarios.</a:t>
            </a:r>
            <a:endParaRPr lang="es-ES" dirty="0">
              <a:solidFill>
                <a:srgbClr val="00B0F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10" name="9 CuadroTexto"/>
          <p:cNvSpPr txBox="1"/>
          <p:nvPr/>
        </p:nvSpPr>
        <p:spPr>
          <a:xfrm>
            <a:off x="183215" y="514296"/>
            <a:ext cx="3164649" cy="615553"/>
          </a:xfrm>
          <a:prstGeom prst="rect">
            <a:avLst/>
          </a:prstGeom>
          <a:noFill/>
        </p:spPr>
        <p:txBody>
          <a:bodyPr wrap="none" rtlCol="0">
            <a:spAutoFit/>
          </a:bodyPr>
          <a:lstStyle/>
          <a:p>
            <a:r>
              <a:rPr lang="es-ES" sz="3400" dirty="0" smtClean="0">
                <a:solidFill>
                  <a:schemeClr val="bg1"/>
                </a:solidFill>
              </a:rPr>
              <a:t>Base de Datos:</a:t>
            </a:r>
            <a:endParaRPr lang="es-ES" sz="3400" dirty="0">
              <a:solidFill>
                <a:schemeClr val="bg1"/>
              </a:solidFill>
            </a:endParaRPr>
          </a:p>
        </p:txBody>
      </p:sp>
      <p:sp>
        <p:nvSpPr>
          <p:cNvPr id="6" name="5 CuadroTexto"/>
          <p:cNvSpPr txBox="1"/>
          <p:nvPr/>
        </p:nvSpPr>
        <p:spPr>
          <a:xfrm>
            <a:off x="3275732" y="514648"/>
            <a:ext cx="2071401" cy="615553"/>
          </a:xfrm>
          <a:prstGeom prst="rect">
            <a:avLst/>
          </a:prstGeom>
          <a:noFill/>
        </p:spPr>
        <p:txBody>
          <a:bodyPr wrap="none" rtlCol="0">
            <a:spAutoFit/>
          </a:bodyPr>
          <a:lstStyle/>
          <a:p>
            <a:r>
              <a:rPr lang="es-ES" sz="3400" dirty="0" smtClean="0">
                <a:solidFill>
                  <a:schemeClr val="bg1"/>
                </a:solidFill>
              </a:rPr>
              <a:t>Evolución</a:t>
            </a:r>
            <a:endParaRPr lang="es-ES" sz="3400" dirty="0">
              <a:solidFill>
                <a:schemeClr val="bg1"/>
              </a:solidFill>
            </a:endParaRPr>
          </a:p>
        </p:txBody>
      </p:sp>
      <p:sp>
        <p:nvSpPr>
          <p:cNvPr id="7" name="6 CuadroTexto"/>
          <p:cNvSpPr txBox="1"/>
          <p:nvPr/>
        </p:nvSpPr>
        <p:spPr>
          <a:xfrm>
            <a:off x="755576" y="1779662"/>
            <a:ext cx="5256584" cy="338554"/>
          </a:xfrm>
          <a:prstGeom prst="rect">
            <a:avLst/>
          </a:prstGeom>
          <a:noFill/>
          <a:ln w="25400">
            <a:solidFill>
              <a:schemeClr val="accent5"/>
            </a:solidFill>
          </a:ln>
        </p:spPr>
        <p:txBody>
          <a:bodyPr wrap="square" rtlCol="0">
            <a:spAutoFit/>
          </a:bodyPr>
          <a:lstStyle/>
          <a:p>
            <a:r>
              <a:rPr lang="es-ES" sz="1600" dirty="0" smtClean="0">
                <a:solidFill>
                  <a:schemeClr val="bg1"/>
                </a:solidFill>
              </a:rPr>
              <a:t>Creación de la maquina perforada</a:t>
            </a:r>
            <a:endParaRPr lang="es-ES" sz="1600" dirty="0">
              <a:solidFill>
                <a:schemeClr val="bg1"/>
              </a:solidFill>
            </a:endParaRPr>
          </a:p>
        </p:txBody>
      </p:sp>
      <p:sp>
        <p:nvSpPr>
          <p:cNvPr id="8" name="7 CuadroTexto"/>
          <p:cNvSpPr txBox="1"/>
          <p:nvPr/>
        </p:nvSpPr>
        <p:spPr>
          <a:xfrm>
            <a:off x="7591665" y="1779662"/>
            <a:ext cx="639919" cy="338554"/>
          </a:xfrm>
          <a:prstGeom prst="rect">
            <a:avLst/>
          </a:prstGeom>
          <a:noFill/>
          <a:ln w="25400">
            <a:solidFill>
              <a:schemeClr val="accent5"/>
            </a:solidFill>
          </a:ln>
        </p:spPr>
        <p:txBody>
          <a:bodyPr wrap="none" rtlCol="0">
            <a:spAutoFit/>
          </a:bodyPr>
          <a:lstStyle/>
          <a:p>
            <a:r>
              <a:rPr lang="es-ES" sz="1600" dirty="0" smtClean="0">
                <a:solidFill>
                  <a:srgbClr val="FFCC00"/>
                </a:solidFill>
              </a:rPr>
              <a:t>1880</a:t>
            </a:r>
            <a:endParaRPr lang="es-ES" sz="1600" dirty="0">
              <a:solidFill>
                <a:srgbClr val="FFCC00"/>
              </a:solidFill>
            </a:endParaRPr>
          </a:p>
        </p:txBody>
      </p:sp>
      <p:sp>
        <p:nvSpPr>
          <p:cNvPr id="9" name="8 CuadroTexto"/>
          <p:cNvSpPr txBox="1"/>
          <p:nvPr/>
        </p:nvSpPr>
        <p:spPr>
          <a:xfrm>
            <a:off x="755576" y="2346434"/>
            <a:ext cx="5256584" cy="338554"/>
          </a:xfrm>
          <a:prstGeom prst="rect">
            <a:avLst/>
          </a:prstGeom>
          <a:noFill/>
          <a:ln w="25400">
            <a:solidFill>
              <a:schemeClr val="accent5"/>
            </a:solidFill>
          </a:ln>
        </p:spPr>
        <p:txBody>
          <a:bodyPr wrap="square" rtlCol="0">
            <a:spAutoFit/>
          </a:bodyPr>
          <a:lstStyle/>
          <a:p>
            <a:r>
              <a:rPr lang="es-ES" sz="1600" dirty="0" smtClean="0">
                <a:solidFill>
                  <a:schemeClr val="bg1"/>
                </a:solidFill>
              </a:rPr>
              <a:t>Se inicia el uso de cintas magnéticas</a:t>
            </a:r>
            <a:endParaRPr lang="es-ES" sz="1600" dirty="0">
              <a:solidFill>
                <a:schemeClr val="bg1"/>
              </a:solidFill>
            </a:endParaRPr>
          </a:p>
        </p:txBody>
      </p:sp>
      <p:sp>
        <p:nvSpPr>
          <p:cNvPr id="11" name="10 CuadroTexto"/>
          <p:cNvSpPr txBox="1"/>
          <p:nvPr/>
        </p:nvSpPr>
        <p:spPr>
          <a:xfrm>
            <a:off x="7591665" y="2346434"/>
            <a:ext cx="639919" cy="338554"/>
          </a:xfrm>
          <a:prstGeom prst="rect">
            <a:avLst/>
          </a:prstGeom>
          <a:noFill/>
          <a:ln w="25400">
            <a:solidFill>
              <a:schemeClr val="accent5"/>
            </a:solidFill>
          </a:ln>
        </p:spPr>
        <p:txBody>
          <a:bodyPr wrap="none" rtlCol="0">
            <a:spAutoFit/>
          </a:bodyPr>
          <a:lstStyle/>
          <a:p>
            <a:r>
              <a:rPr lang="es-ES" sz="1600" dirty="0" smtClean="0">
                <a:solidFill>
                  <a:srgbClr val="FFCC00"/>
                </a:solidFill>
              </a:rPr>
              <a:t>1950</a:t>
            </a:r>
            <a:endParaRPr lang="es-ES" sz="1600" dirty="0">
              <a:solidFill>
                <a:srgbClr val="FFCC00"/>
              </a:solidFill>
            </a:endParaRPr>
          </a:p>
        </p:txBody>
      </p:sp>
      <p:sp>
        <p:nvSpPr>
          <p:cNvPr id="13" name="12 CuadroTexto"/>
          <p:cNvSpPr txBox="1"/>
          <p:nvPr/>
        </p:nvSpPr>
        <p:spPr>
          <a:xfrm>
            <a:off x="755576" y="2922498"/>
            <a:ext cx="5256584" cy="338554"/>
          </a:xfrm>
          <a:prstGeom prst="rect">
            <a:avLst/>
          </a:prstGeom>
          <a:noFill/>
          <a:ln w="25400">
            <a:solidFill>
              <a:schemeClr val="accent5"/>
            </a:solidFill>
          </a:ln>
        </p:spPr>
        <p:txBody>
          <a:bodyPr wrap="square" rtlCol="0">
            <a:spAutoFit/>
          </a:bodyPr>
          <a:lstStyle/>
          <a:p>
            <a:r>
              <a:rPr lang="es-ES" sz="1600" dirty="0" smtClean="0">
                <a:solidFill>
                  <a:schemeClr val="bg1"/>
                </a:solidFill>
              </a:rPr>
              <a:t>Los discos duros reemplazaron las cintas magnéticas</a:t>
            </a:r>
            <a:endParaRPr lang="es-ES" sz="1600" dirty="0">
              <a:solidFill>
                <a:schemeClr val="bg1"/>
              </a:solidFill>
            </a:endParaRPr>
          </a:p>
        </p:txBody>
      </p:sp>
      <p:sp>
        <p:nvSpPr>
          <p:cNvPr id="16" name="15 CuadroTexto"/>
          <p:cNvSpPr txBox="1"/>
          <p:nvPr/>
        </p:nvSpPr>
        <p:spPr>
          <a:xfrm>
            <a:off x="755576" y="3498562"/>
            <a:ext cx="5256584" cy="338554"/>
          </a:xfrm>
          <a:prstGeom prst="rect">
            <a:avLst/>
          </a:prstGeom>
          <a:noFill/>
          <a:ln w="25400">
            <a:solidFill>
              <a:schemeClr val="accent5"/>
            </a:solidFill>
          </a:ln>
        </p:spPr>
        <p:txBody>
          <a:bodyPr wrap="square" rtlCol="0">
            <a:spAutoFit/>
          </a:bodyPr>
          <a:lstStyle/>
          <a:p>
            <a:r>
              <a:rPr lang="es-ES" sz="1600" dirty="0" smtClean="0">
                <a:solidFill>
                  <a:schemeClr val="bg1"/>
                </a:solidFill>
              </a:rPr>
              <a:t>Se crearon aplicaciones informáticas para contabilidad</a:t>
            </a:r>
            <a:endParaRPr lang="es-ES" sz="1600" dirty="0">
              <a:solidFill>
                <a:schemeClr val="bg1"/>
              </a:solidFill>
            </a:endParaRPr>
          </a:p>
        </p:txBody>
      </p:sp>
      <p:sp>
        <p:nvSpPr>
          <p:cNvPr id="17" name="16 CuadroTexto"/>
          <p:cNvSpPr txBox="1"/>
          <p:nvPr/>
        </p:nvSpPr>
        <p:spPr>
          <a:xfrm>
            <a:off x="7591665" y="3210530"/>
            <a:ext cx="639919" cy="338554"/>
          </a:xfrm>
          <a:prstGeom prst="rect">
            <a:avLst/>
          </a:prstGeom>
          <a:noFill/>
          <a:ln w="25400">
            <a:solidFill>
              <a:schemeClr val="accent5"/>
            </a:solidFill>
          </a:ln>
        </p:spPr>
        <p:txBody>
          <a:bodyPr wrap="none" rtlCol="0">
            <a:spAutoFit/>
          </a:bodyPr>
          <a:lstStyle/>
          <a:p>
            <a:r>
              <a:rPr lang="es-ES" sz="1600" dirty="0" smtClean="0">
                <a:solidFill>
                  <a:srgbClr val="FFCC00"/>
                </a:solidFill>
              </a:rPr>
              <a:t>1960</a:t>
            </a:r>
            <a:endParaRPr lang="es-ES" sz="1600" dirty="0">
              <a:solidFill>
                <a:srgbClr val="FFCC00"/>
              </a:solidFill>
            </a:endParaRPr>
          </a:p>
        </p:txBody>
      </p:sp>
      <p:cxnSp>
        <p:nvCxnSpPr>
          <p:cNvPr id="26" name="25 Conector recto"/>
          <p:cNvCxnSpPr/>
          <p:nvPr/>
        </p:nvCxnSpPr>
        <p:spPr>
          <a:xfrm>
            <a:off x="6012160" y="1964328"/>
            <a:ext cx="157950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26 Conector recto"/>
          <p:cNvCxnSpPr/>
          <p:nvPr/>
        </p:nvCxnSpPr>
        <p:spPr>
          <a:xfrm>
            <a:off x="6012160" y="2499742"/>
            <a:ext cx="157950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27 Conector recto"/>
          <p:cNvCxnSpPr/>
          <p:nvPr/>
        </p:nvCxnSpPr>
        <p:spPr>
          <a:xfrm>
            <a:off x="6948264" y="3363838"/>
            <a:ext cx="6434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28 Conector recto"/>
          <p:cNvCxnSpPr/>
          <p:nvPr/>
        </p:nvCxnSpPr>
        <p:spPr>
          <a:xfrm>
            <a:off x="6012160" y="3107164"/>
            <a:ext cx="936104" cy="2566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29 Conector recto"/>
          <p:cNvCxnSpPr/>
          <p:nvPr/>
        </p:nvCxnSpPr>
        <p:spPr>
          <a:xfrm flipV="1">
            <a:off x="6026506" y="3363838"/>
            <a:ext cx="921758" cy="31939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10" name="9 CuadroTexto"/>
          <p:cNvSpPr txBox="1"/>
          <p:nvPr/>
        </p:nvSpPr>
        <p:spPr>
          <a:xfrm>
            <a:off x="183215" y="514296"/>
            <a:ext cx="3164649" cy="615553"/>
          </a:xfrm>
          <a:prstGeom prst="rect">
            <a:avLst/>
          </a:prstGeom>
          <a:noFill/>
        </p:spPr>
        <p:txBody>
          <a:bodyPr wrap="none" rtlCol="0">
            <a:spAutoFit/>
          </a:bodyPr>
          <a:lstStyle/>
          <a:p>
            <a:r>
              <a:rPr lang="es-ES" sz="3400" dirty="0" smtClean="0">
                <a:solidFill>
                  <a:schemeClr val="bg1"/>
                </a:solidFill>
              </a:rPr>
              <a:t>Base de Datos:</a:t>
            </a:r>
            <a:endParaRPr lang="es-ES" sz="3400" dirty="0">
              <a:solidFill>
                <a:schemeClr val="bg1"/>
              </a:solidFill>
            </a:endParaRPr>
          </a:p>
        </p:txBody>
      </p:sp>
      <p:sp>
        <p:nvSpPr>
          <p:cNvPr id="6" name="5 CuadroTexto"/>
          <p:cNvSpPr txBox="1"/>
          <p:nvPr/>
        </p:nvSpPr>
        <p:spPr>
          <a:xfrm>
            <a:off x="3275732" y="514648"/>
            <a:ext cx="2071401" cy="615553"/>
          </a:xfrm>
          <a:prstGeom prst="rect">
            <a:avLst/>
          </a:prstGeom>
          <a:noFill/>
        </p:spPr>
        <p:txBody>
          <a:bodyPr wrap="none" rtlCol="0">
            <a:spAutoFit/>
          </a:bodyPr>
          <a:lstStyle/>
          <a:p>
            <a:r>
              <a:rPr lang="es-ES" sz="3400" dirty="0" smtClean="0">
                <a:solidFill>
                  <a:schemeClr val="bg1"/>
                </a:solidFill>
              </a:rPr>
              <a:t>Evolución</a:t>
            </a:r>
            <a:endParaRPr lang="es-ES" sz="3400" dirty="0">
              <a:solidFill>
                <a:schemeClr val="bg1"/>
              </a:solidFill>
            </a:endParaRPr>
          </a:p>
        </p:txBody>
      </p:sp>
      <p:sp>
        <p:nvSpPr>
          <p:cNvPr id="18" name="17 CuadroTexto"/>
          <p:cNvSpPr txBox="1"/>
          <p:nvPr/>
        </p:nvSpPr>
        <p:spPr>
          <a:xfrm>
            <a:off x="827584" y="1491630"/>
            <a:ext cx="5256584" cy="338554"/>
          </a:xfrm>
          <a:prstGeom prst="rect">
            <a:avLst/>
          </a:prstGeom>
          <a:noFill/>
          <a:ln w="25400">
            <a:solidFill>
              <a:schemeClr val="accent5"/>
            </a:solidFill>
          </a:ln>
        </p:spPr>
        <p:txBody>
          <a:bodyPr wrap="square" rtlCol="0">
            <a:spAutoFit/>
          </a:bodyPr>
          <a:lstStyle/>
          <a:p>
            <a:r>
              <a:rPr lang="es-ES" sz="1600" dirty="0" smtClean="0">
                <a:solidFill>
                  <a:schemeClr val="bg1"/>
                </a:solidFill>
              </a:rPr>
              <a:t>Se inicia con el concepto de bases de datos</a:t>
            </a:r>
            <a:endParaRPr lang="es-ES" sz="1600" dirty="0">
              <a:solidFill>
                <a:schemeClr val="bg1"/>
              </a:solidFill>
            </a:endParaRPr>
          </a:p>
        </p:txBody>
      </p:sp>
      <p:sp>
        <p:nvSpPr>
          <p:cNvPr id="19" name="18 CuadroTexto"/>
          <p:cNvSpPr txBox="1"/>
          <p:nvPr/>
        </p:nvSpPr>
        <p:spPr>
          <a:xfrm>
            <a:off x="827584" y="2067694"/>
            <a:ext cx="5256584" cy="338554"/>
          </a:xfrm>
          <a:prstGeom prst="rect">
            <a:avLst/>
          </a:prstGeom>
          <a:noFill/>
          <a:ln w="25400">
            <a:solidFill>
              <a:schemeClr val="accent5"/>
            </a:solidFill>
          </a:ln>
        </p:spPr>
        <p:txBody>
          <a:bodyPr wrap="square" rtlCol="0">
            <a:spAutoFit/>
          </a:bodyPr>
          <a:lstStyle/>
          <a:p>
            <a:r>
              <a:rPr lang="es-ES" sz="1600" dirty="0" smtClean="0">
                <a:solidFill>
                  <a:schemeClr val="bg1"/>
                </a:solidFill>
              </a:rPr>
              <a:t>Uso de grandes bases de datos interrelacionados</a:t>
            </a:r>
            <a:endParaRPr lang="es-ES" sz="1600" dirty="0">
              <a:solidFill>
                <a:schemeClr val="bg1"/>
              </a:solidFill>
            </a:endParaRPr>
          </a:p>
        </p:txBody>
      </p:sp>
      <p:sp>
        <p:nvSpPr>
          <p:cNvPr id="20" name="19 CuadroTexto"/>
          <p:cNvSpPr txBox="1"/>
          <p:nvPr/>
        </p:nvSpPr>
        <p:spPr>
          <a:xfrm>
            <a:off x="7663673" y="1779662"/>
            <a:ext cx="639919" cy="338554"/>
          </a:xfrm>
          <a:prstGeom prst="rect">
            <a:avLst/>
          </a:prstGeom>
          <a:noFill/>
          <a:ln w="25400">
            <a:solidFill>
              <a:schemeClr val="accent5"/>
            </a:solidFill>
          </a:ln>
        </p:spPr>
        <p:txBody>
          <a:bodyPr wrap="none" rtlCol="0">
            <a:spAutoFit/>
          </a:bodyPr>
          <a:lstStyle/>
          <a:p>
            <a:r>
              <a:rPr lang="es-ES" sz="1600" dirty="0" smtClean="0">
                <a:solidFill>
                  <a:srgbClr val="FFCC00"/>
                </a:solidFill>
              </a:rPr>
              <a:t>1965</a:t>
            </a:r>
            <a:endParaRPr lang="es-ES" sz="1600" dirty="0">
              <a:solidFill>
                <a:srgbClr val="FFCC00"/>
              </a:solidFill>
            </a:endParaRPr>
          </a:p>
        </p:txBody>
      </p:sp>
      <p:sp>
        <p:nvSpPr>
          <p:cNvPr id="21" name="20 CuadroTexto"/>
          <p:cNvSpPr txBox="1"/>
          <p:nvPr/>
        </p:nvSpPr>
        <p:spPr>
          <a:xfrm>
            <a:off x="827584" y="2643758"/>
            <a:ext cx="5256584" cy="338554"/>
          </a:xfrm>
          <a:prstGeom prst="rect">
            <a:avLst/>
          </a:prstGeom>
          <a:noFill/>
          <a:ln w="25400">
            <a:solidFill>
              <a:schemeClr val="accent5"/>
            </a:solidFill>
          </a:ln>
        </p:spPr>
        <p:txBody>
          <a:bodyPr wrap="square" rtlCol="0">
            <a:spAutoFit/>
          </a:bodyPr>
          <a:lstStyle/>
          <a:p>
            <a:r>
              <a:rPr lang="es-ES" sz="1600" dirty="0" smtClean="0">
                <a:solidFill>
                  <a:schemeClr val="bg1"/>
                </a:solidFill>
              </a:rPr>
              <a:t>Base de datos en red</a:t>
            </a:r>
            <a:endParaRPr lang="es-ES" sz="1600" dirty="0">
              <a:solidFill>
                <a:schemeClr val="bg1"/>
              </a:solidFill>
            </a:endParaRPr>
          </a:p>
        </p:txBody>
      </p:sp>
      <p:sp>
        <p:nvSpPr>
          <p:cNvPr id="22" name="21 CuadroTexto"/>
          <p:cNvSpPr txBox="1"/>
          <p:nvPr/>
        </p:nvSpPr>
        <p:spPr>
          <a:xfrm>
            <a:off x="827584" y="3219822"/>
            <a:ext cx="5256584" cy="338554"/>
          </a:xfrm>
          <a:prstGeom prst="rect">
            <a:avLst/>
          </a:prstGeom>
          <a:noFill/>
          <a:ln w="25400">
            <a:solidFill>
              <a:schemeClr val="accent5"/>
            </a:solidFill>
          </a:ln>
        </p:spPr>
        <p:txBody>
          <a:bodyPr wrap="square" rtlCol="0">
            <a:spAutoFit/>
          </a:bodyPr>
          <a:lstStyle/>
          <a:p>
            <a:r>
              <a:rPr lang="es-ES" sz="1600" dirty="0" smtClean="0">
                <a:solidFill>
                  <a:schemeClr val="bg1"/>
                </a:solidFill>
              </a:rPr>
              <a:t>Terminales conectadas a la red</a:t>
            </a:r>
            <a:endParaRPr lang="es-ES" sz="1600" dirty="0">
              <a:solidFill>
                <a:schemeClr val="bg1"/>
              </a:solidFill>
            </a:endParaRPr>
          </a:p>
        </p:txBody>
      </p:sp>
      <p:sp>
        <p:nvSpPr>
          <p:cNvPr id="23" name="22 CuadroTexto"/>
          <p:cNvSpPr txBox="1"/>
          <p:nvPr/>
        </p:nvSpPr>
        <p:spPr>
          <a:xfrm>
            <a:off x="7663673" y="2931790"/>
            <a:ext cx="639919" cy="338554"/>
          </a:xfrm>
          <a:prstGeom prst="rect">
            <a:avLst/>
          </a:prstGeom>
          <a:noFill/>
          <a:ln w="25400">
            <a:solidFill>
              <a:schemeClr val="accent5"/>
            </a:solidFill>
          </a:ln>
        </p:spPr>
        <p:txBody>
          <a:bodyPr wrap="none" rtlCol="0">
            <a:spAutoFit/>
          </a:bodyPr>
          <a:lstStyle/>
          <a:p>
            <a:r>
              <a:rPr lang="es-ES" sz="1600" dirty="0" smtClean="0">
                <a:solidFill>
                  <a:srgbClr val="FFCC00"/>
                </a:solidFill>
              </a:rPr>
              <a:t>1970</a:t>
            </a:r>
            <a:endParaRPr lang="es-ES" sz="1600" dirty="0">
              <a:solidFill>
                <a:srgbClr val="FFCC00"/>
              </a:solidFill>
            </a:endParaRPr>
          </a:p>
        </p:txBody>
      </p:sp>
      <p:sp>
        <p:nvSpPr>
          <p:cNvPr id="31" name="30 CuadroTexto"/>
          <p:cNvSpPr txBox="1"/>
          <p:nvPr/>
        </p:nvSpPr>
        <p:spPr>
          <a:xfrm>
            <a:off x="819837" y="3795886"/>
            <a:ext cx="5264331" cy="338554"/>
          </a:xfrm>
          <a:prstGeom prst="rect">
            <a:avLst/>
          </a:prstGeom>
          <a:noFill/>
          <a:ln w="25400">
            <a:solidFill>
              <a:schemeClr val="accent5"/>
            </a:solidFill>
          </a:ln>
        </p:spPr>
        <p:txBody>
          <a:bodyPr wrap="square" rtlCol="0">
            <a:spAutoFit/>
          </a:bodyPr>
          <a:lstStyle/>
          <a:p>
            <a:r>
              <a:rPr lang="es-ES" sz="1600" dirty="0" smtClean="0">
                <a:solidFill>
                  <a:schemeClr val="bg1"/>
                </a:solidFill>
              </a:rPr>
              <a:t>Aparecen software para bases de datos domésticas</a:t>
            </a:r>
            <a:endParaRPr lang="es-ES" sz="1600" dirty="0">
              <a:solidFill>
                <a:schemeClr val="bg1"/>
              </a:solidFill>
            </a:endParaRPr>
          </a:p>
        </p:txBody>
      </p:sp>
      <p:sp>
        <p:nvSpPr>
          <p:cNvPr id="32" name="31 CuadroTexto"/>
          <p:cNvSpPr txBox="1"/>
          <p:nvPr/>
        </p:nvSpPr>
        <p:spPr>
          <a:xfrm>
            <a:off x="7663673" y="3795886"/>
            <a:ext cx="639919" cy="338554"/>
          </a:xfrm>
          <a:prstGeom prst="rect">
            <a:avLst/>
          </a:prstGeom>
          <a:noFill/>
          <a:ln w="25400">
            <a:solidFill>
              <a:schemeClr val="accent5"/>
            </a:solidFill>
          </a:ln>
        </p:spPr>
        <p:txBody>
          <a:bodyPr wrap="none" rtlCol="0">
            <a:spAutoFit/>
          </a:bodyPr>
          <a:lstStyle/>
          <a:p>
            <a:r>
              <a:rPr lang="es-ES" sz="1600" dirty="0" smtClean="0">
                <a:solidFill>
                  <a:srgbClr val="FFCC00"/>
                </a:solidFill>
              </a:rPr>
              <a:t>1990</a:t>
            </a:r>
            <a:endParaRPr lang="es-ES" sz="1600" dirty="0">
              <a:solidFill>
                <a:srgbClr val="FFCC00"/>
              </a:solidFill>
            </a:endParaRPr>
          </a:p>
        </p:txBody>
      </p:sp>
      <p:cxnSp>
        <p:nvCxnSpPr>
          <p:cNvPr id="33" name="32 Conector recto"/>
          <p:cNvCxnSpPr/>
          <p:nvPr/>
        </p:nvCxnSpPr>
        <p:spPr>
          <a:xfrm>
            <a:off x="7020272" y="1932970"/>
            <a:ext cx="6434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33 Conector recto"/>
          <p:cNvCxnSpPr/>
          <p:nvPr/>
        </p:nvCxnSpPr>
        <p:spPr>
          <a:xfrm>
            <a:off x="7020272" y="3094390"/>
            <a:ext cx="6434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34 Conector recto"/>
          <p:cNvCxnSpPr/>
          <p:nvPr/>
        </p:nvCxnSpPr>
        <p:spPr>
          <a:xfrm>
            <a:off x="6088839" y="3949194"/>
            <a:ext cx="157950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35 Conector recto"/>
          <p:cNvCxnSpPr>
            <a:stCxn id="18" idx="3"/>
          </p:cNvCxnSpPr>
          <p:nvPr/>
        </p:nvCxnSpPr>
        <p:spPr>
          <a:xfrm>
            <a:off x="6084168" y="1660907"/>
            <a:ext cx="936104" cy="27206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36 Conector recto"/>
          <p:cNvCxnSpPr>
            <a:stCxn id="19" idx="3"/>
          </p:cNvCxnSpPr>
          <p:nvPr/>
        </p:nvCxnSpPr>
        <p:spPr>
          <a:xfrm flipV="1">
            <a:off x="6084168" y="1932970"/>
            <a:ext cx="936104" cy="304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37 Conector recto"/>
          <p:cNvCxnSpPr>
            <a:stCxn id="21" idx="3"/>
          </p:cNvCxnSpPr>
          <p:nvPr/>
        </p:nvCxnSpPr>
        <p:spPr>
          <a:xfrm>
            <a:off x="6084168" y="2813035"/>
            <a:ext cx="936104" cy="272063"/>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38 Conector recto"/>
          <p:cNvCxnSpPr>
            <a:stCxn id="22" idx="3"/>
          </p:cNvCxnSpPr>
          <p:nvPr/>
        </p:nvCxnSpPr>
        <p:spPr>
          <a:xfrm flipV="1">
            <a:off x="6084168" y="3085098"/>
            <a:ext cx="936104" cy="304001"/>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10" name="9 CuadroTexto"/>
          <p:cNvSpPr txBox="1"/>
          <p:nvPr/>
        </p:nvSpPr>
        <p:spPr>
          <a:xfrm>
            <a:off x="183215" y="514296"/>
            <a:ext cx="3164649" cy="615553"/>
          </a:xfrm>
          <a:prstGeom prst="rect">
            <a:avLst/>
          </a:prstGeom>
          <a:noFill/>
        </p:spPr>
        <p:txBody>
          <a:bodyPr wrap="none" rtlCol="0">
            <a:spAutoFit/>
          </a:bodyPr>
          <a:lstStyle/>
          <a:p>
            <a:r>
              <a:rPr lang="es-ES" sz="3400" dirty="0" smtClean="0">
                <a:solidFill>
                  <a:schemeClr val="bg1"/>
                </a:solidFill>
              </a:rPr>
              <a:t>Base de Datos:</a:t>
            </a:r>
            <a:endParaRPr lang="es-ES" sz="3400" dirty="0">
              <a:solidFill>
                <a:schemeClr val="bg1"/>
              </a:solidFill>
            </a:endParaRPr>
          </a:p>
        </p:txBody>
      </p:sp>
      <p:sp>
        <p:nvSpPr>
          <p:cNvPr id="6" name="5 CuadroTexto"/>
          <p:cNvSpPr txBox="1"/>
          <p:nvPr/>
        </p:nvSpPr>
        <p:spPr>
          <a:xfrm>
            <a:off x="3275732" y="514648"/>
            <a:ext cx="2071401" cy="615553"/>
          </a:xfrm>
          <a:prstGeom prst="rect">
            <a:avLst/>
          </a:prstGeom>
          <a:noFill/>
        </p:spPr>
        <p:txBody>
          <a:bodyPr wrap="none" rtlCol="0">
            <a:spAutoFit/>
          </a:bodyPr>
          <a:lstStyle/>
          <a:p>
            <a:r>
              <a:rPr lang="es-ES" sz="3400" dirty="0" smtClean="0">
                <a:solidFill>
                  <a:schemeClr val="bg1"/>
                </a:solidFill>
              </a:rPr>
              <a:t>Evolución</a:t>
            </a:r>
            <a:endParaRPr lang="es-ES" sz="3400" dirty="0">
              <a:solidFill>
                <a:schemeClr val="bg1"/>
              </a:solidFill>
            </a:endParaRPr>
          </a:p>
        </p:txBody>
      </p:sp>
      <p:sp>
        <p:nvSpPr>
          <p:cNvPr id="43" name="42 CuadroTexto"/>
          <p:cNvSpPr txBox="1"/>
          <p:nvPr/>
        </p:nvSpPr>
        <p:spPr>
          <a:xfrm>
            <a:off x="467544" y="1268760"/>
            <a:ext cx="1332416" cy="461665"/>
          </a:xfrm>
          <a:prstGeom prst="rect">
            <a:avLst/>
          </a:prstGeom>
          <a:noFill/>
        </p:spPr>
        <p:txBody>
          <a:bodyPr wrap="none" rtlCol="0">
            <a:spAutoFit/>
          </a:bodyPr>
          <a:lstStyle/>
          <a:p>
            <a:r>
              <a:rPr lang="es-ES" sz="2400" dirty="0" smtClean="0">
                <a:solidFill>
                  <a:srgbClr val="FFCC00"/>
                </a:solidFill>
              </a:rPr>
              <a:t>En 1884</a:t>
            </a:r>
            <a:endParaRPr lang="es-ES" sz="2400" dirty="0">
              <a:solidFill>
                <a:srgbClr val="FFCC00"/>
              </a:solidFill>
            </a:endParaRPr>
          </a:p>
        </p:txBody>
      </p:sp>
      <p:sp>
        <p:nvSpPr>
          <p:cNvPr id="44" name="43 CuadroTexto"/>
          <p:cNvSpPr txBox="1"/>
          <p:nvPr/>
        </p:nvSpPr>
        <p:spPr>
          <a:xfrm>
            <a:off x="467544" y="1700808"/>
            <a:ext cx="7848872" cy="523220"/>
          </a:xfrm>
          <a:prstGeom prst="rect">
            <a:avLst/>
          </a:prstGeom>
          <a:noFill/>
        </p:spPr>
        <p:txBody>
          <a:bodyPr wrap="square" rtlCol="0">
            <a:spAutoFit/>
          </a:bodyPr>
          <a:lstStyle/>
          <a:p>
            <a:r>
              <a:rPr lang="es-ES" dirty="0">
                <a:solidFill>
                  <a:schemeClr val="bg1"/>
                </a:solidFill>
              </a:rPr>
              <a:t>Herman </a:t>
            </a:r>
            <a:r>
              <a:rPr lang="es-ES" dirty="0" err="1">
                <a:solidFill>
                  <a:schemeClr val="bg1"/>
                </a:solidFill>
              </a:rPr>
              <a:t>Hollerith</a:t>
            </a:r>
            <a:r>
              <a:rPr lang="es-ES" dirty="0">
                <a:solidFill>
                  <a:schemeClr val="bg1"/>
                </a:solidFill>
              </a:rPr>
              <a:t> inventó la </a:t>
            </a:r>
            <a:r>
              <a:rPr lang="es-ES" b="1" u="sng" dirty="0">
                <a:solidFill>
                  <a:schemeClr val="bg1"/>
                </a:solidFill>
              </a:rPr>
              <a:t>máquina automática de perforación de tarjetas</a:t>
            </a:r>
            <a:r>
              <a:rPr lang="es-ES" dirty="0">
                <a:solidFill>
                  <a:schemeClr val="bg1"/>
                </a:solidFill>
              </a:rPr>
              <a:t>, que se usó en el censo de los Estados </a:t>
            </a:r>
            <a:r>
              <a:rPr lang="es-ES" dirty="0" smtClean="0">
                <a:solidFill>
                  <a:schemeClr val="bg1"/>
                </a:solidFill>
              </a:rPr>
              <a:t>Unidos.</a:t>
            </a:r>
            <a:endParaRPr lang="es-ES" dirty="0">
              <a:solidFill>
                <a:schemeClr val="bg1"/>
              </a:solidFill>
            </a:endParaRPr>
          </a:p>
        </p:txBody>
      </p:sp>
      <p:sp>
        <p:nvSpPr>
          <p:cNvPr id="45" name="44 CuadroTexto"/>
          <p:cNvSpPr txBox="1"/>
          <p:nvPr/>
        </p:nvSpPr>
        <p:spPr>
          <a:xfrm>
            <a:off x="467544" y="2306364"/>
            <a:ext cx="2446504" cy="461665"/>
          </a:xfrm>
          <a:prstGeom prst="rect">
            <a:avLst/>
          </a:prstGeom>
          <a:noFill/>
        </p:spPr>
        <p:txBody>
          <a:bodyPr wrap="none" rtlCol="0">
            <a:spAutoFit/>
          </a:bodyPr>
          <a:lstStyle/>
          <a:p>
            <a:r>
              <a:rPr lang="es-ES" sz="2400" dirty="0" smtClean="0">
                <a:solidFill>
                  <a:srgbClr val="FFCC00"/>
                </a:solidFill>
              </a:rPr>
              <a:t>Década de 1950</a:t>
            </a:r>
            <a:endParaRPr lang="es-ES" sz="2400" dirty="0">
              <a:solidFill>
                <a:srgbClr val="FFCC00"/>
              </a:solidFill>
            </a:endParaRPr>
          </a:p>
        </p:txBody>
      </p:sp>
      <p:sp>
        <p:nvSpPr>
          <p:cNvPr id="46" name="45 CuadroTexto"/>
          <p:cNvSpPr txBox="1"/>
          <p:nvPr/>
        </p:nvSpPr>
        <p:spPr>
          <a:xfrm>
            <a:off x="467544" y="2768029"/>
            <a:ext cx="7776864" cy="307777"/>
          </a:xfrm>
          <a:prstGeom prst="rect">
            <a:avLst/>
          </a:prstGeom>
          <a:noFill/>
        </p:spPr>
        <p:txBody>
          <a:bodyPr wrap="square" rtlCol="0">
            <a:spAutoFit/>
          </a:bodyPr>
          <a:lstStyle/>
          <a:p>
            <a:r>
              <a:rPr lang="es-ES" dirty="0" smtClean="0">
                <a:solidFill>
                  <a:schemeClr val="bg1"/>
                </a:solidFill>
              </a:rPr>
              <a:t>Se </a:t>
            </a:r>
            <a:r>
              <a:rPr lang="es-ES" dirty="0">
                <a:solidFill>
                  <a:schemeClr val="bg1"/>
                </a:solidFill>
              </a:rPr>
              <a:t>cambia a un sistema de lectura secuencial y </a:t>
            </a:r>
            <a:r>
              <a:rPr lang="es-ES" dirty="0" smtClean="0">
                <a:solidFill>
                  <a:schemeClr val="bg1"/>
                </a:solidFill>
              </a:rPr>
              <a:t>ordenada en soporte de cintas magnéticas.</a:t>
            </a:r>
            <a:endParaRPr lang="es-ES" dirty="0">
              <a:solidFill>
                <a:schemeClr val="bg1"/>
              </a:solidFill>
            </a:endParaRPr>
          </a:p>
        </p:txBody>
      </p:sp>
      <p:sp>
        <p:nvSpPr>
          <p:cNvPr id="47" name="46 CuadroTexto"/>
          <p:cNvSpPr txBox="1"/>
          <p:nvPr/>
        </p:nvSpPr>
        <p:spPr>
          <a:xfrm>
            <a:off x="467544" y="3169880"/>
            <a:ext cx="2446504" cy="461665"/>
          </a:xfrm>
          <a:prstGeom prst="rect">
            <a:avLst/>
          </a:prstGeom>
          <a:noFill/>
        </p:spPr>
        <p:txBody>
          <a:bodyPr wrap="none" rtlCol="0">
            <a:spAutoFit/>
          </a:bodyPr>
          <a:lstStyle/>
          <a:p>
            <a:r>
              <a:rPr lang="es-ES" sz="2400" dirty="0" smtClean="0">
                <a:solidFill>
                  <a:srgbClr val="FFCC00"/>
                </a:solidFill>
              </a:rPr>
              <a:t>Década de 1960</a:t>
            </a:r>
            <a:endParaRPr lang="es-ES" sz="2400" dirty="0">
              <a:solidFill>
                <a:srgbClr val="FFCC00"/>
              </a:solidFill>
            </a:endParaRPr>
          </a:p>
        </p:txBody>
      </p:sp>
      <p:sp>
        <p:nvSpPr>
          <p:cNvPr id="48" name="47 CuadroTexto"/>
          <p:cNvSpPr txBox="1"/>
          <p:nvPr/>
        </p:nvSpPr>
        <p:spPr>
          <a:xfrm>
            <a:off x="467544" y="3561278"/>
            <a:ext cx="7848872" cy="738664"/>
          </a:xfrm>
          <a:prstGeom prst="rect">
            <a:avLst/>
          </a:prstGeom>
          <a:noFill/>
        </p:spPr>
        <p:txBody>
          <a:bodyPr wrap="square" rtlCol="0">
            <a:spAutoFit/>
          </a:bodyPr>
          <a:lstStyle/>
          <a:p>
            <a:r>
              <a:rPr lang="es-ES" dirty="0" smtClean="0">
                <a:solidFill>
                  <a:schemeClr val="bg1"/>
                </a:solidFill>
              </a:rPr>
              <a:t>Las </a:t>
            </a:r>
            <a:r>
              <a:rPr lang="es-ES" dirty="0">
                <a:solidFill>
                  <a:schemeClr val="bg1"/>
                </a:solidFill>
              </a:rPr>
              <a:t>empresas pudieron adquirir </a:t>
            </a:r>
            <a:r>
              <a:rPr lang="es-ES" dirty="0" smtClean="0">
                <a:solidFill>
                  <a:schemeClr val="bg1"/>
                </a:solidFill>
              </a:rPr>
              <a:t>ordenadores </a:t>
            </a:r>
            <a:r>
              <a:rPr lang="es-ES" dirty="0">
                <a:solidFill>
                  <a:schemeClr val="bg1"/>
                </a:solidFill>
              </a:rPr>
              <a:t>para facilitar sus gestiones</a:t>
            </a:r>
            <a:r>
              <a:rPr lang="es-ES" dirty="0" smtClean="0">
                <a:solidFill>
                  <a:schemeClr val="bg1"/>
                </a:solidFill>
              </a:rPr>
              <a:t>. Se popularizó el uso de los discos que ubicaba la información de forma directa. Aparece la primera generación de bases de datos de red y las jerárquicas que guardaban las estructuras de datos en listas y árboles.</a:t>
            </a:r>
            <a:endParaRPr lang="es-ES" dirty="0">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10" name="9 CuadroTexto"/>
          <p:cNvSpPr txBox="1"/>
          <p:nvPr/>
        </p:nvSpPr>
        <p:spPr>
          <a:xfrm>
            <a:off x="183215" y="514296"/>
            <a:ext cx="3164649" cy="615553"/>
          </a:xfrm>
          <a:prstGeom prst="rect">
            <a:avLst/>
          </a:prstGeom>
          <a:noFill/>
        </p:spPr>
        <p:txBody>
          <a:bodyPr wrap="none" rtlCol="0">
            <a:spAutoFit/>
          </a:bodyPr>
          <a:lstStyle/>
          <a:p>
            <a:r>
              <a:rPr lang="es-ES" sz="3400" dirty="0" smtClean="0">
                <a:solidFill>
                  <a:schemeClr val="bg1"/>
                </a:solidFill>
              </a:rPr>
              <a:t>Base de Datos:</a:t>
            </a:r>
            <a:endParaRPr lang="es-ES" sz="3400" dirty="0">
              <a:solidFill>
                <a:schemeClr val="bg1"/>
              </a:solidFill>
            </a:endParaRPr>
          </a:p>
        </p:txBody>
      </p:sp>
      <p:sp>
        <p:nvSpPr>
          <p:cNvPr id="6" name="5 CuadroTexto"/>
          <p:cNvSpPr txBox="1"/>
          <p:nvPr/>
        </p:nvSpPr>
        <p:spPr>
          <a:xfrm>
            <a:off x="3275732" y="514648"/>
            <a:ext cx="2071401" cy="615553"/>
          </a:xfrm>
          <a:prstGeom prst="rect">
            <a:avLst/>
          </a:prstGeom>
          <a:noFill/>
        </p:spPr>
        <p:txBody>
          <a:bodyPr wrap="none" rtlCol="0">
            <a:spAutoFit/>
          </a:bodyPr>
          <a:lstStyle/>
          <a:p>
            <a:r>
              <a:rPr lang="es-ES" sz="3400" dirty="0" smtClean="0">
                <a:solidFill>
                  <a:schemeClr val="bg1"/>
                </a:solidFill>
              </a:rPr>
              <a:t>Evolución</a:t>
            </a:r>
            <a:endParaRPr lang="es-ES" sz="3400" dirty="0">
              <a:solidFill>
                <a:schemeClr val="bg1"/>
              </a:solidFill>
            </a:endParaRPr>
          </a:p>
        </p:txBody>
      </p:sp>
      <p:sp>
        <p:nvSpPr>
          <p:cNvPr id="11" name="10 CuadroTexto"/>
          <p:cNvSpPr txBox="1"/>
          <p:nvPr/>
        </p:nvSpPr>
        <p:spPr>
          <a:xfrm>
            <a:off x="539552" y="1322184"/>
            <a:ext cx="2446504" cy="461665"/>
          </a:xfrm>
          <a:prstGeom prst="rect">
            <a:avLst/>
          </a:prstGeom>
          <a:noFill/>
        </p:spPr>
        <p:txBody>
          <a:bodyPr wrap="none" rtlCol="0">
            <a:spAutoFit/>
          </a:bodyPr>
          <a:lstStyle/>
          <a:p>
            <a:r>
              <a:rPr lang="es-ES" sz="2400" dirty="0" smtClean="0">
                <a:solidFill>
                  <a:srgbClr val="FFCC00"/>
                </a:solidFill>
              </a:rPr>
              <a:t>Década de 1970</a:t>
            </a:r>
            <a:endParaRPr lang="es-ES" sz="2400" dirty="0">
              <a:solidFill>
                <a:srgbClr val="FFCC00"/>
              </a:solidFill>
            </a:endParaRPr>
          </a:p>
        </p:txBody>
      </p:sp>
      <p:sp>
        <p:nvSpPr>
          <p:cNvPr id="12" name="11 CuadroTexto"/>
          <p:cNvSpPr txBox="1"/>
          <p:nvPr/>
        </p:nvSpPr>
        <p:spPr>
          <a:xfrm>
            <a:off x="539552" y="1754232"/>
            <a:ext cx="7848872" cy="1169551"/>
          </a:xfrm>
          <a:prstGeom prst="rect">
            <a:avLst/>
          </a:prstGeom>
          <a:noFill/>
        </p:spPr>
        <p:txBody>
          <a:bodyPr wrap="square" rtlCol="0">
            <a:spAutoFit/>
          </a:bodyPr>
          <a:lstStyle/>
          <a:p>
            <a:r>
              <a:rPr lang="es-ES" dirty="0">
                <a:solidFill>
                  <a:schemeClr val="bg1"/>
                </a:solidFill>
              </a:rPr>
              <a:t>Edgar Frank </a:t>
            </a:r>
            <a:r>
              <a:rPr lang="es-ES" dirty="0" err="1" smtClean="0">
                <a:solidFill>
                  <a:schemeClr val="bg1"/>
                </a:solidFill>
              </a:rPr>
              <a:t>Codd</a:t>
            </a:r>
            <a:r>
              <a:rPr lang="es-ES" dirty="0" smtClean="0">
                <a:solidFill>
                  <a:schemeClr val="bg1"/>
                </a:solidFill>
              </a:rPr>
              <a:t> definió </a:t>
            </a:r>
            <a:r>
              <a:rPr lang="es-ES" b="1" dirty="0" smtClean="0">
                <a:solidFill>
                  <a:schemeClr val="bg1"/>
                </a:solidFill>
              </a:rPr>
              <a:t>el modelo relacional </a:t>
            </a:r>
            <a:r>
              <a:rPr lang="es-ES" dirty="0" smtClean="0">
                <a:solidFill>
                  <a:schemeClr val="bg1"/>
                </a:solidFill>
              </a:rPr>
              <a:t>y publicó una serie de reglas y así nacieron las bases de datos relacionales. </a:t>
            </a:r>
            <a:r>
              <a:rPr lang="es-ES" dirty="0">
                <a:solidFill>
                  <a:schemeClr val="bg1"/>
                </a:solidFill>
              </a:rPr>
              <a:t>Lawrence “Larry” </a:t>
            </a:r>
            <a:r>
              <a:rPr lang="es-ES" dirty="0" err="1">
                <a:solidFill>
                  <a:schemeClr val="bg1"/>
                </a:solidFill>
              </a:rPr>
              <a:t>Ellison</a:t>
            </a:r>
            <a:r>
              <a:rPr lang="es-ES" dirty="0">
                <a:solidFill>
                  <a:schemeClr val="bg1"/>
                </a:solidFill>
              </a:rPr>
              <a:t>, pudo desarrollar el </a:t>
            </a:r>
            <a:r>
              <a:rPr lang="es-ES" i="1" dirty="0" err="1">
                <a:solidFill>
                  <a:schemeClr val="bg1"/>
                </a:solidFill>
              </a:rPr>
              <a:t>Relational</a:t>
            </a:r>
            <a:r>
              <a:rPr lang="es-ES" i="1" dirty="0">
                <a:solidFill>
                  <a:schemeClr val="bg1"/>
                </a:solidFill>
              </a:rPr>
              <a:t> Software </a:t>
            </a:r>
            <a:r>
              <a:rPr lang="es-ES" i="1" dirty="0" err="1">
                <a:solidFill>
                  <a:schemeClr val="bg1"/>
                </a:solidFill>
              </a:rPr>
              <a:t>System</a:t>
            </a:r>
            <a:r>
              <a:rPr lang="es-ES" dirty="0">
                <a:solidFill>
                  <a:schemeClr val="bg1"/>
                </a:solidFill>
              </a:rPr>
              <a:t> o </a:t>
            </a:r>
            <a:r>
              <a:rPr lang="es-ES" b="1" dirty="0">
                <a:solidFill>
                  <a:schemeClr val="bg1"/>
                </a:solidFill>
              </a:rPr>
              <a:t>sistema de datos </a:t>
            </a:r>
            <a:r>
              <a:rPr lang="es-ES" b="1" dirty="0" smtClean="0">
                <a:solidFill>
                  <a:schemeClr val="bg1"/>
                </a:solidFill>
              </a:rPr>
              <a:t>ORACLE</a:t>
            </a:r>
            <a:r>
              <a:rPr lang="es-ES" dirty="0" smtClean="0">
                <a:solidFill>
                  <a:schemeClr val="bg1"/>
                </a:solidFill>
              </a:rPr>
              <a:t>, que consistió </a:t>
            </a:r>
            <a:r>
              <a:rPr lang="es-ES" dirty="0">
                <a:solidFill>
                  <a:schemeClr val="bg1"/>
                </a:solidFill>
              </a:rPr>
              <a:t>en un sistema de administración de Base de Datos relacionados, el cual se destacaba por su estabilidad, escalabilidad, transacciones y multiplataforma.</a:t>
            </a:r>
          </a:p>
        </p:txBody>
      </p:sp>
      <p:sp>
        <p:nvSpPr>
          <p:cNvPr id="13" name="12 CuadroTexto"/>
          <p:cNvSpPr txBox="1"/>
          <p:nvPr/>
        </p:nvSpPr>
        <p:spPr>
          <a:xfrm>
            <a:off x="539552" y="2985214"/>
            <a:ext cx="2446504" cy="461665"/>
          </a:xfrm>
          <a:prstGeom prst="rect">
            <a:avLst/>
          </a:prstGeom>
          <a:noFill/>
        </p:spPr>
        <p:txBody>
          <a:bodyPr wrap="none" rtlCol="0">
            <a:spAutoFit/>
          </a:bodyPr>
          <a:lstStyle/>
          <a:p>
            <a:r>
              <a:rPr lang="es-ES" sz="2400" dirty="0" smtClean="0">
                <a:solidFill>
                  <a:srgbClr val="FFCC00"/>
                </a:solidFill>
              </a:rPr>
              <a:t>Década de 1980</a:t>
            </a:r>
            <a:endParaRPr lang="es-ES" sz="2400" dirty="0">
              <a:solidFill>
                <a:srgbClr val="FFCC00"/>
              </a:solidFill>
            </a:endParaRPr>
          </a:p>
        </p:txBody>
      </p:sp>
      <p:sp>
        <p:nvSpPr>
          <p:cNvPr id="14" name="13 CuadroTexto"/>
          <p:cNvSpPr txBox="1"/>
          <p:nvPr/>
        </p:nvSpPr>
        <p:spPr>
          <a:xfrm>
            <a:off x="539552" y="3417262"/>
            <a:ext cx="7848872" cy="738664"/>
          </a:xfrm>
          <a:prstGeom prst="rect">
            <a:avLst/>
          </a:prstGeom>
          <a:noFill/>
        </p:spPr>
        <p:txBody>
          <a:bodyPr wrap="square" rtlCol="0">
            <a:spAutoFit/>
          </a:bodyPr>
          <a:lstStyle/>
          <a:p>
            <a:r>
              <a:rPr lang="es-ES" dirty="0" smtClean="0">
                <a:solidFill>
                  <a:schemeClr val="bg1"/>
                </a:solidFill>
              </a:rPr>
              <a:t>Se </a:t>
            </a:r>
            <a:r>
              <a:rPr lang="es-ES" dirty="0">
                <a:solidFill>
                  <a:schemeClr val="bg1"/>
                </a:solidFill>
              </a:rPr>
              <a:t>desarrolló el SQL (</a:t>
            </a:r>
            <a:r>
              <a:rPr lang="es-ES" dirty="0" err="1">
                <a:solidFill>
                  <a:schemeClr val="bg1"/>
                </a:solidFill>
              </a:rPr>
              <a:t>Structured</a:t>
            </a:r>
            <a:r>
              <a:rPr lang="es-ES" dirty="0">
                <a:solidFill>
                  <a:schemeClr val="bg1"/>
                </a:solidFill>
              </a:rPr>
              <a:t> </a:t>
            </a:r>
            <a:r>
              <a:rPr lang="es-ES" dirty="0" err="1">
                <a:solidFill>
                  <a:schemeClr val="bg1"/>
                </a:solidFill>
              </a:rPr>
              <a:t>Query</a:t>
            </a:r>
            <a:r>
              <a:rPr lang="es-ES" dirty="0">
                <a:solidFill>
                  <a:schemeClr val="bg1"/>
                </a:solidFill>
              </a:rPr>
              <a:t> </a:t>
            </a:r>
            <a:r>
              <a:rPr lang="es-ES" dirty="0" err="1">
                <a:solidFill>
                  <a:schemeClr val="bg1"/>
                </a:solidFill>
              </a:rPr>
              <a:t>Language</a:t>
            </a:r>
            <a:r>
              <a:rPr lang="es-ES" dirty="0">
                <a:solidFill>
                  <a:schemeClr val="bg1"/>
                </a:solidFill>
              </a:rPr>
              <a:t>), un lenguaje de </a:t>
            </a:r>
            <a:r>
              <a:rPr lang="es-ES" dirty="0" smtClean="0">
                <a:solidFill>
                  <a:schemeClr val="bg1"/>
                </a:solidFill>
              </a:rPr>
              <a:t>consultas </a:t>
            </a:r>
            <a:r>
              <a:rPr lang="es-ES" dirty="0">
                <a:solidFill>
                  <a:schemeClr val="bg1"/>
                </a:solidFill>
              </a:rPr>
              <a:t>que permite recuperar información de una base de datos y a su vez, hacer cambios sobre esa misma base, de forma sencilla.</a:t>
            </a:r>
            <a:r>
              <a:rPr lang="es-ES" dirty="0" smtClean="0">
                <a:solidFill>
                  <a:schemeClr val="bg1"/>
                </a:solidFill>
              </a:rPr>
              <a:t> </a:t>
            </a:r>
            <a:endParaRPr lang="es-ES" dirty="0">
              <a:solidFill>
                <a:schemeClr val="bg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10" name="9 CuadroTexto"/>
          <p:cNvSpPr txBox="1"/>
          <p:nvPr/>
        </p:nvSpPr>
        <p:spPr>
          <a:xfrm>
            <a:off x="183215" y="514296"/>
            <a:ext cx="3164649" cy="615553"/>
          </a:xfrm>
          <a:prstGeom prst="rect">
            <a:avLst/>
          </a:prstGeom>
          <a:noFill/>
        </p:spPr>
        <p:txBody>
          <a:bodyPr wrap="none" rtlCol="0">
            <a:spAutoFit/>
          </a:bodyPr>
          <a:lstStyle/>
          <a:p>
            <a:r>
              <a:rPr lang="es-ES" sz="3400" dirty="0" smtClean="0">
                <a:solidFill>
                  <a:schemeClr val="bg1"/>
                </a:solidFill>
              </a:rPr>
              <a:t>Base de Datos:</a:t>
            </a:r>
            <a:endParaRPr lang="es-ES" sz="3400" dirty="0">
              <a:solidFill>
                <a:schemeClr val="bg1"/>
              </a:solidFill>
            </a:endParaRPr>
          </a:p>
        </p:txBody>
      </p:sp>
      <p:sp>
        <p:nvSpPr>
          <p:cNvPr id="6" name="5 CuadroTexto"/>
          <p:cNvSpPr txBox="1"/>
          <p:nvPr/>
        </p:nvSpPr>
        <p:spPr>
          <a:xfrm>
            <a:off x="3275732" y="514648"/>
            <a:ext cx="2071401" cy="615553"/>
          </a:xfrm>
          <a:prstGeom prst="rect">
            <a:avLst/>
          </a:prstGeom>
          <a:noFill/>
        </p:spPr>
        <p:txBody>
          <a:bodyPr wrap="none" rtlCol="0">
            <a:spAutoFit/>
          </a:bodyPr>
          <a:lstStyle/>
          <a:p>
            <a:r>
              <a:rPr lang="es-ES" sz="3400" dirty="0" smtClean="0">
                <a:solidFill>
                  <a:schemeClr val="bg1"/>
                </a:solidFill>
              </a:rPr>
              <a:t>Evolución</a:t>
            </a:r>
            <a:endParaRPr lang="es-ES" sz="3400" dirty="0">
              <a:solidFill>
                <a:schemeClr val="bg1"/>
              </a:solidFill>
            </a:endParaRPr>
          </a:p>
        </p:txBody>
      </p:sp>
      <p:sp>
        <p:nvSpPr>
          <p:cNvPr id="30" name="29 CuadroTexto"/>
          <p:cNvSpPr txBox="1"/>
          <p:nvPr/>
        </p:nvSpPr>
        <p:spPr>
          <a:xfrm>
            <a:off x="539552" y="1268760"/>
            <a:ext cx="2446504" cy="461665"/>
          </a:xfrm>
          <a:prstGeom prst="rect">
            <a:avLst/>
          </a:prstGeom>
          <a:noFill/>
        </p:spPr>
        <p:txBody>
          <a:bodyPr wrap="none" rtlCol="0">
            <a:spAutoFit/>
          </a:bodyPr>
          <a:lstStyle/>
          <a:p>
            <a:r>
              <a:rPr lang="es-ES" sz="2400" dirty="0" smtClean="0">
                <a:solidFill>
                  <a:srgbClr val="FFCC00"/>
                </a:solidFill>
              </a:rPr>
              <a:t>Década de 1990</a:t>
            </a:r>
            <a:endParaRPr lang="es-ES" sz="2400" dirty="0">
              <a:solidFill>
                <a:srgbClr val="FFCC00"/>
              </a:solidFill>
            </a:endParaRPr>
          </a:p>
        </p:txBody>
      </p:sp>
      <p:sp>
        <p:nvSpPr>
          <p:cNvPr id="40" name="39 CuadroTexto"/>
          <p:cNvSpPr txBox="1"/>
          <p:nvPr/>
        </p:nvSpPr>
        <p:spPr>
          <a:xfrm>
            <a:off x="539552" y="1663640"/>
            <a:ext cx="7848872" cy="1384995"/>
          </a:xfrm>
          <a:prstGeom prst="rect">
            <a:avLst/>
          </a:prstGeom>
          <a:noFill/>
        </p:spPr>
        <p:txBody>
          <a:bodyPr wrap="square" rtlCol="0">
            <a:spAutoFit/>
          </a:bodyPr>
          <a:lstStyle/>
          <a:p>
            <a:r>
              <a:rPr lang="es-ES" dirty="0" smtClean="0">
                <a:solidFill>
                  <a:schemeClr val="bg1"/>
                </a:solidFill>
              </a:rPr>
              <a:t>SQL  es el estándar de las industrias con su base de datos bajo un sistema de tablas (filas y columnas),que desbancó a las bases jerárquicas y de redes, por su nivel de programación sencillo.</a:t>
            </a:r>
          </a:p>
          <a:p>
            <a:r>
              <a:rPr lang="es-ES" dirty="0" smtClean="0">
                <a:solidFill>
                  <a:schemeClr val="bg1"/>
                </a:solidFill>
              </a:rPr>
              <a:t>Se desarrollaron herramientas como Excel y Access del paquete de Microsoft Office que marcan el inicio de las bases de datos orientadas a objetos.</a:t>
            </a:r>
          </a:p>
          <a:p>
            <a:r>
              <a:rPr lang="es-ES" dirty="0" smtClean="0">
                <a:solidFill>
                  <a:schemeClr val="bg1"/>
                </a:solidFill>
              </a:rPr>
              <a:t>Aparición de la </a:t>
            </a:r>
            <a:r>
              <a:rPr lang="es-ES" i="1" dirty="0" smtClean="0">
                <a:solidFill>
                  <a:schemeClr val="bg1"/>
                </a:solidFill>
              </a:rPr>
              <a:t>WWW “Word </a:t>
            </a:r>
            <a:r>
              <a:rPr lang="es-ES" i="1" dirty="0" err="1" smtClean="0">
                <a:solidFill>
                  <a:schemeClr val="bg1"/>
                </a:solidFill>
              </a:rPr>
              <a:t>Wide</a:t>
            </a:r>
            <a:r>
              <a:rPr lang="es-ES" i="1" dirty="0" smtClean="0">
                <a:solidFill>
                  <a:schemeClr val="bg1"/>
                </a:solidFill>
              </a:rPr>
              <a:t> Web”.</a:t>
            </a:r>
            <a:endParaRPr lang="es-ES" dirty="0">
              <a:solidFill>
                <a:schemeClr val="bg1"/>
              </a:solidFill>
            </a:endParaRPr>
          </a:p>
        </p:txBody>
      </p:sp>
      <p:sp>
        <p:nvSpPr>
          <p:cNvPr id="41" name="40 CuadroTexto"/>
          <p:cNvSpPr txBox="1"/>
          <p:nvPr/>
        </p:nvSpPr>
        <p:spPr>
          <a:xfrm>
            <a:off x="539552" y="3167559"/>
            <a:ext cx="1624163" cy="461665"/>
          </a:xfrm>
          <a:prstGeom prst="rect">
            <a:avLst/>
          </a:prstGeom>
          <a:noFill/>
        </p:spPr>
        <p:txBody>
          <a:bodyPr wrap="none" rtlCol="0">
            <a:spAutoFit/>
          </a:bodyPr>
          <a:lstStyle/>
          <a:p>
            <a:r>
              <a:rPr lang="es-ES" sz="2400" dirty="0" smtClean="0">
                <a:solidFill>
                  <a:srgbClr val="FFCC00"/>
                </a:solidFill>
              </a:rPr>
              <a:t>Actualidad</a:t>
            </a:r>
            <a:endParaRPr lang="es-ES" sz="2400" dirty="0">
              <a:solidFill>
                <a:srgbClr val="FFCC00"/>
              </a:solidFill>
            </a:endParaRPr>
          </a:p>
        </p:txBody>
      </p:sp>
      <p:sp>
        <p:nvSpPr>
          <p:cNvPr id="42" name="41 CuadroTexto"/>
          <p:cNvSpPr txBox="1"/>
          <p:nvPr/>
        </p:nvSpPr>
        <p:spPr>
          <a:xfrm>
            <a:off x="539552" y="3562439"/>
            <a:ext cx="7704856" cy="1169551"/>
          </a:xfrm>
          <a:prstGeom prst="rect">
            <a:avLst/>
          </a:prstGeom>
          <a:noFill/>
        </p:spPr>
        <p:txBody>
          <a:bodyPr wrap="square" rtlCol="0">
            <a:spAutoFit/>
          </a:bodyPr>
          <a:lstStyle/>
          <a:p>
            <a:r>
              <a:rPr lang="es-ES" dirty="0" smtClean="0">
                <a:solidFill>
                  <a:schemeClr val="bg1"/>
                </a:solidFill>
              </a:rPr>
              <a:t>Las tres grandes compañías que dominan el mercado de las bases de datos son IBM, Microsoft y Oracle.</a:t>
            </a:r>
          </a:p>
          <a:p>
            <a:r>
              <a:rPr lang="es-ES" dirty="0" smtClean="0">
                <a:solidFill>
                  <a:schemeClr val="bg1"/>
                </a:solidFill>
              </a:rPr>
              <a:t>La compañía que genera gran cantidad de información es Google. Aparece LINQ que es un proyecto de Microsoft que agrega consultas nativas semejantes a las de SQL a los lenguajes de la plataforma .NET. </a:t>
            </a:r>
            <a:endParaRPr lang="es-ES" dirty="0">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10" name="9 CuadroTexto"/>
          <p:cNvSpPr txBox="1"/>
          <p:nvPr/>
        </p:nvSpPr>
        <p:spPr>
          <a:xfrm>
            <a:off x="183215" y="514296"/>
            <a:ext cx="3164649" cy="615553"/>
          </a:xfrm>
          <a:prstGeom prst="rect">
            <a:avLst/>
          </a:prstGeom>
          <a:noFill/>
        </p:spPr>
        <p:txBody>
          <a:bodyPr wrap="none" rtlCol="0">
            <a:spAutoFit/>
          </a:bodyPr>
          <a:lstStyle/>
          <a:p>
            <a:r>
              <a:rPr lang="es-ES" sz="3400" dirty="0" smtClean="0">
                <a:solidFill>
                  <a:schemeClr val="bg1"/>
                </a:solidFill>
              </a:rPr>
              <a:t>Base de Datos:</a:t>
            </a:r>
            <a:endParaRPr lang="es-ES" sz="3400" dirty="0">
              <a:solidFill>
                <a:schemeClr val="bg1"/>
              </a:solidFill>
            </a:endParaRPr>
          </a:p>
        </p:txBody>
      </p:sp>
      <p:sp>
        <p:nvSpPr>
          <p:cNvPr id="8" name="7 CuadroTexto"/>
          <p:cNvSpPr txBox="1"/>
          <p:nvPr/>
        </p:nvSpPr>
        <p:spPr>
          <a:xfrm>
            <a:off x="395536" y="1249472"/>
            <a:ext cx="2720617" cy="461665"/>
          </a:xfrm>
          <a:prstGeom prst="rect">
            <a:avLst/>
          </a:prstGeom>
          <a:noFill/>
        </p:spPr>
        <p:txBody>
          <a:bodyPr wrap="none" rtlCol="0">
            <a:spAutoFit/>
          </a:bodyPr>
          <a:lstStyle/>
          <a:p>
            <a:r>
              <a:rPr lang="es-ES" sz="2400" dirty="0" smtClean="0">
                <a:solidFill>
                  <a:srgbClr val="FFCC00"/>
                </a:solidFill>
              </a:rPr>
              <a:t>Modelo Jerárquico</a:t>
            </a:r>
            <a:endParaRPr lang="es-ES" sz="2400" dirty="0">
              <a:solidFill>
                <a:srgbClr val="FFCC00"/>
              </a:solidFill>
            </a:endParaRPr>
          </a:p>
        </p:txBody>
      </p:sp>
      <p:sp>
        <p:nvSpPr>
          <p:cNvPr id="9" name="8 CuadroTexto"/>
          <p:cNvSpPr txBox="1"/>
          <p:nvPr/>
        </p:nvSpPr>
        <p:spPr>
          <a:xfrm>
            <a:off x="395536" y="1681520"/>
            <a:ext cx="7704856" cy="1169551"/>
          </a:xfrm>
          <a:prstGeom prst="rect">
            <a:avLst/>
          </a:prstGeom>
          <a:noFill/>
        </p:spPr>
        <p:txBody>
          <a:bodyPr wrap="square" rtlCol="0">
            <a:spAutoFit/>
          </a:bodyPr>
          <a:lstStyle/>
          <a:p>
            <a:r>
              <a:rPr lang="es-ES" dirty="0" smtClean="0">
                <a:solidFill>
                  <a:schemeClr val="bg1"/>
                </a:solidFill>
              </a:rPr>
              <a:t>La información se organiza con un jerarquía en la que la relación entre las entidades de este modelo siempre es del tipo padre/hijo. Existen nodos que contienen atributos o campos y que se relacionarán con sus nodos hijos, pudiendo tener cada nodo más de un hijo, pero un nodo siempre tendrá un sólo padre. Los datos de este modelo se almacenan en estructuras lógicas llamadas segmentos.</a:t>
            </a:r>
            <a:endParaRPr lang="es-ES" dirty="0">
              <a:solidFill>
                <a:schemeClr val="bg1"/>
              </a:solidFill>
            </a:endParaRPr>
          </a:p>
        </p:txBody>
      </p:sp>
      <p:sp>
        <p:nvSpPr>
          <p:cNvPr id="11" name="10 CuadroTexto"/>
          <p:cNvSpPr txBox="1"/>
          <p:nvPr/>
        </p:nvSpPr>
        <p:spPr>
          <a:xfrm>
            <a:off x="3394948" y="516037"/>
            <a:ext cx="1249060" cy="615553"/>
          </a:xfrm>
          <a:prstGeom prst="rect">
            <a:avLst/>
          </a:prstGeom>
          <a:noFill/>
        </p:spPr>
        <p:txBody>
          <a:bodyPr wrap="none" rtlCol="0">
            <a:spAutoFit/>
          </a:bodyPr>
          <a:lstStyle/>
          <a:p>
            <a:r>
              <a:rPr lang="es-ES" sz="3400" dirty="0" smtClean="0">
                <a:solidFill>
                  <a:schemeClr val="bg1"/>
                </a:solidFill>
              </a:rPr>
              <a:t>Tipos</a:t>
            </a:r>
            <a:endParaRPr lang="es-ES" sz="3400" dirty="0">
              <a:solidFill>
                <a:schemeClr val="bg1"/>
              </a:solidFill>
            </a:endParaRPr>
          </a:p>
        </p:txBody>
      </p:sp>
      <p:sp>
        <p:nvSpPr>
          <p:cNvPr id="12" name="11 CuadroTexto"/>
          <p:cNvSpPr txBox="1"/>
          <p:nvPr/>
        </p:nvSpPr>
        <p:spPr>
          <a:xfrm>
            <a:off x="395536" y="2931790"/>
            <a:ext cx="2154757" cy="461665"/>
          </a:xfrm>
          <a:prstGeom prst="rect">
            <a:avLst/>
          </a:prstGeom>
          <a:noFill/>
        </p:spPr>
        <p:txBody>
          <a:bodyPr wrap="none" rtlCol="0">
            <a:spAutoFit/>
          </a:bodyPr>
          <a:lstStyle/>
          <a:p>
            <a:r>
              <a:rPr lang="es-ES" sz="2400" dirty="0" smtClean="0">
                <a:solidFill>
                  <a:srgbClr val="D60093"/>
                </a:solidFill>
              </a:rPr>
              <a:t>Modelo en red</a:t>
            </a:r>
            <a:endParaRPr lang="es-ES" sz="2400" dirty="0">
              <a:solidFill>
                <a:srgbClr val="D60093"/>
              </a:solidFill>
            </a:endParaRPr>
          </a:p>
        </p:txBody>
      </p:sp>
      <p:sp>
        <p:nvSpPr>
          <p:cNvPr id="13" name="12 CuadroTexto"/>
          <p:cNvSpPr txBox="1"/>
          <p:nvPr/>
        </p:nvSpPr>
        <p:spPr>
          <a:xfrm>
            <a:off x="395536" y="3367321"/>
            <a:ext cx="7704856" cy="954107"/>
          </a:xfrm>
          <a:prstGeom prst="rect">
            <a:avLst/>
          </a:prstGeom>
          <a:noFill/>
        </p:spPr>
        <p:txBody>
          <a:bodyPr wrap="square" rtlCol="0">
            <a:spAutoFit/>
          </a:bodyPr>
          <a:lstStyle/>
          <a:p>
            <a:r>
              <a:rPr lang="es-ES" dirty="0" smtClean="0">
                <a:solidFill>
                  <a:schemeClr val="bg1"/>
                </a:solidFill>
              </a:rPr>
              <a:t>El modelo en red organiza la información en registros (también llamados nodos) y enlaces. En los registros se almacenan los datos, mientras que los enlaces permiten relacionar estos datos. Las bases de datos en red son parecidas a las jerárquicas sólo que en ellas puede haber más de un padre. Su manejo es complicado.</a:t>
            </a:r>
            <a:endParaRPr lang="es-ES" dirty="0">
              <a:solidFill>
                <a:schemeClr val="bg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10" name="9 CuadroTexto"/>
          <p:cNvSpPr txBox="1"/>
          <p:nvPr/>
        </p:nvSpPr>
        <p:spPr>
          <a:xfrm>
            <a:off x="183215" y="514296"/>
            <a:ext cx="3164649" cy="615553"/>
          </a:xfrm>
          <a:prstGeom prst="rect">
            <a:avLst/>
          </a:prstGeom>
          <a:noFill/>
        </p:spPr>
        <p:txBody>
          <a:bodyPr wrap="none" rtlCol="0">
            <a:spAutoFit/>
          </a:bodyPr>
          <a:lstStyle/>
          <a:p>
            <a:r>
              <a:rPr lang="es-ES" sz="3400" dirty="0" smtClean="0">
                <a:solidFill>
                  <a:schemeClr val="bg1"/>
                </a:solidFill>
              </a:rPr>
              <a:t>Base de Datos:</a:t>
            </a:r>
            <a:endParaRPr lang="es-ES" sz="3400" dirty="0">
              <a:solidFill>
                <a:schemeClr val="bg1"/>
              </a:solidFill>
            </a:endParaRPr>
          </a:p>
        </p:txBody>
      </p:sp>
      <p:sp>
        <p:nvSpPr>
          <p:cNvPr id="11" name="10 CuadroTexto"/>
          <p:cNvSpPr txBox="1"/>
          <p:nvPr/>
        </p:nvSpPr>
        <p:spPr>
          <a:xfrm>
            <a:off x="3394948" y="516037"/>
            <a:ext cx="1249060" cy="615553"/>
          </a:xfrm>
          <a:prstGeom prst="rect">
            <a:avLst/>
          </a:prstGeom>
          <a:noFill/>
        </p:spPr>
        <p:txBody>
          <a:bodyPr wrap="none" rtlCol="0">
            <a:spAutoFit/>
          </a:bodyPr>
          <a:lstStyle/>
          <a:p>
            <a:r>
              <a:rPr lang="es-ES" sz="3400" dirty="0" smtClean="0">
                <a:solidFill>
                  <a:schemeClr val="bg1"/>
                </a:solidFill>
              </a:rPr>
              <a:t>Tipos</a:t>
            </a:r>
            <a:endParaRPr lang="es-ES" sz="3400" dirty="0">
              <a:solidFill>
                <a:schemeClr val="bg1"/>
              </a:solidFill>
            </a:endParaRPr>
          </a:p>
        </p:txBody>
      </p:sp>
      <p:sp>
        <p:nvSpPr>
          <p:cNvPr id="19" name="18 CuadroTexto"/>
          <p:cNvSpPr txBox="1"/>
          <p:nvPr/>
        </p:nvSpPr>
        <p:spPr>
          <a:xfrm>
            <a:off x="395536" y="1299413"/>
            <a:ext cx="2601994" cy="461665"/>
          </a:xfrm>
          <a:prstGeom prst="rect">
            <a:avLst/>
          </a:prstGeom>
          <a:noFill/>
        </p:spPr>
        <p:txBody>
          <a:bodyPr wrap="none" rtlCol="0">
            <a:spAutoFit/>
          </a:bodyPr>
          <a:lstStyle/>
          <a:p>
            <a:r>
              <a:rPr lang="es-ES" sz="2400" dirty="0" smtClean="0">
                <a:solidFill>
                  <a:srgbClr val="00B0F0"/>
                </a:solidFill>
              </a:rPr>
              <a:t>Modelo relacional</a:t>
            </a:r>
            <a:endParaRPr lang="es-ES" sz="2400" dirty="0">
              <a:solidFill>
                <a:srgbClr val="00B0F0"/>
              </a:solidFill>
            </a:endParaRPr>
          </a:p>
        </p:txBody>
      </p:sp>
      <p:sp>
        <p:nvSpPr>
          <p:cNvPr id="20" name="19 CuadroTexto"/>
          <p:cNvSpPr txBox="1"/>
          <p:nvPr/>
        </p:nvSpPr>
        <p:spPr>
          <a:xfrm>
            <a:off x="395536" y="1731461"/>
            <a:ext cx="7704856" cy="954107"/>
          </a:xfrm>
          <a:prstGeom prst="rect">
            <a:avLst/>
          </a:prstGeom>
          <a:noFill/>
        </p:spPr>
        <p:txBody>
          <a:bodyPr wrap="square" rtlCol="0">
            <a:spAutoFit/>
          </a:bodyPr>
          <a:lstStyle/>
          <a:p>
            <a:r>
              <a:rPr lang="es-ES" dirty="0" smtClean="0">
                <a:solidFill>
                  <a:schemeClr val="bg1"/>
                </a:solidFill>
              </a:rPr>
              <a:t>Modelo que almacena los datos en referencia a otros. Nos permite ver la relación entre dichos datos. Utiliza tablas bidimensionales (relaciones) para la representación lógica de los datos y las relaciones entre ellos. Cada relación (tabla) posee un nombre que es único y contiene un conjunto de columnas. </a:t>
            </a:r>
            <a:endParaRPr lang="es-ES" dirty="0">
              <a:solidFill>
                <a:schemeClr val="bg1"/>
              </a:solidFill>
            </a:endParaRPr>
          </a:p>
        </p:txBody>
      </p:sp>
      <p:sp>
        <p:nvSpPr>
          <p:cNvPr id="21" name="20 CuadroTexto"/>
          <p:cNvSpPr txBox="1"/>
          <p:nvPr/>
        </p:nvSpPr>
        <p:spPr>
          <a:xfrm>
            <a:off x="395536" y="2859782"/>
            <a:ext cx="3902030" cy="461665"/>
          </a:xfrm>
          <a:prstGeom prst="rect">
            <a:avLst/>
          </a:prstGeom>
          <a:noFill/>
        </p:spPr>
        <p:txBody>
          <a:bodyPr wrap="none" rtlCol="0">
            <a:spAutoFit/>
          </a:bodyPr>
          <a:lstStyle/>
          <a:p>
            <a:r>
              <a:rPr lang="es-ES" sz="2400" dirty="0" smtClean="0">
                <a:solidFill>
                  <a:srgbClr val="FFCC00"/>
                </a:solidFill>
              </a:rPr>
              <a:t>Modelo orientado a objetos</a:t>
            </a:r>
            <a:endParaRPr lang="es-ES" sz="2400" dirty="0">
              <a:solidFill>
                <a:srgbClr val="FFCC00"/>
              </a:solidFill>
            </a:endParaRPr>
          </a:p>
        </p:txBody>
      </p:sp>
      <p:sp>
        <p:nvSpPr>
          <p:cNvPr id="22" name="21 CuadroTexto"/>
          <p:cNvSpPr txBox="1"/>
          <p:nvPr/>
        </p:nvSpPr>
        <p:spPr>
          <a:xfrm>
            <a:off x="395536" y="3295313"/>
            <a:ext cx="7704856" cy="954107"/>
          </a:xfrm>
          <a:prstGeom prst="rect">
            <a:avLst/>
          </a:prstGeom>
          <a:noFill/>
        </p:spPr>
        <p:txBody>
          <a:bodyPr wrap="square" rtlCol="0">
            <a:spAutoFit/>
          </a:bodyPr>
          <a:lstStyle/>
          <a:p>
            <a:r>
              <a:rPr lang="es-ES" dirty="0" smtClean="0">
                <a:solidFill>
                  <a:schemeClr val="bg1"/>
                </a:solidFill>
              </a:rPr>
              <a:t>Define una base de datos en términos de objetos, sus propiedades y sus operaciones. Los objetos con la misma estructura y comportamiento pertenecen a una clase, y las clases se organizan en jerarquías. Las operaciones de cada clase se especifican en términos de procedimientos predefinidos denominados métodos.</a:t>
            </a:r>
            <a:endParaRPr lang="es-ES" dirty="0">
              <a:solidFill>
                <a:schemeClr val="bg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10" name="9 CuadroTexto"/>
          <p:cNvSpPr txBox="1"/>
          <p:nvPr/>
        </p:nvSpPr>
        <p:spPr>
          <a:xfrm>
            <a:off x="183215" y="514296"/>
            <a:ext cx="3164649" cy="615553"/>
          </a:xfrm>
          <a:prstGeom prst="rect">
            <a:avLst/>
          </a:prstGeom>
          <a:noFill/>
        </p:spPr>
        <p:txBody>
          <a:bodyPr wrap="none" rtlCol="0">
            <a:spAutoFit/>
          </a:bodyPr>
          <a:lstStyle/>
          <a:p>
            <a:r>
              <a:rPr lang="es-ES" sz="3400" dirty="0" smtClean="0">
                <a:solidFill>
                  <a:schemeClr val="bg1"/>
                </a:solidFill>
              </a:rPr>
              <a:t>Base de Datos:</a:t>
            </a:r>
            <a:endParaRPr lang="es-ES" sz="3400" dirty="0">
              <a:solidFill>
                <a:schemeClr val="bg1"/>
              </a:solidFill>
            </a:endParaRPr>
          </a:p>
        </p:txBody>
      </p:sp>
      <p:sp>
        <p:nvSpPr>
          <p:cNvPr id="11" name="10 CuadroTexto"/>
          <p:cNvSpPr txBox="1"/>
          <p:nvPr/>
        </p:nvSpPr>
        <p:spPr>
          <a:xfrm>
            <a:off x="3394948" y="516037"/>
            <a:ext cx="1249060" cy="615553"/>
          </a:xfrm>
          <a:prstGeom prst="rect">
            <a:avLst/>
          </a:prstGeom>
          <a:noFill/>
        </p:spPr>
        <p:txBody>
          <a:bodyPr wrap="none" rtlCol="0">
            <a:spAutoFit/>
          </a:bodyPr>
          <a:lstStyle/>
          <a:p>
            <a:r>
              <a:rPr lang="es-ES" sz="3400" dirty="0" smtClean="0">
                <a:solidFill>
                  <a:schemeClr val="bg1"/>
                </a:solidFill>
              </a:rPr>
              <a:t>Tipos</a:t>
            </a:r>
            <a:endParaRPr lang="es-ES" sz="3400" dirty="0">
              <a:solidFill>
                <a:schemeClr val="bg1"/>
              </a:solidFill>
            </a:endParaRPr>
          </a:p>
        </p:txBody>
      </p:sp>
      <p:sp>
        <p:nvSpPr>
          <p:cNvPr id="8" name="7 CuadroTexto"/>
          <p:cNvSpPr txBox="1"/>
          <p:nvPr/>
        </p:nvSpPr>
        <p:spPr>
          <a:xfrm>
            <a:off x="395536" y="1237853"/>
            <a:ext cx="2186817" cy="461665"/>
          </a:xfrm>
          <a:prstGeom prst="rect">
            <a:avLst/>
          </a:prstGeom>
          <a:noFill/>
        </p:spPr>
        <p:txBody>
          <a:bodyPr wrap="none" rtlCol="0">
            <a:spAutoFit/>
          </a:bodyPr>
          <a:lstStyle/>
          <a:p>
            <a:r>
              <a:rPr lang="es-ES" sz="2400" dirty="0" smtClean="0">
                <a:solidFill>
                  <a:srgbClr val="D60093"/>
                </a:solidFill>
              </a:rPr>
              <a:t>Otros modelos</a:t>
            </a:r>
            <a:endParaRPr lang="es-ES" sz="2400" dirty="0">
              <a:solidFill>
                <a:srgbClr val="D60093"/>
              </a:solidFill>
            </a:endParaRPr>
          </a:p>
        </p:txBody>
      </p:sp>
      <p:sp>
        <p:nvSpPr>
          <p:cNvPr id="9" name="8 CuadroTexto"/>
          <p:cNvSpPr txBox="1"/>
          <p:nvPr/>
        </p:nvSpPr>
        <p:spPr>
          <a:xfrm>
            <a:off x="395536" y="1669901"/>
            <a:ext cx="7704856" cy="3323987"/>
          </a:xfrm>
          <a:prstGeom prst="rect">
            <a:avLst/>
          </a:prstGeom>
          <a:noFill/>
        </p:spPr>
        <p:txBody>
          <a:bodyPr wrap="square" rtlCol="0">
            <a:spAutoFit/>
          </a:bodyPr>
          <a:lstStyle/>
          <a:p>
            <a:r>
              <a:rPr lang="es-ES" b="1" dirty="0" smtClean="0">
                <a:solidFill>
                  <a:srgbClr val="00B0F0"/>
                </a:solidFill>
              </a:rPr>
              <a:t>Modelo Objeto-Relacional</a:t>
            </a:r>
            <a:r>
              <a:rPr lang="es-ES" dirty="0" smtClean="0">
                <a:solidFill>
                  <a:srgbClr val="00B0F0"/>
                </a:solidFill>
              </a:rPr>
              <a:t>, </a:t>
            </a:r>
            <a:r>
              <a:rPr lang="es-ES" dirty="0" smtClean="0">
                <a:solidFill>
                  <a:schemeClr val="bg1"/>
                </a:solidFill>
              </a:rPr>
              <a:t>son un híbrido entre las bases del modelo relacional y el orientado a objetos. Tienen la capacidad para incorporar funciones que tengan un código en algún lenguaje de programación como por ejemplo: SQL, Java, C, etc.</a:t>
            </a:r>
          </a:p>
          <a:p>
            <a:endParaRPr lang="es-ES" dirty="0" smtClean="0"/>
          </a:p>
          <a:p>
            <a:r>
              <a:rPr lang="es-ES" b="1" dirty="0" smtClean="0">
                <a:solidFill>
                  <a:srgbClr val="00B0F0"/>
                </a:solidFill>
              </a:rPr>
              <a:t>Modelo de datos deductivas</a:t>
            </a:r>
            <a:r>
              <a:rPr lang="es-ES" dirty="0" smtClean="0">
                <a:solidFill>
                  <a:srgbClr val="00B0F0"/>
                </a:solidFill>
              </a:rPr>
              <a:t>, </a:t>
            </a:r>
            <a:r>
              <a:rPr lang="es-ES" dirty="0" smtClean="0">
                <a:solidFill>
                  <a:schemeClr val="bg1"/>
                </a:solidFill>
              </a:rPr>
              <a:t>almacenan la información y permiten realizar deducciones.</a:t>
            </a:r>
          </a:p>
          <a:p>
            <a:endParaRPr lang="es-ES" dirty="0" smtClean="0"/>
          </a:p>
          <a:p>
            <a:r>
              <a:rPr lang="es-ES" b="1" dirty="0" smtClean="0">
                <a:solidFill>
                  <a:srgbClr val="00B0F0"/>
                </a:solidFill>
              </a:rPr>
              <a:t>Modelo de datos multidimensionales</a:t>
            </a:r>
            <a:r>
              <a:rPr lang="es-ES" dirty="0" smtClean="0">
                <a:solidFill>
                  <a:srgbClr val="00B0F0"/>
                </a:solidFill>
              </a:rPr>
              <a:t>,</a:t>
            </a:r>
            <a:r>
              <a:rPr lang="es-ES" dirty="0" smtClean="0"/>
              <a:t> </a:t>
            </a:r>
            <a:r>
              <a:rPr lang="es-ES" dirty="0" smtClean="0">
                <a:solidFill>
                  <a:schemeClr val="bg1"/>
                </a:solidFill>
              </a:rPr>
              <a:t>almacena sus datos con varias dimensiones, que en vez de un valor, encontramos varios dependiendo de los ejes definidos o una base de datos de estructura basada en dimensiones orientada a consultas complejas y alto rendimiento.</a:t>
            </a:r>
          </a:p>
          <a:p>
            <a:endParaRPr lang="es-ES" dirty="0" smtClean="0"/>
          </a:p>
          <a:p>
            <a:r>
              <a:rPr lang="es-ES" b="1" dirty="0" smtClean="0">
                <a:solidFill>
                  <a:srgbClr val="00B0F0"/>
                </a:solidFill>
              </a:rPr>
              <a:t>Modelo de datos transaccionales</a:t>
            </a:r>
            <a:r>
              <a:rPr lang="es-ES" dirty="0" smtClean="0">
                <a:solidFill>
                  <a:srgbClr val="00B0F0"/>
                </a:solidFill>
              </a:rPr>
              <a:t>,</a:t>
            </a:r>
            <a:r>
              <a:rPr lang="es-ES" dirty="0" smtClean="0"/>
              <a:t> </a:t>
            </a:r>
            <a:r>
              <a:rPr lang="es-ES" dirty="0" smtClean="0">
                <a:solidFill>
                  <a:schemeClr val="bg1"/>
                </a:solidFill>
              </a:rPr>
              <a:t>caracterizadas por su velocidad para gestionar el intercambio de información, se utilizan sobre todo en sistemas bancarios, análisis de calidad y datos de producción industrial.</a:t>
            </a:r>
          </a:p>
          <a:p>
            <a:endParaRPr lang="es-ES" dirty="0" smtClean="0"/>
          </a:p>
          <a:p>
            <a:endParaRPr lang="es-E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10" name="9 CuadroTexto"/>
          <p:cNvSpPr txBox="1"/>
          <p:nvPr/>
        </p:nvSpPr>
        <p:spPr>
          <a:xfrm>
            <a:off x="183215" y="514296"/>
            <a:ext cx="3164649" cy="615553"/>
          </a:xfrm>
          <a:prstGeom prst="rect">
            <a:avLst/>
          </a:prstGeom>
          <a:noFill/>
        </p:spPr>
        <p:txBody>
          <a:bodyPr wrap="none" rtlCol="0">
            <a:spAutoFit/>
          </a:bodyPr>
          <a:lstStyle/>
          <a:p>
            <a:r>
              <a:rPr lang="es-ES" sz="3400" dirty="0" smtClean="0">
                <a:solidFill>
                  <a:schemeClr val="bg1"/>
                </a:solidFill>
              </a:rPr>
              <a:t>Base de Datos:</a:t>
            </a:r>
            <a:endParaRPr lang="es-ES" sz="3400" dirty="0">
              <a:solidFill>
                <a:schemeClr val="bg1"/>
              </a:solidFill>
            </a:endParaRPr>
          </a:p>
        </p:txBody>
      </p:sp>
      <p:sp>
        <p:nvSpPr>
          <p:cNvPr id="11" name="10 CuadroTexto"/>
          <p:cNvSpPr txBox="1"/>
          <p:nvPr/>
        </p:nvSpPr>
        <p:spPr>
          <a:xfrm>
            <a:off x="3097050" y="483518"/>
            <a:ext cx="5939446" cy="646331"/>
          </a:xfrm>
          <a:prstGeom prst="rect">
            <a:avLst/>
          </a:prstGeom>
          <a:noFill/>
        </p:spPr>
        <p:txBody>
          <a:bodyPr wrap="none" rtlCol="0">
            <a:spAutoFit/>
          </a:bodyPr>
          <a:lstStyle/>
          <a:p>
            <a:r>
              <a:rPr lang="es-ES" sz="3600" dirty="0" smtClean="0">
                <a:solidFill>
                  <a:schemeClr val="bg1"/>
                </a:solidFill>
              </a:rPr>
              <a:t>  </a:t>
            </a:r>
            <a:r>
              <a:rPr lang="es-ES" sz="3400" dirty="0" smtClean="0">
                <a:solidFill>
                  <a:schemeClr val="bg1"/>
                </a:solidFill>
              </a:rPr>
              <a:t>Sistema de almacenamiento</a:t>
            </a:r>
            <a:endParaRPr lang="es-ES" sz="3400" dirty="0">
              <a:solidFill>
                <a:schemeClr val="bg1"/>
              </a:solidFill>
            </a:endParaRPr>
          </a:p>
        </p:txBody>
      </p:sp>
      <p:sp>
        <p:nvSpPr>
          <p:cNvPr id="12" name="11 CuadroTexto"/>
          <p:cNvSpPr txBox="1"/>
          <p:nvPr/>
        </p:nvSpPr>
        <p:spPr>
          <a:xfrm>
            <a:off x="768742" y="1297092"/>
            <a:ext cx="1426994" cy="338554"/>
          </a:xfrm>
          <a:prstGeom prst="rect">
            <a:avLst/>
          </a:prstGeom>
          <a:noFill/>
        </p:spPr>
        <p:txBody>
          <a:bodyPr wrap="none" rtlCol="0">
            <a:spAutoFit/>
          </a:bodyPr>
          <a:lstStyle/>
          <a:p>
            <a:r>
              <a:rPr lang="es-ES" sz="1600" dirty="0" smtClean="0">
                <a:solidFill>
                  <a:schemeClr val="bg1"/>
                </a:solidFill>
              </a:rPr>
              <a:t>Sabías que…</a:t>
            </a:r>
            <a:endParaRPr lang="es-ES" sz="1600" dirty="0">
              <a:solidFill>
                <a:schemeClr val="bg1"/>
              </a:solidFill>
            </a:endParaRPr>
          </a:p>
        </p:txBody>
      </p:sp>
      <p:sp>
        <p:nvSpPr>
          <p:cNvPr id="14" name="13 CuadroTexto"/>
          <p:cNvSpPr txBox="1"/>
          <p:nvPr/>
        </p:nvSpPr>
        <p:spPr>
          <a:xfrm>
            <a:off x="755576" y="1628800"/>
            <a:ext cx="8064896" cy="523220"/>
          </a:xfrm>
          <a:prstGeom prst="rect">
            <a:avLst/>
          </a:prstGeom>
          <a:noFill/>
        </p:spPr>
        <p:txBody>
          <a:bodyPr wrap="square" rtlCol="0">
            <a:spAutoFit/>
          </a:bodyPr>
          <a:lstStyle/>
          <a:p>
            <a:r>
              <a:rPr lang="es-ES" dirty="0" smtClean="0">
                <a:solidFill>
                  <a:srgbClr val="00B0F0"/>
                </a:solidFill>
              </a:rPr>
              <a:t>Tiempo atrás las necesidades de almacenamiento y gestión de información bastaba con los archivos en papel agrupados y ordenados. </a:t>
            </a:r>
            <a:r>
              <a:rPr lang="es-ES" b="1" dirty="0" smtClean="0">
                <a:solidFill>
                  <a:srgbClr val="00B0F0"/>
                </a:solidFill>
              </a:rPr>
              <a:t>Ficheros clásicos</a:t>
            </a:r>
            <a:r>
              <a:rPr lang="es-ES" dirty="0" smtClean="0">
                <a:solidFill>
                  <a:srgbClr val="00B0F0"/>
                </a:solidFill>
              </a:rPr>
              <a:t>.</a:t>
            </a:r>
            <a:endParaRPr lang="es-ES" dirty="0">
              <a:solidFill>
                <a:srgbClr val="00B0F0"/>
              </a:solidFill>
            </a:endParaRPr>
          </a:p>
        </p:txBody>
      </p:sp>
      <p:sp>
        <p:nvSpPr>
          <p:cNvPr id="16" name="15 CuadroTexto"/>
          <p:cNvSpPr txBox="1"/>
          <p:nvPr/>
        </p:nvSpPr>
        <p:spPr>
          <a:xfrm>
            <a:off x="2945601" y="2211710"/>
            <a:ext cx="2273379" cy="461665"/>
          </a:xfrm>
          <a:prstGeom prst="rect">
            <a:avLst/>
          </a:prstGeom>
          <a:noFill/>
        </p:spPr>
        <p:txBody>
          <a:bodyPr wrap="none" rtlCol="0">
            <a:spAutoFit/>
          </a:bodyPr>
          <a:lstStyle/>
          <a:p>
            <a:r>
              <a:rPr lang="es-ES" sz="2400" dirty="0">
                <a:solidFill>
                  <a:srgbClr val="D60093"/>
                </a:solidFill>
              </a:rPr>
              <a:t>I</a:t>
            </a:r>
            <a:r>
              <a:rPr lang="es-ES" sz="2400" dirty="0" smtClean="0">
                <a:solidFill>
                  <a:srgbClr val="D60093"/>
                </a:solidFill>
              </a:rPr>
              <a:t>nformatización</a:t>
            </a:r>
            <a:endParaRPr lang="es-ES" sz="2400" dirty="0">
              <a:solidFill>
                <a:srgbClr val="D60093"/>
              </a:solidFill>
            </a:endParaRPr>
          </a:p>
        </p:txBody>
      </p:sp>
      <p:sp>
        <p:nvSpPr>
          <p:cNvPr id="17" name="16 CuadroTexto"/>
          <p:cNvSpPr txBox="1"/>
          <p:nvPr/>
        </p:nvSpPr>
        <p:spPr>
          <a:xfrm>
            <a:off x="755576" y="2789515"/>
            <a:ext cx="8280919" cy="523220"/>
          </a:xfrm>
          <a:prstGeom prst="rect">
            <a:avLst/>
          </a:prstGeom>
          <a:noFill/>
        </p:spPr>
        <p:txBody>
          <a:bodyPr wrap="square" rtlCol="0">
            <a:spAutoFit/>
          </a:bodyPr>
          <a:lstStyle/>
          <a:p>
            <a:r>
              <a:rPr lang="es-ES" dirty="0" smtClean="0">
                <a:solidFill>
                  <a:srgbClr val="00B0F0"/>
                </a:solidFill>
              </a:rPr>
              <a:t>La información pasaría del formato papel al digital para ello hubo que establecer métodos para su almacenamiento.</a:t>
            </a:r>
            <a:endParaRPr lang="es-ES" dirty="0">
              <a:solidFill>
                <a:srgbClr val="00B0F0"/>
              </a:solidFill>
            </a:endParaRPr>
          </a:p>
        </p:txBody>
      </p:sp>
      <p:sp>
        <p:nvSpPr>
          <p:cNvPr id="18" name="17 CuadroTexto"/>
          <p:cNvSpPr txBox="1"/>
          <p:nvPr/>
        </p:nvSpPr>
        <p:spPr>
          <a:xfrm>
            <a:off x="755576" y="3354546"/>
            <a:ext cx="6408712" cy="307777"/>
          </a:xfrm>
          <a:prstGeom prst="rect">
            <a:avLst/>
          </a:prstGeom>
          <a:noFill/>
        </p:spPr>
        <p:txBody>
          <a:bodyPr wrap="square" rtlCol="0">
            <a:spAutoFit/>
          </a:bodyPr>
          <a:lstStyle/>
          <a:p>
            <a:r>
              <a:rPr lang="es-ES" dirty="0" smtClean="0">
                <a:solidFill>
                  <a:schemeClr val="bg1"/>
                </a:solidFill>
              </a:rPr>
              <a:t>El elemento que lo permitió fue </a:t>
            </a:r>
            <a:r>
              <a:rPr lang="es-ES" b="1" dirty="0" smtClean="0">
                <a:solidFill>
                  <a:schemeClr val="bg1"/>
                </a:solidFill>
              </a:rPr>
              <a:t>el fichero o archivo</a:t>
            </a:r>
            <a:r>
              <a:rPr lang="es-ES" dirty="0" smtClean="0">
                <a:solidFill>
                  <a:schemeClr val="bg1"/>
                </a:solidFill>
              </a:rPr>
              <a:t>.</a:t>
            </a:r>
            <a:endParaRPr lang="es-ES" dirty="0">
              <a:solidFill>
                <a:schemeClr val="bg1"/>
              </a:solidFill>
            </a:endParaRPr>
          </a:p>
        </p:txBody>
      </p:sp>
      <p:sp>
        <p:nvSpPr>
          <p:cNvPr id="20" name="19 CuadroTexto"/>
          <p:cNvSpPr txBox="1"/>
          <p:nvPr/>
        </p:nvSpPr>
        <p:spPr>
          <a:xfrm>
            <a:off x="755576" y="3869635"/>
            <a:ext cx="8023845" cy="523220"/>
          </a:xfrm>
          <a:prstGeom prst="rect">
            <a:avLst/>
          </a:prstGeom>
          <a:noFill/>
        </p:spPr>
        <p:txBody>
          <a:bodyPr wrap="square" rtlCol="0">
            <a:spAutoFit/>
          </a:bodyPr>
          <a:lstStyle/>
          <a:p>
            <a:r>
              <a:rPr lang="es-ES" b="1" dirty="0" smtClean="0">
                <a:solidFill>
                  <a:srgbClr val="D60093"/>
                </a:solidFill>
              </a:rPr>
              <a:t>El fichero o archivo</a:t>
            </a:r>
            <a:r>
              <a:rPr lang="es-ES" dirty="0" smtClean="0">
                <a:solidFill>
                  <a:srgbClr val="D60093"/>
                </a:solidFill>
              </a:rPr>
              <a:t> es un conjunto de información relacionada, tratada como un todo y organizada de forma estructurada.</a:t>
            </a:r>
            <a:endParaRPr lang="es-ES" dirty="0">
              <a:solidFill>
                <a:srgbClr val="D60093"/>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10" name="9 CuadroTexto"/>
          <p:cNvSpPr txBox="1"/>
          <p:nvPr/>
        </p:nvSpPr>
        <p:spPr>
          <a:xfrm>
            <a:off x="183215" y="514296"/>
            <a:ext cx="3164649" cy="615553"/>
          </a:xfrm>
          <a:prstGeom prst="rect">
            <a:avLst/>
          </a:prstGeom>
          <a:noFill/>
        </p:spPr>
        <p:txBody>
          <a:bodyPr wrap="none" rtlCol="0">
            <a:spAutoFit/>
          </a:bodyPr>
          <a:lstStyle/>
          <a:p>
            <a:r>
              <a:rPr lang="es-ES" sz="3400" dirty="0" smtClean="0">
                <a:solidFill>
                  <a:schemeClr val="bg1"/>
                </a:solidFill>
              </a:rPr>
              <a:t>Base de Datos:</a:t>
            </a:r>
            <a:endParaRPr lang="es-ES" sz="3400" dirty="0">
              <a:solidFill>
                <a:schemeClr val="bg1"/>
              </a:solidFill>
            </a:endParaRPr>
          </a:p>
        </p:txBody>
      </p:sp>
      <p:sp>
        <p:nvSpPr>
          <p:cNvPr id="6" name="5 CuadroTexto"/>
          <p:cNvSpPr txBox="1"/>
          <p:nvPr/>
        </p:nvSpPr>
        <p:spPr>
          <a:xfrm>
            <a:off x="452096" y="1245989"/>
            <a:ext cx="5064207" cy="461665"/>
          </a:xfrm>
          <a:prstGeom prst="rect">
            <a:avLst/>
          </a:prstGeom>
          <a:noFill/>
        </p:spPr>
        <p:txBody>
          <a:bodyPr wrap="none" rtlCol="0">
            <a:spAutoFit/>
          </a:bodyPr>
          <a:lstStyle/>
          <a:p>
            <a:r>
              <a:rPr lang="es-ES" sz="2400" dirty="0" smtClean="0">
                <a:solidFill>
                  <a:srgbClr val="FFCC00"/>
                </a:solidFill>
              </a:rPr>
              <a:t>Bases de datos Relacionales (SQL)</a:t>
            </a:r>
            <a:endParaRPr lang="es-ES" sz="2400" dirty="0">
              <a:solidFill>
                <a:srgbClr val="FFCC00"/>
              </a:solidFill>
            </a:endParaRPr>
          </a:p>
        </p:txBody>
      </p:sp>
      <p:sp>
        <p:nvSpPr>
          <p:cNvPr id="7" name="6 CuadroTexto"/>
          <p:cNvSpPr txBox="1"/>
          <p:nvPr/>
        </p:nvSpPr>
        <p:spPr>
          <a:xfrm>
            <a:off x="3295921" y="516037"/>
            <a:ext cx="3868367" cy="615553"/>
          </a:xfrm>
          <a:prstGeom prst="rect">
            <a:avLst/>
          </a:prstGeom>
          <a:noFill/>
        </p:spPr>
        <p:txBody>
          <a:bodyPr wrap="none" rtlCol="0">
            <a:spAutoFit/>
          </a:bodyPr>
          <a:lstStyle/>
          <a:p>
            <a:r>
              <a:rPr lang="es-ES" sz="3400" dirty="0" smtClean="0">
                <a:solidFill>
                  <a:schemeClr val="bg1"/>
                </a:solidFill>
              </a:rPr>
              <a:t>Sistemas Gestores</a:t>
            </a:r>
            <a:endParaRPr lang="es-ES" sz="3400" dirty="0">
              <a:solidFill>
                <a:schemeClr val="bg1"/>
              </a:solidFill>
            </a:endParaRPr>
          </a:p>
        </p:txBody>
      </p:sp>
      <p:pic>
        <p:nvPicPr>
          <p:cNvPr id="12" name="11 Imagen" descr="mysql.jpg"/>
          <p:cNvPicPr>
            <a:picLocks noChangeAspect="1"/>
          </p:cNvPicPr>
          <p:nvPr/>
        </p:nvPicPr>
        <p:blipFill>
          <a:blip r:embed="rId3"/>
          <a:stretch>
            <a:fillRect/>
          </a:stretch>
        </p:blipFill>
        <p:spPr>
          <a:xfrm>
            <a:off x="539552" y="1779662"/>
            <a:ext cx="1584176" cy="950506"/>
          </a:xfrm>
          <a:prstGeom prst="rect">
            <a:avLst/>
          </a:prstGeom>
        </p:spPr>
      </p:pic>
      <p:sp>
        <p:nvSpPr>
          <p:cNvPr id="13" name="12 CuadroTexto"/>
          <p:cNvSpPr txBox="1"/>
          <p:nvPr/>
        </p:nvSpPr>
        <p:spPr>
          <a:xfrm>
            <a:off x="2372586" y="1831925"/>
            <a:ext cx="4302781" cy="307777"/>
          </a:xfrm>
          <a:prstGeom prst="rect">
            <a:avLst/>
          </a:prstGeom>
          <a:noFill/>
        </p:spPr>
        <p:txBody>
          <a:bodyPr wrap="none" rtlCol="0">
            <a:spAutoFit/>
          </a:bodyPr>
          <a:lstStyle/>
          <a:p>
            <a:r>
              <a:rPr lang="es-ES" dirty="0" smtClean="0">
                <a:solidFill>
                  <a:schemeClr val="bg1"/>
                </a:solidFill>
              </a:rPr>
              <a:t>Gestor de bases de datos relacional por excelencia.</a:t>
            </a:r>
            <a:endParaRPr lang="es-ES" dirty="0">
              <a:solidFill>
                <a:schemeClr val="bg1"/>
              </a:solidFill>
            </a:endParaRPr>
          </a:p>
        </p:txBody>
      </p:sp>
      <p:sp>
        <p:nvSpPr>
          <p:cNvPr id="14" name="13 CuadroTexto"/>
          <p:cNvSpPr txBox="1"/>
          <p:nvPr/>
        </p:nvSpPr>
        <p:spPr>
          <a:xfrm>
            <a:off x="2372586" y="2047949"/>
            <a:ext cx="2305439" cy="307777"/>
          </a:xfrm>
          <a:prstGeom prst="rect">
            <a:avLst/>
          </a:prstGeom>
          <a:noFill/>
        </p:spPr>
        <p:txBody>
          <a:bodyPr wrap="none" rtlCol="0">
            <a:spAutoFit/>
          </a:bodyPr>
          <a:lstStyle/>
          <a:p>
            <a:r>
              <a:rPr lang="es-ES" dirty="0" smtClean="0">
                <a:solidFill>
                  <a:schemeClr val="bg1"/>
                </a:solidFill>
              </a:rPr>
              <a:t>Es </a:t>
            </a:r>
            <a:r>
              <a:rPr lang="es-ES" dirty="0" err="1" smtClean="0">
                <a:solidFill>
                  <a:schemeClr val="bg1"/>
                </a:solidFill>
              </a:rPr>
              <a:t>multihilo</a:t>
            </a:r>
            <a:r>
              <a:rPr lang="es-ES" dirty="0" smtClean="0">
                <a:solidFill>
                  <a:schemeClr val="bg1"/>
                </a:solidFill>
              </a:rPr>
              <a:t> y multiusuario.</a:t>
            </a:r>
            <a:endParaRPr lang="es-ES" dirty="0">
              <a:solidFill>
                <a:schemeClr val="bg1"/>
              </a:solidFill>
            </a:endParaRPr>
          </a:p>
        </p:txBody>
      </p:sp>
      <p:sp>
        <p:nvSpPr>
          <p:cNvPr id="15" name="14 CuadroTexto"/>
          <p:cNvSpPr txBox="1"/>
          <p:nvPr/>
        </p:nvSpPr>
        <p:spPr>
          <a:xfrm>
            <a:off x="2372586" y="2263973"/>
            <a:ext cx="2643672" cy="307777"/>
          </a:xfrm>
          <a:prstGeom prst="rect">
            <a:avLst/>
          </a:prstGeom>
          <a:noFill/>
        </p:spPr>
        <p:txBody>
          <a:bodyPr wrap="none" rtlCol="0">
            <a:spAutoFit/>
          </a:bodyPr>
          <a:lstStyle/>
          <a:p>
            <a:r>
              <a:rPr lang="es-ES" dirty="0" smtClean="0">
                <a:solidFill>
                  <a:schemeClr val="bg1"/>
                </a:solidFill>
              </a:rPr>
              <a:t>Desventaja es la escalabilidad.</a:t>
            </a:r>
            <a:endParaRPr lang="es-ES" dirty="0">
              <a:solidFill>
                <a:schemeClr val="bg1"/>
              </a:solidFill>
            </a:endParaRPr>
          </a:p>
        </p:txBody>
      </p:sp>
      <p:pic>
        <p:nvPicPr>
          <p:cNvPr id="16" name="15 Imagen" descr="mariadb.jpg"/>
          <p:cNvPicPr>
            <a:picLocks noChangeAspect="1"/>
          </p:cNvPicPr>
          <p:nvPr/>
        </p:nvPicPr>
        <p:blipFill>
          <a:blip r:embed="rId4"/>
          <a:stretch>
            <a:fillRect/>
          </a:stretch>
        </p:blipFill>
        <p:spPr>
          <a:xfrm>
            <a:off x="539552" y="2902987"/>
            <a:ext cx="1541604" cy="924962"/>
          </a:xfrm>
          <a:prstGeom prst="rect">
            <a:avLst/>
          </a:prstGeom>
        </p:spPr>
      </p:pic>
      <p:sp>
        <p:nvSpPr>
          <p:cNvPr id="17" name="16 CuadroTexto"/>
          <p:cNvSpPr txBox="1"/>
          <p:nvPr/>
        </p:nvSpPr>
        <p:spPr>
          <a:xfrm>
            <a:off x="2339752" y="2985214"/>
            <a:ext cx="5040560" cy="738664"/>
          </a:xfrm>
          <a:prstGeom prst="rect">
            <a:avLst/>
          </a:prstGeom>
          <a:noFill/>
        </p:spPr>
        <p:txBody>
          <a:bodyPr wrap="square" rtlCol="0">
            <a:spAutoFit/>
          </a:bodyPr>
          <a:lstStyle/>
          <a:p>
            <a:r>
              <a:rPr lang="es-ES" dirty="0" smtClean="0">
                <a:solidFill>
                  <a:srgbClr val="D60093"/>
                </a:solidFill>
              </a:rPr>
              <a:t>Nace a partir de la adquisición de </a:t>
            </a:r>
            <a:r>
              <a:rPr lang="es-ES" dirty="0" err="1" smtClean="0">
                <a:solidFill>
                  <a:srgbClr val="D60093"/>
                </a:solidFill>
              </a:rPr>
              <a:t>MySQL</a:t>
            </a:r>
            <a:r>
              <a:rPr lang="es-ES" dirty="0" smtClean="0">
                <a:solidFill>
                  <a:srgbClr val="D60093"/>
                </a:solidFill>
              </a:rPr>
              <a:t> por parte de Oracle para seguir la filosofía Open </a:t>
            </a:r>
            <a:r>
              <a:rPr lang="es-ES" dirty="0" err="1" smtClean="0">
                <a:solidFill>
                  <a:srgbClr val="D60093"/>
                </a:solidFill>
              </a:rPr>
              <a:t>Source</a:t>
            </a:r>
            <a:r>
              <a:rPr lang="es-ES" dirty="0" smtClean="0">
                <a:solidFill>
                  <a:srgbClr val="D60093"/>
                </a:solidFill>
              </a:rPr>
              <a:t> y tiene la ventaja de que es totalmente compatible con </a:t>
            </a:r>
            <a:r>
              <a:rPr lang="es-ES" dirty="0" err="1" smtClean="0">
                <a:solidFill>
                  <a:srgbClr val="D60093"/>
                </a:solidFill>
              </a:rPr>
              <a:t>MySQL</a:t>
            </a:r>
            <a:r>
              <a:rPr lang="es-ES" dirty="0" smtClean="0">
                <a:solidFill>
                  <a:srgbClr val="D60093"/>
                </a:solidFill>
              </a:rPr>
              <a:t>.</a:t>
            </a:r>
            <a:endParaRPr lang="es-ES" dirty="0">
              <a:solidFill>
                <a:srgbClr val="D60093"/>
              </a:solidFill>
            </a:endParaRPr>
          </a:p>
        </p:txBody>
      </p:sp>
      <p:pic>
        <p:nvPicPr>
          <p:cNvPr id="18" name="17 Imagen" descr="postgresql.jpg"/>
          <p:cNvPicPr>
            <a:picLocks noChangeAspect="1"/>
          </p:cNvPicPr>
          <p:nvPr/>
        </p:nvPicPr>
        <p:blipFill>
          <a:blip r:embed="rId5"/>
          <a:stretch>
            <a:fillRect/>
          </a:stretch>
        </p:blipFill>
        <p:spPr>
          <a:xfrm>
            <a:off x="539551" y="4011910"/>
            <a:ext cx="1512169" cy="907301"/>
          </a:xfrm>
          <a:prstGeom prst="rect">
            <a:avLst/>
          </a:prstGeom>
        </p:spPr>
      </p:pic>
      <p:sp>
        <p:nvSpPr>
          <p:cNvPr id="19" name="18 CuadroTexto"/>
          <p:cNvSpPr txBox="1"/>
          <p:nvPr/>
        </p:nvSpPr>
        <p:spPr>
          <a:xfrm>
            <a:off x="2339752" y="3939902"/>
            <a:ext cx="4464496" cy="954107"/>
          </a:xfrm>
          <a:prstGeom prst="rect">
            <a:avLst/>
          </a:prstGeom>
          <a:noFill/>
        </p:spPr>
        <p:txBody>
          <a:bodyPr wrap="square" rtlCol="0">
            <a:spAutoFit/>
          </a:bodyPr>
          <a:lstStyle/>
          <a:p>
            <a:r>
              <a:rPr lang="es-ES" dirty="0" smtClean="0">
                <a:solidFill>
                  <a:schemeClr val="bg1"/>
                </a:solidFill>
              </a:rPr>
              <a:t>Está orientado a objetos y es libre.</a:t>
            </a:r>
          </a:p>
          <a:p>
            <a:r>
              <a:rPr lang="es-ES" dirty="0" smtClean="0">
                <a:solidFill>
                  <a:schemeClr val="bg1"/>
                </a:solidFill>
              </a:rPr>
              <a:t>Desventaja es la lentitud para la administración de bases de datos pequeñas ya que está optimizado para gestionar grandes volúmenes de datos.</a:t>
            </a:r>
            <a:endParaRPr lang="es-ES" dirty="0">
              <a:solidFill>
                <a:schemeClr val="bg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10" name="9 CuadroTexto"/>
          <p:cNvSpPr txBox="1"/>
          <p:nvPr/>
        </p:nvSpPr>
        <p:spPr>
          <a:xfrm>
            <a:off x="183215" y="514296"/>
            <a:ext cx="3164649" cy="615553"/>
          </a:xfrm>
          <a:prstGeom prst="rect">
            <a:avLst/>
          </a:prstGeom>
          <a:noFill/>
        </p:spPr>
        <p:txBody>
          <a:bodyPr wrap="none" rtlCol="0">
            <a:spAutoFit/>
          </a:bodyPr>
          <a:lstStyle/>
          <a:p>
            <a:r>
              <a:rPr lang="es-ES" sz="3400" dirty="0" smtClean="0">
                <a:solidFill>
                  <a:schemeClr val="bg1"/>
                </a:solidFill>
              </a:rPr>
              <a:t>Base de Datos:</a:t>
            </a:r>
            <a:endParaRPr lang="es-ES" sz="3400" dirty="0">
              <a:solidFill>
                <a:schemeClr val="bg1"/>
              </a:solidFill>
            </a:endParaRPr>
          </a:p>
        </p:txBody>
      </p:sp>
      <p:sp>
        <p:nvSpPr>
          <p:cNvPr id="6" name="5 CuadroTexto"/>
          <p:cNvSpPr txBox="1"/>
          <p:nvPr/>
        </p:nvSpPr>
        <p:spPr>
          <a:xfrm>
            <a:off x="452096" y="1245989"/>
            <a:ext cx="5064207" cy="461665"/>
          </a:xfrm>
          <a:prstGeom prst="rect">
            <a:avLst/>
          </a:prstGeom>
          <a:noFill/>
        </p:spPr>
        <p:txBody>
          <a:bodyPr wrap="none" rtlCol="0">
            <a:spAutoFit/>
          </a:bodyPr>
          <a:lstStyle/>
          <a:p>
            <a:r>
              <a:rPr lang="es-ES" sz="2400" dirty="0" smtClean="0">
                <a:solidFill>
                  <a:srgbClr val="FFCC00"/>
                </a:solidFill>
              </a:rPr>
              <a:t>Bases de datos Relacionales (SQL)</a:t>
            </a:r>
            <a:endParaRPr lang="es-ES" sz="2400" dirty="0">
              <a:solidFill>
                <a:srgbClr val="FFCC00"/>
              </a:solidFill>
            </a:endParaRPr>
          </a:p>
        </p:txBody>
      </p:sp>
      <p:sp>
        <p:nvSpPr>
          <p:cNvPr id="7" name="6 CuadroTexto"/>
          <p:cNvSpPr txBox="1"/>
          <p:nvPr/>
        </p:nvSpPr>
        <p:spPr>
          <a:xfrm>
            <a:off x="3295921" y="516037"/>
            <a:ext cx="3868367" cy="615553"/>
          </a:xfrm>
          <a:prstGeom prst="rect">
            <a:avLst/>
          </a:prstGeom>
          <a:noFill/>
        </p:spPr>
        <p:txBody>
          <a:bodyPr wrap="none" rtlCol="0">
            <a:spAutoFit/>
          </a:bodyPr>
          <a:lstStyle/>
          <a:p>
            <a:r>
              <a:rPr lang="es-ES" sz="3400" dirty="0" smtClean="0">
                <a:solidFill>
                  <a:schemeClr val="bg1"/>
                </a:solidFill>
              </a:rPr>
              <a:t>Sistemas Gestores</a:t>
            </a:r>
            <a:endParaRPr lang="es-ES" sz="3400" dirty="0">
              <a:solidFill>
                <a:schemeClr val="bg1"/>
              </a:solidFill>
            </a:endParaRPr>
          </a:p>
        </p:txBody>
      </p:sp>
      <p:sp>
        <p:nvSpPr>
          <p:cNvPr id="20" name="19 CuadroTexto"/>
          <p:cNvSpPr txBox="1"/>
          <p:nvPr/>
        </p:nvSpPr>
        <p:spPr>
          <a:xfrm>
            <a:off x="2411760" y="1779662"/>
            <a:ext cx="4392488" cy="954107"/>
          </a:xfrm>
          <a:prstGeom prst="rect">
            <a:avLst/>
          </a:prstGeom>
          <a:noFill/>
        </p:spPr>
        <p:txBody>
          <a:bodyPr wrap="square" rtlCol="0">
            <a:spAutoFit/>
          </a:bodyPr>
          <a:lstStyle/>
          <a:p>
            <a:r>
              <a:rPr lang="es-ES" dirty="0" smtClean="0">
                <a:solidFill>
                  <a:srgbClr val="D60093"/>
                </a:solidFill>
              </a:rPr>
              <a:t>Basado en el lenguaje </a:t>
            </a:r>
            <a:r>
              <a:rPr lang="es-ES" dirty="0" err="1" smtClean="0">
                <a:solidFill>
                  <a:srgbClr val="D60093"/>
                </a:solidFill>
              </a:rPr>
              <a:t>Transact</a:t>
            </a:r>
            <a:r>
              <a:rPr lang="es-ES" dirty="0" smtClean="0">
                <a:solidFill>
                  <a:srgbClr val="D60093"/>
                </a:solidFill>
              </a:rPr>
              <a:t>-SQL, capaz de poner a disposición de muchos usuarios grandes cantidades de datos de manera simultánea. Desventaja es el precio.</a:t>
            </a:r>
            <a:endParaRPr lang="es-ES" dirty="0">
              <a:solidFill>
                <a:srgbClr val="D60093"/>
              </a:solidFill>
            </a:endParaRPr>
          </a:p>
        </p:txBody>
      </p:sp>
      <p:pic>
        <p:nvPicPr>
          <p:cNvPr id="21" name="20 Imagen" descr="sqlserver.jpg"/>
          <p:cNvPicPr>
            <a:picLocks noChangeAspect="1"/>
          </p:cNvPicPr>
          <p:nvPr/>
        </p:nvPicPr>
        <p:blipFill>
          <a:blip r:embed="rId3"/>
          <a:stretch>
            <a:fillRect/>
          </a:stretch>
        </p:blipFill>
        <p:spPr>
          <a:xfrm>
            <a:off x="538242" y="1779662"/>
            <a:ext cx="1560174" cy="936104"/>
          </a:xfrm>
          <a:prstGeom prst="rect">
            <a:avLst/>
          </a:prstGeom>
        </p:spPr>
      </p:pic>
      <p:sp>
        <p:nvSpPr>
          <p:cNvPr id="22" name="21 CuadroTexto"/>
          <p:cNvSpPr txBox="1"/>
          <p:nvPr/>
        </p:nvSpPr>
        <p:spPr>
          <a:xfrm>
            <a:off x="2411760" y="3056642"/>
            <a:ext cx="5040560" cy="523220"/>
          </a:xfrm>
          <a:prstGeom prst="rect">
            <a:avLst/>
          </a:prstGeom>
          <a:noFill/>
        </p:spPr>
        <p:txBody>
          <a:bodyPr wrap="square" rtlCol="0">
            <a:spAutoFit/>
          </a:bodyPr>
          <a:lstStyle/>
          <a:p>
            <a:r>
              <a:rPr lang="es-ES" dirty="0" smtClean="0">
                <a:solidFill>
                  <a:schemeClr val="bg1"/>
                </a:solidFill>
              </a:rPr>
              <a:t>El más completo y robusto.</a:t>
            </a:r>
            <a:r>
              <a:rPr lang="es-ES" b="1" dirty="0" smtClean="0">
                <a:solidFill>
                  <a:schemeClr val="bg1"/>
                </a:solidFill>
              </a:rPr>
              <a:t> </a:t>
            </a:r>
            <a:r>
              <a:rPr lang="es-ES" dirty="0" smtClean="0">
                <a:solidFill>
                  <a:schemeClr val="bg1"/>
                </a:solidFill>
              </a:rPr>
              <a:t>Desventaja, al igual que SQL Server, es el coste</a:t>
            </a:r>
            <a:endParaRPr lang="es-ES" dirty="0">
              <a:solidFill>
                <a:schemeClr val="bg1"/>
              </a:solidFill>
            </a:endParaRPr>
          </a:p>
        </p:txBody>
      </p:sp>
      <p:pic>
        <p:nvPicPr>
          <p:cNvPr id="23" name="22 Imagen" descr="oracle.jpg"/>
          <p:cNvPicPr>
            <a:picLocks noChangeAspect="1"/>
          </p:cNvPicPr>
          <p:nvPr/>
        </p:nvPicPr>
        <p:blipFill>
          <a:blip r:embed="rId4"/>
          <a:stretch>
            <a:fillRect/>
          </a:stretch>
        </p:blipFill>
        <p:spPr>
          <a:xfrm>
            <a:off x="539552" y="3003798"/>
            <a:ext cx="1560173" cy="936104"/>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10" name="9 CuadroTexto"/>
          <p:cNvSpPr txBox="1"/>
          <p:nvPr/>
        </p:nvSpPr>
        <p:spPr>
          <a:xfrm>
            <a:off x="183215" y="514296"/>
            <a:ext cx="3164649" cy="615553"/>
          </a:xfrm>
          <a:prstGeom prst="rect">
            <a:avLst/>
          </a:prstGeom>
          <a:noFill/>
        </p:spPr>
        <p:txBody>
          <a:bodyPr wrap="none" rtlCol="0">
            <a:spAutoFit/>
          </a:bodyPr>
          <a:lstStyle/>
          <a:p>
            <a:r>
              <a:rPr lang="es-ES" sz="3400" dirty="0" smtClean="0">
                <a:solidFill>
                  <a:schemeClr val="bg1"/>
                </a:solidFill>
              </a:rPr>
              <a:t>Base de Datos:</a:t>
            </a:r>
            <a:endParaRPr lang="es-ES" sz="3400" dirty="0">
              <a:solidFill>
                <a:schemeClr val="bg1"/>
              </a:solidFill>
            </a:endParaRPr>
          </a:p>
        </p:txBody>
      </p:sp>
      <p:sp>
        <p:nvSpPr>
          <p:cNvPr id="6" name="5 CuadroTexto"/>
          <p:cNvSpPr txBox="1"/>
          <p:nvPr/>
        </p:nvSpPr>
        <p:spPr>
          <a:xfrm>
            <a:off x="452096" y="1245989"/>
            <a:ext cx="5886548" cy="461665"/>
          </a:xfrm>
          <a:prstGeom prst="rect">
            <a:avLst/>
          </a:prstGeom>
          <a:noFill/>
        </p:spPr>
        <p:txBody>
          <a:bodyPr wrap="none" rtlCol="0">
            <a:spAutoFit/>
          </a:bodyPr>
          <a:lstStyle/>
          <a:p>
            <a:r>
              <a:rPr lang="es-ES" sz="2400" dirty="0" smtClean="0">
                <a:solidFill>
                  <a:srgbClr val="FFCC00"/>
                </a:solidFill>
              </a:rPr>
              <a:t>Bases de datos no Relacionales (</a:t>
            </a:r>
            <a:r>
              <a:rPr lang="es-ES" sz="2400" dirty="0" err="1" smtClean="0">
                <a:solidFill>
                  <a:srgbClr val="FFCC00"/>
                </a:solidFill>
              </a:rPr>
              <a:t>NoSQL</a:t>
            </a:r>
            <a:r>
              <a:rPr lang="es-ES" sz="2400" dirty="0" smtClean="0">
                <a:solidFill>
                  <a:srgbClr val="FFCC00"/>
                </a:solidFill>
              </a:rPr>
              <a:t>)</a:t>
            </a:r>
            <a:endParaRPr lang="es-ES" sz="2400" dirty="0">
              <a:solidFill>
                <a:srgbClr val="FFCC00"/>
              </a:solidFill>
            </a:endParaRPr>
          </a:p>
        </p:txBody>
      </p:sp>
      <p:sp>
        <p:nvSpPr>
          <p:cNvPr id="7" name="6 CuadroTexto"/>
          <p:cNvSpPr txBox="1"/>
          <p:nvPr/>
        </p:nvSpPr>
        <p:spPr>
          <a:xfrm>
            <a:off x="3295921" y="516037"/>
            <a:ext cx="3868367" cy="615553"/>
          </a:xfrm>
          <a:prstGeom prst="rect">
            <a:avLst/>
          </a:prstGeom>
          <a:noFill/>
        </p:spPr>
        <p:txBody>
          <a:bodyPr wrap="none" rtlCol="0">
            <a:spAutoFit/>
          </a:bodyPr>
          <a:lstStyle/>
          <a:p>
            <a:r>
              <a:rPr lang="es-ES" sz="3400" dirty="0" smtClean="0">
                <a:solidFill>
                  <a:schemeClr val="bg1"/>
                </a:solidFill>
              </a:rPr>
              <a:t>Sistemas Gestores</a:t>
            </a:r>
            <a:endParaRPr lang="es-ES" sz="3400" dirty="0">
              <a:solidFill>
                <a:schemeClr val="bg1"/>
              </a:solidFill>
            </a:endParaRPr>
          </a:p>
        </p:txBody>
      </p:sp>
      <p:sp>
        <p:nvSpPr>
          <p:cNvPr id="9" name="8 CuadroTexto"/>
          <p:cNvSpPr txBox="1"/>
          <p:nvPr/>
        </p:nvSpPr>
        <p:spPr>
          <a:xfrm>
            <a:off x="2411760" y="1762239"/>
            <a:ext cx="4464496" cy="1169551"/>
          </a:xfrm>
          <a:prstGeom prst="rect">
            <a:avLst/>
          </a:prstGeom>
          <a:noFill/>
        </p:spPr>
        <p:txBody>
          <a:bodyPr wrap="square" rtlCol="0">
            <a:spAutoFit/>
          </a:bodyPr>
          <a:lstStyle/>
          <a:p>
            <a:r>
              <a:rPr lang="es-ES" dirty="0" err="1" smtClean="0">
                <a:solidFill>
                  <a:schemeClr val="bg1"/>
                </a:solidFill>
              </a:rPr>
              <a:t>MongoDB</a:t>
            </a:r>
            <a:r>
              <a:rPr lang="es-ES" dirty="0" smtClean="0">
                <a:solidFill>
                  <a:schemeClr val="bg1"/>
                </a:solidFill>
              </a:rPr>
              <a:t> es un SBGD </a:t>
            </a:r>
            <a:r>
              <a:rPr lang="es-ES" dirty="0" err="1" smtClean="0">
                <a:solidFill>
                  <a:schemeClr val="bg1"/>
                </a:solidFill>
              </a:rPr>
              <a:t>NoSQL</a:t>
            </a:r>
            <a:r>
              <a:rPr lang="es-ES" dirty="0" smtClean="0">
                <a:solidFill>
                  <a:schemeClr val="bg1"/>
                </a:solidFill>
              </a:rPr>
              <a:t> orientado a ficheros que almacena la información en estructuras BSON con un esquema dinámico que permite su facilidad de integración. Desventaja no es adecuado para realizar transacciones complejas.</a:t>
            </a:r>
            <a:endParaRPr lang="es-ES" dirty="0">
              <a:solidFill>
                <a:schemeClr val="bg1"/>
              </a:solidFill>
            </a:endParaRPr>
          </a:p>
        </p:txBody>
      </p:sp>
      <p:sp>
        <p:nvSpPr>
          <p:cNvPr id="11" name="10 CuadroTexto"/>
          <p:cNvSpPr txBox="1"/>
          <p:nvPr/>
        </p:nvSpPr>
        <p:spPr>
          <a:xfrm>
            <a:off x="2411760" y="3344674"/>
            <a:ext cx="4392488" cy="523220"/>
          </a:xfrm>
          <a:prstGeom prst="rect">
            <a:avLst/>
          </a:prstGeom>
          <a:noFill/>
        </p:spPr>
        <p:txBody>
          <a:bodyPr wrap="square" rtlCol="0">
            <a:spAutoFit/>
          </a:bodyPr>
          <a:lstStyle/>
          <a:p>
            <a:r>
              <a:rPr lang="es-ES" dirty="0" smtClean="0">
                <a:solidFill>
                  <a:srgbClr val="D60093"/>
                </a:solidFill>
              </a:rPr>
              <a:t>Utiliza almacenamiento clave-valor. Es distribuido y masivamente escalable.</a:t>
            </a:r>
            <a:endParaRPr lang="es-ES" dirty="0">
              <a:solidFill>
                <a:srgbClr val="D60093"/>
              </a:solidFill>
            </a:endParaRPr>
          </a:p>
        </p:txBody>
      </p:sp>
      <p:pic>
        <p:nvPicPr>
          <p:cNvPr id="13" name="12 Imagen" descr="mongodb.jpg"/>
          <p:cNvPicPr>
            <a:picLocks noChangeAspect="1"/>
          </p:cNvPicPr>
          <p:nvPr/>
        </p:nvPicPr>
        <p:blipFill>
          <a:blip r:embed="rId3"/>
          <a:stretch>
            <a:fillRect/>
          </a:stretch>
        </p:blipFill>
        <p:spPr>
          <a:xfrm>
            <a:off x="539551" y="1851670"/>
            <a:ext cx="1560173" cy="936104"/>
          </a:xfrm>
          <a:prstGeom prst="rect">
            <a:avLst/>
          </a:prstGeom>
        </p:spPr>
      </p:pic>
      <p:pic>
        <p:nvPicPr>
          <p:cNvPr id="14" name="13 Imagen" descr="cassandra.jpg"/>
          <p:cNvPicPr>
            <a:picLocks noChangeAspect="1"/>
          </p:cNvPicPr>
          <p:nvPr/>
        </p:nvPicPr>
        <p:blipFill>
          <a:blip r:embed="rId4"/>
          <a:stretch>
            <a:fillRect/>
          </a:stretch>
        </p:blipFill>
        <p:spPr>
          <a:xfrm>
            <a:off x="539552" y="3209314"/>
            <a:ext cx="1577686" cy="946612"/>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7" name="6 CuadroTexto"/>
          <p:cNvSpPr txBox="1"/>
          <p:nvPr/>
        </p:nvSpPr>
        <p:spPr>
          <a:xfrm>
            <a:off x="3059832" y="557267"/>
            <a:ext cx="2492990" cy="646331"/>
          </a:xfrm>
          <a:prstGeom prst="rect">
            <a:avLst/>
          </a:prstGeom>
          <a:noFill/>
        </p:spPr>
        <p:txBody>
          <a:bodyPr wrap="none" rtlCol="0">
            <a:spAutoFit/>
          </a:bodyPr>
          <a:lstStyle/>
          <a:p>
            <a:r>
              <a:rPr lang="es-ES" sz="3600" dirty="0" smtClean="0">
                <a:solidFill>
                  <a:schemeClr val="bg1"/>
                </a:solidFill>
              </a:rPr>
              <a:t>Bibliografía</a:t>
            </a:r>
            <a:endParaRPr lang="es-ES" sz="3600" dirty="0">
              <a:solidFill>
                <a:schemeClr val="bg1"/>
              </a:solidFill>
            </a:endParaRPr>
          </a:p>
        </p:txBody>
      </p:sp>
      <p:sp>
        <p:nvSpPr>
          <p:cNvPr id="8" name="7 CuadroTexto"/>
          <p:cNvSpPr txBox="1"/>
          <p:nvPr/>
        </p:nvSpPr>
        <p:spPr>
          <a:xfrm>
            <a:off x="323528" y="1491630"/>
            <a:ext cx="8820472" cy="2031325"/>
          </a:xfrm>
          <a:prstGeom prst="rect">
            <a:avLst/>
          </a:prstGeom>
          <a:noFill/>
        </p:spPr>
        <p:txBody>
          <a:bodyPr wrap="square" rtlCol="0">
            <a:spAutoFit/>
          </a:bodyPr>
          <a:lstStyle/>
          <a:p>
            <a:r>
              <a:rPr lang="es-ES" sz="1600" dirty="0" smtClean="0">
                <a:solidFill>
                  <a:srgbClr val="FFCC00"/>
                </a:solidFill>
                <a:hlinkClick r:id="rId3"/>
              </a:rPr>
              <a:t>https://www.preceden.com/timelines/349391-historia-y-evolucion-de-las-bases-de-datos</a:t>
            </a:r>
            <a:endParaRPr lang="es-ES" sz="1600" dirty="0" smtClean="0">
              <a:solidFill>
                <a:srgbClr val="FFCC00"/>
              </a:solidFill>
            </a:endParaRPr>
          </a:p>
          <a:p>
            <a:r>
              <a:rPr lang="es-ES" sz="1600" dirty="0" smtClean="0">
                <a:solidFill>
                  <a:srgbClr val="FFCC00"/>
                </a:solidFill>
                <a:hlinkClick r:id="rId4"/>
              </a:rPr>
              <a:t>http://evolucion-bd.blogspot.com/</a:t>
            </a:r>
            <a:endParaRPr lang="es-ES" sz="1600" dirty="0" smtClean="0">
              <a:solidFill>
                <a:srgbClr val="FFCC00"/>
              </a:solidFill>
            </a:endParaRPr>
          </a:p>
          <a:p>
            <a:r>
              <a:rPr lang="es-ES" sz="1600" dirty="0" smtClean="0">
                <a:solidFill>
                  <a:srgbClr val="FFCC00"/>
                </a:solidFill>
                <a:hlinkClick r:id="rId5"/>
              </a:rPr>
              <a:t>https://revistadigital.inesem.es/informatica-y-tics/los-gestores-de-bases-de-datos-mas-usados/</a:t>
            </a:r>
            <a:endParaRPr lang="es-ES" sz="1600" dirty="0" smtClean="0">
              <a:solidFill>
                <a:srgbClr val="FFCC00"/>
              </a:solidFill>
            </a:endParaRPr>
          </a:p>
          <a:p>
            <a:r>
              <a:rPr lang="es-ES" sz="1600" u="sng" dirty="0" smtClean="0">
                <a:solidFill>
                  <a:srgbClr val="FFCC00"/>
                </a:solidFill>
                <a:hlinkClick r:id="rId6"/>
              </a:rPr>
              <a:t>https://www.sutori.com/story/historia-y-evolucion-de-las-bases-de-datos--5rqHUx3n91ierYCKrvRPBjKk</a:t>
            </a:r>
            <a:endParaRPr lang="es-ES" sz="1600" dirty="0" smtClean="0">
              <a:solidFill>
                <a:srgbClr val="FFCC00"/>
              </a:solidFill>
            </a:endParaRPr>
          </a:p>
          <a:p>
            <a:r>
              <a:rPr lang="es-ES" sz="1600" u="sng" dirty="0" smtClean="0">
                <a:solidFill>
                  <a:srgbClr val="FFCC00"/>
                </a:solidFill>
                <a:hlinkClick r:id="rId7"/>
              </a:rPr>
              <a:t>https://es.ccm.net/contents/67-modelos-dbms</a:t>
            </a:r>
            <a:endParaRPr lang="es-ES" sz="1600" dirty="0" smtClean="0">
              <a:solidFill>
                <a:srgbClr val="FFCC00"/>
              </a:solidFill>
            </a:endParaRPr>
          </a:p>
          <a:p>
            <a:r>
              <a:rPr lang="es-ES" sz="1600" dirty="0" smtClean="0">
                <a:solidFill>
                  <a:srgbClr val="FFCC00"/>
                </a:solidFill>
                <a:hlinkClick r:id="rId8"/>
              </a:rPr>
              <a:t>www.iesjacaranda-brenes.org/aulavirtual/mod/resource/view.php?id=24193</a:t>
            </a:r>
            <a:endParaRPr lang="es-ES" sz="1600" dirty="0" smtClean="0">
              <a:solidFill>
                <a:srgbClr val="FFCC00"/>
              </a:solidFill>
            </a:endParaRPr>
          </a:p>
          <a:p>
            <a:endParaRPr lang="es-ES" dirty="0" smtClean="0">
              <a:solidFill>
                <a:srgbClr val="FFCC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35"/>
          <p:cNvSpPr txBox="1">
            <a:spLocks noGrp="1"/>
          </p:cNvSpPr>
          <p:nvPr>
            <p:ph type="ctrTitle" idx="4294967295"/>
          </p:nvPr>
        </p:nvSpPr>
        <p:spPr>
          <a:xfrm>
            <a:off x="1642300" y="2693625"/>
            <a:ext cx="5859300" cy="59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smtClean="0">
                <a:solidFill>
                  <a:srgbClr val="6D9EEB"/>
                </a:solidFill>
              </a:rPr>
              <a:t>Gracias</a:t>
            </a:r>
            <a:endParaRPr sz="6000" dirty="0">
              <a:solidFill>
                <a:srgbClr val="6D9EEB"/>
              </a:solidFill>
            </a:endParaRPr>
          </a:p>
        </p:txBody>
      </p:sp>
      <p:sp>
        <p:nvSpPr>
          <p:cNvPr id="474" name="Google Shape;474;p35"/>
          <p:cNvSpPr txBox="1">
            <a:spLocks noGrp="1"/>
          </p:cNvSpPr>
          <p:nvPr>
            <p:ph type="subTitle" idx="4294967295"/>
          </p:nvPr>
        </p:nvSpPr>
        <p:spPr>
          <a:xfrm>
            <a:off x="1642300" y="3293329"/>
            <a:ext cx="5859300" cy="14973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1400" b="1" dirty="0" smtClean="0">
                <a:solidFill>
                  <a:srgbClr val="FF9900"/>
                </a:solidFill>
              </a:rPr>
              <a:t>IES JACARANDÁ 1ºDAW</a:t>
            </a:r>
            <a:endParaRPr sz="1400" b="1" dirty="0">
              <a:solidFill>
                <a:srgbClr val="FF9900"/>
              </a:solidFill>
            </a:endParaRPr>
          </a:p>
          <a:p>
            <a:pPr marL="0" lvl="0" indent="0" algn="ctr" rtl="0">
              <a:spcBef>
                <a:spcPts val="600"/>
              </a:spcBef>
              <a:spcAft>
                <a:spcPts val="0"/>
              </a:spcAft>
              <a:buClr>
                <a:schemeClr val="dk1"/>
              </a:buClr>
              <a:buSzPts val="1100"/>
              <a:buFont typeface="Arial"/>
              <a:buNone/>
            </a:pPr>
            <a:r>
              <a:rPr lang="en" sz="1400" dirty="0" smtClean="0"/>
              <a:t>Gonzalo García Mateos</a:t>
            </a:r>
            <a:endParaRPr sz="1400" b="1" dirty="0"/>
          </a:p>
        </p:txBody>
      </p:sp>
      <p:sp>
        <p:nvSpPr>
          <p:cNvPr id="475" name="Google Shape;475;p35"/>
          <p:cNvSpPr txBox="1"/>
          <p:nvPr/>
        </p:nvSpPr>
        <p:spPr>
          <a:xfrm>
            <a:off x="3563888" y="1161214"/>
            <a:ext cx="2160240" cy="129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s-ES" sz="9600" dirty="0" smtClean="0">
                <a:solidFill>
                  <a:srgbClr val="FF9900"/>
                </a:solidFill>
              </a:rPr>
              <a:t>FIN</a:t>
            </a:r>
            <a:endParaRPr sz="9600" dirty="0">
              <a:solidFill>
                <a:srgbClr val="FF99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10" name="9 CuadroTexto"/>
          <p:cNvSpPr txBox="1"/>
          <p:nvPr/>
        </p:nvSpPr>
        <p:spPr>
          <a:xfrm>
            <a:off x="183215" y="514296"/>
            <a:ext cx="3164649" cy="615553"/>
          </a:xfrm>
          <a:prstGeom prst="rect">
            <a:avLst/>
          </a:prstGeom>
          <a:noFill/>
        </p:spPr>
        <p:txBody>
          <a:bodyPr wrap="none" rtlCol="0">
            <a:spAutoFit/>
          </a:bodyPr>
          <a:lstStyle/>
          <a:p>
            <a:r>
              <a:rPr lang="es-ES" sz="3400" dirty="0" smtClean="0">
                <a:solidFill>
                  <a:schemeClr val="bg1"/>
                </a:solidFill>
              </a:rPr>
              <a:t>Base de Datos:</a:t>
            </a:r>
            <a:endParaRPr lang="es-ES" sz="3400" dirty="0">
              <a:solidFill>
                <a:schemeClr val="bg1"/>
              </a:solidFill>
            </a:endParaRPr>
          </a:p>
        </p:txBody>
      </p:sp>
      <p:sp>
        <p:nvSpPr>
          <p:cNvPr id="11" name="10 CuadroTexto"/>
          <p:cNvSpPr txBox="1"/>
          <p:nvPr/>
        </p:nvSpPr>
        <p:spPr>
          <a:xfrm>
            <a:off x="3097050" y="483518"/>
            <a:ext cx="5939446" cy="646331"/>
          </a:xfrm>
          <a:prstGeom prst="rect">
            <a:avLst/>
          </a:prstGeom>
          <a:noFill/>
        </p:spPr>
        <p:txBody>
          <a:bodyPr wrap="none" rtlCol="0">
            <a:spAutoFit/>
          </a:bodyPr>
          <a:lstStyle/>
          <a:p>
            <a:r>
              <a:rPr lang="es-ES" sz="3600" dirty="0" smtClean="0">
                <a:solidFill>
                  <a:schemeClr val="bg1"/>
                </a:solidFill>
              </a:rPr>
              <a:t>  </a:t>
            </a:r>
            <a:r>
              <a:rPr lang="es-ES" sz="3400" dirty="0" smtClean="0">
                <a:solidFill>
                  <a:schemeClr val="bg1"/>
                </a:solidFill>
              </a:rPr>
              <a:t>Sistema de almacenamiento</a:t>
            </a:r>
            <a:endParaRPr lang="es-ES" sz="3400" dirty="0">
              <a:solidFill>
                <a:schemeClr val="bg1"/>
              </a:solidFill>
            </a:endParaRPr>
          </a:p>
        </p:txBody>
      </p:sp>
      <p:sp>
        <p:nvSpPr>
          <p:cNvPr id="12" name="11 CuadroTexto"/>
          <p:cNvSpPr txBox="1"/>
          <p:nvPr/>
        </p:nvSpPr>
        <p:spPr>
          <a:xfrm>
            <a:off x="768742" y="1297092"/>
            <a:ext cx="2529860" cy="461665"/>
          </a:xfrm>
          <a:prstGeom prst="rect">
            <a:avLst/>
          </a:prstGeom>
          <a:noFill/>
        </p:spPr>
        <p:txBody>
          <a:bodyPr wrap="none" rtlCol="0">
            <a:spAutoFit/>
          </a:bodyPr>
          <a:lstStyle/>
          <a:p>
            <a:r>
              <a:rPr lang="es-ES" sz="2400" dirty="0" smtClean="0">
                <a:solidFill>
                  <a:srgbClr val="D60093"/>
                </a:solidFill>
              </a:rPr>
              <a:t>Tipos de ficheros</a:t>
            </a:r>
          </a:p>
        </p:txBody>
      </p:sp>
      <p:sp>
        <p:nvSpPr>
          <p:cNvPr id="15" name="14 CuadroTexto"/>
          <p:cNvSpPr txBox="1"/>
          <p:nvPr/>
        </p:nvSpPr>
        <p:spPr>
          <a:xfrm>
            <a:off x="395536" y="1720428"/>
            <a:ext cx="8280919" cy="523220"/>
          </a:xfrm>
          <a:prstGeom prst="rect">
            <a:avLst/>
          </a:prstGeom>
          <a:noFill/>
        </p:spPr>
        <p:txBody>
          <a:bodyPr wrap="square" rtlCol="0">
            <a:spAutoFit/>
          </a:bodyPr>
          <a:lstStyle/>
          <a:p>
            <a:r>
              <a:rPr lang="es-ES" b="1" dirty="0" smtClean="0">
                <a:solidFill>
                  <a:srgbClr val="00B0F0"/>
                </a:solidFill>
              </a:rPr>
              <a:t>A.- </a:t>
            </a:r>
            <a:r>
              <a:rPr lang="es-ES" b="1" dirty="0" smtClean="0">
                <a:solidFill>
                  <a:srgbClr val="FFCC00"/>
                </a:solidFill>
              </a:rPr>
              <a:t>Ficheros permanentes</a:t>
            </a:r>
            <a:r>
              <a:rPr lang="es-ES" b="1" dirty="0" smtClean="0">
                <a:solidFill>
                  <a:srgbClr val="00B0F0"/>
                </a:solidFill>
              </a:rPr>
              <a:t>:</a:t>
            </a:r>
            <a:r>
              <a:rPr lang="es-ES" dirty="0" smtClean="0">
                <a:solidFill>
                  <a:srgbClr val="00B0F0"/>
                </a:solidFill>
              </a:rPr>
              <a:t> contienen los datos necesarios para el funcionamiento de una aplicación. Tienen un periodo amplio de permanencia en el sistema. Se subdividen en: </a:t>
            </a:r>
            <a:endParaRPr lang="es-ES" dirty="0">
              <a:solidFill>
                <a:srgbClr val="00B0F0"/>
              </a:solidFill>
            </a:endParaRPr>
          </a:p>
        </p:txBody>
      </p:sp>
      <p:sp>
        <p:nvSpPr>
          <p:cNvPr id="19" name="18 CuadroTexto"/>
          <p:cNvSpPr txBox="1"/>
          <p:nvPr/>
        </p:nvSpPr>
        <p:spPr>
          <a:xfrm>
            <a:off x="899593" y="2427734"/>
            <a:ext cx="7560840" cy="523220"/>
          </a:xfrm>
          <a:prstGeom prst="rect">
            <a:avLst/>
          </a:prstGeom>
          <a:noFill/>
        </p:spPr>
        <p:txBody>
          <a:bodyPr wrap="square" rtlCol="0">
            <a:spAutoFit/>
          </a:bodyPr>
          <a:lstStyle/>
          <a:p>
            <a:r>
              <a:rPr lang="es-ES" u="sng" dirty="0" smtClean="0">
                <a:solidFill>
                  <a:srgbClr val="FFCC00"/>
                </a:solidFill>
              </a:rPr>
              <a:t>Maestros</a:t>
            </a:r>
            <a:r>
              <a:rPr lang="es-ES" dirty="0" smtClean="0">
                <a:solidFill>
                  <a:srgbClr val="00B0F0"/>
                </a:solidFill>
              </a:rPr>
              <a:t>: contienen el estado actual de los datos que pueden modificarse desde la aplicación. El núcleo</a:t>
            </a:r>
            <a:r>
              <a:rPr lang="es-ES" dirty="0" smtClean="0">
                <a:solidFill>
                  <a:srgbClr val="D60093"/>
                </a:solidFill>
              </a:rPr>
              <a:t>.</a:t>
            </a:r>
            <a:endParaRPr lang="es-ES" dirty="0">
              <a:solidFill>
                <a:srgbClr val="D60093"/>
              </a:solidFill>
            </a:endParaRPr>
          </a:p>
        </p:txBody>
      </p:sp>
      <p:sp>
        <p:nvSpPr>
          <p:cNvPr id="21" name="20 CuadroTexto"/>
          <p:cNvSpPr txBox="1"/>
          <p:nvPr/>
        </p:nvSpPr>
        <p:spPr>
          <a:xfrm>
            <a:off x="889938" y="3147814"/>
            <a:ext cx="7426478" cy="523220"/>
          </a:xfrm>
          <a:prstGeom prst="rect">
            <a:avLst/>
          </a:prstGeom>
          <a:noFill/>
        </p:spPr>
        <p:txBody>
          <a:bodyPr wrap="square" rtlCol="0">
            <a:spAutoFit/>
          </a:bodyPr>
          <a:lstStyle/>
          <a:p>
            <a:r>
              <a:rPr lang="es-ES" u="sng" dirty="0" smtClean="0">
                <a:solidFill>
                  <a:srgbClr val="FFCC00"/>
                </a:solidFill>
              </a:rPr>
              <a:t>Constantes</a:t>
            </a:r>
            <a:r>
              <a:rPr lang="es-ES" dirty="0" smtClean="0"/>
              <a:t>: </a:t>
            </a:r>
            <a:r>
              <a:rPr lang="es-ES" dirty="0" smtClean="0">
                <a:solidFill>
                  <a:srgbClr val="00B0F0"/>
                </a:solidFill>
              </a:rPr>
              <a:t>incluyen datos fijos para la aplicación. No suelen ser modificados y se accede a ellos para realización de consultas.</a:t>
            </a:r>
            <a:endParaRPr lang="es-ES" dirty="0">
              <a:solidFill>
                <a:srgbClr val="00B0F0"/>
              </a:solidFill>
            </a:endParaRPr>
          </a:p>
        </p:txBody>
      </p:sp>
      <p:sp>
        <p:nvSpPr>
          <p:cNvPr id="22" name="21 CuadroTexto"/>
          <p:cNvSpPr txBox="1"/>
          <p:nvPr/>
        </p:nvSpPr>
        <p:spPr>
          <a:xfrm>
            <a:off x="899593" y="3867894"/>
            <a:ext cx="7272808" cy="523220"/>
          </a:xfrm>
          <a:prstGeom prst="rect">
            <a:avLst/>
          </a:prstGeom>
          <a:noFill/>
        </p:spPr>
        <p:txBody>
          <a:bodyPr wrap="square" rtlCol="0">
            <a:spAutoFit/>
          </a:bodyPr>
          <a:lstStyle/>
          <a:p>
            <a:r>
              <a:rPr lang="es-ES" u="sng" dirty="0" smtClean="0">
                <a:solidFill>
                  <a:srgbClr val="FFCC00"/>
                </a:solidFill>
              </a:rPr>
              <a:t>Históricos</a:t>
            </a:r>
            <a:r>
              <a:rPr lang="es-ES" dirty="0" smtClean="0"/>
              <a:t>: </a:t>
            </a:r>
            <a:r>
              <a:rPr lang="es-ES" dirty="0" smtClean="0">
                <a:solidFill>
                  <a:srgbClr val="00B0F0"/>
                </a:solidFill>
              </a:rPr>
              <a:t>datos que fueron considerados como actuales en un periodo o situación anterior. Se utilizan para la reconstrucción de situaciones.</a:t>
            </a:r>
            <a:endParaRPr lang="es-ES" dirty="0">
              <a:solidFill>
                <a:srgbClr val="00B0F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10" name="9 CuadroTexto"/>
          <p:cNvSpPr txBox="1"/>
          <p:nvPr/>
        </p:nvSpPr>
        <p:spPr>
          <a:xfrm>
            <a:off x="183215" y="514296"/>
            <a:ext cx="3164649" cy="615553"/>
          </a:xfrm>
          <a:prstGeom prst="rect">
            <a:avLst/>
          </a:prstGeom>
          <a:noFill/>
        </p:spPr>
        <p:txBody>
          <a:bodyPr wrap="none" rtlCol="0">
            <a:spAutoFit/>
          </a:bodyPr>
          <a:lstStyle/>
          <a:p>
            <a:r>
              <a:rPr lang="es-ES" sz="3400" dirty="0" smtClean="0">
                <a:solidFill>
                  <a:schemeClr val="bg1"/>
                </a:solidFill>
              </a:rPr>
              <a:t>Base de Datos:</a:t>
            </a:r>
            <a:endParaRPr lang="es-ES" sz="3400" dirty="0">
              <a:solidFill>
                <a:schemeClr val="bg1"/>
              </a:solidFill>
            </a:endParaRPr>
          </a:p>
        </p:txBody>
      </p:sp>
      <p:sp>
        <p:nvSpPr>
          <p:cNvPr id="11" name="10 CuadroTexto"/>
          <p:cNvSpPr txBox="1"/>
          <p:nvPr/>
        </p:nvSpPr>
        <p:spPr>
          <a:xfrm>
            <a:off x="3097050" y="483518"/>
            <a:ext cx="5939446" cy="646331"/>
          </a:xfrm>
          <a:prstGeom prst="rect">
            <a:avLst/>
          </a:prstGeom>
          <a:noFill/>
        </p:spPr>
        <p:txBody>
          <a:bodyPr wrap="none" rtlCol="0">
            <a:spAutoFit/>
          </a:bodyPr>
          <a:lstStyle/>
          <a:p>
            <a:r>
              <a:rPr lang="es-ES" sz="3600" dirty="0" smtClean="0">
                <a:solidFill>
                  <a:schemeClr val="bg1"/>
                </a:solidFill>
              </a:rPr>
              <a:t>  </a:t>
            </a:r>
            <a:r>
              <a:rPr lang="es-ES" sz="3400" dirty="0" smtClean="0">
                <a:solidFill>
                  <a:schemeClr val="bg1"/>
                </a:solidFill>
              </a:rPr>
              <a:t>Sistema de almacenamiento</a:t>
            </a:r>
            <a:endParaRPr lang="es-ES" sz="3400" dirty="0">
              <a:solidFill>
                <a:schemeClr val="bg1"/>
              </a:solidFill>
            </a:endParaRPr>
          </a:p>
        </p:txBody>
      </p:sp>
      <p:sp>
        <p:nvSpPr>
          <p:cNvPr id="12" name="11 CuadroTexto"/>
          <p:cNvSpPr txBox="1"/>
          <p:nvPr/>
        </p:nvSpPr>
        <p:spPr>
          <a:xfrm>
            <a:off x="768742" y="1297092"/>
            <a:ext cx="2529860" cy="461665"/>
          </a:xfrm>
          <a:prstGeom prst="rect">
            <a:avLst/>
          </a:prstGeom>
          <a:noFill/>
        </p:spPr>
        <p:txBody>
          <a:bodyPr wrap="none" rtlCol="0">
            <a:spAutoFit/>
          </a:bodyPr>
          <a:lstStyle/>
          <a:p>
            <a:r>
              <a:rPr lang="es-ES" sz="2400" dirty="0" smtClean="0">
                <a:solidFill>
                  <a:srgbClr val="D60093"/>
                </a:solidFill>
              </a:rPr>
              <a:t>Tipos de ficheros</a:t>
            </a:r>
          </a:p>
        </p:txBody>
      </p:sp>
      <p:sp>
        <p:nvSpPr>
          <p:cNvPr id="13" name="12 CuadroTexto"/>
          <p:cNvSpPr txBox="1"/>
          <p:nvPr/>
        </p:nvSpPr>
        <p:spPr>
          <a:xfrm>
            <a:off x="436587" y="1700808"/>
            <a:ext cx="8023845" cy="738664"/>
          </a:xfrm>
          <a:prstGeom prst="rect">
            <a:avLst/>
          </a:prstGeom>
          <a:noFill/>
        </p:spPr>
        <p:txBody>
          <a:bodyPr wrap="square" rtlCol="0">
            <a:spAutoFit/>
          </a:bodyPr>
          <a:lstStyle/>
          <a:p>
            <a:r>
              <a:rPr lang="es-ES" b="1" dirty="0" smtClean="0">
                <a:solidFill>
                  <a:srgbClr val="00B0F0"/>
                </a:solidFill>
              </a:rPr>
              <a:t>B.- </a:t>
            </a:r>
            <a:r>
              <a:rPr lang="es-ES" b="1" dirty="0" smtClean="0">
                <a:solidFill>
                  <a:srgbClr val="FFCC00"/>
                </a:solidFill>
              </a:rPr>
              <a:t>Ficheros temporales</a:t>
            </a:r>
            <a:r>
              <a:rPr lang="es-ES" b="1" dirty="0" smtClean="0">
                <a:solidFill>
                  <a:srgbClr val="00B0F0"/>
                </a:solidFill>
              </a:rPr>
              <a:t>: </a:t>
            </a:r>
            <a:r>
              <a:rPr lang="es-ES" dirty="0" smtClean="0">
                <a:solidFill>
                  <a:srgbClr val="00B0F0"/>
                </a:solidFill>
              </a:rPr>
              <a:t>Se utilizan para almacenar información útil para una parte de la aplicación. Son generados a partir de datos de ficheros permanentes. Tienen un corto periodo de existencia. Se subdividen en:</a:t>
            </a:r>
            <a:endParaRPr lang="es-ES" dirty="0">
              <a:solidFill>
                <a:srgbClr val="00B0F0"/>
              </a:solidFill>
            </a:endParaRPr>
          </a:p>
        </p:txBody>
      </p:sp>
      <p:sp>
        <p:nvSpPr>
          <p:cNvPr id="14" name="13 CuadroTexto"/>
          <p:cNvSpPr txBox="1"/>
          <p:nvPr/>
        </p:nvSpPr>
        <p:spPr>
          <a:xfrm>
            <a:off x="899593" y="2573491"/>
            <a:ext cx="7560840" cy="307777"/>
          </a:xfrm>
          <a:prstGeom prst="rect">
            <a:avLst/>
          </a:prstGeom>
          <a:noFill/>
        </p:spPr>
        <p:txBody>
          <a:bodyPr wrap="square" rtlCol="0">
            <a:spAutoFit/>
          </a:bodyPr>
          <a:lstStyle/>
          <a:p>
            <a:r>
              <a:rPr lang="es-ES" u="sng" dirty="0" smtClean="0">
                <a:solidFill>
                  <a:srgbClr val="FFCC00"/>
                </a:solidFill>
              </a:rPr>
              <a:t>Intermedios</a:t>
            </a:r>
            <a:r>
              <a:rPr lang="es-ES" dirty="0" smtClean="0">
                <a:solidFill>
                  <a:srgbClr val="00B0F0"/>
                </a:solidFill>
              </a:rPr>
              <a:t>: almacenan resultados de una aplicación que serán utilizados por otra</a:t>
            </a:r>
            <a:r>
              <a:rPr lang="es-ES" dirty="0" smtClean="0"/>
              <a:t>.</a:t>
            </a:r>
            <a:endParaRPr lang="es-ES" dirty="0"/>
          </a:p>
        </p:txBody>
      </p:sp>
      <p:sp>
        <p:nvSpPr>
          <p:cNvPr id="16" name="15 CuadroTexto"/>
          <p:cNvSpPr txBox="1"/>
          <p:nvPr/>
        </p:nvSpPr>
        <p:spPr>
          <a:xfrm>
            <a:off x="889938" y="3219822"/>
            <a:ext cx="7426478" cy="523220"/>
          </a:xfrm>
          <a:prstGeom prst="rect">
            <a:avLst/>
          </a:prstGeom>
          <a:noFill/>
        </p:spPr>
        <p:txBody>
          <a:bodyPr wrap="square" rtlCol="0">
            <a:spAutoFit/>
          </a:bodyPr>
          <a:lstStyle/>
          <a:p>
            <a:r>
              <a:rPr lang="es-ES" u="sng" dirty="0" smtClean="0">
                <a:solidFill>
                  <a:srgbClr val="FFCC00"/>
                </a:solidFill>
              </a:rPr>
              <a:t>De maniobras</a:t>
            </a:r>
            <a:r>
              <a:rPr lang="es-ES" dirty="0" smtClean="0">
                <a:solidFill>
                  <a:srgbClr val="00B0F0"/>
                </a:solidFill>
              </a:rPr>
              <a:t>: almacenan datos de una aplicación que no pueden ser mantenidos en memoria principal por falta de espacio.</a:t>
            </a:r>
            <a:endParaRPr lang="es-ES" dirty="0">
              <a:solidFill>
                <a:srgbClr val="00B0F0"/>
              </a:solidFill>
            </a:endParaRPr>
          </a:p>
        </p:txBody>
      </p:sp>
      <p:sp>
        <p:nvSpPr>
          <p:cNvPr id="17" name="16 CuadroTexto"/>
          <p:cNvSpPr txBox="1"/>
          <p:nvPr/>
        </p:nvSpPr>
        <p:spPr>
          <a:xfrm>
            <a:off x="899593" y="4013651"/>
            <a:ext cx="7272808" cy="307777"/>
          </a:xfrm>
          <a:prstGeom prst="rect">
            <a:avLst/>
          </a:prstGeom>
          <a:noFill/>
        </p:spPr>
        <p:txBody>
          <a:bodyPr wrap="square" rtlCol="0">
            <a:spAutoFit/>
          </a:bodyPr>
          <a:lstStyle/>
          <a:p>
            <a:r>
              <a:rPr lang="es-ES" u="sng" dirty="0" smtClean="0">
                <a:solidFill>
                  <a:srgbClr val="FFCC00"/>
                </a:solidFill>
              </a:rPr>
              <a:t>De resultados</a:t>
            </a:r>
            <a:r>
              <a:rPr lang="es-ES" dirty="0" smtClean="0">
                <a:solidFill>
                  <a:srgbClr val="00B0F0"/>
                </a:solidFill>
              </a:rPr>
              <a:t>: almacenan datos que van a ser transferidos a un dispositivo de salida.</a:t>
            </a:r>
            <a:endParaRPr lang="es-ES" dirty="0">
              <a:solidFill>
                <a:srgbClr val="00B0F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10" name="9 CuadroTexto"/>
          <p:cNvSpPr txBox="1"/>
          <p:nvPr/>
        </p:nvSpPr>
        <p:spPr>
          <a:xfrm>
            <a:off x="183215" y="514296"/>
            <a:ext cx="3164649" cy="615553"/>
          </a:xfrm>
          <a:prstGeom prst="rect">
            <a:avLst/>
          </a:prstGeom>
          <a:noFill/>
        </p:spPr>
        <p:txBody>
          <a:bodyPr wrap="none" rtlCol="0">
            <a:spAutoFit/>
          </a:bodyPr>
          <a:lstStyle/>
          <a:p>
            <a:r>
              <a:rPr lang="es-ES" sz="3400" dirty="0" smtClean="0">
                <a:solidFill>
                  <a:schemeClr val="bg1"/>
                </a:solidFill>
              </a:rPr>
              <a:t>Base de Datos:</a:t>
            </a:r>
            <a:endParaRPr lang="es-ES" sz="3400" dirty="0">
              <a:solidFill>
                <a:schemeClr val="bg1"/>
              </a:solidFill>
            </a:endParaRPr>
          </a:p>
        </p:txBody>
      </p:sp>
      <p:sp>
        <p:nvSpPr>
          <p:cNvPr id="11" name="10 CuadroTexto"/>
          <p:cNvSpPr txBox="1"/>
          <p:nvPr/>
        </p:nvSpPr>
        <p:spPr>
          <a:xfrm>
            <a:off x="3097050" y="483518"/>
            <a:ext cx="5939446" cy="646331"/>
          </a:xfrm>
          <a:prstGeom prst="rect">
            <a:avLst/>
          </a:prstGeom>
          <a:noFill/>
        </p:spPr>
        <p:txBody>
          <a:bodyPr wrap="none" rtlCol="0">
            <a:spAutoFit/>
          </a:bodyPr>
          <a:lstStyle/>
          <a:p>
            <a:r>
              <a:rPr lang="es-ES" sz="3600" dirty="0" smtClean="0">
                <a:solidFill>
                  <a:schemeClr val="bg1"/>
                </a:solidFill>
              </a:rPr>
              <a:t>  </a:t>
            </a:r>
            <a:r>
              <a:rPr lang="es-ES" sz="3400" dirty="0" smtClean="0">
                <a:solidFill>
                  <a:schemeClr val="bg1"/>
                </a:solidFill>
              </a:rPr>
              <a:t>Sistema de almacenamiento</a:t>
            </a:r>
            <a:endParaRPr lang="es-ES" sz="3400" dirty="0">
              <a:solidFill>
                <a:schemeClr val="bg1"/>
              </a:solidFill>
            </a:endParaRPr>
          </a:p>
        </p:txBody>
      </p:sp>
      <p:sp>
        <p:nvSpPr>
          <p:cNvPr id="9" name="8 CuadroTexto"/>
          <p:cNvSpPr txBox="1"/>
          <p:nvPr/>
        </p:nvSpPr>
        <p:spPr>
          <a:xfrm>
            <a:off x="467544" y="1275606"/>
            <a:ext cx="3369833" cy="461665"/>
          </a:xfrm>
          <a:prstGeom prst="rect">
            <a:avLst/>
          </a:prstGeom>
          <a:noFill/>
        </p:spPr>
        <p:txBody>
          <a:bodyPr wrap="none" rtlCol="0">
            <a:spAutoFit/>
          </a:bodyPr>
          <a:lstStyle/>
          <a:p>
            <a:r>
              <a:rPr lang="es-ES" sz="2400" dirty="0" smtClean="0">
                <a:solidFill>
                  <a:srgbClr val="D60093"/>
                </a:solidFill>
              </a:rPr>
              <a:t>Soporte de información</a:t>
            </a:r>
            <a:endParaRPr lang="es-ES" sz="2400" dirty="0">
              <a:solidFill>
                <a:srgbClr val="D60093"/>
              </a:solidFill>
            </a:endParaRPr>
          </a:p>
        </p:txBody>
      </p:sp>
      <p:sp>
        <p:nvSpPr>
          <p:cNvPr id="15" name="14 CuadroTexto"/>
          <p:cNvSpPr txBox="1"/>
          <p:nvPr/>
        </p:nvSpPr>
        <p:spPr>
          <a:xfrm>
            <a:off x="436587" y="1916832"/>
            <a:ext cx="8023845" cy="738664"/>
          </a:xfrm>
          <a:prstGeom prst="rect">
            <a:avLst/>
          </a:prstGeom>
          <a:noFill/>
        </p:spPr>
        <p:txBody>
          <a:bodyPr wrap="square" rtlCol="0">
            <a:spAutoFit/>
          </a:bodyPr>
          <a:lstStyle/>
          <a:p>
            <a:r>
              <a:rPr lang="es-ES" b="1" dirty="0">
                <a:solidFill>
                  <a:srgbClr val="00B0F0"/>
                </a:solidFill>
              </a:rPr>
              <a:t>A</a:t>
            </a:r>
            <a:r>
              <a:rPr lang="es-ES" b="1" dirty="0" smtClean="0">
                <a:solidFill>
                  <a:srgbClr val="00B0F0"/>
                </a:solidFill>
              </a:rPr>
              <a:t>.- </a:t>
            </a:r>
            <a:r>
              <a:rPr lang="es-ES" b="1" dirty="0" smtClean="0">
                <a:solidFill>
                  <a:srgbClr val="FFCC00"/>
                </a:solidFill>
              </a:rPr>
              <a:t>Acceso Directo a los datos</a:t>
            </a:r>
            <a:r>
              <a:rPr lang="es-ES" b="1" dirty="0" smtClean="0">
                <a:solidFill>
                  <a:srgbClr val="00B0F0"/>
                </a:solidFill>
              </a:rPr>
              <a:t>: </a:t>
            </a:r>
            <a:r>
              <a:rPr lang="es-ES" dirty="0" smtClean="0">
                <a:solidFill>
                  <a:srgbClr val="00B0F0"/>
                </a:solidFill>
              </a:rPr>
              <a:t>son los más empleados y el acceso a los datos se hace de forma directa. Se puede acceder a un registro indicando la posición relativa del mismo dentro del archivo a través de una clave que permite identificar y localizar un registro de manera ágil y organizada.</a:t>
            </a:r>
            <a:endParaRPr lang="es-ES" dirty="0">
              <a:solidFill>
                <a:srgbClr val="00B0F0"/>
              </a:solidFill>
            </a:endParaRPr>
          </a:p>
        </p:txBody>
      </p:sp>
      <p:sp>
        <p:nvSpPr>
          <p:cNvPr id="18" name="17 CuadroTexto"/>
          <p:cNvSpPr txBox="1"/>
          <p:nvPr/>
        </p:nvSpPr>
        <p:spPr>
          <a:xfrm>
            <a:off x="436587" y="2912626"/>
            <a:ext cx="8023845" cy="523220"/>
          </a:xfrm>
          <a:prstGeom prst="rect">
            <a:avLst/>
          </a:prstGeom>
          <a:noFill/>
        </p:spPr>
        <p:txBody>
          <a:bodyPr wrap="square" rtlCol="0">
            <a:spAutoFit/>
          </a:bodyPr>
          <a:lstStyle/>
          <a:p>
            <a:r>
              <a:rPr lang="es-ES" b="1" dirty="0" smtClean="0">
                <a:solidFill>
                  <a:srgbClr val="00B0F0"/>
                </a:solidFill>
              </a:rPr>
              <a:t>B.- </a:t>
            </a:r>
            <a:r>
              <a:rPr lang="es-ES" b="1" dirty="0" smtClean="0">
                <a:solidFill>
                  <a:srgbClr val="FFCC00"/>
                </a:solidFill>
              </a:rPr>
              <a:t>Acceso Secuencial</a:t>
            </a:r>
            <a:r>
              <a:rPr lang="es-ES" b="1" dirty="0" smtClean="0">
                <a:solidFill>
                  <a:srgbClr val="00B0F0"/>
                </a:solidFill>
              </a:rPr>
              <a:t>: </a:t>
            </a:r>
            <a:r>
              <a:rPr lang="es-ES" dirty="0" smtClean="0">
                <a:solidFill>
                  <a:srgbClr val="00B0F0"/>
                </a:solidFill>
              </a:rPr>
              <a:t>para copias de seguridad y el acceso a los datos se hace de forma secuencial leyendo todo hasta llegar a la posición que buscamos.</a:t>
            </a:r>
            <a:endParaRPr lang="es-ES" dirty="0">
              <a:solidFill>
                <a:srgbClr val="00B0F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10" name="9 CuadroTexto"/>
          <p:cNvSpPr txBox="1"/>
          <p:nvPr/>
        </p:nvSpPr>
        <p:spPr>
          <a:xfrm>
            <a:off x="183215" y="514296"/>
            <a:ext cx="3164649" cy="615553"/>
          </a:xfrm>
          <a:prstGeom prst="rect">
            <a:avLst/>
          </a:prstGeom>
          <a:noFill/>
        </p:spPr>
        <p:txBody>
          <a:bodyPr wrap="none" rtlCol="0">
            <a:spAutoFit/>
          </a:bodyPr>
          <a:lstStyle/>
          <a:p>
            <a:r>
              <a:rPr lang="es-ES" sz="3400" dirty="0" smtClean="0">
                <a:solidFill>
                  <a:schemeClr val="bg1"/>
                </a:solidFill>
              </a:rPr>
              <a:t>Base de Datos:</a:t>
            </a:r>
            <a:endParaRPr lang="es-ES" sz="3400" dirty="0">
              <a:solidFill>
                <a:schemeClr val="bg1"/>
              </a:solidFill>
            </a:endParaRPr>
          </a:p>
        </p:txBody>
      </p:sp>
      <p:sp>
        <p:nvSpPr>
          <p:cNvPr id="11" name="10 CuadroTexto"/>
          <p:cNvSpPr txBox="1"/>
          <p:nvPr/>
        </p:nvSpPr>
        <p:spPr>
          <a:xfrm>
            <a:off x="3097050" y="483518"/>
            <a:ext cx="5939446" cy="646331"/>
          </a:xfrm>
          <a:prstGeom prst="rect">
            <a:avLst/>
          </a:prstGeom>
          <a:noFill/>
        </p:spPr>
        <p:txBody>
          <a:bodyPr wrap="none" rtlCol="0">
            <a:spAutoFit/>
          </a:bodyPr>
          <a:lstStyle/>
          <a:p>
            <a:r>
              <a:rPr lang="es-ES" sz="3600" dirty="0" smtClean="0">
                <a:solidFill>
                  <a:schemeClr val="bg1"/>
                </a:solidFill>
              </a:rPr>
              <a:t>  </a:t>
            </a:r>
            <a:r>
              <a:rPr lang="es-ES" sz="3400" dirty="0" smtClean="0">
                <a:solidFill>
                  <a:schemeClr val="bg1"/>
                </a:solidFill>
              </a:rPr>
              <a:t>Sistema de almacenamiento</a:t>
            </a:r>
            <a:endParaRPr lang="es-ES" sz="3400" dirty="0">
              <a:solidFill>
                <a:schemeClr val="bg1"/>
              </a:solidFill>
            </a:endParaRPr>
          </a:p>
        </p:txBody>
      </p:sp>
      <p:sp>
        <p:nvSpPr>
          <p:cNvPr id="9" name="8 CuadroTexto"/>
          <p:cNvSpPr txBox="1"/>
          <p:nvPr/>
        </p:nvSpPr>
        <p:spPr>
          <a:xfrm>
            <a:off x="467544" y="1275606"/>
            <a:ext cx="3369833" cy="461665"/>
          </a:xfrm>
          <a:prstGeom prst="rect">
            <a:avLst/>
          </a:prstGeom>
          <a:noFill/>
        </p:spPr>
        <p:txBody>
          <a:bodyPr wrap="none" rtlCol="0">
            <a:spAutoFit/>
          </a:bodyPr>
          <a:lstStyle/>
          <a:p>
            <a:r>
              <a:rPr lang="es-ES" sz="2400" dirty="0" smtClean="0">
                <a:solidFill>
                  <a:srgbClr val="D60093"/>
                </a:solidFill>
              </a:rPr>
              <a:t>Soporte de información</a:t>
            </a:r>
            <a:endParaRPr lang="es-ES" sz="2400" dirty="0">
              <a:solidFill>
                <a:srgbClr val="D60093"/>
              </a:solidFill>
            </a:endParaRPr>
          </a:p>
        </p:txBody>
      </p:sp>
      <p:sp>
        <p:nvSpPr>
          <p:cNvPr id="7" name="6 CuadroTexto"/>
          <p:cNvSpPr txBox="1"/>
          <p:nvPr/>
        </p:nvSpPr>
        <p:spPr>
          <a:xfrm>
            <a:off x="436587" y="1700808"/>
            <a:ext cx="8023845" cy="307777"/>
          </a:xfrm>
          <a:prstGeom prst="rect">
            <a:avLst/>
          </a:prstGeom>
          <a:noFill/>
        </p:spPr>
        <p:txBody>
          <a:bodyPr wrap="square" rtlCol="0">
            <a:spAutoFit/>
          </a:bodyPr>
          <a:lstStyle/>
          <a:p>
            <a:r>
              <a:rPr lang="es-ES" b="1" dirty="0" smtClean="0">
                <a:solidFill>
                  <a:srgbClr val="00B0F0"/>
                </a:solidFill>
              </a:rPr>
              <a:t>Ficheros Indexados: </a:t>
            </a:r>
            <a:r>
              <a:rPr lang="es-ES" dirty="0" smtClean="0">
                <a:solidFill>
                  <a:srgbClr val="00B0F0"/>
                </a:solidFill>
              </a:rPr>
              <a:t> Utiliza índices para acceder a un registro de forma directa.</a:t>
            </a:r>
            <a:endParaRPr lang="es-ES" dirty="0">
              <a:solidFill>
                <a:srgbClr val="00B0F0"/>
              </a:solidFill>
            </a:endParaRPr>
          </a:p>
        </p:txBody>
      </p:sp>
      <p:sp>
        <p:nvSpPr>
          <p:cNvPr id="8" name="7 CuadroTexto"/>
          <p:cNvSpPr txBox="1"/>
          <p:nvPr/>
        </p:nvSpPr>
        <p:spPr>
          <a:xfrm>
            <a:off x="755576" y="3219822"/>
            <a:ext cx="1576072" cy="307777"/>
          </a:xfrm>
          <a:prstGeom prst="rect">
            <a:avLst/>
          </a:prstGeom>
          <a:noFill/>
        </p:spPr>
        <p:txBody>
          <a:bodyPr wrap="none" rtlCol="0">
            <a:spAutoFit/>
          </a:bodyPr>
          <a:lstStyle/>
          <a:p>
            <a:r>
              <a:rPr lang="es-ES" dirty="0" smtClean="0">
                <a:solidFill>
                  <a:schemeClr val="bg1"/>
                </a:solidFill>
              </a:rPr>
              <a:t>Zona de registros</a:t>
            </a:r>
            <a:endParaRPr lang="es-ES" dirty="0">
              <a:solidFill>
                <a:schemeClr val="bg1"/>
              </a:solidFill>
            </a:endParaRPr>
          </a:p>
        </p:txBody>
      </p:sp>
      <p:sp>
        <p:nvSpPr>
          <p:cNvPr id="12" name="11 CuadroTexto"/>
          <p:cNvSpPr txBox="1"/>
          <p:nvPr/>
        </p:nvSpPr>
        <p:spPr>
          <a:xfrm>
            <a:off x="753936" y="4002618"/>
            <a:ext cx="1568058" cy="307777"/>
          </a:xfrm>
          <a:prstGeom prst="rect">
            <a:avLst/>
          </a:prstGeom>
          <a:noFill/>
        </p:spPr>
        <p:txBody>
          <a:bodyPr wrap="none" rtlCol="0">
            <a:spAutoFit/>
          </a:bodyPr>
          <a:lstStyle/>
          <a:p>
            <a:r>
              <a:rPr lang="es-ES" dirty="0" smtClean="0">
                <a:solidFill>
                  <a:schemeClr val="bg1"/>
                </a:solidFill>
              </a:rPr>
              <a:t>Datos del archivo</a:t>
            </a:r>
            <a:endParaRPr lang="es-ES" dirty="0">
              <a:solidFill>
                <a:schemeClr val="bg1"/>
              </a:solidFill>
            </a:endParaRPr>
          </a:p>
        </p:txBody>
      </p:sp>
      <p:sp>
        <p:nvSpPr>
          <p:cNvPr id="13" name="12 CuadroTexto"/>
          <p:cNvSpPr txBox="1"/>
          <p:nvPr/>
        </p:nvSpPr>
        <p:spPr>
          <a:xfrm>
            <a:off x="5515569" y="3219822"/>
            <a:ext cx="1457450" cy="307777"/>
          </a:xfrm>
          <a:prstGeom prst="rect">
            <a:avLst/>
          </a:prstGeom>
          <a:noFill/>
        </p:spPr>
        <p:txBody>
          <a:bodyPr wrap="none" rtlCol="0">
            <a:spAutoFit/>
          </a:bodyPr>
          <a:lstStyle/>
          <a:p>
            <a:r>
              <a:rPr lang="es-ES" dirty="0" smtClean="0">
                <a:solidFill>
                  <a:schemeClr val="bg1"/>
                </a:solidFill>
              </a:rPr>
              <a:t>Zona de índices</a:t>
            </a:r>
            <a:endParaRPr lang="es-ES" dirty="0">
              <a:solidFill>
                <a:schemeClr val="bg1"/>
              </a:solidFill>
            </a:endParaRPr>
          </a:p>
        </p:txBody>
      </p:sp>
      <p:sp>
        <p:nvSpPr>
          <p:cNvPr id="14" name="13 CuadroTexto"/>
          <p:cNvSpPr txBox="1"/>
          <p:nvPr/>
        </p:nvSpPr>
        <p:spPr>
          <a:xfrm>
            <a:off x="3995936" y="4002618"/>
            <a:ext cx="4384534" cy="307777"/>
          </a:xfrm>
          <a:prstGeom prst="rect">
            <a:avLst/>
          </a:prstGeom>
          <a:noFill/>
        </p:spPr>
        <p:txBody>
          <a:bodyPr wrap="none" rtlCol="0">
            <a:spAutoFit/>
          </a:bodyPr>
          <a:lstStyle/>
          <a:p>
            <a:r>
              <a:rPr lang="es-ES" dirty="0">
                <a:solidFill>
                  <a:schemeClr val="bg1"/>
                </a:solidFill>
              </a:rPr>
              <a:t>T</a:t>
            </a:r>
            <a:r>
              <a:rPr lang="es-ES" dirty="0" smtClean="0">
                <a:solidFill>
                  <a:schemeClr val="bg1"/>
                </a:solidFill>
              </a:rPr>
              <a:t>abla con las claves de los registros y las posiciones</a:t>
            </a:r>
            <a:endParaRPr lang="es-ES" dirty="0">
              <a:solidFill>
                <a:schemeClr val="bg1"/>
              </a:solidFill>
            </a:endParaRPr>
          </a:p>
        </p:txBody>
      </p:sp>
      <p:cxnSp>
        <p:nvCxnSpPr>
          <p:cNvPr id="16" name="15 Conector recto de flecha"/>
          <p:cNvCxnSpPr/>
          <p:nvPr/>
        </p:nvCxnSpPr>
        <p:spPr>
          <a:xfrm>
            <a:off x="1619672" y="3579862"/>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16 Conector recto de flecha"/>
          <p:cNvCxnSpPr/>
          <p:nvPr/>
        </p:nvCxnSpPr>
        <p:spPr>
          <a:xfrm>
            <a:off x="3851920" y="2139702"/>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18 CuadroTexto"/>
          <p:cNvSpPr txBox="1"/>
          <p:nvPr/>
        </p:nvSpPr>
        <p:spPr>
          <a:xfrm>
            <a:off x="3459703" y="2571750"/>
            <a:ext cx="731290" cy="307777"/>
          </a:xfrm>
          <a:prstGeom prst="rect">
            <a:avLst/>
          </a:prstGeom>
          <a:noFill/>
        </p:spPr>
        <p:txBody>
          <a:bodyPr wrap="none" rtlCol="0">
            <a:spAutoFit/>
          </a:bodyPr>
          <a:lstStyle/>
          <a:p>
            <a:r>
              <a:rPr lang="es-ES" dirty="0" smtClean="0">
                <a:solidFill>
                  <a:schemeClr val="bg1"/>
                </a:solidFill>
              </a:rPr>
              <a:t>Tienen</a:t>
            </a:r>
            <a:endParaRPr lang="es-ES" dirty="0">
              <a:solidFill>
                <a:schemeClr val="bg1"/>
              </a:solidFill>
            </a:endParaRPr>
          </a:p>
        </p:txBody>
      </p:sp>
      <p:cxnSp>
        <p:nvCxnSpPr>
          <p:cNvPr id="20" name="19 Conector angular"/>
          <p:cNvCxnSpPr/>
          <p:nvPr/>
        </p:nvCxnSpPr>
        <p:spPr>
          <a:xfrm rot="5400000">
            <a:off x="2622520" y="1970505"/>
            <a:ext cx="278740" cy="221989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20 Conector angular"/>
          <p:cNvCxnSpPr/>
          <p:nvPr/>
        </p:nvCxnSpPr>
        <p:spPr>
          <a:xfrm rot="16200000" flipH="1">
            <a:off x="4963964" y="1848953"/>
            <a:ext cx="278740" cy="246299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23 Conector recto de flecha"/>
          <p:cNvCxnSpPr/>
          <p:nvPr/>
        </p:nvCxnSpPr>
        <p:spPr>
          <a:xfrm>
            <a:off x="6300192" y="3579862"/>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10" name="9 CuadroTexto"/>
          <p:cNvSpPr txBox="1"/>
          <p:nvPr/>
        </p:nvSpPr>
        <p:spPr>
          <a:xfrm>
            <a:off x="183215" y="514296"/>
            <a:ext cx="3164649" cy="615553"/>
          </a:xfrm>
          <a:prstGeom prst="rect">
            <a:avLst/>
          </a:prstGeom>
          <a:noFill/>
        </p:spPr>
        <p:txBody>
          <a:bodyPr wrap="none" rtlCol="0">
            <a:spAutoFit/>
          </a:bodyPr>
          <a:lstStyle/>
          <a:p>
            <a:r>
              <a:rPr lang="es-ES" sz="3400" dirty="0" smtClean="0">
                <a:solidFill>
                  <a:schemeClr val="bg1"/>
                </a:solidFill>
              </a:rPr>
              <a:t>Base de Datos:</a:t>
            </a:r>
            <a:endParaRPr lang="es-ES" sz="3400" dirty="0">
              <a:solidFill>
                <a:schemeClr val="bg1"/>
              </a:solidFill>
            </a:endParaRPr>
          </a:p>
        </p:txBody>
      </p:sp>
      <p:sp>
        <p:nvSpPr>
          <p:cNvPr id="11" name="10 CuadroTexto"/>
          <p:cNvSpPr txBox="1"/>
          <p:nvPr/>
        </p:nvSpPr>
        <p:spPr>
          <a:xfrm>
            <a:off x="3097050" y="483518"/>
            <a:ext cx="5939446" cy="646331"/>
          </a:xfrm>
          <a:prstGeom prst="rect">
            <a:avLst/>
          </a:prstGeom>
          <a:noFill/>
        </p:spPr>
        <p:txBody>
          <a:bodyPr wrap="none" rtlCol="0">
            <a:spAutoFit/>
          </a:bodyPr>
          <a:lstStyle/>
          <a:p>
            <a:r>
              <a:rPr lang="es-ES" sz="3600" dirty="0" smtClean="0">
                <a:solidFill>
                  <a:schemeClr val="bg1"/>
                </a:solidFill>
              </a:rPr>
              <a:t>  </a:t>
            </a:r>
            <a:r>
              <a:rPr lang="es-ES" sz="3400" dirty="0" smtClean="0">
                <a:solidFill>
                  <a:schemeClr val="bg1"/>
                </a:solidFill>
              </a:rPr>
              <a:t>Sistema de almacenamiento</a:t>
            </a:r>
            <a:endParaRPr lang="es-ES" sz="3400" dirty="0">
              <a:solidFill>
                <a:schemeClr val="bg1"/>
              </a:solidFill>
            </a:endParaRPr>
          </a:p>
        </p:txBody>
      </p:sp>
      <p:sp>
        <p:nvSpPr>
          <p:cNvPr id="9" name="8 CuadroTexto"/>
          <p:cNvSpPr txBox="1"/>
          <p:nvPr/>
        </p:nvSpPr>
        <p:spPr>
          <a:xfrm>
            <a:off x="467544" y="1275606"/>
            <a:ext cx="3369833" cy="461665"/>
          </a:xfrm>
          <a:prstGeom prst="rect">
            <a:avLst/>
          </a:prstGeom>
          <a:noFill/>
        </p:spPr>
        <p:txBody>
          <a:bodyPr wrap="none" rtlCol="0">
            <a:spAutoFit/>
          </a:bodyPr>
          <a:lstStyle/>
          <a:p>
            <a:r>
              <a:rPr lang="es-ES" sz="2400" dirty="0" smtClean="0">
                <a:solidFill>
                  <a:srgbClr val="D60093"/>
                </a:solidFill>
              </a:rPr>
              <a:t>Soporte de información</a:t>
            </a:r>
            <a:endParaRPr lang="es-ES" sz="2400" dirty="0">
              <a:solidFill>
                <a:srgbClr val="D60093"/>
              </a:solidFill>
            </a:endParaRPr>
          </a:p>
        </p:txBody>
      </p:sp>
      <p:sp>
        <p:nvSpPr>
          <p:cNvPr id="36" name="35 CuadroTexto"/>
          <p:cNvSpPr txBox="1"/>
          <p:nvPr/>
        </p:nvSpPr>
        <p:spPr>
          <a:xfrm>
            <a:off x="436587" y="1700808"/>
            <a:ext cx="8023845" cy="523220"/>
          </a:xfrm>
          <a:prstGeom prst="rect">
            <a:avLst/>
          </a:prstGeom>
          <a:noFill/>
        </p:spPr>
        <p:txBody>
          <a:bodyPr wrap="square" rtlCol="0">
            <a:spAutoFit/>
          </a:bodyPr>
          <a:lstStyle/>
          <a:p>
            <a:r>
              <a:rPr lang="es-ES" b="1" dirty="0" smtClean="0">
                <a:solidFill>
                  <a:srgbClr val="00B0F0"/>
                </a:solidFill>
              </a:rPr>
              <a:t>Ficheros de Acceso Calculado o Hash: </a:t>
            </a:r>
            <a:r>
              <a:rPr lang="es-ES" dirty="0" smtClean="0">
                <a:solidFill>
                  <a:srgbClr val="00B0F0"/>
                </a:solidFill>
              </a:rPr>
              <a:t>Utiliza una  transformación o función matemática conocida, que a partir de la clave genera la dirección de cada registro del archivo.</a:t>
            </a:r>
            <a:endParaRPr lang="es-ES" dirty="0">
              <a:solidFill>
                <a:srgbClr val="00B0F0"/>
              </a:solidFill>
            </a:endParaRPr>
          </a:p>
        </p:txBody>
      </p:sp>
      <p:sp>
        <p:nvSpPr>
          <p:cNvPr id="37" name="36 CuadroTexto"/>
          <p:cNvSpPr txBox="1"/>
          <p:nvPr/>
        </p:nvSpPr>
        <p:spPr>
          <a:xfrm>
            <a:off x="611560" y="2859782"/>
            <a:ext cx="4512774" cy="307777"/>
          </a:xfrm>
          <a:prstGeom prst="rect">
            <a:avLst/>
          </a:prstGeom>
          <a:noFill/>
        </p:spPr>
        <p:txBody>
          <a:bodyPr wrap="none" rtlCol="0">
            <a:spAutoFit/>
          </a:bodyPr>
          <a:lstStyle/>
          <a:p>
            <a:r>
              <a:rPr lang="es-ES" dirty="0" smtClean="0">
                <a:solidFill>
                  <a:schemeClr val="bg1"/>
                </a:solidFill>
              </a:rPr>
              <a:t>Claves que generan la misma dirección son sinónimos</a:t>
            </a:r>
            <a:endParaRPr lang="es-ES" dirty="0">
              <a:solidFill>
                <a:schemeClr val="bg1"/>
              </a:solidFill>
            </a:endParaRPr>
          </a:p>
        </p:txBody>
      </p:sp>
      <p:sp>
        <p:nvSpPr>
          <p:cNvPr id="38" name="37 CuadroTexto"/>
          <p:cNvSpPr txBox="1"/>
          <p:nvPr/>
        </p:nvSpPr>
        <p:spPr>
          <a:xfrm>
            <a:off x="683568" y="3714586"/>
            <a:ext cx="1468672" cy="307777"/>
          </a:xfrm>
          <a:prstGeom prst="rect">
            <a:avLst/>
          </a:prstGeom>
          <a:noFill/>
        </p:spPr>
        <p:txBody>
          <a:bodyPr wrap="none" rtlCol="0">
            <a:spAutoFit/>
          </a:bodyPr>
          <a:lstStyle/>
          <a:p>
            <a:r>
              <a:rPr lang="es-ES" dirty="0" smtClean="0">
                <a:solidFill>
                  <a:schemeClr val="bg1"/>
                </a:solidFill>
              </a:rPr>
              <a:t>Aplicar métodos</a:t>
            </a:r>
            <a:endParaRPr lang="es-ES" dirty="0">
              <a:solidFill>
                <a:schemeClr val="bg1"/>
              </a:solidFill>
            </a:endParaRPr>
          </a:p>
        </p:txBody>
      </p:sp>
      <p:sp>
        <p:nvSpPr>
          <p:cNvPr id="39" name="38 CuadroTexto"/>
          <p:cNvSpPr txBox="1"/>
          <p:nvPr/>
        </p:nvSpPr>
        <p:spPr>
          <a:xfrm>
            <a:off x="5148064" y="3498562"/>
            <a:ext cx="2059558" cy="307777"/>
          </a:xfrm>
          <a:prstGeom prst="rect">
            <a:avLst/>
          </a:prstGeom>
          <a:noFill/>
        </p:spPr>
        <p:txBody>
          <a:bodyPr wrap="square" rtlCol="0">
            <a:spAutoFit/>
          </a:bodyPr>
          <a:lstStyle/>
          <a:p>
            <a:r>
              <a:rPr lang="es-ES" dirty="0">
                <a:solidFill>
                  <a:schemeClr val="bg1"/>
                </a:solidFill>
              </a:rPr>
              <a:t>Z</a:t>
            </a:r>
            <a:r>
              <a:rPr lang="es-ES" dirty="0" smtClean="0">
                <a:solidFill>
                  <a:schemeClr val="bg1"/>
                </a:solidFill>
              </a:rPr>
              <a:t>ona de sinónimos</a:t>
            </a:r>
            <a:endParaRPr lang="es-ES" dirty="0">
              <a:solidFill>
                <a:schemeClr val="bg1"/>
              </a:solidFill>
            </a:endParaRPr>
          </a:p>
        </p:txBody>
      </p:sp>
      <p:cxnSp>
        <p:nvCxnSpPr>
          <p:cNvPr id="40" name="39 Conector recto"/>
          <p:cNvCxnSpPr/>
          <p:nvPr/>
        </p:nvCxnSpPr>
        <p:spPr>
          <a:xfrm>
            <a:off x="683568" y="2787774"/>
            <a:ext cx="5256584" cy="0"/>
          </a:xfrm>
          <a:prstGeom prst="line">
            <a:avLst/>
          </a:prstGeom>
        </p:spPr>
        <p:style>
          <a:lnRef idx="1">
            <a:schemeClr val="accent1"/>
          </a:lnRef>
          <a:fillRef idx="0">
            <a:schemeClr val="accent1"/>
          </a:fillRef>
          <a:effectRef idx="0">
            <a:schemeClr val="accent1"/>
          </a:effectRef>
          <a:fontRef idx="minor">
            <a:schemeClr val="tx1"/>
          </a:fontRef>
        </p:style>
      </p:cxnSp>
      <p:sp>
        <p:nvSpPr>
          <p:cNvPr id="41" name="40 CuadroTexto"/>
          <p:cNvSpPr txBox="1"/>
          <p:nvPr/>
        </p:nvSpPr>
        <p:spPr>
          <a:xfrm>
            <a:off x="5991028" y="2542133"/>
            <a:ext cx="1282723" cy="461665"/>
          </a:xfrm>
          <a:prstGeom prst="rect">
            <a:avLst/>
          </a:prstGeom>
          <a:noFill/>
        </p:spPr>
        <p:txBody>
          <a:bodyPr wrap="none" rtlCol="0">
            <a:spAutoFit/>
          </a:bodyPr>
          <a:lstStyle/>
          <a:p>
            <a:r>
              <a:rPr lang="es-ES" sz="2400" dirty="0" smtClean="0">
                <a:solidFill>
                  <a:srgbClr val="FFCC00"/>
                </a:solidFill>
              </a:rPr>
              <a:t>Colisión</a:t>
            </a:r>
            <a:endParaRPr lang="es-ES" sz="2400" dirty="0">
              <a:solidFill>
                <a:srgbClr val="FFCC00"/>
              </a:solidFill>
            </a:endParaRPr>
          </a:p>
        </p:txBody>
      </p:sp>
      <p:sp>
        <p:nvSpPr>
          <p:cNvPr id="42" name="41 CuadroTexto"/>
          <p:cNvSpPr txBox="1"/>
          <p:nvPr/>
        </p:nvSpPr>
        <p:spPr>
          <a:xfrm>
            <a:off x="5139825" y="4650690"/>
            <a:ext cx="1887055" cy="307777"/>
          </a:xfrm>
          <a:prstGeom prst="rect">
            <a:avLst/>
          </a:prstGeom>
          <a:noFill/>
        </p:spPr>
        <p:txBody>
          <a:bodyPr wrap="none" rtlCol="0">
            <a:spAutoFit/>
          </a:bodyPr>
          <a:lstStyle/>
          <a:p>
            <a:r>
              <a:rPr lang="es-ES" dirty="0">
                <a:solidFill>
                  <a:schemeClr val="bg1"/>
                </a:solidFill>
              </a:rPr>
              <a:t>A</a:t>
            </a:r>
            <a:r>
              <a:rPr lang="es-ES" dirty="0" smtClean="0">
                <a:solidFill>
                  <a:schemeClr val="bg1"/>
                </a:solidFill>
              </a:rPr>
              <a:t>rchivo de sinónimos</a:t>
            </a:r>
            <a:endParaRPr lang="es-ES" dirty="0">
              <a:solidFill>
                <a:schemeClr val="bg1"/>
              </a:solidFill>
            </a:endParaRPr>
          </a:p>
        </p:txBody>
      </p:sp>
      <p:sp>
        <p:nvSpPr>
          <p:cNvPr id="43" name="42 Rectángulo"/>
          <p:cNvSpPr/>
          <p:nvPr/>
        </p:nvSpPr>
        <p:spPr>
          <a:xfrm>
            <a:off x="3783708" y="3827244"/>
            <a:ext cx="955711" cy="461665"/>
          </a:xfrm>
          <a:prstGeom prst="rect">
            <a:avLst/>
          </a:prstGeom>
        </p:spPr>
        <p:txBody>
          <a:bodyPr wrap="none">
            <a:spAutoFit/>
          </a:bodyPr>
          <a:lstStyle/>
          <a:p>
            <a:r>
              <a:rPr lang="es-ES" sz="2400" dirty="0" smtClean="0">
                <a:solidFill>
                  <a:srgbClr val="FFCC00"/>
                </a:solidFill>
              </a:rPr>
              <a:t>Crear</a:t>
            </a:r>
            <a:endParaRPr lang="es-ES" sz="2400" dirty="0">
              <a:solidFill>
                <a:srgbClr val="FFCC00"/>
              </a:solidFill>
            </a:endParaRPr>
          </a:p>
        </p:txBody>
      </p:sp>
      <p:sp>
        <p:nvSpPr>
          <p:cNvPr id="44" name="43 CuadroTexto"/>
          <p:cNvSpPr txBox="1"/>
          <p:nvPr/>
        </p:nvSpPr>
        <p:spPr>
          <a:xfrm>
            <a:off x="611560" y="2355726"/>
            <a:ext cx="1503938" cy="461665"/>
          </a:xfrm>
          <a:prstGeom prst="rect">
            <a:avLst/>
          </a:prstGeom>
          <a:noFill/>
        </p:spPr>
        <p:txBody>
          <a:bodyPr wrap="none" rtlCol="0">
            <a:spAutoFit/>
          </a:bodyPr>
          <a:lstStyle/>
          <a:p>
            <a:r>
              <a:rPr lang="es-ES" sz="2400" dirty="0" smtClean="0">
                <a:solidFill>
                  <a:srgbClr val="FFCC00"/>
                </a:solidFill>
              </a:rPr>
              <a:t>Problema</a:t>
            </a:r>
            <a:endParaRPr lang="es-ES" sz="2400" dirty="0">
              <a:solidFill>
                <a:srgbClr val="FFCC00"/>
              </a:solidFill>
            </a:endParaRPr>
          </a:p>
        </p:txBody>
      </p:sp>
      <p:sp>
        <p:nvSpPr>
          <p:cNvPr id="45" name="44 CuadroTexto"/>
          <p:cNvSpPr txBox="1"/>
          <p:nvPr/>
        </p:nvSpPr>
        <p:spPr>
          <a:xfrm>
            <a:off x="683568" y="3291830"/>
            <a:ext cx="1367682" cy="461665"/>
          </a:xfrm>
          <a:prstGeom prst="rect">
            <a:avLst/>
          </a:prstGeom>
          <a:noFill/>
        </p:spPr>
        <p:txBody>
          <a:bodyPr wrap="none" rtlCol="0">
            <a:spAutoFit/>
          </a:bodyPr>
          <a:lstStyle/>
          <a:p>
            <a:r>
              <a:rPr lang="es-ES" sz="2400" dirty="0" smtClean="0">
                <a:solidFill>
                  <a:srgbClr val="FFCC00"/>
                </a:solidFill>
              </a:rPr>
              <a:t>Solución</a:t>
            </a:r>
            <a:endParaRPr lang="es-ES" sz="2400" dirty="0">
              <a:solidFill>
                <a:srgbClr val="FFCC00"/>
              </a:solidFill>
            </a:endParaRPr>
          </a:p>
        </p:txBody>
      </p:sp>
      <p:cxnSp>
        <p:nvCxnSpPr>
          <p:cNvPr id="46" name="45 Conector angular"/>
          <p:cNvCxnSpPr>
            <a:stCxn id="45" idx="3"/>
            <a:endCxn id="43" idx="1"/>
          </p:cNvCxnSpPr>
          <p:nvPr/>
        </p:nvCxnSpPr>
        <p:spPr>
          <a:xfrm>
            <a:off x="2051250" y="3522663"/>
            <a:ext cx="1732458" cy="53541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46 Conector angular"/>
          <p:cNvCxnSpPr>
            <a:stCxn id="43" idx="3"/>
            <a:endCxn id="39" idx="1"/>
          </p:cNvCxnSpPr>
          <p:nvPr/>
        </p:nvCxnSpPr>
        <p:spPr>
          <a:xfrm flipV="1">
            <a:off x="4739419" y="3652451"/>
            <a:ext cx="408645" cy="40562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47 Conector angular"/>
          <p:cNvCxnSpPr>
            <a:stCxn id="43" idx="3"/>
          </p:cNvCxnSpPr>
          <p:nvPr/>
        </p:nvCxnSpPr>
        <p:spPr>
          <a:xfrm>
            <a:off x="4739419" y="4058077"/>
            <a:ext cx="400406" cy="73662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10" name="9 CuadroTexto"/>
          <p:cNvSpPr txBox="1"/>
          <p:nvPr/>
        </p:nvSpPr>
        <p:spPr>
          <a:xfrm>
            <a:off x="183215" y="514296"/>
            <a:ext cx="3164649" cy="615553"/>
          </a:xfrm>
          <a:prstGeom prst="rect">
            <a:avLst/>
          </a:prstGeom>
          <a:noFill/>
        </p:spPr>
        <p:txBody>
          <a:bodyPr wrap="none" rtlCol="0">
            <a:spAutoFit/>
          </a:bodyPr>
          <a:lstStyle/>
          <a:p>
            <a:r>
              <a:rPr lang="es-ES" sz="3400" dirty="0" smtClean="0">
                <a:solidFill>
                  <a:schemeClr val="bg1"/>
                </a:solidFill>
              </a:rPr>
              <a:t>Base de Datos:</a:t>
            </a:r>
            <a:endParaRPr lang="es-ES" sz="3400" dirty="0">
              <a:solidFill>
                <a:schemeClr val="bg1"/>
              </a:solidFill>
            </a:endParaRPr>
          </a:p>
        </p:txBody>
      </p:sp>
      <p:sp>
        <p:nvSpPr>
          <p:cNvPr id="11" name="10 CuadroTexto"/>
          <p:cNvSpPr txBox="1"/>
          <p:nvPr/>
        </p:nvSpPr>
        <p:spPr>
          <a:xfrm>
            <a:off x="3097050" y="483518"/>
            <a:ext cx="5939446" cy="646331"/>
          </a:xfrm>
          <a:prstGeom prst="rect">
            <a:avLst/>
          </a:prstGeom>
          <a:noFill/>
        </p:spPr>
        <p:txBody>
          <a:bodyPr wrap="none" rtlCol="0">
            <a:spAutoFit/>
          </a:bodyPr>
          <a:lstStyle/>
          <a:p>
            <a:r>
              <a:rPr lang="es-ES" sz="3600" dirty="0" smtClean="0">
                <a:solidFill>
                  <a:schemeClr val="bg1"/>
                </a:solidFill>
              </a:rPr>
              <a:t>  </a:t>
            </a:r>
            <a:r>
              <a:rPr lang="es-ES" sz="3400" dirty="0" smtClean="0">
                <a:solidFill>
                  <a:schemeClr val="bg1"/>
                </a:solidFill>
              </a:rPr>
              <a:t>Sistema de almacenamiento</a:t>
            </a:r>
            <a:endParaRPr lang="es-ES" sz="3400" dirty="0">
              <a:solidFill>
                <a:schemeClr val="bg1"/>
              </a:solidFill>
            </a:endParaRPr>
          </a:p>
        </p:txBody>
      </p:sp>
      <p:sp>
        <p:nvSpPr>
          <p:cNvPr id="18" name="17 CuadroTexto"/>
          <p:cNvSpPr txBox="1"/>
          <p:nvPr/>
        </p:nvSpPr>
        <p:spPr>
          <a:xfrm>
            <a:off x="637752" y="1245989"/>
            <a:ext cx="2238113" cy="461665"/>
          </a:xfrm>
          <a:prstGeom prst="rect">
            <a:avLst/>
          </a:prstGeom>
          <a:noFill/>
        </p:spPr>
        <p:txBody>
          <a:bodyPr wrap="none" rtlCol="0">
            <a:spAutoFit/>
          </a:bodyPr>
          <a:lstStyle/>
          <a:p>
            <a:r>
              <a:rPr lang="es-ES" sz="2400" dirty="0" smtClean="0">
                <a:solidFill>
                  <a:srgbClr val="D60093"/>
                </a:solidFill>
              </a:rPr>
              <a:t>Características</a:t>
            </a:r>
            <a:endParaRPr lang="es-ES" sz="2400" dirty="0">
              <a:solidFill>
                <a:srgbClr val="D60093"/>
              </a:solidFill>
            </a:endParaRPr>
          </a:p>
        </p:txBody>
      </p:sp>
      <p:sp>
        <p:nvSpPr>
          <p:cNvPr id="19" name="18 CuadroTexto"/>
          <p:cNvSpPr txBox="1"/>
          <p:nvPr/>
        </p:nvSpPr>
        <p:spPr>
          <a:xfrm>
            <a:off x="2812851" y="1347614"/>
            <a:ext cx="2839269" cy="307777"/>
          </a:xfrm>
          <a:prstGeom prst="rect">
            <a:avLst/>
          </a:prstGeom>
          <a:noFill/>
        </p:spPr>
        <p:txBody>
          <a:bodyPr wrap="square" rtlCol="0">
            <a:spAutoFit/>
          </a:bodyPr>
          <a:lstStyle/>
          <a:p>
            <a:r>
              <a:rPr lang="es-ES" b="1" dirty="0" smtClean="0">
                <a:solidFill>
                  <a:srgbClr val="00B0F0"/>
                </a:solidFill>
              </a:rPr>
              <a:t>Ficheros de acceso directo:</a:t>
            </a:r>
            <a:endParaRPr lang="es-ES" dirty="0">
              <a:solidFill>
                <a:srgbClr val="00B0F0"/>
              </a:solidFill>
            </a:endParaRPr>
          </a:p>
        </p:txBody>
      </p:sp>
      <p:sp>
        <p:nvSpPr>
          <p:cNvPr id="20" name="19 CuadroTexto"/>
          <p:cNvSpPr txBox="1"/>
          <p:nvPr/>
        </p:nvSpPr>
        <p:spPr>
          <a:xfrm>
            <a:off x="675723" y="1851670"/>
            <a:ext cx="2483372" cy="307777"/>
          </a:xfrm>
          <a:prstGeom prst="rect">
            <a:avLst/>
          </a:prstGeom>
          <a:noFill/>
        </p:spPr>
        <p:txBody>
          <a:bodyPr wrap="none" rtlCol="0">
            <a:spAutoFit/>
          </a:bodyPr>
          <a:lstStyle/>
          <a:p>
            <a:r>
              <a:rPr lang="es-ES" dirty="0" smtClean="0">
                <a:solidFill>
                  <a:schemeClr val="bg1"/>
                </a:solidFill>
              </a:rPr>
              <a:t>- Posicionamiento inmediato.</a:t>
            </a:r>
            <a:endParaRPr lang="es-ES" dirty="0">
              <a:solidFill>
                <a:schemeClr val="bg1"/>
              </a:solidFill>
            </a:endParaRPr>
          </a:p>
        </p:txBody>
      </p:sp>
      <p:sp>
        <p:nvSpPr>
          <p:cNvPr id="21" name="20 CuadroTexto"/>
          <p:cNvSpPr txBox="1"/>
          <p:nvPr/>
        </p:nvSpPr>
        <p:spPr>
          <a:xfrm>
            <a:off x="683568" y="2202418"/>
            <a:ext cx="2303836" cy="307777"/>
          </a:xfrm>
          <a:prstGeom prst="rect">
            <a:avLst/>
          </a:prstGeom>
          <a:noFill/>
        </p:spPr>
        <p:txBody>
          <a:bodyPr wrap="none" rtlCol="0">
            <a:spAutoFit/>
          </a:bodyPr>
          <a:lstStyle/>
          <a:p>
            <a:r>
              <a:rPr lang="es-ES" dirty="0" smtClean="0">
                <a:solidFill>
                  <a:schemeClr val="bg1"/>
                </a:solidFill>
              </a:rPr>
              <a:t>- Registros de longitud fija.</a:t>
            </a:r>
            <a:endParaRPr lang="es-ES" dirty="0">
              <a:solidFill>
                <a:schemeClr val="bg1"/>
              </a:solidFill>
            </a:endParaRPr>
          </a:p>
        </p:txBody>
      </p:sp>
      <p:sp>
        <p:nvSpPr>
          <p:cNvPr id="22" name="21 CuadroTexto"/>
          <p:cNvSpPr txBox="1"/>
          <p:nvPr/>
        </p:nvSpPr>
        <p:spPr>
          <a:xfrm>
            <a:off x="704560" y="2562458"/>
            <a:ext cx="5046574" cy="307777"/>
          </a:xfrm>
          <a:prstGeom prst="rect">
            <a:avLst/>
          </a:prstGeom>
          <a:noFill/>
        </p:spPr>
        <p:txBody>
          <a:bodyPr wrap="none" rtlCol="0">
            <a:spAutoFit/>
          </a:bodyPr>
          <a:lstStyle/>
          <a:p>
            <a:r>
              <a:rPr lang="es-ES" dirty="0" smtClean="0">
                <a:solidFill>
                  <a:schemeClr val="bg1"/>
                </a:solidFill>
              </a:rPr>
              <a:t>- Apertura del fichero en modo mixto, para lectura y escritura.</a:t>
            </a:r>
            <a:endParaRPr lang="es-ES" dirty="0">
              <a:solidFill>
                <a:schemeClr val="bg1"/>
              </a:solidFill>
            </a:endParaRPr>
          </a:p>
        </p:txBody>
      </p:sp>
      <p:sp>
        <p:nvSpPr>
          <p:cNvPr id="23" name="22 CuadroTexto"/>
          <p:cNvSpPr txBox="1"/>
          <p:nvPr/>
        </p:nvSpPr>
        <p:spPr>
          <a:xfrm>
            <a:off x="683568" y="2922498"/>
            <a:ext cx="1776448" cy="307777"/>
          </a:xfrm>
          <a:prstGeom prst="rect">
            <a:avLst/>
          </a:prstGeom>
          <a:noFill/>
        </p:spPr>
        <p:txBody>
          <a:bodyPr wrap="none" rtlCol="0">
            <a:spAutoFit/>
          </a:bodyPr>
          <a:lstStyle/>
          <a:p>
            <a:r>
              <a:rPr lang="es-ES" dirty="0" smtClean="0">
                <a:solidFill>
                  <a:schemeClr val="bg1"/>
                </a:solidFill>
              </a:rPr>
              <a:t>- Múltiples usuarios.</a:t>
            </a:r>
            <a:endParaRPr lang="es-ES" dirty="0">
              <a:solidFill>
                <a:schemeClr val="bg1"/>
              </a:solidFill>
            </a:endParaRPr>
          </a:p>
        </p:txBody>
      </p:sp>
      <p:sp>
        <p:nvSpPr>
          <p:cNvPr id="24" name="23 CuadroTexto"/>
          <p:cNvSpPr txBox="1"/>
          <p:nvPr/>
        </p:nvSpPr>
        <p:spPr>
          <a:xfrm>
            <a:off x="683568" y="3282538"/>
            <a:ext cx="3993401" cy="307777"/>
          </a:xfrm>
          <a:prstGeom prst="rect">
            <a:avLst/>
          </a:prstGeom>
          <a:noFill/>
        </p:spPr>
        <p:txBody>
          <a:bodyPr wrap="none" rtlCol="0">
            <a:spAutoFit/>
          </a:bodyPr>
          <a:lstStyle/>
          <a:p>
            <a:r>
              <a:rPr lang="es-ES" dirty="0" smtClean="0">
                <a:solidFill>
                  <a:schemeClr val="bg1"/>
                </a:solidFill>
              </a:rPr>
              <a:t>- Los archivos se crean con un tamaño definido.</a:t>
            </a:r>
            <a:endParaRPr lang="es-ES" dirty="0">
              <a:solidFill>
                <a:schemeClr val="bg1"/>
              </a:solidFill>
            </a:endParaRPr>
          </a:p>
        </p:txBody>
      </p:sp>
      <p:sp>
        <p:nvSpPr>
          <p:cNvPr id="25" name="24 CuadroTexto"/>
          <p:cNvSpPr txBox="1"/>
          <p:nvPr/>
        </p:nvSpPr>
        <p:spPr>
          <a:xfrm>
            <a:off x="683568" y="4002618"/>
            <a:ext cx="7776864" cy="307777"/>
          </a:xfrm>
          <a:prstGeom prst="rect">
            <a:avLst/>
          </a:prstGeom>
          <a:noFill/>
        </p:spPr>
        <p:txBody>
          <a:bodyPr wrap="square" rtlCol="0">
            <a:spAutoFit/>
          </a:bodyPr>
          <a:lstStyle/>
          <a:p>
            <a:r>
              <a:rPr lang="es-ES" dirty="0" smtClean="0">
                <a:solidFill>
                  <a:schemeClr val="bg1"/>
                </a:solidFill>
              </a:rPr>
              <a:t>- Permiten la actualización de los registros  sin necesidad de copiar el fichero.</a:t>
            </a:r>
            <a:endParaRPr lang="es-ES" dirty="0">
              <a:solidFill>
                <a:schemeClr val="bg1"/>
              </a:solidFill>
            </a:endParaRPr>
          </a:p>
        </p:txBody>
      </p:sp>
      <p:sp>
        <p:nvSpPr>
          <p:cNvPr id="26" name="25 CuadroTexto"/>
          <p:cNvSpPr txBox="1"/>
          <p:nvPr/>
        </p:nvSpPr>
        <p:spPr>
          <a:xfrm>
            <a:off x="683568" y="3642578"/>
            <a:ext cx="4988866" cy="307777"/>
          </a:xfrm>
          <a:prstGeom prst="rect">
            <a:avLst/>
          </a:prstGeom>
          <a:noFill/>
        </p:spPr>
        <p:txBody>
          <a:bodyPr wrap="none" rtlCol="0">
            <a:spAutoFit/>
          </a:bodyPr>
          <a:lstStyle/>
          <a:p>
            <a:r>
              <a:rPr lang="es-ES" dirty="0" smtClean="0">
                <a:solidFill>
                  <a:schemeClr val="bg1"/>
                </a:solidFill>
              </a:rPr>
              <a:t>- Permiten realizar procesos de actualización en tiempo real.</a:t>
            </a:r>
            <a:endParaRPr lang="es-ES"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10" name="9 CuadroTexto"/>
          <p:cNvSpPr txBox="1"/>
          <p:nvPr/>
        </p:nvSpPr>
        <p:spPr>
          <a:xfrm>
            <a:off x="183215" y="514296"/>
            <a:ext cx="3164649" cy="615553"/>
          </a:xfrm>
          <a:prstGeom prst="rect">
            <a:avLst/>
          </a:prstGeom>
          <a:noFill/>
        </p:spPr>
        <p:txBody>
          <a:bodyPr wrap="none" rtlCol="0">
            <a:spAutoFit/>
          </a:bodyPr>
          <a:lstStyle/>
          <a:p>
            <a:r>
              <a:rPr lang="es-ES" sz="3400" dirty="0" smtClean="0">
                <a:solidFill>
                  <a:schemeClr val="bg1"/>
                </a:solidFill>
              </a:rPr>
              <a:t>Base de Datos:</a:t>
            </a:r>
            <a:endParaRPr lang="es-ES" sz="3400" dirty="0">
              <a:solidFill>
                <a:schemeClr val="bg1"/>
              </a:solidFill>
            </a:endParaRPr>
          </a:p>
        </p:txBody>
      </p:sp>
      <p:sp>
        <p:nvSpPr>
          <p:cNvPr id="11" name="10 CuadroTexto"/>
          <p:cNvSpPr txBox="1"/>
          <p:nvPr/>
        </p:nvSpPr>
        <p:spPr>
          <a:xfrm>
            <a:off x="3097050" y="483518"/>
            <a:ext cx="5939446" cy="646331"/>
          </a:xfrm>
          <a:prstGeom prst="rect">
            <a:avLst/>
          </a:prstGeom>
          <a:noFill/>
        </p:spPr>
        <p:txBody>
          <a:bodyPr wrap="none" rtlCol="0">
            <a:spAutoFit/>
          </a:bodyPr>
          <a:lstStyle/>
          <a:p>
            <a:r>
              <a:rPr lang="es-ES" sz="3600" dirty="0" smtClean="0">
                <a:solidFill>
                  <a:schemeClr val="bg1"/>
                </a:solidFill>
              </a:rPr>
              <a:t>  </a:t>
            </a:r>
            <a:r>
              <a:rPr lang="es-ES" sz="3400" dirty="0" smtClean="0">
                <a:solidFill>
                  <a:schemeClr val="bg1"/>
                </a:solidFill>
              </a:rPr>
              <a:t>Sistema de almacenamiento</a:t>
            </a:r>
            <a:endParaRPr lang="es-ES" sz="3400" dirty="0">
              <a:solidFill>
                <a:schemeClr val="bg1"/>
              </a:solidFill>
            </a:endParaRPr>
          </a:p>
        </p:txBody>
      </p:sp>
      <p:sp>
        <p:nvSpPr>
          <p:cNvPr id="18" name="17 CuadroTexto"/>
          <p:cNvSpPr txBox="1"/>
          <p:nvPr/>
        </p:nvSpPr>
        <p:spPr>
          <a:xfrm>
            <a:off x="637752" y="1245989"/>
            <a:ext cx="2238113" cy="461665"/>
          </a:xfrm>
          <a:prstGeom prst="rect">
            <a:avLst/>
          </a:prstGeom>
          <a:noFill/>
        </p:spPr>
        <p:txBody>
          <a:bodyPr wrap="none" rtlCol="0">
            <a:spAutoFit/>
          </a:bodyPr>
          <a:lstStyle/>
          <a:p>
            <a:r>
              <a:rPr lang="es-ES" sz="2400" dirty="0" smtClean="0">
                <a:solidFill>
                  <a:srgbClr val="D60093"/>
                </a:solidFill>
              </a:rPr>
              <a:t>Características</a:t>
            </a:r>
            <a:endParaRPr lang="es-ES" sz="2400" dirty="0">
              <a:solidFill>
                <a:srgbClr val="D60093"/>
              </a:solidFill>
            </a:endParaRPr>
          </a:p>
        </p:txBody>
      </p:sp>
      <p:sp>
        <p:nvSpPr>
          <p:cNvPr id="13" name="12 CuadroTexto"/>
          <p:cNvSpPr txBox="1"/>
          <p:nvPr/>
        </p:nvSpPr>
        <p:spPr>
          <a:xfrm>
            <a:off x="2812851" y="1347614"/>
            <a:ext cx="2839269" cy="307777"/>
          </a:xfrm>
          <a:prstGeom prst="rect">
            <a:avLst/>
          </a:prstGeom>
          <a:noFill/>
        </p:spPr>
        <p:txBody>
          <a:bodyPr wrap="square" rtlCol="0">
            <a:spAutoFit/>
          </a:bodyPr>
          <a:lstStyle/>
          <a:p>
            <a:r>
              <a:rPr lang="es-ES" b="1" dirty="0" smtClean="0">
                <a:solidFill>
                  <a:srgbClr val="00B0F0"/>
                </a:solidFill>
              </a:rPr>
              <a:t>Ficheros secuenciales:</a:t>
            </a:r>
            <a:endParaRPr lang="es-ES" dirty="0">
              <a:solidFill>
                <a:srgbClr val="00B0F0"/>
              </a:solidFill>
            </a:endParaRPr>
          </a:p>
        </p:txBody>
      </p:sp>
      <p:sp>
        <p:nvSpPr>
          <p:cNvPr id="14" name="13 CuadroTexto"/>
          <p:cNvSpPr txBox="1"/>
          <p:nvPr/>
        </p:nvSpPr>
        <p:spPr>
          <a:xfrm>
            <a:off x="531707" y="1831925"/>
            <a:ext cx="2739853" cy="307777"/>
          </a:xfrm>
          <a:prstGeom prst="rect">
            <a:avLst/>
          </a:prstGeom>
          <a:noFill/>
        </p:spPr>
        <p:txBody>
          <a:bodyPr wrap="none" rtlCol="0">
            <a:spAutoFit/>
          </a:bodyPr>
          <a:lstStyle/>
          <a:p>
            <a:r>
              <a:rPr lang="es-ES" dirty="0" smtClean="0">
                <a:solidFill>
                  <a:schemeClr val="bg1"/>
                </a:solidFill>
              </a:rPr>
              <a:t>- Lectura siempre hacia delante.</a:t>
            </a:r>
            <a:endParaRPr lang="es-ES" dirty="0">
              <a:solidFill>
                <a:schemeClr val="bg1"/>
              </a:solidFill>
            </a:endParaRPr>
          </a:p>
        </p:txBody>
      </p:sp>
      <p:sp>
        <p:nvSpPr>
          <p:cNvPr id="15" name="14 CuadroTexto"/>
          <p:cNvSpPr txBox="1"/>
          <p:nvPr/>
        </p:nvSpPr>
        <p:spPr>
          <a:xfrm>
            <a:off x="539552" y="2192546"/>
            <a:ext cx="7704856" cy="307777"/>
          </a:xfrm>
          <a:prstGeom prst="rect">
            <a:avLst/>
          </a:prstGeom>
          <a:noFill/>
        </p:spPr>
        <p:txBody>
          <a:bodyPr wrap="square" rtlCol="0">
            <a:spAutoFit/>
          </a:bodyPr>
          <a:lstStyle/>
          <a:p>
            <a:r>
              <a:rPr lang="es-ES" dirty="0" smtClean="0">
                <a:solidFill>
                  <a:schemeClr val="bg1"/>
                </a:solidFill>
              </a:rPr>
              <a:t>- Estructura rígida de campos. </a:t>
            </a:r>
            <a:r>
              <a:rPr lang="es-ES" dirty="0">
                <a:solidFill>
                  <a:schemeClr val="bg1"/>
                </a:solidFill>
              </a:rPr>
              <a:t>L</a:t>
            </a:r>
            <a:r>
              <a:rPr lang="es-ES" dirty="0" smtClean="0">
                <a:solidFill>
                  <a:schemeClr val="bg1"/>
                </a:solidFill>
              </a:rPr>
              <a:t>a posición de los campos siempre ha de ser la misma.</a:t>
            </a:r>
            <a:endParaRPr lang="es-ES" dirty="0">
              <a:solidFill>
                <a:schemeClr val="bg1"/>
              </a:solidFill>
            </a:endParaRPr>
          </a:p>
        </p:txBody>
      </p:sp>
      <p:sp>
        <p:nvSpPr>
          <p:cNvPr id="16" name="15 CuadroTexto"/>
          <p:cNvSpPr txBox="1"/>
          <p:nvPr/>
        </p:nvSpPr>
        <p:spPr>
          <a:xfrm>
            <a:off x="539552" y="2571750"/>
            <a:ext cx="1467068" cy="307777"/>
          </a:xfrm>
          <a:prstGeom prst="rect">
            <a:avLst/>
          </a:prstGeom>
          <a:noFill/>
        </p:spPr>
        <p:txBody>
          <a:bodyPr wrap="none" rtlCol="0">
            <a:spAutoFit/>
          </a:bodyPr>
          <a:lstStyle/>
          <a:p>
            <a:r>
              <a:rPr lang="es-ES" dirty="0" smtClean="0">
                <a:solidFill>
                  <a:schemeClr val="bg1"/>
                </a:solidFill>
              </a:rPr>
              <a:t>- </a:t>
            </a:r>
            <a:r>
              <a:rPr lang="es-ES" dirty="0" err="1" smtClean="0">
                <a:solidFill>
                  <a:schemeClr val="bg1"/>
                </a:solidFill>
              </a:rPr>
              <a:t>Monousuarios</a:t>
            </a:r>
            <a:r>
              <a:rPr lang="es-ES" dirty="0" smtClean="0">
                <a:solidFill>
                  <a:schemeClr val="bg1"/>
                </a:solidFill>
              </a:rPr>
              <a:t>.</a:t>
            </a:r>
            <a:endParaRPr lang="es-ES" dirty="0">
              <a:solidFill>
                <a:schemeClr val="bg1"/>
              </a:solidFill>
            </a:endParaRPr>
          </a:p>
        </p:txBody>
      </p:sp>
      <p:sp>
        <p:nvSpPr>
          <p:cNvPr id="17" name="16 CuadroTexto"/>
          <p:cNvSpPr txBox="1"/>
          <p:nvPr/>
        </p:nvSpPr>
        <p:spPr>
          <a:xfrm>
            <a:off x="539552" y="2931790"/>
            <a:ext cx="5455340" cy="307777"/>
          </a:xfrm>
          <a:prstGeom prst="rect">
            <a:avLst/>
          </a:prstGeom>
          <a:noFill/>
        </p:spPr>
        <p:txBody>
          <a:bodyPr wrap="none" rtlCol="0">
            <a:spAutoFit/>
          </a:bodyPr>
          <a:lstStyle/>
          <a:p>
            <a:r>
              <a:rPr lang="es-ES" dirty="0" smtClean="0">
                <a:solidFill>
                  <a:schemeClr val="bg1"/>
                </a:solidFill>
              </a:rPr>
              <a:t>- El modo de apertura del fichero, condiciona la lectura o escritura.</a:t>
            </a:r>
            <a:endParaRPr lang="es-ES" dirty="0">
              <a:solidFill>
                <a:schemeClr val="bg1"/>
              </a:solidFill>
            </a:endParaRPr>
          </a:p>
        </p:txBody>
      </p:sp>
      <p:sp>
        <p:nvSpPr>
          <p:cNvPr id="27" name="26 CuadroTexto"/>
          <p:cNvSpPr txBox="1"/>
          <p:nvPr/>
        </p:nvSpPr>
        <p:spPr>
          <a:xfrm>
            <a:off x="539552" y="3651870"/>
            <a:ext cx="7776864" cy="307777"/>
          </a:xfrm>
          <a:prstGeom prst="rect">
            <a:avLst/>
          </a:prstGeom>
          <a:noFill/>
        </p:spPr>
        <p:txBody>
          <a:bodyPr wrap="square" rtlCol="0">
            <a:spAutoFit/>
          </a:bodyPr>
          <a:lstStyle/>
          <a:p>
            <a:r>
              <a:rPr lang="es-ES" dirty="0" smtClean="0">
                <a:solidFill>
                  <a:schemeClr val="bg1"/>
                </a:solidFill>
              </a:rPr>
              <a:t>- Se pueden grabar en cualquier tipo de soporte.</a:t>
            </a:r>
            <a:endParaRPr lang="es-ES" dirty="0">
              <a:solidFill>
                <a:schemeClr val="bg1"/>
              </a:solidFill>
            </a:endParaRPr>
          </a:p>
        </p:txBody>
      </p:sp>
      <p:sp>
        <p:nvSpPr>
          <p:cNvPr id="28" name="27 CuadroTexto"/>
          <p:cNvSpPr txBox="1"/>
          <p:nvPr/>
        </p:nvSpPr>
        <p:spPr>
          <a:xfrm>
            <a:off x="539552" y="3291830"/>
            <a:ext cx="4610558" cy="307777"/>
          </a:xfrm>
          <a:prstGeom prst="rect">
            <a:avLst/>
          </a:prstGeom>
          <a:noFill/>
        </p:spPr>
        <p:txBody>
          <a:bodyPr wrap="none" rtlCol="0">
            <a:spAutoFit/>
          </a:bodyPr>
          <a:lstStyle/>
          <a:p>
            <a:r>
              <a:rPr lang="es-ES" dirty="0" smtClean="0">
                <a:solidFill>
                  <a:schemeClr val="bg1"/>
                </a:solidFill>
              </a:rPr>
              <a:t>- Aprovechan al máximo el soporte de almacenamiento.</a:t>
            </a:r>
            <a:endParaRPr lang="es-ES" dirty="0">
              <a:solidFill>
                <a:schemeClr val="bg1"/>
              </a:solidFill>
            </a:endParaRPr>
          </a:p>
        </p:txBody>
      </p:sp>
      <p:sp>
        <p:nvSpPr>
          <p:cNvPr id="29" name="28 CuadroTexto"/>
          <p:cNvSpPr txBox="1"/>
          <p:nvPr/>
        </p:nvSpPr>
        <p:spPr>
          <a:xfrm>
            <a:off x="539552" y="4011910"/>
            <a:ext cx="5444119" cy="307777"/>
          </a:xfrm>
          <a:prstGeom prst="rect">
            <a:avLst/>
          </a:prstGeom>
          <a:noFill/>
        </p:spPr>
        <p:txBody>
          <a:bodyPr wrap="none" rtlCol="0">
            <a:spAutoFit/>
          </a:bodyPr>
          <a:lstStyle/>
          <a:p>
            <a:r>
              <a:rPr lang="es-ES" dirty="0" smtClean="0">
                <a:solidFill>
                  <a:schemeClr val="bg1"/>
                </a:solidFill>
              </a:rPr>
              <a:t>- No se pueden insertar registros entre los que ya están grabados.</a:t>
            </a:r>
            <a:endParaRPr lang="es-ES" dirty="0">
              <a:solidFill>
                <a:schemeClr val="bg1"/>
              </a:solidFill>
            </a:endParaRPr>
          </a:p>
        </p:txBody>
      </p:sp>
    </p:spTree>
  </p:cSld>
  <p:clrMapOvr>
    <a:masterClrMapping/>
  </p:clrMapOvr>
</p:sld>
</file>

<file path=ppt/theme/theme1.xml><?xml version="1.0" encoding="utf-8"?>
<a:theme xmlns:a="http://schemas.openxmlformats.org/drawingml/2006/main" name="Hecat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TotalTime>
  <Words>1883</Words>
  <Application>Microsoft Office PowerPoint</Application>
  <PresentationFormat>Presentación en pantalla (16:9)</PresentationFormat>
  <Paragraphs>179</Paragraphs>
  <Slides>24</Slides>
  <Notes>24</Notes>
  <HiddenSlides>0</HiddenSlides>
  <MMClips>0</MMClips>
  <ScaleCrop>false</ScaleCrop>
  <HeadingPairs>
    <vt:vector size="4" baseType="variant">
      <vt:variant>
        <vt:lpstr>Tema</vt:lpstr>
      </vt:variant>
      <vt:variant>
        <vt:i4>1</vt:i4>
      </vt:variant>
      <vt:variant>
        <vt:lpstr>Títulos de diapositiva</vt:lpstr>
      </vt:variant>
      <vt:variant>
        <vt:i4>24</vt:i4>
      </vt:variant>
    </vt:vector>
  </HeadingPairs>
  <TitlesOfParts>
    <vt:vector size="25" baseType="lpstr">
      <vt:lpstr>Hecate template</vt:lpstr>
      <vt:lpstr>Diapositiva 1</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Diapositiva 19</vt:lpstr>
      <vt:lpstr>Diapositiva 20</vt:lpstr>
      <vt:lpstr>Diapositiva 21</vt:lpstr>
      <vt:lpstr>Diapositiva 22</vt:lpstr>
      <vt:lpstr>Diapositiva 23</vt:lpstr>
      <vt:lpstr>Gracias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Casa</dc:creator>
  <cp:lastModifiedBy>Casa</cp:lastModifiedBy>
  <cp:revision>15</cp:revision>
  <dcterms:modified xsi:type="dcterms:W3CDTF">2019-09-24T23:09:55Z</dcterms:modified>
</cp:coreProperties>
</file>