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27"/>
  </p:notesMasterIdLst>
  <p:sldIdLst>
    <p:sldId id="261" r:id="rId3"/>
    <p:sldId id="262" r:id="rId4"/>
    <p:sldId id="263" r:id="rId5"/>
    <p:sldId id="336" r:id="rId6"/>
    <p:sldId id="337" r:id="rId7"/>
    <p:sldId id="264" r:id="rId8"/>
    <p:sldId id="266" r:id="rId9"/>
    <p:sldId id="268" r:id="rId10"/>
    <p:sldId id="338" r:id="rId11"/>
    <p:sldId id="340" r:id="rId12"/>
    <p:sldId id="339" r:id="rId13"/>
    <p:sldId id="260" r:id="rId14"/>
    <p:sldId id="341" r:id="rId15"/>
    <p:sldId id="342" r:id="rId16"/>
    <p:sldId id="343" r:id="rId17"/>
    <p:sldId id="344" r:id="rId18"/>
    <p:sldId id="346" r:id="rId19"/>
    <p:sldId id="347" r:id="rId20"/>
    <p:sldId id="352" r:id="rId21"/>
    <p:sldId id="353" r:id="rId22"/>
    <p:sldId id="355" r:id="rId23"/>
    <p:sldId id="354" r:id="rId24"/>
    <p:sldId id="349" r:id="rId25"/>
    <p:sldId id="350" r:id="rId2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080" y="-60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pPr/>
              <a:t>2019/10/14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pPr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579723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2011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947673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119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588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603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44066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0428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852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28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419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60957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68240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2789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4437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80849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46368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35650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40032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330021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90079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6987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813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90194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139702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87484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8955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9058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5570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1279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3909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23844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27506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45339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80701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8756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6315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41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34275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8273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07042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6040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85863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32661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66796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1918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3884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1145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4789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7088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80515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6912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27294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10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01403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83201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62949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22920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63434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47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285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707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09556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Lenguaje_de_marcado" TargetMode="External"/><Relationship Id="rId2" Type="http://schemas.openxmlformats.org/officeDocument/2006/relationships/hyperlink" Target="https://es.wikipedia.org/wiki/Dise&#241;o_gr&#225;fico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_management_system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en.wikipedia.org/wiki/Domain-specific_language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en.wikipedia.org/wiki/Relational_data_stream_management_syste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&#243;digo_abierto" TargetMode="Externa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ytheory.com/como-instalar-visual-studio-code-en-ubuntu-linux-y-derivada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://www.mclibre.org/consultar/informatica/lecciones/vsc-instalacion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oftware_propietario" TargetMode="External"/><Relationship Id="rId2" Type="http://schemas.openxmlformats.org/officeDocument/2006/relationships/hyperlink" Target="https://es.wikipedia.org/wiki/C&#243;digo_abierto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4195" y="1663553"/>
            <a:ext cx="15679611" cy="4833257"/>
          </a:xfrm>
        </p:spPr>
        <p:txBody>
          <a:bodyPr/>
          <a:lstStyle/>
          <a:p>
            <a:r>
              <a:rPr lang="en-US" altLang="ja-JP" dirty="0" smtClean="0"/>
              <a:t>VIS</a:t>
            </a:r>
            <a:r>
              <a:rPr lang="en-US" altLang="ja-JP" dirty="0" smtClean="0">
                <a:solidFill>
                  <a:schemeClr val="accent1"/>
                </a:solidFill>
              </a:rPr>
              <a:t>U</a:t>
            </a:r>
            <a:r>
              <a:rPr lang="en-US" altLang="ja-JP" dirty="0" smtClean="0"/>
              <a:t>AL ST</a:t>
            </a:r>
            <a:r>
              <a:rPr lang="en-US" altLang="ja-JP" dirty="0" smtClean="0">
                <a:solidFill>
                  <a:schemeClr val="accent1"/>
                </a:solidFill>
              </a:rPr>
              <a:t>U</a:t>
            </a:r>
            <a:r>
              <a:rPr lang="en-US" altLang="ja-JP" dirty="0" smtClean="0"/>
              <a:t>DIO C</a:t>
            </a:r>
            <a:r>
              <a:rPr lang="en-US" altLang="ja-JP" dirty="0" smtClean="0">
                <a:solidFill>
                  <a:schemeClr val="accent1"/>
                </a:solidFill>
              </a:rPr>
              <a:t>O</a:t>
            </a:r>
            <a:r>
              <a:rPr lang="en-US" altLang="ja-JP" dirty="0" smtClean="0"/>
              <a:t>DE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4195" y="6084626"/>
            <a:ext cx="15679611" cy="769258"/>
          </a:xfrm>
        </p:spPr>
        <p:txBody>
          <a:bodyPr/>
          <a:lstStyle/>
          <a:p>
            <a:r>
              <a:rPr kumimoji="1" lang="en-US" altLang="ja-JP" dirty="0" smtClean="0"/>
              <a:t>1º DAW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Gonzalo</a:t>
            </a:r>
            <a:endParaRPr kumimoji="1" lang="en-US" altLang="ja-JP" dirty="0"/>
          </a:p>
          <a:p>
            <a:r>
              <a:rPr kumimoji="1" lang="en-US" altLang="ja-JP" dirty="0" smtClean="0"/>
              <a:t>José Vicente</a:t>
            </a:r>
          </a:p>
          <a:p>
            <a:r>
              <a:rPr kumimoji="1" lang="en-US" altLang="ja-JP" dirty="0" smtClean="0"/>
              <a:t>Samuel</a:t>
            </a:r>
            <a:endParaRPr kumimoji="1" lang="ja-JP" altLang="en-US" dirty="0"/>
          </a:p>
        </p:txBody>
      </p:sp>
      <p:pic>
        <p:nvPicPr>
          <p:cNvPr id="6" name="Picture 3" descr="C:\Users\Informatica\Desktop\logo_visual_studio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133" y="1649773"/>
            <a:ext cx="2857500" cy="284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863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587">
        <p:fade/>
      </p:transition>
    </mc:Choice>
    <mc:Fallback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 xmlns="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5768" y="563053"/>
            <a:ext cx="9793088" cy="46915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57714" y="3338053"/>
            <a:ext cx="12772572" cy="1322848"/>
          </a:xfrm>
          <a:solidFill>
            <a:schemeClr val="tx1">
              <a:lumMod val="75000"/>
              <a:lumOff val="25000"/>
              <a:alpha val="82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9900" y="3403601"/>
            <a:ext cx="12268200" cy="161280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PERSONALIZACIÓN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519739"/>
            <a:ext cx="5080002" cy="537027"/>
          </a:xfrm>
          <a:solidFill>
            <a:schemeClr val="accent2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700" b="1" dirty="0" smtClean="0"/>
              <a:t>TEMA DE COLOR</a:t>
            </a:r>
            <a:endParaRPr kumimoji="1" lang="ja-JP" altLang="en-US" sz="27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042259"/>
            <a:ext cx="5080002" cy="3190641"/>
          </a:xfrm>
          <a:solidFill>
            <a:schemeClr val="tx2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Visual Studio Code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incluye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varios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temas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de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color.</a:t>
            </a:r>
          </a:p>
          <a:p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Los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temas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de color: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oscuro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claro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y de alto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contraste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. </a:t>
            </a:r>
            <a:endParaRPr lang="en-US" dirty="0" smtClean="0">
              <a:solidFill>
                <a:srgbClr val="D3D3D3"/>
              </a:solidFill>
              <a:latin typeface="Roboto" charset="0"/>
            </a:endParaRPr>
          </a:p>
          <a:p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Sencillo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cambio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</a:t>
            </a:r>
          </a:p>
          <a:p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File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← Preference ← Color theme </a:t>
            </a:r>
            <a:endParaRPr lang="en-US" dirty="0" smtClean="0">
              <a:solidFill>
                <a:srgbClr val="D3D3D3"/>
              </a:solidFill>
              <a:latin typeface="Roboto" charset="0"/>
            </a:endParaRPr>
          </a:p>
          <a:p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(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Por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comando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: ctrl+ k ctrl +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t).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519739"/>
            <a:ext cx="5080002" cy="537027"/>
          </a:xfrm>
          <a:solidFill>
            <a:schemeClr val="accent2">
              <a:alpha val="90000"/>
            </a:schemeClr>
          </a:solidFill>
        </p:spPr>
        <p:txBody>
          <a:bodyPr>
            <a:noAutofit/>
          </a:bodyPr>
          <a:lstStyle/>
          <a:p>
            <a:r>
              <a:rPr kumimoji="1" lang="en-US" altLang="ja-JP" sz="2700" b="1" dirty="0" smtClean="0"/>
              <a:t>ÁREA DE TRABAJO</a:t>
            </a:r>
            <a:endParaRPr kumimoji="1" lang="ja-JP" altLang="en-US" sz="2700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042259"/>
            <a:ext cx="5080002" cy="3165241"/>
          </a:xfrm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Parte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izquierda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aparece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el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explorador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donde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veremos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los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archivos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disponibles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en la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derecha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en forma 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carpeta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y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subcarpeta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los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archivos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abiertos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cuando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entramos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en un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archivo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arriba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nos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aparece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la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ruta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donde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esta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guardado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y el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formato</a:t>
            </a:r>
            <a:r>
              <a:rPr lang="es-ES" dirty="0" smtClean="0"/>
              <a:t>.</a:t>
            </a:r>
            <a:endParaRPr lang="en-US" dirty="0" smtClean="0">
              <a:solidFill>
                <a:srgbClr val="D3D3D3"/>
              </a:solidFill>
              <a:latin typeface="Roboto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505232"/>
            <a:ext cx="5080002" cy="537027"/>
          </a:xfrm>
          <a:solidFill>
            <a:schemeClr val="accent2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700" b="1" dirty="0" smtClean="0"/>
              <a:t>CUADRO DE HERRAMIENTAS</a:t>
            </a:r>
            <a:endParaRPr kumimoji="1" lang="ja-JP" altLang="en-US" sz="2700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027752"/>
            <a:ext cx="5080002" cy="3154348"/>
          </a:xfrm>
          <a:solidFill>
            <a:schemeClr val="tx2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El cuadro de herramientas muestra iconos para</a:t>
            </a:r>
          </a:p>
          <a:p>
            <a:r>
              <a:rPr lang="es-ES" dirty="0" smtClean="0"/>
              <a:t>controles y otros elementos que se pueden agregar</a:t>
            </a:r>
            <a:r>
              <a:rPr lang="es-ES" dirty="0" smtClean="0"/>
              <a:t>.</a:t>
            </a:r>
          </a:p>
          <a:p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File ← preference ← settings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tenemos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opciones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texto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fuente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cursor ,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paleta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colores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edici</a:t>
            </a:r>
            <a:r>
              <a:rPr lang="es-ES" dirty="0" smtClean="0">
                <a:solidFill>
                  <a:srgbClr val="D3D3D3"/>
                </a:solidFill>
                <a:latin typeface="Roboto" charset="0"/>
              </a:rPr>
              <a:t>ó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n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del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área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trabajo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y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edición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de los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plugins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instalados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(a la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hora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trabajar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con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ese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plugin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) </a:t>
            </a:r>
            <a:r>
              <a:rPr kumimoji="1" lang="es-ES" dirty="0" smtClean="0"/>
              <a:t>.</a:t>
            </a:r>
            <a:endParaRPr lang="en-US" dirty="0" smtClean="0">
              <a:solidFill>
                <a:srgbClr val="D3D3D3"/>
              </a:solidFill>
              <a:latin typeface="Roboto" charset="0"/>
            </a:endParaRPr>
          </a:p>
        </p:txBody>
      </p:sp>
      <p:sp>
        <p:nvSpPr>
          <p:cNvPr id="15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581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5560">
        <p14:flip dir="r"/>
      </p:transition>
    </mc:Choice>
    <mc:Fallback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</p:spPr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4413" y="2200275"/>
            <a:ext cx="9201150" cy="2181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828" y="480652"/>
            <a:ext cx="6071286" cy="55645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9900" y="4165601"/>
            <a:ext cx="12268200" cy="161280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PLUGINS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BUSCAR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Búsqueda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simple,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desde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el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propio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editor.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Pulsando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en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extensión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o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las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teclas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ctrl+mayus+X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se accede a la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instalación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de los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plugins</a:t>
            </a:r>
            <a:r>
              <a:rPr kumimoji="1" lang="es-ES" dirty="0" smtClean="0"/>
              <a:t>.</a:t>
            </a:r>
            <a:endParaRPr lang="en-US" dirty="0" smtClean="0">
              <a:solidFill>
                <a:srgbClr val="D3D3D3"/>
              </a:solidFill>
              <a:latin typeface="Roboto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INSTALAR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Paso 1 </a:t>
            </a:r>
            <a:r>
              <a:rPr kumimoji="1" lang="en-US" altLang="ja-JP" dirty="0" err="1" smtClean="0"/>
              <a:t>entrar</a:t>
            </a:r>
            <a:r>
              <a:rPr kumimoji="1" lang="en-US" altLang="ja-JP" dirty="0" smtClean="0"/>
              <a:t> en </a:t>
            </a:r>
            <a:r>
              <a:rPr kumimoji="1" lang="en-US" altLang="ja-JP" dirty="0" err="1" smtClean="0"/>
              <a:t>extensión</a:t>
            </a:r>
            <a:r>
              <a:rPr kumimoji="1" lang="en-US" altLang="ja-JP" dirty="0" smtClean="0"/>
              <a:t>.</a:t>
            </a:r>
          </a:p>
          <a:p>
            <a:r>
              <a:rPr kumimoji="1" lang="es-ES" altLang="ja-JP" dirty="0" smtClean="0"/>
              <a:t>Paso 2 buscar el </a:t>
            </a:r>
            <a:r>
              <a:rPr kumimoji="1" lang="es-ES" altLang="ja-JP" dirty="0" err="1" smtClean="0"/>
              <a:t>plugin</a:t>
            </a:r>
            <a:r>
              <a:rPr kumimoji="1" lang="es-ES" altLang="ja-JP" dirty="0" smtClean="0"/>
              <a:t> deseado.</a:t>
            </a:r>
          </a:p>
          <a:p>
            <a:r>
              <a:rPr kumimoji="1" lang="es-ES" altLang="ja-JP" dirty="0" smtClean="0"/>
              <a:t>Paso 3 pulsar en </a:t>
            </a:r>
            <a:r>
              <a:rPr kumimoji="1" lang="es-ES" altLang="ja-JP" dirty="0" err="1" smtClean="0"/>
              <a:t>install</a:t>
            </a:r>
            <a:r>
              <a:rPr kumimoji="1" lang="es-ES" altLang="ja-JP" dirty="0" smtClean="0"/>
              <a:t> y reiniciar cuando se instale.</a:t>
            </a:r>
            <a:endParaRPr kumimoji="1" lang="es-ES" altLang="ja-JP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DESINSTALAR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Pulsamos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en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extensión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y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buscamos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el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plugin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deseado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.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Una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vez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encontrado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tenemos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las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opciones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deshabilitar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o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desinstalar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.</a:t>
            </a:r>
            <a:endParaRPr lang="en-US" dirty="0">
              <a:solidFill>
                <a:srgbClr val="D3D3D3"/>
              </a:solidFill>
              <a:latin typeface="Roboto" charset="0"/>
            </a:endParaRPr>
          </a:p>
        </p:txBody>
      </p:sp>
      <p:sp>
        <p:nvSpPr>
          <p:cNvPr id="15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581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5560">
        <p14:flip dir="r"/>
      </p:transition>
    </mc:Choice>
    <mc:Fallback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04143" y="1790700"/>
            <a:ext cx="3690257" cy="1759857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ATAJOS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735286" y="5087259"/>
            <a:ext cx="13008982" cy="2405741"/>
          </a:xfrm>
        </p:spPr>
        <p:txBody>
          <a:bodyPr/>
          <a:lstStyle/>
          <a:p>
            <a:r>
              <a:rPr lang="es-ES" dirty="0" smtClean="0"/>
              <a:t>MÉTODOS </a:t>
            </a:r>
            <a:r>
              <a:rPr lang="es-ES" dirty="0" smtClean="0"/>
              <a:t>KEYBINDING: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Para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configurar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o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personalizar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dichos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atajos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debemos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irnos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a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archivo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/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preferencias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/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Métodos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abreviados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por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teclado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.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Aquí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nos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abrirá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una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lista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con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todos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los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atajos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teclados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que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hay y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podemos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configurar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al gusto 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cada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uno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para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ello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basta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con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pinchar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en el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atajo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deseado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y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cambiarlo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.</a:t>
            </a:r>
            <a:endParaRPr kumimoji="1" lang="en-US" altLang="ja-JP" dirty="0"/>
          </a:p>
          <a:p>
            <a:r>
              <a:rPr lang="es-ES" dirty="0" smtClean="0"/>
              <a:t>EXTENSIONES </a:t>
            </a:r>
            <a:r>
              <a:rPr lang="es-ES" dirty="0" smtClean="0"/>
              <a:t>KEYMAP: </a:t>
            </a:r>
            <a:r>
              <a:rPr lang="es-ES" dirty="0" smtClean="0"/>
              <a:t>Existen extensiones que modifican los métodos </a:t>
            </a:r>
            <a:r>
              <a:rPr lang="es-ES" dirty="0" smtClean="0"/>
              <a:t>abreviados de </a:t>
            </a:r>
            <a:r>
              <a:rPr lang="es-ES" dirty="0" smtClean="0"/>
              <a:t>VS </a:t>
            </a:r>
            <a:r>
              <a:rPr lang="es-ES" dirty="0" err="1" smtClean="0"/>
              <a:t>Code</a:t>
            </a:r>
            <a:r>
              <a:rPr lang="es-ES" dirty="0" smtClean="0"/>
              <a:t> para que coincidan con los de otros editores.</a:t>
            </a:r>
            <a:endParaRPr kumimoji="1" lang="ja-JP" altLang="en-US" dirty="0"/>
          </a:p>
        </p:txBody>
      </p:sp>
      <p:sp>
        <p:nvSpPr>
          <p:cNvPr id="9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grpSp>
        <p:nvGrpSpPr>
          <p:cNvPr id="11" name="10 Grupo"/>
          <p:cNvGrpSpPr/>
          <p:nvPr/>
        </p:nvGrpSpPr>
        <p:grpSpPr>
          <a:xfrm>
            <a:off x="965200" y="3359220"/>
            <a:ext cx="3479800" cy="4578280"/>
            <a:chOff x="10744200" y="901700"/>
            <a:chExt cx="5753100" cy="7569200"/>
          </a:xfrm>
        </p:grpSpPr>
        <p:sp>
          <p:nvSpPr>
            <p:cNvPr id="6" name="5 Rectángulo redondeado"/>
            <p:cNvSpPr/>
            <p:nvPr/>
          </p:nvSpPr>
          <p:spPr>
            <a:xfrm>
              <a:off x="10744200" y="901700"/>
              <a:ext cx="5753100" cy="7569200"/>
            </a:xfrm>
            <a:prstGeom prst="round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s-ES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68063" y="1525588"/>
              <a:ext cx="4903787" cy="629126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</p:grp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6400" y="833843"/>
            <a:ext cx="5678488" cy="371434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23053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84">
        <p15:prstTrans prst="prestige"/>
      </p:transition>
    </mc:Choice>
    <mc:Fallback>
      <p:transition spd="slow" advTm="30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SOPORTE</a:t>
            </a:r>
            <a:br>
              <a:rPr kumimoji="1" lang="en-US" altLang="ja-JP" dirty="0" smtClean="0"/>
            </a:br>
            <a:r>
              <a:rPr kumimoji="1" lang="en-US" altLang="ja-JP" dirty="0" smtClean="0"/>
              <a:t>Y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>
                <a:solidFill>
                  <a:schemeClr val="accent1"/>
                </a:solidFill>
              </a:rPr>
              <a:t>ACTUALIZACIÓN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49257" y="6487885"/>
            <a:ext cx="11103428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199"/>
              </a:spcBef>
            </a:pPr>
            <a:r>
              <a:rPr lang="en-US" sz="1800" spc="-1" dirty="0" smtClean="0">
                <a:solidFill>
                  <a:srgbClr val="EAEAEA"/>
                </a:solidFill>
              </a:rPr>
              <a:t>De </a:t>
            </a:r>
            <a:r>
              <a:rPr lang="en-US" sz="1800" spc="-1" dirty="0" err="1" smtClean="0">
                <a:solidFill>
                  <a:srgbClr val="EAEAEA"/>
                </a:solidFill>
              </a:rPr>
              <a:t>manera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predeterminada</a:t>
            </a:r>
            <a:r>
              <a:rPr lang="en-US" sz="1800" spc="-1" dirty="0" smtClean="0">
                <a:solidFill>
                  <a:srgbClr val="EAEAEA"/>
                </a:solidFill>
              </a:rPr>
              <a:t>, Visual Studio </a:t>
            </a:r>
            <a:r>
              <a:rPr lang="en-US" sz="1800" spc="-1" dirty="0" err="1" smtClean="0">
                <a:solidFill>
                  <a:srgbClr val="EAEAEA"/>
                </a:solidFill>
              </a:rPr>
              <a:t>continúa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buscando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actualizaciones</a:t>
            </a:r>
            <a:r>
              <a:rPr lang="en-US" sz="1800" spc="-1" dirty="0" smtClean="0">
                <a:solidFill>
                  <a:srgbClr val="EAEAEA"/>
                </a:solidFill>
              </a:rPr>
              <a:t> en </a:t>
            </a:r>
            <a:r>
              <a:rPr lang="en-US" sz="1800" spc="-1" dirty="0" err="1" smtClean="0">
                <a:solidFill>
                  <a:srgbClr val="EAEAEA"/>
                </a:solidFill>
              </a:rPr>
              <a:t>línea</a:t>
            </a:r>
            <a:r>
              <a:rPr lang="en-US" sz="1800" spc="-1" dirty="0" smtClean="0">
                <a:solidFill>
                  <a:srgbClr val="EAEAEA"/>
                </a:solidFill>
              </a:rPr>
              <a:t>, </a:t>
            </a:r>
            <a:r>
              <a:rPr lang="en-US" sz="1800" spc="-1" dirty="0" err="1" smtClean="0">
                <a:solidFill>
                  <a:srgbClr val="EAEAEA"/>
                </a:solidFill>
              </a:rPr>
              <a:t>incluso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si</a:t>
            </a:r>
            <a:r>
              <a:rPr lang="en-US" sz="1800" spc="-1" dirty="0" smtClean="0">
                <a:solidFill>
                  <a:srgbClr val="EAEAEA"/>
                </a:solidFill>
              </a:rPr>
              <a:t> la </a:t>
            </a:r>
            <a:r>
              <a:rPr lang="en-US" sz="1800" spc="-1" dirty="0" err="1" smtClean="0">
                <a:solidFill>
                  <a:srgbClr val="EAEAEA"/>
                </a:solidFill>
              </a:rPr>
              <a:t>instalación</a:t>
            </a:r>
            <a:r>
              <a:rPr lang="en-US" sz="1800" spc="-1" dirty="0" smtClean="0">
                <a:solidFill>
                  <a:srgbClr val="EAEAEA"/>
                </a:solidFill>
              </a:rPr>
              <a:t> se ha </a:t>
            </a:r>
            <a:r>
              <a:rPr lang="en-US" sz="1800" spc="-1" dirty="0" err="1" smtClean="0">
                <a:solidFill>
                  <a:srgbClr val="EAEAEA"/>
                </a:solidFill>
              </a:rPr>
              <a:t>implementado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desde</a:t>
            </a:r>
            <a:r>
              <a:rPr lang="en-US" sz="1800" spc="-1" dirty="0" smtClean="0">
                <a:solidFill>
                  <a:srgbClr val="EAEAEA"/>
                </a:solidFill>
              </a:rPr>
              <a:t> un </a:t>
            </a:r>
            <a:r>
              <a:rPr lang="en-US" sz="1800" spc="-1" dirty="0" err="1" smtClean="0">
                <a:solidFill>
                  <a:srgbClr val="EAEAEA"/>
                </a:solidFill>
              </a:rPr>
              <a:t>recurso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compartido</a:t>
            </a:r>
            <a:r>
              <a:rPr lang="en-US" sz="1800" spc="-1" dirty="0" smtClean="0">
                <a:solidFill>
                  <a:srgbClr val="EAEAEA"/>
                </a:solidFill>
              </a:rPr>
              <a:t> de red. Si hay </a:t>
            </a:r>
            <a:r>
              <a:rPr lang="en-US" sz="1800" spc="-1" dirty="0" err="1" smtClean="0">
                <a:solidFill>
                  <a:srgbClr val="EAEAEA"/>
                </a:solidFill>
              </a:rPr>
              <a:t>alguna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actualización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disponible</a:t>
            </a:r>
            <a:r>
              <a:rPr lang="en-US" sz="1800" spc="-1" dirty="0" smtClean="0">
                <a:solidFill>
                  <a:srgbClr val="EAEAEA"/>
                </a:solidFill>
              </a:rPr>
              <a:t>, el </a:t>
            </a:r>
            <a:r>
              <a:rPr lang="en-US" sz="1800" spc="-1" dirty="0" err="1" smtClean="0">
                <a:solidFill>
                  <a:srgbClr val="EAEAEA"/>
                </a:solidFill>
              </a:rPr>
              <a:t>usuario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puede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instalarla</a:t>
            </a:r>
            <a:r>
              <a:rPr lang="en-US" sz="1800" spc="-1" dirty="0" smtClean="0">
                <a:solidFill>
                  <a:srgbClr val="EAEAEA"/>
                </a:solidFill>
              </a:rPr>
              <a:t>. </a:t>
            </a:r>
            <a:r>
              <a:rPr lang="en-US" sz="1800" spc="-1" dirty="0" err="1" smtClean="0">
                <a:solidFill>
                  <a:srgbClr val="EAEAEA"/>
                </a:solidFill>
              </a:rPr>
              <a:t>Cualquier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contenido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actualizado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que</a:t>
            </a:r>
            <a:r>
              <a:rPr lang="en-US" sz="1800" spc="-1" dirty="0" smtClean="0">
                <a:solidFill>
                  <a:srgbClr val="EAEAEA"/>
                </a:solidFill>
              </a:rPr>
              <a:t> no se </a:t>
            </a:r>
            <a:r>
              <a:rPr lang="en-US" sz="1800" spc="-1" dirty="0" err="1" smtClean="0">
                <a:solidFill>
                  <a:srgbClr val="EAEAEA"/>
                </a:solidFill>
              </a:rPr>
              <a:t>encuentre</a:t>
            </a:r>
            <a:r>
              <a:rPr lang="en-US" sz="1800" spc="-1" dirty="0" smtClean="0">
                <a:solidFill>
                  <a:srgbClr val="EAEAEA"/>
                </a:solidFill>
              </a:rPr>
              <a:t> en el </a:t>
            </a:r>
            <a:r>
              <a:rPr lang="en-US" sz="1800" spc="-1" dirty="0" err="1" smtClean="0">
                <a:solidFill>
                  <a:srgbClr val="EAEAEA"/>
                </a:solidFill>
              </a:rPr>
              <a:t>diseño</a:t>
            </a:r>
            <a:r>
              <a:rPr lang="en-US" sz="1800" spc="-1" dirty="0" smtClean="0">
                <a:solidFill>
                  <a:srgbClr val="EAEAEA"/>
                </a:solidFill>
              </a:rPr>
              <a:t> sin </a:t>
            </a:r>
            <a:r>
              <a:rPr lang="en-US" sz="1800" spc="-1" dirty="0" err="1" smtClean="0">
                <a:solidFill>
                  <a:srgbClr val="EAEAEA"/>
                </a:solidFill>
              </a:rPr>
              <a:t>conexión</a:t>
            </a:r>
            <a:r>
              <a:rPr lang="en-US" sz="1800" spc="-1" dirty="0" smtClean="0">
                <a:solidFill>
                  <a:srgbClr val="EAEAEA"/>
                </a:solidFill>
              </a:rPr>
              <a:t> se </a:t>
            </a:r>
            <a:r>
              <a:rPr lang="en-US" sz="1800" spc="-1" dirty="0" err="1" smtClean="0">
                <a:solidFill>
                  <a:srgbClr val="EAEAEA"/>
                </a:solidFill>
              </a:rPr>
              <a:t>descarga</a:t>
            </a:r>
            <a:r>
              <a:rPr lang="en-US" sz="1800" spc="-1" dirty="0" smtClean="0">
                <a:solidFill>
                  <a:srgbClr val="EAEAEA"/>
                </a:solidFill>
              </a:rPr>
              <a:t> de la web.</a:t>
            </a:r>
            <a:endParaRPr lang="en-US" sz="1800" spc="-1" dirty="0" smtClean="0">
              <a:solidFill>
                <a:srgbClr val="D3D3D3"/>
              </a:solidFill>
            </a:endParaRPr>
          </a:p>
          <a:p>
            <a:pPr>
              <a:lnSpc>
                <a:spcPct val="130000"/>
              </a:lnSpc>
              <a:spcBef>
                <a:spcPts val="1199"/>
              </a:spcBef>
            </a:pPr>
            <a:r>
              <a:rPr lang="en-US" sz="1800" spc="-1" dirty="0" smtClean="0">
                <a:solidFill>
                  <a:srgbClr val="EAEAEA"/>
                </a:solidFill>
              </a:rPr>
              <a:t>Si </a:t>
            </a:r>
            <a:r>
              <a:rPr lang="en-US" sz="1800" spc="-1" dirty="0" err="1" smtClean="0">
                <a:solidFill>
                  <a:srgbClr val="EAEAEA"/>
                </a:solidFill>
              </a:rPr>
              <a:t>quiere</a:t>
            </a:r>
            <a:r>
              <a:rPr lang="en-US" sz="1800" spc="-1" dirty="0" smtClean="0">
                <a:solidFill>
                  <a:srgbClr val="EAEAEA"/>
                </a:solidFill>
              </a:rPr>
              <a:t> control </a:t>
            </a:r>
            <a:r>
              <a:rPr lang="en-US" sz="1800" spc="-1" dirty="0" err="1" smtClean="0">
                <a:solidFill>
                  <a:srgbClr val="EAEAEA"/>
                </a:solidFill>
              </a:rPr>
              <a:t>directo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sobre</a:t>
            </a:r>
            <a:r>
              <a:rPr lang="en-US" sz="1800" spc="-1" dirty="0" smtClean="0">
                <a:solidFill>
                  <a:srgbClr val="EAEAEA"/>
                </a:solidFill>
              </a:rPr>
              <a:t> el </a:t>
            </a:r>
            <a:r>
              <a:rPr lang="en-US" sz="1800" spc="-1" dirty="0" err="1" smtClean="0">
                <a:solidFill>
                  <a:srgbClr val="EAEAEA"/>
                </a:solidFill>
              </a:rPr>
              <a:t>lugar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donde</a:t>
            </a:r>
            <a:r>
              <a:rPr lang="en-US" sz="1800" spc="-1" dirty="0" smtClean="0">
                <a:solidFill>
                  <a:srgbClr val="EAEAEA"/>
                </a:solidFill>
              </a:rPr>
              <a:t> Visual Studio </a:t>
            </a:r>
            <a:r>
              <a:rPr lang="en-US" sz="1800" spc="-1" dirty="0" err="1" smtClean="0">
                <a:solidFill>
                  <a:srgbClr val="EAEAEA"/>
                </a:solidFill>
              </a:rPr>
              <a:t>busca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actualizaciones</a:t>
            </a:r>
            <a:r>
              <a:rPr lang="en-US" sz="1800" spc="-1" dirty="0" smtClean="0">
                <a:solidFill>
                  <a:srgbClr val="EAEAEA"/>
                </a:solidFill>
              </a:rPr>
              <a:t>, </a:t>
            </a:r>
            <a:r>
              <a:rPr lang="en-US" sz="1800" spc="-1" dirty="0" err="1" smtClean="0">
                <a:solidFill>
                  <a:srgbClr val="EAEAEA"/>
                </a:solidFill>
              </a:rPr>
              <a:t>puede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modificar</a:t>
            </a:r>
            <a:r>
              <a:rPr lang="en-US" sz="1800" spc="-1" dirty="0" smtClean="0">
                <a:solidFill>
                  <a:srgbClr val="EAEAEA"/>
                </a:solidFill>
              </a:rPr>
              <a:t> la </a:t>
            </a:r>
            <a:r>
              <a:rPr lang="en-US" sz="1800" spc="-1" dirty="0" err="1" smtClean="0">
                <a:solidFill>
                  <a:srgbClr val="EAEAEA"/>
                </a:solidFill>
              </a:rPr>
              <a:t>ubicación</a:t>
            </a:r>
            <a:r>
              <a:rPr lang="en-US" sz="1800" spc="-1" dirty="0" smtClean="0">
                <a:solidFill>
                  <a:srgbClr val="EAEAEA"/>
                </a:solidFill>
              </a:rPr>
              <a:t> de </a:t>
            </a:r>
            <a:r>
              <a:rPr lang="en-US" sz="1800" spc="-1" dirty="0" err="1" smtClean="0">
                <a:solidFill>
                  <a:srgbClr val="EAEAEA"/>
                </a:solidFill>
              </a:rPr>
              <a:t>búsqueda</a:t>
            </a:r>
            <a:r>
              <a:rPr lang="en-US" sz="1800" spc="-1" dirty="0" smtClean="0">
                <a:solidFill>
                  <a:srgbClr val="EAEAEA"/>
                </a:solidFill>
              </a:rPr>
              <a:t>. </a:t>
            </a:r>
            <a:r>
              <a:rPr lang="en-US" sz="1800" spc="-1" dirty="0" err="1" smtClean="0">
                <a:solidFill>
                  <a:srgbClr val="EAEAEA"/>
                </a:solidFill>
              </a:rPr>
              <a:t>También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puede</a:t>
            </a:r>
            <a:r>
              <a:rPr lang="en-US" sz="1800" spc="-1" dirty="0" smtClean="0">
                <a:solidFill>
                  <a:srgbClr val="EAEAEA"/>
                </a:solidFill>
              </a:rPr>
              <a:t> </a:t>
            </a:r>
            <a:r>
              <a:rPr lang="en-US" sz="1800" spc="-1" dirty="0" err="1" smtClean="0">
                <a:solidFill>
                  <a:srgbClr val="EAEAEA"/>
                </a:solidFill>
              </a:rPr>
              <a:t>controlar</a:t>
            </a:r>
            <a:r>
              <a:rPr lang="en-US" sz="1800" spc="-1" dirty="0" smtClean="0">
                <a:solidFill>
                  <a:srgbClr val="EAEAEA"/>
                </a:solidFill>
              </a:rPr>
              <a:t> la </a:t>
            </a:r>
            <a:r>
              <a:rPr lang="en-US" sz="1800" spc="-1" dirty="0" err="1" smtClean="0">
                <a:solidFill>
                  <a:srgbClr val="EAEAEA"/>
                </a:solidFill>
              </a:rPr>
              <a:t>versión</a:t>
            </a:r>
            <a:r>
              <a:rPr lang="en-US" sz="1800" spc="-1" dirty="0" smtClean="0">
                <a:solidFill>
                  <a:srgbClr val="EAEAEA"/>
                </a:solidFill>
              </a:rPr>
              <a:t> a la </a:t>
            </a:r>
            <a:r>
              <a:rPr lang="en-US" sz="1800" spc="-1" dirty="0" err="1" smtClean="0">
                <a:solidFill>
                  <a:srgbClr val="EAEAEA"/>
                </a:solidFill>
              </a:rPr>
              <a:t>que</a:t>
            </a:r>
            <a:r>
              <a:rPr lang="en-US" sz="1800" spc="-1" dirty="0" smtClean="0">
                <a:solidFill>
                  <a:srgbClr val="EAEAEA"/>
                </a:solidFill>
              </a:rPr>
              <a:t> se </a:t>
            </a:r>
            <a:r>
              <a:rPr lang="en-US" sz="1800" spc="-1" dirty="0" err="1" smtClean="0">
                <a:solidFill>
                  <a:srgbClr val="EAEAEA"/>
                </a:solidFill>
              </a:rPr>
              <a:t>actualizan</a:t>
            </a:r>
            <a:r>
              <a:rPr lang="en-US" sz="1800" spc="-1" dirty="0" smtClean="0">
                <a:solidFill>
                  <a:srgbClr val="EAEAEA"/>
                </a:solidFill>
              </a:rPr>
              <a:t> los </a:t>
            </a:r>
            <a:r>
              <a:rPr lang="en-US" sz="1800" spc="-1" dirty="0" err="1" smtClean="0">
                <a:solidFill>
                  <a:srgbClr val="EAEAEA"/>
                </a:solidFill>
              </a:rPr>
              <a:t>usuarios</a:t>
            </a:r>
            <a:r>
              <a:rPr lang="en-US" sz="1800" spc="-1" dirty="0" smtClean="0">
                <a:solidFill>
                  <a:srgbClr val="EAEAEA"/>
                </a:solidFill>
              </a:rPr>
              <a:t>..</a:t>
            </a:r>
            <a:endParaRPr lang="en-US" sz="1800" spc="-1" dirty="0" smtClean="0">
              <a:solidFill>
                <a:srgbClr val="D3D3D3"/>
              </a:solidFill>
            </a:endParaRPr>
          </a:p>
        </p:txBody>
      </p:sp>
      <p:pic>
        <p:nvPicPr>
          <p:cNvPr id="4099" name="Picture 3" descr="C:\Users\Informatica\Desktop\actualizacion_sopo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59" y="2370364"/>
            <a:ext cx="4286250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416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174">
        <p14:flip dir="r"/>
      </p:transition>
    </mc:Choice>
    <mc:Fallback>
      <p:transition spd="slow" advTm="31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OPTIMIZACIÓN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LENGUAJES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b="1" dirty="0" smtClean="0"/>
              <a:t>HTML</a:t>
            </a:r>
            <a:endParaRPr kumimoji="1" lang="ja-JP" alt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endParaRPr lang="es-ES" dirty="0" smtClean="0"/>
          </a:p>
          <a:p>
            <a:r>
              <a:rPr lang="es-ES" dirty="0" smtClean="0"/>
              <a:t>HTML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Suggestion</a:t>
            </a:r>
            <a:endParaRPr lang="es-ES" dirty="0" smtClean="0"/>
          </a:p>
          <a:p>
            <a:r>
              <a:rPr lang="es-ES" dirty="0" smtClean="0"/>
              <a:t>HTML CSS </a:t>
            </a:r>
            <a:r>
              <a:rPr lang="es-ES" dirty="0" err="1" smtClean="0"/>
              <a:t>Suport</a:t>
            </a:r>
            <a:endParaRPr lang="es-ES" dirty="0" smtClean="0"/>
          </a:p>
          <a:p>
            <a:r>
              <a:rPr lang="es-ES" dirty="0" smtClean="0"/>
              <a:t>Auto </a:t>
            </a:r>
            <a:r>
              <a:rPr lang="es-ES" dirty="0" err="1" smtClean="0"/>
              <a:t>Close</a:t>
            </a:r>
            <a:r>
              <a:rPr lang="es-ES" dirty="0" smtClean="0"/>
              <a:t> </a:t>
            </a:r>
            <a:r>
              <a:rPr lang="es-ES" dirty="0" err="1" smtClean="0"/>
              <a:t>Tag</a:t>
            </a:r>
            <a:endParaRPr lang="es-ES" dirty="0" smtClean="0"/>
          </a:p>
          <a:p>
            <a:r>
              <a:rPr kumimoji="1" lang="es-ES" altLang="ja-JP" dirty="0" smtClean="0"/>
              <a:t>ECT…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b="1" dirty="0" smtClean="0"/>
              <a:t>CSS</a:t>
            </a:r>
            <a:endParaRPr kumimoji="1" lang="ja-JP" alt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lang="es-ES" dirty="0" err="1" smtClean="0"/>
              <a:t>Stylelint</a:t>
            </a:r>
            <a:endParaRPr lang="es-ES" dirty="0" smtClean="0"/>
          </a:p>
          <a:p>
            <a:r>
              <a:rPr lang="es-ES" dirty="0" err="1" smtClean="0"/>
              <a:t>Intellisense</a:t>
            </a:r>
            <a:r>
              <a:rPr lang="es-ES" dirty="0" smtClean="0"/>
              <a:t> por CSS</a:t>
            </a:r>
          </a:p>
          <a:p>
            <a:r>
              <a:rPr lang="es-ES" dirty="0" smtClean="0"/>
              <a:t>Live HTML </a:t>
            </a:r>
            <a:r>
              <a:rPr lang="es-ES" dirty="0" err="1" smtClean="0"/>
              <a:t>Previewer</a:t>
            </a:r>
            <a:endParaRPr lang="es-ES" dirty="0" smtClean="0"/>
          </a:p>
          <a:p>
            <a:r>
              <a:rPr kumimoji="1" lang="es-ES" altLang="ja-JP" dirty="0" smtClean="0"/>
              <a:t>ECT..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b="1" dirty="0" smtClean="0"/>
              <a:t>JAVASCRIPT</a:t>
            </a:r>
            <a:endParaRPr kumimoji="1" lang="ja-JP" altLang="en-US" b="1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Formater</a:t>
            </a:r>
            <a:endParaRPr lang="es-ES" dirty="0" smtClean="0"/>
          </a:p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Spell</a:t>
            </a:r>
            <a:r>
              <a:rPr lang="es-ES" dirty="0" smtClean="0"/>
              <a:t> </a:t>
            </a:r>
            <a:r>
              <a:rPr lang="es-ES" dirty="0" err="1" smtClean="0"/>
              <a:t>Checker</a:t>
            </a:r>
            <a:endParaRPr lang="es-ES" dirty="0" smtClean="0"/>
          </a:p>
          <a:p>
            <a:r>
              <a:rPr lang="es-ES" dirty="0" smtClean="0"/>
              <a:t>Quokka.js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b="1" dirty="0" smtClean="0"/>
              <a:t>GO</a:t>
            </a:r>
            <a:endParaRPr kumimoji="1" lang="ja-JP" altLang="en-US" b="1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spc="-1" dirty="0" smtClean="0">
                <a:solidFill>
                  <a:srgbClr val="D3D3D3"/>
                </a:solidFill>
              </a:rPr>
              <a:t>Es un </a:t>
            </a:r>
            <a:r>
              <a:rPr lang="en-US" spc="-1" dirty="0" err="1" smtClean="0">
                <a:solidFill>
                  <a:srgbClr val="D3D3D3"/>
                </a:solidFill>
              </a:rPr>
              <a:t>estático</a:t>
            </a:r>
            <a:r>
              <a:rPr lang="en-US" spc="-1" dirty="0" smtClean="0">
                <a:solidFill>
                  <a:srgbClr val="D3D3D3"/>
                </a:solidFill>
              </a:rPr>
              <a:t> de </a:t>
            </a:r>
            <a:r>
              <a:rPr lang="en-US" spc="-1" dirty="0" err="1" smtClean="0">
                <a:solidFill>
                  <a:srgbClr val="D3D3D3"/>
                </a:solidFill>
              </a:rPr>
              <a:t>tipos</a:t>
            </a:r>
            <a:r>
              <a:rPr lang="en-US" spc="-1" dirty="0" smtClean="0">
                <a:solidFill>
                  <a:srgbClr val="D3D3D3"/>
                </a:solidFill>
              </a:rPr>
              <a:t> , </a:t>
            </a:r>
            <a:r>
              <a:rPr lang="en-US" spc="-1" dirty="0" err="1" smtClean="0">
                <a:solidFill>
                  <a:srgbClr val="D3D3D3"/>
                </a:solidFill>
              </a:rPr>
              <a:t>compilado</a:t>
            </a:r>
            <a:r>
              <a:rPr lang="en-US" spc="-1" dirty="0" smtClean="0">
                <a:solidFill>
                  <a:srgbClr val="D3D3D3"/>
                </a:solidFill>
              </a:rPr>
              <a:t> </a:t>
            </a:r>
            <a:r>
              <a:rPr lang="en-US" spc="-1" dirty="0" err="1" smtClean="0">
                <a:solidFill>
                  <a:srgbClr val="D3D3D3"/>
                </a:solidFill>
              </a:rPr>
              <a:t>lenguaje</a:t>
            </a:r>
            <a:r>
              <a:rPr lang="en-US" spc="-1" dirty="0" smtClean="0">
                <a:solidFill>
                  <a:srgbClr val="D3D3D3"/>
                </a:solidFill>
              </a:rPr>
              <a:t> de </a:t>
            </a:r>
            <a:r>
              <a:rPr lang="en-US" spc="-1" dirty="0" err="1" smtClean="0">
                <a:solidFill>
                  <a:srgbClr val="D3D3D3"/>
                </a:solidFill>
              </a:rPr>
              <a:t>programación</a:t>
            </a:r>
            <a:r>
              <a:rPr lang="en-US" spc="-1" dirty="0" smtClean="0">
                <a:solidFill>
                  <a:srgbClr val="D3D3D3"/>
                </a:solidFill>
              </a:rPr>
              <a:t> </a:t>
            </a:r>
            <a:r>
              <a:rPr lang="en-US" spc="-1" dirty="0" err="1" smtClean="0">
                <a:solidFill>
                  <a:srgbClr val="D3D3D3"/>
                </a:solidFill>
              </a:rPr>
              <a:t>diseñado</a:t>
            </a:r>
            <a:r>
              <a:rPr lang="en-US" spc="-1" dirty="0" smtClean="0">
                <a:solidFill>
                  <a:srgbClr val="D3D3D3"/>
                </a:solidFill>
              </a:rPr>
              <a:t> en Google </a:t>
            </a:r>
            <a:r>
              <a:rPr lang="en-US" spc="-1" dirty="0" err="1" smtClean="0">
                <a:solidFill>
                  <a:srgbClr val="D3D3D3"/>
                </a:solidFill>
              </a:rPr>
              <a:t>por</a:t>
            </a:r>
            <a:r>
              <a:rPr lang="en-US" spc="-1" dirty="0" smtClean="0">
                <a:solidFill>
                  <a:srgbClr val="D3D3D3"/>
                </a:solidFill>
              </a:rPr>
              <a:t> Robert </a:t>
            </a:r>
            <a:r>
              <a:rPr lang="en-US" spc="-1" dirty="0" err="1" smtClean="0">
                <a:solidFill>
                  <a:srgbClr val="D3D3D3"/>
                </a:solidFill>
              </a:rPr>
              <a:t>Griesemer</a:t>
            </a:r>
            <a:r>
              <a:rPr lang="en-US" spc="-1" dirty="0" smtClean="0">
                <a:solidFill>
                  <a:srgbClr val="D3D3D3"/>
                </a:solidFill>
              </a:rPr>
              <a:t>, Rob Pike y Ken Thompson . </a:t>
            </a:r>
            <a:r>
              <a:rPr lang="en-US" spc="-1" dirty="0" smtClean="0">
                <a:solidFill>
                  <a:schemeClr val="accent1"/>
                </a:solidFill>
              </a:rPr>
              <a:t>Go</a:t>
            </a:r>
            <a:r>
              <a:rPr lang="en-US" spc="-1" dirty="0" smtClean="0">
                <a:solidFill>
                  <a:srgbClr val="D3D3D3"/>
                </a:solidFill>
              </a:rPr>
              <a:t> </a:t>
            </a:r>
            <a:r>
              <a:rPr lang="en-US" spc="-1" dirty="0" err="1" smtClean="0">
                <a:solidFill>
                  <a:srgbClr val="D3D3D3"/>
                </a:solidFill>
              </a:rPr>
              <a:t>es</a:t>
            </a:r>
            <a:r>
              <a:rPr lang="en-US" spc="-1" dirty="0" smtClean="0">
                <a:solidFill>
                  <a:srgbClr val="D3D3D3"/>
                </a:solidFill>
              </a:rPr>
              <a:t> </a:t>
            </a:r>
            <a:r>
              <a:rPr lang="en-US" spc="-1" dirty="0" err="1" smtClean="0">
                <a:solidFill>
                  <a:srgbClr val="D3D3D3"/>
                </a:solidFill>
              </a:rPr>
              <a:t>sintácticamente</a:t>
            </a:r>
            <a:r>
              <a:rPr lang="en-US" spc="-1" dirty="0" smtClean="0">
                <a:solidFill>
                  <a:srgbClr val="D3D3D3"/>
                </a:solidFill>
              </a:rPr>
              <a:t> similar a C, </a:t>
            </a:r>
            <a:r>
              <a:rPr lang="en-US" spc="-1" dirty="0" err="1" smtClean="0">
                <a:solidFill>
                  <a:srgbClr val="D3D3D3"/>
                </a:solidFill>
              </a:rPr>
              <a:t>pero</a:t>
            </a:r>
            <a:r>
              <a:rPr lang="en-US" spc="-1" dirty="0" smtClean="0">
                <a:solidFill>
                  <a:srgbClr val="D3D3D3"/>
                </a:solidFill>
              </a:rPr>
              <a:t> con </a:t>
            </a:r>
            <a:r>
              <a:rPr lang="en-US" spc="-1" dirty="0" err="1" smtClean="0">
                <a:solidFill>
                  <a:srgbClr val="D3D3D3"/>
                </a:solidFill>
              </a:rPr>
              <a:t>seguridad</a:t>
            </a:r>
            <a:r>
              <a:rPr lang="en-US" spc="-1" dirty="0" smtClean="0">
                <a:solidFill>
                  <a:srgbClr val="D3D3D3"/>
                </a:solidFill>
              </a:rPr>
              <a:t> de </a:t>
            </a:r>
            <a:r>
              <a:rPr lang="en-US" spc="-1" dirty="0" err="1" smtClean="0">
                <a:solidFill>
                  <a:srgbClr val="D3D3D3"/>
                </a:solidFill>
              </a:rPr>
              <a:t>memoria</a:t>
            </a:r>
            <a:r>
              <a:rPr lang="en-US" spc="-1" dirty="0" smtClean="0">
                <a:solidFill>
                  <a:srgbClr val="D3D3D3"/>
                </a:solidFill>
              </a:rPr>
              <a:t>, </a:t>
            </a:r>
            <a:r>
              <a:rPr lang="en-US" spc="-1" dirty="0" err="1" smtClean="0">
                <a:solidFill>
                  <a:srgbClr val="D3D3D3"/>
                </a:solidFill>
              </a:rPr>
              <a:t>recolección</a:t>
            </a:r>
            <a:r>
              <a:rPr lang="en-US" spc="-1" dirty="0" smtClean="0">
                <a:solidFill>
                  <a:srgbClr val="D3D3D3"/>
                </a:solidFill>
              </a:rPr>
              <a:t> de </a:t>
            </a:r>
            <a:r>
              <a:rPr lang="en-US" spc="-1" dirty="0" err="1" smtClean="0">
                <a:solidFill>
                  <a:srgbClr val="D3D3D3"/>
                </a:solidFill>
              </a:rPr>
              <a:t>basura</a:t>
            </a:r>
            <a:r>
              <a:rPr lang="en-US" spc="-1" dirty="0" smtClean="0">
                <a:solidFill>
                  <a:srgbClr val="D3D3D3"/>
                </a:solidFill>
              </a:rPr>
              <a:t>, </a:t>
            </a:r>
            <a:r>
              <a:rPr lang="en-US" spc="-1" dirty="0" err="1" smtClean="0">
                <a:solidFill>
                  <a:srgbClr val="D3D3D3"/>
                </a:solidFill>
              </a:rPr>
              <a:t>tipificación</a:t>
            </a:r>
            <a:r>
              <a:rPr lang="en-US" spc="-1" dirty="0" smtClean="0">
                <a:solidFill>
                  <a:srgbClr val="D3D3D3"/>
                </a:solidFill>
              </a:rPr>
              <a:t> </a:t>
            </a:r>
            <a:r>
              <a:rPr lang="en-US" spc="-1" dirty="0" err="1" smtClean="0">
                <a:solidFill>
                  <a:srgbClr val="D3D3D3"/>
                </a:solidFill>
              </a:rPr>
              <a:t>estructural</a:t>
            </a:r>
            <a:r>
              <a:rPr lang="en-US" spc="-1" dirty="0" smtClean="0">
                <a:solidFill>
                  <a:srgbClr val="D3D3D3"/>
                </a:solidFill>
              </a:rPr>
              <a:t>, y </a:t>
            </a:r>
            <a:r>
              <a:rPr lang="en-US" spc="-1" dirty="0" err="1" smtClean="0">
                <a:solidFill>
                  <a:srgbClr val="D3D3D3"/>
                </a:solidFill>
              </a:rPr>
              <a:t>concurrencia</a:t>
            </a:r>
            <a:r>
              <a:rPr lang="en-US" spc="-1" dirty="0" smtClean="0">
                <a:solidFill>
                  <a:srgbClr val="D3D3D3"/>
                </a:solidFill>
              </a:rPr>
              <a:t> de </a:t>
            </a:r>
            <a:r>
              <a:rPr lang="en-US" spc="-1" dirty="0" err="1" smtClean="0">
                <a:solidFill>
                  <a:srgbClr val="D3D3D3"/>
                </a:solidFill>
              </a:rPr>
              <a:t>estilo</a:t>
            </a:r>
            <a:r>
              <a:rPr lang="en-US" spc="-1" dirty="0" smtClean="0">
                <a:solidFill>
                  <a:srgbClr val="D3D3D3"/>
                </a:solidFill>
              </a:rPr>
              <a:t> </a:t>
            </a:r>
            <a:r>
              <a:rPr lang="en-US" spc="-1" dirty="0" smtClean="0">
                <a:solidFill>
                  <a:srgbClr val="D3D3D3"/>
                </a:solidFill>
              </a:rPr>
              <a:t>CSP.</a:t>
            </a:r>
            <a:endParaRPr lang="en-US" spc="-1" dirty="0" smtClean="0">
              <a:solidFill>
                <a:srgbClr val="D3D3D3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b="1" dirty="0" smtClean="0"/>
              <a:t>POWERSHELL</a:t>
            </a:r>
            <a:endParaRPr kumimoji="1" lang="ja-JP" altLang="en-US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6602507" y="6925433"/>
            <a:ext cx="5080002" cy="2929767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No </a:t>
            </a:r>
            <a:r>
              <a:rPr lang="en-US" spc="-1" dirty="0" err="1" smtClean="0">
                <a:solidFill>
                  <a:srgbClr val="EAEAEA"/>
                </a:solidFill>
              </a:rPr>
              <a:t>Interfaz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consola</a:t>
            </a:r>
            <a:r>
              <a:rPr lang="en-US" spc="-1" dirty="0" smtClean="0">
                <a:solidFill>
                  <a:srgbClr val="EAEAEA"/>
                </a:solidFill>
              </a:rPr>
              <a:t> (CLI) con </a:t>
            </a:r>
            <a:r>
              <a:rPr lang="en-US" spc="-1" dirty="0" err="1" smtClean="0">
                <a:solidFill>
                  <a:srgbClr val="EAEAEA"/>
                </a:solidFill>
              </a:rPr>
              <a:t>posibilidad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escritura</a:t>
            </a:r>
            <a:r>
              <a:rPr lang="en-US" spc="-1" dirty="0" smtClean="0">
                <a:solidFill>
                  <a:srgbClr val="EAEAEA"/>
                </a:solidFill>
              </a:rPr>
              <a:t> y </a:t>
            </a:r>
            <a:r>
              <a:rPr lang="en-US" spc="-1" dirty="0" err="1" smtClean="0">
                <a:solidFill>
                  <a:srgbClr val="EAEAEA"/>
                </a:solidFill>
              </a:rPr>
              <a:t>unión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comandos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por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medio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instrucciones</a:t>
            </a:r>
            <a:r>
              <a:rPr lang="en-US" spc="-1" dirty="0" smtClean="0">
                <a:solidFill>
                  <a:srgbClr val="EAEAEA"/>
                </a:solidFill>
              </a:rPr>
              <a:t> (scripts en </a:t>
            </a:r>
            <a:r>
              <a:rPr lang="en-US" spc="-1" dirty="0" err="1" smtClean="0">
                <a:solidFill>
                  <a:srgbClr val="EAEAEA"/>
                </a:solidFill>
              </a:rPr>
              <a:t>inglés</a:t>
            </a:r>
            <a:r>
              <a:rPr lang="en-US" spc="-1" dirty="0" smtClean="0">
                <a:solidFill>
                  <a:srgbClr val="EAEAEA"/>
                </a:solidFill>
              </a:rPr>
              <a:t>). </a:t>
            </a:r>
            <a:r>
              <a:rPr lang="en-US" spc="-1" dirty="0" err="1" smtClean="0">
                <a:solidFill>
                  <a:srgbClr val="EAEAEA"/>
                </a:solidFill>
              </a:rPr>
              <a:t>Esta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interfaz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consola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está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diseñada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para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su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uso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por</a:t>
            </a:r>
            <a:r>
              <a:rPr lang="en-US" spc="-1" dirty="0" smtClean="0">
                <a:solidFill>
                  <a:srgbClr val="EAEAEA"/>
                </a:solidFill>
              </a:rPr>
              <a:t> parte de </a:t>
            </a:r>
            <a:r>
              <a:rPr lang="en-US" spc="-1" dirty="0" err="1" smtClean="0">
                <a:solidFill>
                  <a:srgbClr val="EAEAEA"/>
                </a:solidFill>
              </a:rPr>
              <a:t>administradores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sistemas</a:t>
            </a:r>
            <a:r>
              <a:rPr lang="en-US" spc="-1" dirty="0" smtClean="0">
                <a:solidFill>
                  <a:srgbClr val="EAEAEA"/>
                </a:solidFill>
              </a:rPr>
              <a:t>, con el </a:t>
            </a:r>
            <a:r>
              <a:rPr lang="en-US" spc="-1" dirty="0" err="1" smtClean="0">
                <a:solidFill>
                  <a:srgbClr val="EAEAEA"/>
                </a:solidFill>
              </a:rPr>
              <a:t>propósito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automatizar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tareas</a:t>
            </a:r>
            <a:r>
              <a:rPr lang="en-US" spc="-1" dirty="0" smtClean="0">
                <a:solidFill>
                  <a:srgbClr val="EAEAEA"/>
                </a:solidFill>
              </a:rPr>
              <a:t> o </a:t>
            </a:r>
            <a:r>
              <a:rPr lang="en-US" spc="-1" dirty="0" err="1" smtClean="0">
                <a:solidFill>
                  <a:srgbClr val="EAEAEA"/>
                </a:solidFill>
              </a:rPr>
              <a:t>realizarlas</a:t>
            </a:r>
            <a:r>
              <a:rPr lang="en-US" spc="-1" dirty="0" smtClean="0">
                <a:solidFill>
                  <a:srgbClr val="EAEAEA"/>
                </a:solidFill>
              </a:rPr>
              <a:t> de forma </a:t>
            </a:r>
            <a:r>
              <a:rPr lang="en-US" spc="-1" dirty="0" err="1" smtClean="0">
                <a:solidFill>
                  <a:srgbClr val="EAEAEA"/>
                </a:solidFill>
              </a:rPr>
              <a:t>más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controlada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b="1" dirty="0" smtClean="0"/>
              <a:t>JSON</a:t>
            </a:r>
            <a:endParaRPr kumimoji="1" lang="ja-JP" altLang="en-US" b="1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2432977" y="6910926"/>
            <a:ext cx="5080002" cy="2479817"/>
          </a:xfrm>
        </p:spPr>
        <p:txBody>
          <a:bodyPr>
            <a:normAutofit lnSpcReduction="10000"/>
          </a:bodyPr>
          <a:lstStyle/>
          <a:p>
            <a:r>
              <a:rPr lang="en-US" spc="-1" dirty="0" smtClean="0">
                <a:solidFill>
                  <a:srgbClr val="EAEAEA"/>
                </a:solidFill>
              </a:rPr>
              <a:t>Es un </a:t>
            </a:r>
            <a:r>
              <a:rPr lang="en-US" spc="-1" dirty="0" err="1" smtClean="0">
                <a:solidFill>
                  <a:srgbClr val="EAEAEA"/>
                </a:solidFill>
              </a:rPr>
              <a:t>formato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texto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sencillo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para</a:t>
            </a:r>
            <a:r>
              <a:rPr lang="en-US" spc="-1" dirty="0" smtClean="0">
                <a:solidFill>
                  <a:srgbClr val="EAEAEA"/>
                </a:solidFill>
              </a:rPr>
              <a:t> el </a:t>
            </a:r>
            <a:r>
              <a:rPr lang="en-US" spc="-1" dirty="0" err="1" smtClean="0">
                <a:solidFill>
                  <a:srgbClr val="EAEAEA"/>
                </a:solidFill>
              </a:rPr>
              <a:t>intercambio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datos</a:t>
            </a:r>
            <a:r>
              <a:rPr lang="en-US" spc="-1" dirty="0" smtClean="0">
                <a:solidFill>
                  <a:srgbClr val="EAEAEA"/>
                </a:solidFill>
              </a:rPr>
              <a:t>. Se </a:t>
            </a:r>
            <a:r>
              <a:rPr lang="en-US" spc="-1" dirty="0" err="1" smtClean="0">
                <a:solidFill>
                  <a:srgbClr val="EAEAEA"/>
                </a:solidFill>
              </a:rPr>
              <a:t>trata</a:t>
            </a:r>
            <a:r>
              <a:rPr lang="en-US" spc="-1" dirty="0" smtClean="0">
                <a:solidFill>
                  <a:srgbClr val="EAEAEA"/>
                </a:solidFill>
              </a:rPr>
              <a:t> de un </a:t>
            </a:r>
            <a:r>
              <a:rPr lang="en-US" spc="-1" dirty="0" err="1" smtClean="0">
                <a:solidFill>
                  <a:srgbClr val="EAEAEA"/>
                </a:solidFill>
              </a:rPr>
              <a:t>subconjunto</a:t>
            </a:r>
            <a:r>
              <a:rPr lang="en-US" spc="-1" dirty="0" smtClean="0">
                <a:solidFill>
                  <a:srgbClr val="EAEAEA"/>
                </a:solidFill>
              </a:rPr>
              <a:t> de la </a:t>
            </a:r>
            <a:r>
              <a:rPr lang="en-US" spc="-1" dirty="0" err="1" smtClean="0">
                <a:solidFill>
                  <a:srgbClr val="EAEAEA"/>
                </a:solidFill>
              </a:rPr>
              <a:t>notación</a:t>
            </a:r>
            <a:r>
              <a:rPr lang="en-US" spc="-1" dirty="0" smtClean="0">
                <a:solidFill>
                  <a:srgbClr val="EAEAEA"/>
                </a:solidFill>
              </a:rPr>
              <a:t> literal de </a:t>
            </a:r>
            <a:r>
              <a:rPr lang="en-US" spc="-1" dirty="0" err="1" smtClean="0">
                <a:solidFill>
                  <a:srgbClr val="EAEAEA"/>
                </a:solidFill>
              </a:rPr>
              <a:t>objetos</a:t>
            </a:r>
            <a:r>
              <a:rPr lang="en-US" spc="-1" dirty="0" smtClean="0">
                <a:solidFill>
                  <a:srgbClr val="EAEAEA"/>
                </a:solidFill>
              </a:rPr>
              <a:t> de JavaScript, </a:t>
            </a:r>
            <a:r>
              <a:rPr lang="en-US" spc="-1" dirty="0" err="1" smtClean="0">
                <a:solidFill>
                  <a:srgbClr val="EAEAEA"/>
                </a:solidFill>
              </a:rPr>
              <a:t>aunque</a:t>
            </a:r>
            <a:r>
              <a:rPr lang="en-US" spc="-1" dirty="0" smtClean="0">
                <a:solidFill>
                  <a:srgbClr val="EAEAEA"/>
                </a:solidFill>
              </a:rPr>
              <a:t>, </a:t>
            </a:r>
            <a:r>
              <a:rPr lang="en-US" spc="-1" dirty="0" err="1" smtClean="0">
                <a:solidFill>
                  <a:srgbClr val="EAEAEA"/>
                </a:solidFill>
              </a:rPr>
              <a:t>debido</a:t>
            </a:r>
            <a:r>
              <a:rPr lang="en-US" spc="-1" dirty="0" smtClean="0">
                <a:solidFill>
                  <a:srgbClr val="EAEAEA"/>
                </a:solidFill>
              </a:rPr>
              <a:t> a </a:t>
            </a:r>
            <a:r>
              <a:rPr lang="en-US" spc="-1" dirty="0" err="1" smtClean="0">
                <a:solidFill>
                  <a:srgbClr val="EAEAEA"/>
                </a:solidFill>
              </a:rPr>
              <a:t>su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amplia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adopción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como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alternativa</a:t>
            </a:r>
            <a:r>
              <a:rPr lang="en-US" spc="-1" dirty="0" smtClean="0">
                <a:solidFill>
                  <a:srgbClr val="EAEAEA"/>
                </a:solidFill>
              </a:rPr>
              <a:t> a XML, se </a:t>
            </a:r>
            <a:r>
              <a:rPr lang="en-US" spc="-1" dirty="0" err="1" smtClean="0">
                <a:solidFill>
                  <a:srgbClr val="EAEAEA"/>
                </a:solidFill>
              </a:rPr>
              <a:t>considera</a:t>
            </a:r>
            <a:r>
              <a:rPr lang="en-US" spc="-1" dirty="0" smtClean="0">
                <a:solidFill>
                  <a:srgbClr val="EAEAEA"/>
                </a:solidFill>
              </a:rPr>
              <a:t> (</a:t>
            </a:r>
            <a:r>
              <a:rPr lang="en-US" spc="-1" dirty="0" err="1" smtClean="0">
                <a:solidFill>
                  <a:srgbClr val="EAEAEA"/>
                </a:solidFill>
              </a:rPr>
              <a:t>año</a:t>
            </a:r>
            <a:r>
              <a:rPr lang="en-US" spc="-1" dirty="0" smtClean="0">
                <a:solidFill>
                  <a:srgbClr val="EAEAEA"/>
                </a:solidFill>
              </a:rPr>
              <a:t> 2019) un </a:t>
            </a:r>
            <a:r>
              <a:rPr lang="en-US" spc="-1" dirty="0" err="1" smtClean="0">
                <a:solidFill>
                  <a:srgbClr val="EAEAEA"/>
                </a:solidFill>
              </a:rPr>
              <a:t>formato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independiente</a:t>
            </a:r>
            <a:r>
              <a:rPr lang="en-US" spc="-1" dirty="0" smtClean="0">
                <a:solidFill>
                  <a:srgbClr val="EAEAEA"/>
                </a:solidFill>
              </a:rPr>
              <a:t> del </a:t>
            </a:r>
            <a:r>
              <a:rPr lang="en-US" spc="-1" dirty="0" err="1" smtClean="0">
                <a:solidFill>
                  <a:srgbClr val="EAEAEA"/>
                </a:solidFill>
              </a:rPr>
              <a:t>lenguaje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24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pic>
        <p:nvPicPr>
          <p:cNvPr id="25" name="Marcador de posición de imagen 34" descr="Red">
            <a:extLst>
              <a:ext uri="{FF2B5EF4-FFF2-40B4-BE49-F238E27FC236}">
                <a16:creationId xmlns:a16="http://schemas.microsoft.com/office/drawing/2014/main" xmlns="" id="{7AF56B60-D53D-40A4-82F9-B1DEB9644A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232379" y="3578839"/>
            <a:ext cx="2260683" cy="22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93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8739">
        <p14:flip dir="r"/>
      </p:transition>
    </mc:Choice>
    <mc:Fallback>
      <p:transition spd="slow" advTm="87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457" y="688851"/>
            <a:ext cx="8025005" cy="3879195"/>
          </a:xfrm>
        </p:spPr>
        <p:txBody>
          <a:bodyPr>
            <a:normAutofit/>
          </a:bodyPr>
          <a:lstStyle/>
          <a:p>
            <a:r>
              <a:rPr kumimoji="1" lang="en-US" altLang="ja-JP" sz="9400" dirty="0" smtClean="0">
                <a:solidFill>
                  <a:schemeClr val="accent1"/>
                </a:solidFill>
              </a:rPr>
              <a:t>ACTUALIZACIONES</a:t>
            </a:r>
            <a:endParaRPr kumimoji="1" lang="ja-JP" altLang="en-US" sz="94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EAEAEA"/>
                </a:solidFill>
              </a:rPr>
              <a:t>JULIO 2019</a:t>
            </a:r>
            <a:endParaRPr lang="en-US" spc="-1" dirty="0">
              <a:solidFill>
                <a:srgbClr val="D3D3D3"/>
              </a:solidFill>
              <a:latin typeface="Roboto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52143" y="7543103"/>
            <a:ext cx="5084654" cy="2152439"/>
          </a:xfrm>
        </p:spPr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Actualización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completa</a:t>
            </a:r>
            <a:r>
              <a:rPr lang="en-US" spc="-1" dirty="0" smtClean="0">
                <a:solidFill>
                  <a:srgbClr val="EAEAEA"/>
                </a:solidFill>
              </a:rPr>
              <a:t> del </a:t>
            </a:r>
            <a:r>
              <a:rPr lang="en-US" spc="-1" dirty="0" err="1" smtClean="0">
                <a:solidFill>
                  <a:srgbClr val="EAEAEA"/>
                </a:solidFill>
              </a:rPr>
              <a:t>icono</a:t>
            </a:r>
            <a:r>
              <a:rPr lang="en-US" spc="-1" dirty="0" smtClean="0">
                <a:solidFill>
                  <a:srgbClr val="EAEAEA"/>
                </a:solidFill>
              </a:rPr>
              <a:t> del </a:t>
            </a:r>
            <a:r>
              <a:rPr lang="en-US" spc="-1" dirty="0" err="1" smtClean="0">
                <a:solidFill>
                  <a:srgbClr val="EAEAEA"/>
                </a:solidFill>
              </a:rPr>
              <a:t>producto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Editar</a:t>
            </a:r>
            <a:r>
              <a:rPr lang="en-US" spc="-1" dirty="0" smtClean="0">
                <a:solidFill>
                  <a:srgbClr val="EAEAEA"/>
                </a:solidFill>
              </a:rPr>
              <a:t> matrices de </a:t>
            </a:r>
            <a:r>
              <a:rPr lang="en-US" spc="-1" dirty="0" err="1" smtClean="0">
                <a:solidFill>
                  <a:srgbClr val="EAEAEA"/>
                </a:solidFill>
              </a:rPr>
              <a:t>cadenas</a:t>
            </a:r>
            <a:r>
              <a:rPr lang="en-US" spc="-1" dirty="0" smtClean="0">
                <a:solidFill>
                  <a:srgbClr val="EAEAEA"/>
                </a:solidFill>
              </a:rPr>
              <a:t> en la </a:t>
            </a:r>
            <a:r>
              <a:rPr lang="en-US" spc="-1" dirty="0" err="1" smtClean="0">
                <a:solidFill>
                  <a:srgbClr val="EAEAEA"/>
                </a:solidFill>
              </a:rPr>
              <a:t>interfaz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usuario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configuración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err="1" smtClean="0">
                <a:solidFill>
                  <a:srgbClr val="EAEAEA"/>
                </a:solidFill>
              </a:rPr>
              <a:t>Revelar</a:t>
            </a:r>
            <a:r>
              <a:rPr lang="en-US" spc="-1" dirty="0" smtClean="0">
                <a:solidFill>
                  <a:srgbClr val="EAEAEA"/>
                </a:solidFill>
              </a:rPr>
              <a:t> el </a:t>
            </a:r>
            <a:r>
              <a:rPr lang="en-US" spc="-1" dirty="0" err="1" smtClean="0">
                <a:solidFill>
                  <a:srgbClr val="EAEAEA"/>
                </a:solidFill>
              </a:rPr>
              <a:t>resultado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búsqueda</a:t>
            </a:r>
            <a:r>
              <a:rPr lang="en-US" spc="-1" dirty="0" smtClean="0">
                <a:solidFill>
                  <a:srgbClr val="EAEAEA"/>
                </a:solidFill>
              </a:rPr>
              <a:t> en el </a:t>
            </a:r>
            <a:r>
              <a:rPr lang="en-US" spc="-1" dirty="0" err="1" smtClean="0">
                <a:solidFill>
                  <a:srgbClr val="EAEAEA"/>
                </a:solidFill>
              </a:rPr>
              <a:t>Explorador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archivos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>
              <a:solidFill>
                <a:srgbClr val="D3D3D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EAEAEA"/>
                </a:solidFill>
              </a:rPr>
              <a:t>AGOSTO 2019</a:t>
            </a:r>
            <a:endParaRPr lang="en-US" spc="-1" dirty="0">
              <a:solidFill>
                <a:srgbClr val="D3D3D3"/>
              </a:solidFill>
              <a:latin typeface="Roboto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10144813" y="4993684"/>
            <a:ext cx="5084654" cy="2423115"/>
          </a:xfrm>
        </p:spPr>
        <p:txBody>
          <a:bodyPr>
            <a:normAutofit lnSpcReduction="10000"/>
          </a:bodyPr>
          <a:lstStyle/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Preservar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mayúsculas</a:t>
            </a:r>
            <a:r>
              <a:rPr lang="en-US" spc="-1" dirty="0" smtClean="0">
                <a:solidFill>
                  <a:srgbClr val="EAEAEA"/>
                </a:solidFill>
              </a:rPr>
              <a:t> y </a:t>
            </a:r>
            <a:r>
              <a:rPr lang="en-US" spc="-1" dirty="0" err="1" smtClean="0">
                <a:solidFill>
                  <a:srgbClr val="EAEAEA"/>
                </a:solidFill>
              </a:rPr>
              <a:t>minúsculas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para</a:t>
            </a:r>
            <a:r>
              <a:rPr lang="en-US" spc="-1" dirty="0" smtClean="0">
                <a:solidFill>
                  <a:srgbClr val="EAEAEA"/>
                </a:solidFill>
              </a:rPr>
              <a:t> la </a:t>
            </a:r>
            <a:r>
              <a:rPr lang="en-US" spc="-1" dirty="0" err="1" smtClean="0">
                <a:solidFill>
                  <a:srgbClr val="EAEAEA"/>
                </a:solidFill>
              </a:rPr>
              <a:t>búsqueda</a:t>
            </a:r>
            <a:r>
              <a:rPr lang="en-US" spc="-1" dirty="0" smtClean="0">
                <a:solidFill>
                  <a:srgbClr val="EAEAEA"/>
                </a:solidFill>
              </a:rPr>
              <a:t> y </a:t>
            </a:r>
            <a:r>
              <a:rPr lang="en-US" spc="-1" dirty="0" err="1" smtClean="0">
                <a:solidFill>
                  <a:srgbClr val="EAEAEA"/>
                </a:solidFill>
              </a:rPr>
              <a:t>reemplazo</a:t>
            </a:r>
            <a:r>
              <a:rPr lang="en-US" spc="-1" dirty="0" smtClean="0">
                <a:solidFill>
                  <a:srgbClr val="EAEAEA"/>
                </a:solidFill>
              </a:rPr>
              <a:t> global.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Validación</a:t>
            </a:r>
            <a:r>
              <a:rPr lang="en-US" spc="-1" dirty="0" smtClean="0">
                <a:solidFill>
                  <a:srgbClr val="EAEAEA"/>
                </a:solidFill>
              </a:rPr>
              <a:t> de la </a:t>
            </a:r>
            <a:r>
              <a:rPr lang="en-US" spc="-1" dirty="0" err="1" smtClean="0">
                <a:solidFill>
                  <a:srgbClr val="EAEAEA"/>
                </a:solidFill>
              </a:rPr>
              <a:t>matriz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cadenas</a:t>
            </a:r>
            <a:r>
              <a:rPr lang="en-US" spc="-1" dirty="0" smtClean="0">
                <a:solidFill>
                  <a:srgbClr val="EAEAEA"/>
                </a:solidFill>
              </a:rPr>
              <a:t> del editor de </a:t>
            </a:r>
            <a:r>
              <a:rPr lang="en-US" spc="-1" dirty="0" err="1" smtClean="0">
                <a:solidFill>
                  <a:srgbClr val="EAEAEA"/>
                </a:solidFill>
              </a:rPr>
              <a:t>configuraciones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Ajuste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las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líneas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que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rodean</a:t>
            </a:r>
            <a:r>
              <a:rPr lang="en-US" spc="-1" dirty="0" smtClean="0">
                <a:solidFill>
                  <a:srgbClr val="EAEAEA"/>
                </a:solidFill>
              </a:rPr>
              <a:t> el cursor.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smtClean="0">
                <a:solidFill>
                  <a:srgbClr val="EAEAEA"/>
                </a:solidFill>
              </a:rPr>
              <a:t>-Enlace de </a:t>
            </a:r>
            <a:r>
              <a:rPr lang="en-US" spc="-1" dirty="0" err="1" smtClean="0">
                <a:solidFill>
                  <a:srgbClr val="EAEAEA"/>
                </a:solidFill>
              </a:rPr>
              <a:t>referencia</a:t>
            </a:r>
            <a:r>
              <a:rPr lang="en-US" spc="-1" dirty="0" smtClean="0">
                <a:solidFill>
                  <a:srgbClr val="EAEAEA"/>
                </a:solidFill>
              </a:rPr>
              <a:t> de MDN </a:t>
            </a:r>
            <a:r>
              <a:rPr lang="en-US" spc="-1" dirty="0" err="1" smtClean="0">
                <a:solidFill>
                  <a:srgbClr val="EAEAEA"/>
                </a:solidFill>
              </a:rPr>
              <a:t>para</a:t>
            </a:r>
            <a:r>
              <a:rPr lang="en-US" spc="-1" dirty="0" smtClean="0">
                <a:solidFill>
                  <a:srgbClr val="EAEAEA"/>
                </a:solidFill>
              </a:rPr>
              <a:t> HTML y CSS.</a:t>
            </a:r>
            <a:endParaRPr lang="en-US" spc="-1" dirty="0" smtClean="0">
              <a:solidFill>
                <a:srgbClr val="D3D3D3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EAEAEA"/>
                </a:solidFill>
              </a:rPr>
              <a:t>SEPTIEMBRE 2019</a:t>
            </a:r>
            <a:endParaRPr lang="en-US" spc="-1" dirty="0">
              <a:solidFill>
                <a:srgbClr val="D3D3D3"/>
              </a:solidFill>
              <a:latin typeface="Roboto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>
          <a:xfrm>
            <a:off x="12694043" y="2389929"/>
            <a:ext cx="5084654" cy="2661041"/>
          </a:xfrm>
        </p:spPr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Selecciones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texto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que</a:t>
            </a:r>
            <a:r>
              <a:rPr lang="en-US" spc="-1" dirty="0" smtClean="0">
                <a:solidFill>
                  <a:srgbClr val="EAEAEA"/>
                </a:solidFill>
              </a:rPr>
              <a:t> se </a:t>
            </a:r>
            <a:r>
              <a:rPr lang="en-US" spc="-1" dirty="0" err="1" smtClean="0">
                <a:solidFill>
                  <a:srgbClr val="EAEAEA"/>
                </a:solidFill>
              </a:rPr>
              <a:t>muestran</a:t>
            </a:r>
            <a:r>
              <a:rPr lang="en-US" spc="-1" dirty="0" smtClean="0">
                <a:solidFill>
                  <a:srgbClr val="EAEAEA"/>
                </a:solidFill>
              </a:rPr>
              <a:t> en el </a:t>
            </a:r>
            <a:r>
              <a:rPr lang="en-US" spc="-1" dirty="0" err="1" smtClean="0">
                <a:solidFill>
                  <a:srgbClr val="EAEAEA"/>
                </a:solidFill>
              </a:rPr>
              <a:t>minimapa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Método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abreviado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teclado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para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alternar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regiones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plegables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smtClean="0">
                <a:solidFill>
                  <a:srgbClr val="EAEAEA"/>
                </a:solidFill>
              </a:rPr>
              <a:t>-Vista de </a:t>
            </a:r>
            <a:r>
              <a:rPr lang="en-US" spc="-1" dirty="0" err="1" smtClean="0">
                <a:solidFill>
                  <a:srgbClr val="EAEAEA"/>
                </a:solidFill>
              </a:rPr>
              <a:t>árbol</a:t>
            </a:r>
            <a:r>
              <a:rPr lang="en-US" spc="-1" dirty="0" smtClean="0">
                <a:solidFill>
                  <a:srgbClr val="EAEAEA"/>
                </a:solidFill>
              </a:rPr>
              <a:t> de control de </a:t>
            </a:r>
            <a:r>
              <a:rPr lang="en-US" spc="-1" dirty="0" err="1" smtClean="0">
                <a:solidFill>
                  <a:srgbClr val="EAEAEA"/>
                </a:solidFill>
              </a:rPr>
              <a:t>origen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r>
              <a:rPr lang="en-US" spc="-1" dirty="0" smtClean="0">
                <a:solidFill>
                  <a:srgbClr val="EAEAEA"/>
                </a:solidFill>
              </a:rPr>
              <a:t>-</a:t>
            </a:r>
            <a:r>
              <a:rPr lang="en-US" spc="-1" dirty="0" err="1" smtClean="0">
                <a:solidFill>
                  <a:srgbClr val="EAEAEA"/>
                </a:solidFill>
              </a:rPr>
              <a:t>Abrir</a:t>
            </a:r>
            <a:r>
              <a:rPr lang="en-US" spc="-1" dirty="0" smtClean="0">
                <a:solidFill>
                  <a:srgbClr val="EAEAEA"/>
                </a:solidFill>
              </a:rPr>
              <a:t> terminal en </a:t>
            </a:r>
            <a:r>
              <a:rPr lang="en-US" spc="-1" dirty="0" err="1" smtClean="0">
                <a:solidFill>
                  <a:srgbClr val="EAEAEA"/>
                </a:solidFill>
              </a:rPr>
              <a:t>directorio</a:t>
            </a:r>
            <a:r>
              <a:rPr lang="en-US" spc="-1" dirty="0" smtClean="0">
                <a:solidFill>
                  <a:srgbClr val="EAEAEA"/>
                </a:solidFill>
              </a:rPr>
              <a:t> de </a:t>
            </a:r>
            <a:r>
              <a:rPr lang="en-US" spc="-1" dirty="0" err="1" smtClean="0">
                <a:solidFill>
                  <a:srgbClr val="EAEAEA"/>
                </a:solidFill>
              </a:rPr>
              <a:t>trabajo</a:t>
            </a:r>
            <a:r>
              <a:rPr lang="en-US" spc="-1" dirty="0" smtClean="0">
                <a:solidFill>
                  <a:srgbClr val="EAEAEA"/>
                </a:solidFill>
              </a:rPr>
              <a:t> </a:t>
            </a:r>
            <a:r>
              <a:rPr lang="en-US" spc="-1" dirty="0" err="1" smtClean="0">
                <a:solidFill>
                  <a:srgbClr val="EAEAEA"/>
                </a:solidFill>
              </a:rPr>
              <a:t>personalizado</a:t>
            </a:r>
            <a:r>
              <a:rPr lang="en-US" spc="-1" dirty="0" smtClean="0">
                <a:solidFill>
                  <a:srgbClr val="EAEAEA"/>
                </a:solidFill>
              </a:rPr>
              <a:t>.</a:t>
            </a:r>
            <a:endParaRPr lang="en-US" spc="-1" dirty="0" smtClean="0">
              <a:solidFill>
                <a:srgbClr val="D3D3D3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1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25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7264">
        <p14:flip dir="r"/>
      </p:transition>
    </mc:Choice>
    <mc:Fallback>
      <p:transition spd="slow" advTm="72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E</a:t>
            </a:r>
            <a:r>
              <a:rPr kumimoji="1" lang="en-US" altLang="ja-JP" dirty="0" smtClean="0"/>
              <a:t>NGUAJES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LENGUAJE HTML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579509" y="6761712"/>
            <a:ext cx="4475088" cy="3523701"/>
          </a:xfrm>
        </p:spPr>
        <p:txBody>
          <a:bodyPr>
            <a:normAutofit lnSpcReduction="10000"/>
          </a:bodyPr>
          <a:lstStyle/>
          <a:p>
            <a:r>
              <a:rPr lang="es-ES" b="1" i="1" dirty="0" err="1" smtClean="0"/>
              <a:t>HyperText</a:t>
            </a:r>
            <a:r>
              <a:rPr lang="es-ES" b="1" i="1" dirty="0" smtClean="0"/>
              <a:t> </a:t>
            </a:r>
            <a:r>
              <a:rPr lang="es-ES" b="1" i="1" dirty="0" err="1" smtClean="0"/>
              <a:t>Markup</a:t>
            </a:r>
            <a:r>
              <a:rPr lang="es-ES" b="1" i="1" dirty="0" smtClean="0"/>
              <a:t> </a:t>
            </a:r>
            <a:r>
              <a:rPr lang="es-ES" b="1" i="1" dirty="0" err="1" smtClean="0"/>
              <a:t>Language</a:t>
            </a:r>
            <a:r>
              <a:rPr lang="es-ES" b="1" i="1" dirty="0" smtClean="0"/>
              <a:t> </a:t>
            </a:r>
            <a:r>
              <a:rPr lang="es-ES" dirty="0" smtClean="0"/>
              <a:t>(‘lenguaje de marcas de hipertexto’), es un estándar que sirve de referencia del software que conecta con la elaboración de páginas web en sus diferentes versiones, define una estructura básica y un código (denominado código HTML) para la definición de contenido de una página web, como texto, imágenes, videos, juegos, entre </a:t>
            </a:r>
            <a:r>
              <a:rPr lang="es-ES" dirty="0" smtClean="0"/>
              <a:t>otros.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LENGUAJE CSS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Hojas de estilo en cascada», es un lenguaje de </a:t>
            </a:r>
            <a:r>
              <a:rPr lang="es-ES" dirty="0" smtClean="0">
                <a:hlinkClick r:id="rId2"/>
              </a:rPr>
              <a:t>diseño gráfico</a:t>
            </a:r>
            <a:r>
              <a:rPr lang="es-ES" dirty="0" smtClean="0"/>
              <a:t> para definir y crear la presentación de un documento estructurado escrito en un </a:t>
            </a:r>
            <a:r>
              <a:rPr lang="es-ES" dirty="0" smtClean="0">
                <a:hlinkClick r:id="rId3"/>
              </a:rPr>
              <a:t>lenguaje de </a:t>
            </a:r>
            <a:r>
              <a:rPr lang="es-ES" dirty="0" smtClean="0">
                <a:hlinkClick r:id="rId3"/>
              </a:rPr>
              <a:t>marcado</a:t>
            </a:r>
            <a:r>
              <a:rPr lang="es-ES" dirty="0" smtClean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LENGUAJE  JAVASCRIPT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smtClean="0"/>
              <a:t>lenguaje de programación interpretado, dialecto del estándar </a:t>
            </a:r>
            <a:r>
              <a:rPr lang="es-ES" dirty="0" err="1" smtClean="0"/>
              <a:t>ECMAScript</a:t>
            </a:r>
            <a:r>
              <a:rPr lang="es-ES" dirty="0" smtClean="0"/>
              <a:t>. Se define como orientado a objetos,​ basado en prototipos, imperativo, débilmente </a:t>
            </a:r>
            <a:r>
              <a:rPr lang="es-ES" dirty="0" err="1" smtClean="0"/>
              <a:t>tipado</a:t>
            </a:r>
            <a:r>
              <a:rPr lang="es-ES" dirty="0" smtClean="0"/>
              <a:t> y dinámico</a:t>
            </a:r>
            <a:endParaRPr kumimoji="1" lang="ja-JP" altLang="en-US" dirty="0"/>
          </a:p>
        </p:txBody>
      </p:sp>
      <p:sp>
        <p:nvSpPr>
          <p:cNvPr id="24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pic>
        <p:nvPicPr>
          <p:cNvPr id="5122" name="Picture 2" descr="C:\Users\Informatica\Desktop\html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2374" y="4081236"/>
            <a:ext cx="1562100" cy="1562100"/>
          </a:xfrm>
          <a:prstGeom prst="rect">
            <a:avLst/>
          </a:prstGeom>
          <a:noFill/>
        </p:spPr>
      </p:pic>
      <p:pic>
        <p:nvPicPr>
          <p:cNvPr id="5124" name="Picture 4" descr="C:\Users\Informatica\Desktop\css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7014" y="4023859"/>
            <a:ext cx="1114425" cy="1562100"/>
          </a:xfrm>
          <a:prstGeom prst="rect">
            <a:avLst/>
          </a:prstGeom>
          <a:noFill/>
        </p:spPr>
      </p:pic>
      <p:pic>
        <p:nvPicPr>
          <p:cNvPr id="5126" name="Picture 6" descr="C:\Users\Informatica\Desktop\javascript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66070" y="4359729"/>
            <a:ext cx="2324100" cy="1323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4878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8576">
        <p14:flip dir="r"/>
      </p:transition>
    </mc:Choice>
    <mc:Fallback>
      <p:transition spd="slow" advTm="8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JAVA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smtClean="0"/>
              <a:t>Sirve </a:t>
            </a:r>
            <a:r>
              <a:rPr lang="es-ES" dirty="0" smtClean="0"/>
              <a:t>para </a:t>
            </a:r>
            <a:r>
              <a:rPr lang="es-ES" b="1" dirty="0" smtClean="0"/>
              <a:t>crear aplicaciones y procesos, su ámbito de aplicación es tan amplio que Java se utiliza tanto en móviles como en </a:t>
            </a:r>
            <a:r>
              <a:rPr lang="es-ES" b="1" dirty="0" smtClean="0"/>
              <a:t>electrodomésticos.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PHP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Éste código se ejecuta al lado del servidor y se incrusta dentro del código HTML. Cabe destacar que </a:t>
            </a:r>
            <a:r>
              <a:rPr lang="es-ES" b="1" dirty="0" smtClean="0"/>
              <a:t>es</a:t>
            </a:r>
            <a:r>
              <a:rPr lang="es-ES" dirty="0" smtClean="0"/>
              <a:t> un </a:t>
            </a:r>
            <a:r>
              <a:rPr lang="es-ES" b="1" dirty="0" smtClean="0"/>
              <a:t>lenguaje</a:t>
            </a:r>
            <a:r>
              <a:rPr lang="es-ES" dirty="0" smtClean="0"/>
              <a:t> de código abierto, gratuito y </a:t>
            </a:r>
            <a:r>
              <a:rPr lang="es-ES" dirty="0" smtClean="0"/>
              <a:t>multiplataforma.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294403" y="6751246"/>
            <a:ext cx="4475088" cy="2987839"/>
          </a:xfrm>
        </p:spPr>
        <p:txBody>
          <a:bodyPr>
            <a:noAutofit/>
          </a:bodyPr>
          <a:lstStyle/>
          <a:p>
            <a:r>
              <a:rPr lang="es-ES" dirty="0" smtClean="0"/>
              <a:t>Es </a:t>
            </a:r>
            <a:r>
              <a:rPr lang="es-ES" dirty="0" smtClean="0"/>
              <a:t>un </a:t>
            </a:r>
            <a:r>
              <a:rPr lang="es-ES" dirty="0" smtClean="0">
                <a:hlinkClick r:id="rId2"/>
              </a:rPr>
              <a:t>dominio- lenguaje específico</a:t>
            </a:r>
            <a:r>
              <a:rPr lang="es-ES" dirty="0" smtClean="0"/>
              <a:t> utilizado en la programación y diseñado para gestionar datos almacenados en un </a:t>
            </a:r>
            <a:r>
              <a:rPr lang="es-ES" dirty="0" smtClean="0">
                <a:hlinkClick r:id="rId3"/>
              </a:rPr>
              <a:t>sistema de gestión de bases de datos relacionales</a:t>
            </a:r>
            <a:r>
              <a:rPr lang="es-ES" dirty="0" smtClean="0"/>
              <a:t> (RDBMS), o para el procesamiento de flujo en un </a:t>
            </a:r>
            <a:r>
              <a:rPr lang="es-ES" dirty="0" smtClean="0">
                <a:hlinkClick r:id="rId4"/>
              </a:rPr>
              <a:t>sistema de gestión de flujo de datos relacionales</a:t>
            </a:r>
            <a:r>
              <a:rPr lang="es-ES" dirty="0" smtClean="0"/>
              <a:t>(RDSMS</a:t>
            </a:r>
            <a:r>
              <a:rPr lang="es-ES" dirty="0" smtClean="0"/>
              <a:t>).</a:t>
            </a:r>
            <a:endParaRPr kumimoji="1" lang="ja-JP" altLang="en-US" dirty="0"/>
          </a:p>
        </p:txBody>
      </p:sp>
      <p:sp>
        <p:nvSpPr>
          <p:cNvPr id="16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pic>
        <p:nvPicPr>
          <p:cNvPr id="6146" name="Picture 2" descr="C:\Users\Informatica\Desktop\java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2978" y="3477539"/>
            <a:ext cx="1234128" cy="2207525"/>
          </a:xfrm>
          <a:prstGeom prst="rect">
            <a:avLst/>
          </a:prstGeom>
          <a:noFill/>
        </p:spPr>
      </p:pic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0" y="323558"/>
            <a:ext cx="18288000" cy="3798277"/>
          </a:xfrm>
        </p:spPr>
        <p:txBody>
          <a:bodyPr/>
          <a:lstStyle/>
          <a:p>
            <a:r>
              <a:rPr kumimoji="1" lang="en-US" altLang="ja-JP" dirty="0" smtClean="0"/>
              <a:t>L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E</a:t>
            </a:r>
            <a:r>
              <a:rPr kumimoji="1" lang="en-US" altLang="ja-JP" dirty="0" smtClean="0"/>
              <a:t>NGUAJES</a:t>
            </a:r>
            <a:endParaRPr kumimoji="1" lang="ja-JP" altLang="en-US" dirty="0"/>
          </a:p>
        </p:txBody>
      </p:sp>
      <p:pic>
        <p:nvPicPr>
          <p:cNvPr id="6147" name="Picture 3" descr="C:\Users\Informatica\Desktop\php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55654" y="4520782"/>
            <a:ext cx="2046287" cy="1130039"/>
          </a:xfrm>
          <a:prstGeom prst="rect">
            <a:avLst/>
          </a:prstGeom>
          <a:noFill/>
        </p:spPr>
      </p:pic>
      <p:pic>
        <p:nvPicPr>
          <p:cNvPr id="6148" name="Picture 4" descr="C:\Users\Informatica\Desktop\sql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632318" y="4534127"/>
            <a:ext cx="1733550" cy="135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0601636"/>
      </p:ext>
    </p:extLst>
  </p:cSld>
  <p:clrMapOvr>
    <a:masterClrMapping/>
  </p:clrMapOvr>
  <p:transition spd="slow" advTm="8492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VENTAJAS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INSTALACIÓN RÁPIDA Y SENCILLA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Sin </a:t>
            </a:r>
            <a:r>
              <a:rPr kumimoji="1" lang="en-US" altLang="ja-JP" dirty="0" err="1" smtClean="0"/>
              <a:t>importar</a:t>
            </a:r>
            <a:r>
              <a:rPr kumimoji="1" lang="en-US" altLang="ja-JP" dirty="0" smtClean="0"/>
              <a:t> el </a:t>
            </a:r>
            <a:r>
              <a:rPr kumimoji="1" lang="en-US" altLang="ja-JP" dirty="0" err="1" smtClean="0"/>
              <a:t>sistema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operativo</a:t>
            </a:r>
            <a:r>
              <a:rPr kumimoji="1" lang="en-US" altLang="ja-JP" dirty="0" smtClean="0"/>
              <a:t> con el </a:t>
            </a:r>
            <a:r>
              <a:rPr kumimoji="1" lang="en-US" altLang="ja-JP" dirty="0" err="1" smtClean="0"/>
              <a:t>que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trabajemos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SOPORTA MUCHOS LENGUAJES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 smtClean="0"/>
              <a:t>Lenguajes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como</a:t>
            </a:r>
            <a:r>
              <a:rPr kumimoji="1" lang="en-US" altLang="ja-JP" dirty="0" smtClean="0"/>
              <a:t> </a:t>
            </a:r>
            <a:r>
              <a:rPr lang="es-ES" altLang="ja-JP" dirty="0" err="1" smtClean="0"/>
              <a:t>J</a:t>
            </a:r>
            <a:r>
              <a:rPr lang="es-ES" dirty="0" err="1" smtClean="0"/>
              <a:t>avascript</a:t>
            </a:r>
            <a:r>
              <a:rPr lang="es-ES" dirty="0" smtClean="0"/>
              <a:t>, </a:t>
            </a:r>
            <a:r>
              <a:rPr lang="es-ES" dirty="0" smtClean="0"/>
              <a:t>C, </a:t>
            </a:r>
            <a:r>
              <a:rPr lang="es-ES" dirty="0" err="1" smtClean="0"/>
              <a:t>Go</a:t>
            </a:r>
            <a:r>
              <a:rPr lang="es-ES" dirty="0" smtClean="0"/>
              <a:t>, </a:t>
            </a:r>
            <a:r>
              <a:rPr lang="es-ES" dirty="0" err="1" smtClean="0"/>
              <a:t>Ruby</a:t>
            </a:r>
            <a:r>
              <a:rPr lang="es-ES" dirty="0" smtClean="0"/>
              <a:t>, </a:t>
            </a:r>
            <a:r>
              <a:rPr lang="es-ES" dirty="0" err="1" smtClean="0"/>
              <a:t>Php</a:t>
            </a:r>
            <a:r>
              <a:rPr lang="es-ES" dirty="0" smtClean="0"/>
              <a:t>, </a:t>
            </a:r>
            <a:r>
              <a:rPr lang="es-ES" dirty="0" err="1" smtClean="0"/>
              <a:t>P</a:t>
            </a:r>
            <a:r>
              <a:rPr lang="es-ES" dirty="0" err="1" smtClean="0"/>
              <a:t>hyton</a:t>
            </a:r>
            <a:r>
              <a:rPr lang="es-ES" dirty="0" smtClean="0"/>
              <a:t>, </a:t>
            </a:r>
            <a:r>
              <a:rPr lang="es-ES" dirty="0" smtClean="0"/>
              <a:t>J</a:t>
            </a:r>
            <a:r>
              <a:rPr lang="es-ES" dirty="0" smtClean="0"/>
              <a:t>ava, </a:t>
            </a:r>
            <a:r>
              <a:rPr lang="es-ES" dirty="0" err="1" smtClean="0"/>
              <a:t>P</a:t>
            </a:r>
            <a:r>
              <a:rPr lang="es-ES" dirty="0" err="1" smtClean="0"/>
              <a:t>eerl</a:t>
            </a:r>
            <a:r>
              <a:rPr lang="es-ES" dirty="0" smtClean="0"/>
              <a:t>, </a:t>
            </a:r>
            <a:r>
              <a:rPr lang="es-ES" dirty="0" err="1" smtClean="0"/>
              <a:t>H</a:t>
            </a:r>
            <a:r>
              <a:rPr lang="es-ES" dirty="0" err="1" smtClean="0"/>
              <a:t>tml</a:t>
            </a:r>
            <a:r>
              <a:rPr lang="es-ES" dirty="0" smtClean="0"/>
              <a:t>, </a:t>
            </a:r>
            <a:r>
              <a:rPr lang="es-ES" dirty="0" err="1" smtClean="0"/>
              <a:t>Css,Json</a:t>
            </a:r>
            <a:r>
              <a:rPr lang="es-ES" dirty="0" smtClean="0"/>
              <a:t>, </a:t>
            </a:r>
            <a:r>
              <a:rPr lang="es-ES" dirty="0" err="1" smtClean="0"/>
              <a:t>Saas</a:t>
            </a:r>
            <a:r>
              <a:rPr lang="es-ES" dirty="0" smtClean="0"/>
              <a:t> y muchos más.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7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8"/>
          </p:nvPr>
        </p:nvSpPr>
        <p:spPr>
          <a:xfrm>
            <a:off x="9696731" y="7364416"/>
            <a:ext cx="6530241" cy="765624"/>
          </a:xfrm>
        </p:spPr>
        <p:txBody>
          <a:bodyPr/>
          <a:lstStyle/>
          <a:p>
            <a:r>
              <a:rPr kumimoji="1" lang="en-US" altLang="ja-JP" dirty="0" smtClean="0"/>
              <a:t>PERSONALIZABLE: EXTENSIONES</a:t>
            </a:r>
            <a:endParaRPr kumimoji="1" lang="ja-JP" alt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9"/>
          </p:nvPr>
        </p:nvSpPr>
        <p:spPr>
          <a:xfrm>
            <a:off x="9696731" y="8130041"/>
            <a:ext cx="6530241" cy="1415277"/>
          </a:xfrm>
        </p:spPr>
        <p:txBody>
          <a:bodyPr/>
          <a:lstStyle/>
          <a:p>
            <a:r>
              <a:rPr kumimoji="1" lang="en-US" altLang="ja-JP" dirty="0" smtClean="0"/>
              <a:t>Lo </a:t>
            </a:r>
            <a:r>
              <a:rPr kumimoji="1" lang="en-US" altLang="ja-JP" dirty="0" err="1" smtClean="0"/>
              <a:t>personalizas</a:t>
            </a:r>
            <a:r>
              <a:rPr kumimoji="1" lang="en-US" altLang="ja-JP" dirty="0" smtClean="0"/>
              <a:t> a </a:t>
            </a:r>
            <a:r>
              <a:rPr kumimoji="1" lang="en-US" altLang="ja-JP" dirty="0" err="1" smtClean="0"/>
              <a:t>tu</a:t>
            </a:r>
            <a:r>
              <a:rPr kumimoji="1" lang="en-US" altLang="ja-JP" dirty="0" smtClean="0"/>
              <a:t> gusto no solo con los </a:t>
            </a:r>
            <a:r>
              <a:rPr kumimoji="1" lang="en-US" altLang="ja-JP" dirty="0" err="1" smtClean="0"/>
              <a:t>temas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que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además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incorpora</a:t>
            </a:r>
            <a:r>
              <a:rPr kumimoji="1" lang="en-US" altLang="ja-JP" dirty="0" smtClean="0"/>
              <a:t> un marketplaces </a:t>
            </a:r>
            <a:r>
              <a:rPr kumimoji="1" lang="en-US" altLang="ja-JP" dirty="0" err="1" smtClean="0"/>
              <a:t>para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descargarte</a:t>
            </a:r>
            <a:r>
              <a:rPr kumimoji="1" lang="en-US" altLang="ja-JP" dirty="0" smtClean="0"/>
              <a:t> los </a:t>
            </a:r>
            <a:r>
              <a:rPr kumimoji="1" lang="en-US" altLang="ja-JP" dirty="0" err="1" smtClean="0"/>
              <a:t>plugins</a:t>
            </a:r>
            <a:r>
              <a:rPr kumimoji="1" lang="en-US" altLang="ja-JP" dirty="0" smtClean="0"/>
              <a:t>.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2207359" y="7364416"/>
            <a:ext cx="6530241" cy="765624"/>
          </a:xfrm>
        </p:spPr>
        <p:txBody>
          <a:bodyPr/>
          <a:lstStyle/>
          <a:p>
            <a:r>
              <a:rPr kumimoji="1" lang="en-US" altLang="ja-JP" dirty="0" smtClean="0"/>
              <a:t>INTEGRA GIT</a:t>
            </a:r>
            <a:endParaRPr kumimoji="1" lang="ja-JP" altLang="en-US" dirty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6"/>
          </p:nvPr>
        </p:nvSpPr>
        <p:spPr>
          <a:xfrm>
            <a:off x="2207359" y="8130041"/>
            <a:ext cx="6530241" cy="1415277"/>
          </a:xfrm>
        </p:spPr>
        <p:txBody>
          <a:bodyPr/>
          <a:lstStyle/>
          <a:p>
            <a:r>
              <a:rPr kumimoji="1" lang="es-ES" altLang="ja-JP" dirty="0" smtClean="0"/>
              <a:t>Es el corazón de Visual Studio </a:t>
            </a:r>
            <a:r>
              <a:rPr kumimoji="1" lang="es-ES" altLang="ja-JP" dirty="0" err="1" smtClean="0"/>
              <a:t>Code</a:t>
            </a:r>
            <a:r>
              <a:rPr kumimoji="1" lang="es-ES" altLang="ja-JP" dirty="0" smtClean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911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6207">
        <p14:flip dir="r"/>
      </p:transition>
    </mc:Choice>
    <mc:Fallback>
      <p:transition spd="slow" advTm="62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VENTAJAS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05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OPEN SOURCE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 smtClean="0"/>
              <a:t>Es gratuito y de </a:t>
            </a:r>
            <a:r>
              <a:rPr lang="es-ES" dirty="0" smtClean="0">
                <a:hlinkClick r:id="rId2"/>
              </a:rPr>
              <a:t>código </a:t>
            </a:r>
            <a:r>
              <a:rPr lang="es-ES" dirty="0" smtClean="0">
                <a:hlinkClick r:id="rId2"/>
              </a:rPr>
              <a:t>abierto</a:t>
            </a:r>
            <a:r>
              <a:rPr lang="es-ES" dirty="0" smtClean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06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ES" dirty="0" smtClean="0"/>
              <a:t>INTELLISENSE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 smtClean="0"/>
              <a:t>Es un asistente para auto-completar y resalte de sintaxis y va un poco más allá de lo que esperarías de este tipo de característica.</a:t>
            </a:r>
            <a:endParaRPr lang="es-E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07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ES" dirty="0" smtClean="0"/>
              <a:t>INTERFAZ SIMPLE</a:t>
            </a:r>
            <a:endParaRPr lang="es-E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 smtClean="0"/>
              <a:t>Tiene un par de barras laterales, que pueden ser posicionadas a la izquierda o derecha de acuerdo a tu </a:t>
            </a:r>
            <a:r>
              <a:rPr lang="es-ES" dirty="0" smtClean="0"/>
              <a:t>preferencia.</a:t>
            </a:r>
            <a:endParaRPr lang="es-ES" dirty="0"/>
          </a:p>
        </p:txBody>
      </p:sp>
      <p:sp>
        <p:nvSpPr>
          <p:cNvPr id="27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911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6207">
        <p14:flip dir="r"/>
      </p:transition>
    </mc:Choice>
    <mc:Fallback>
      <p:transition spd="slow" advTm="62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Introducción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4462" y="1499621"/>
            <a:ext cx="7675825" cy="7286170"/>
          </a:xfrm>
        </p:spPr>
        <p:txBody>
          <a:bodyPr/>
          <a:lstStyle/>
          <a:p>
            <a:r>
              <a:rPr kumimoji="1" lang="en-US" altLang="ja-JP" dirty="0" smtClean="0"/>
              <a:t>ÍNDICE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CONTENIDO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 smtClean="0"/>
              <a:t>Qué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es</a:t>
            </a:r>
            <a:r>
              <a:rPr kumimoji="1" lang="en-US" altLang="ja-JP" dirty="0" smtClean="0"/>
              <a:t> Visual Studio Code.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Instalación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 smtClean="0"/>
              <a:t>Primeros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pasos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Funcionalidad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 smtClean="0"/>
              <a:t>Personalización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plugins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atajos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Soporte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 smtClean="0"/>
              <a:t>Optimización</a:t>
            </a:r>
            <a:r>
              <a:rPr kumimoji="1" lang="en-US" altLang="ja-JP" dirty="0" smtClean="0"/>
              <a:t> de </a:t>
            </a:r>
            <a:r>
              <a:rPr kumimoji="1" lang="en-US" altLang="ja-JP" dirty="0" err="1" smtClean="0"/>
              <a:t>lenguajes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Conclusiones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 smtClean="0"/>
              <a:t>Ventajas</a:t>
            </a:r>
            <a:r>
              <a:rPr kumimoji="1" lang="en-US" altLang="ja-JP" dirty="0" smtClean="0"/>
              <a:t> y </a:t>
            </a:r>
            <a:r>
              <a:rPr kumimoji="1" lang="en-US" altLang="ja-JP" dirty="0" err="1" smtClean="0"/>
              <a:t>desventajas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Bibliografía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 smtClean="0"/>
              <a:t>Fuente</a:t>
            </a:r>
            <a:r>
              <a:rPr kumimoji="1" lang="en-US" altLang="ja-JP" dirty="0" smtClean="0"/>
              <a:t> de </a:t>
            </a:r>
            <a:r>
              <a:rPr kumimoji="1" lang="en-US" altLang="ja-JP" dirty="0" err="1" smtClean="0"/>
              <a:t>inspiración</a:t>
            </a:r>
            <a:r>
              <a:rPr kumimoji="1" lang="en-US" altLang="ja-JP" dirty="0" smtClean="0"/>
              <a:t> y </a:t>
            </a:r>
            <a:r>
              <a:rPr kumimoji="1" lang="en-US" altLang="ja-JP" dirty="0" err="1" smtClean="0"/>
              <a:t>consulta</a:t>
            </a:r>
            <a:r>
              <a:rPr kumimoji="1" lang="en-US" altLang="ja-JP" dirty="0" smtClean="0"/>
              <a:t> de </a:t>
            </a:r>
            <a:r>
              <a:rPr kumimoji="1" lang="en-US" altLang="ja-JP" dirty="0" err="1" smtClean="0"/>
              <a:t>información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25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88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7424">
        <p14:flip dir="r"/>
      </p:transition>
    </mc:Choice>
    <mc:Fallback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DESVENTAJAS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PROBLEMA DE VERSIONADO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En </a:t>
            </a:r>
            <a:r>
              <a:rPr kumimoji="1" lang="en-US" altLang="ja-JP" dirty="0" err="1" smtClean="0"/>
              <a:t>sus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librerías</a:t>
            </a:r>
            <a:r>
              <a:rPr kumimoji="1" lang="en-US" altLang="ja-JP" dirty="0" smtClean="0"/>
              <a:t> Runtime.dll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APLICACIONES MÚLTIHILO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s-ES" altLang="ja-JP" dirty="0" smtClean="0"/>
              <a:t>Necesario realizar llamadas a la API de Windows.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7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2207359" y="7364416"/>
            <a:ext cx="6530241" cy="765624"/>
          </a:xfrm>
        </p:spPr>
        <p:txBody>
          <a:bodyPr/>
          <a:lstStyle/>
          <a:p>
            <a:r>
              <a:rPr kumimoji="1" lang="en-US" altLang="ja-JP" dirty="0" smtClean="0"/>
              <a:t>DESCARGA OFICIAL SOFTWARE PROPIETARIO</a:t>
            </a:r>
            <a:endParaRPr kumimoji="1" lang="ja-JP" altLang="en-US" dirty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6"/>
          </p:nvPr>
        </p:nvSpPr>
        <p:spPr>
          <a:xfrm>
            <a:off x="2207359" y="8130041"/>
            <a:ext cx="6530241" cy="1415277"/>
          </a:xfrm>
        </p:spPr>
        <p:txBody>
          <a:bodyPr/>
          <a:lstStyle/>
          <a:p>
            <a:r>
              <a:rPr lang="es-ES" dirty="0" smtClean="0"/>
              <a:t>N</a:t>
            </a:r>
            <a:r>
              <a:rPr lang="es-ES" dirty="0" smtClean="0"/>
              <a:t>o </a:t>
            </a:r>
            <a:r>
              <a:rPr lang="es-ES" dirty="0" smtClean="0"/>
              <a:t>permite modificación a su código </a:t>
            </a:r>
            <a:r>
              <a:rPr lang="es-ES" dirty="0" smtClean="0"/>
              <a:t>fuente.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911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6207">
        <p14:flip dir="r"/>
      </p:transition>
    </mc:Choice>
    <mc:Fallback>
      <p:transition spd="slow" advTm="62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81267" y="-515226"/>
            <a:ext cx="11051367" cy="5473101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CONCLUSIÓN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125023" y="4572037"/>
            <a:ext cx="8244114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199"/>
              </a:spcBef>
            </a:pPr>
            <a:r>
              <a:rPr lang="es-ES" sz="1800" dirty="0" smtClean="0">
                <a:solidFill>
                  <a:schemeClr val="accent2"/>
                </a:solidFill>
              </a:rPr>
              <a:t>Potente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editor con un amplio margen de </a:t>
            </a:r>
            <a:r>
              <a:rPr lang="es-ES" sz="1800" dirty="0" smtClean="0">
                <a:solidFill>
                  <a:schemeClr val="accent2"/>
                </a:solidFill>
              </a:rPr>
              <a:t>personalización</a:t>
            </a:r>
            <a:r>
              <a:rPr lang="es-ES" sz="1800" dirty="0" smtClean="0">
                <a:solidFill>
                  <a:schemeClr val="bg1"/>
                </a:solidFill>
              </a:rPr>
              <a:t>, fácil instalación e interface intuitiva. Es </a:t>
            </a:r>
            <a:r>
              <a:rPr lang="es-ES" sz="1800" dirty="0" smtClean="0">
                <a:solidFill>
                  <a:schemeClr val="accent2"/>
                </a:solidFill>
              </a:rPr>
              <a:t>gratuito</a:t>
            </a:r>
            <a:r>
              <a:rPr lang="es-ES" sz="1800" dirty="0" smtClean="0">
                <a:solidFill>
                  <a:schemeClr val="bg1"/>
                </a:solidFill>
              </a:rPr>
              <a:t> y  soporta una gran cantidad de lenguajes de programación.</a:t>
            </a:r>
          </a:p>
          <a:p>
            <a:pPr>
              <a:lnSpc>
                <a:spcPct val="130000"/>
              </a:lnSpc>
              <a:spcBef>
                <a:spcPts val="1199"/>
              </a:spcBef>
            </a:pPr>
            <a:endParaRPr lang="en-US" sz="1800" spc="-1" dirty="0" smtClean="0">
              <a:solidFill>
                <a:srgbClr val="D3D3D3"/>
              </a:solidFill>
            </a:endParaRPr>
          </a:p>
        </p:txBody>
      </p:sp>
      <p:pic>
        <p:nvPicPr>
          <p:cNvPr id="7" name="Picture 3" descr="C:\Users\Informatica\Desktop\logo_visual_studio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308" y="2612568"/>
            <a:ext cx="3779051" cy="3766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416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174">
        <p14:flip dir="r"/>
      </p:transition>
    </mc:Choice>
    <mc:Fallback>
      <p:transition spd="slow" advTm="31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BIBLIOGRAFÍA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080872" y="6405865"/>
            <a:ext cx="3152084" cy="586351"/>
          </a:xfrm>
        </p:spPr>
        <p:txBody>
          <a:bodyPr/>
          <a:lstStyle/>
          <a:p>
            <a:r>
              <a:rPr kumimoji="1" lang="en-US" altLang="ja-JP" dirty="0" smtClean="0"/>
              <a:t>PÁGINA OFICIAL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11634389" y="6036105"/>
            <a:ext cx="5797268" cy="1325871"/>
          </a:xfrm>
        </p:spPr>
        <p:txBody>
          <a:bodyPr/>
          <a:lstStyle/>
          <a:p>
            <a:r>
              <a:rPr kumimoji="1" lang="it-IT" altLang="ja-JP" dirty="0" smtClean="0">
                <a:hlinkClick r:id="rId2"/>
              </a:rPr>
              <a:t>https://code.visualstudio.com</a:t>
            </a:r>
            <a:r>
              <a:rPr kumimoji="1" lang="it-IT" altLang="ja-JP" dirty="0" smtClean="0">
                <a:hlinkClick r:id="rId2"/>
              </a:rPr>
              <a:t>/</a:t>
            </a:r>
            <a:endParaRPr kumimoji="1" lang="it-IT" altLang="ja-JP" dirty="0" smtClean="0"/>
          </a:p>
          <a:p>
            <a:endParaRPr kumimoji="1" lang="it-IT" altLang="ja-JP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s-ES" altLang="ja-JP" dirty="0" smtClean="0"/>
              <a:t>INSPIRACIÓN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https://geekytheory.com/como-instalar-visual-studio-code-en-ubuntu-linux-y-derivadas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INSTALACIÓN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s-ES" dirty="0" smtClean="0">
                <a:hlinkClick r:id="rId4"/>
              </a:rPr>
              <a:t>http://www.mclibre.org/consultar/informatica/lecciones/vsc-instalacion.html</a:t>
            </a:r>
            <a:endParaRPr kumimoji="1" lang="ja-JP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grpSp>
        <p:nvGrpSpPr>
          <p:cNvPr id="23" name="Grupo 8" descr="Gráfico divisor de sección (puede moverme)">
            <a:extLst>
              <a:ext uri="{FF2B5EF4-FFF2-40B4-BE49-F238E27FC236}">
                <a16:creationId xmlns:a16="http://schemas.microsoft.com/office/drawing/2014/main" xmlns="" id="{C9345208-146D-4405-83A8-B4741DF079BD}"/>
              </a:ext>
            </a:extLst>
          </p:cNvPr>
          <p:cNvGrpSpPr/>
          <p:nvPr/>
        </p:nvGrpSpPr>
        <p:grpSpPr>
          <a:xfrm>
            <a:off x="2612080" y="5818938"/>
            <a:ext cx="2802057" cy="2846090"/>
            <a:chOff x="3316024" y="4705296"/>
            <a:chExt cx="399819" cy="406102"/>
          </a:xfrm>
        </p:grpSpPr>
        <p:sp>
          <p:nvSpPr>
            <p:cNvPr id="24" name="Elipse 9">
              <a:extLst>
                <a:ext uri="{FF2B5EF4-FFF2-40B4-BE49-F238E27FC236}">
                  <a16:creationId xmlns:a16="http://schemas.microsoft.com/office/drawing/2014/main" xmlns="" id="{22906437-16B0-4D4C-8250-FE5DE8F9CDF9}"/>
                </a:ext>
              </a:extLst>
            </p:cNvPr>
            <p:cNvSpPr/>
            <p:nvPr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5" name="Elipse 10">
              <a:extLst>
                <a:ext uri="{FF2B5EF4-FFF2-40B4-BE49-F238E27FC236}">
                  <a16:creationId xmlns:a16="http://schemas.microsoft.com/office/drawing/2014/main" xmlns="" id="{F612EF4B-82E6-4CBF-8EB5-49AAB3CEB91C}"/>
                </a:ext>
              </a:extLst>
            </p:cNvPr>
            <p:cNvSpPr/>
            <p:nvPr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34426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6062">
        <p15:prstTrans prst="prestige"/>
      </p:transition>
    </mc:Choice>
    <mc:Fallback>
      <p:transition spd="slow" advTm="60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FUTURO </a:t>
            </a:r>
            <a:r>
              <a:rPr kumimoji="1" lang="en-US" altLang="ja-JP" dirty="0" smtClean="0"/>
              <a:t>PROGRAMADOR,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A QUÉ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ESPERAS PARA PROBAR EL</a:t>
            </a:r>
            <a:r>
              <a:rPr kumimoji="1" lang="en-US" altLang="ja-JP" dirty="0" smtClean="0"/>
              <a:t> VISUAL STUDIO </a:t>
            </a:r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984134" y="6262355"/>
            <a:ext cx="15679611" cy="769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¿ALGUNA</a:t>
            </a:r>
            <a:r>
              <a:rPr kumimoji="1" lang="en-US" altLang="ja-JP" sz="1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PREGUNTA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819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062">
        <p14:flip dir="r"/>
      </p:transition>
    </mc:Choice>
    <mc:Fallback>
      <p:transition spd="slow" advTm="30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GRACIAS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19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062">
        <p14:flip dir="r"/>
      </p:transition>
    </mc:Choice>
    <mc:Fallback>
      <p:transition spd="slow" advTm="30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CODE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Editor </a:t>
            </a:r>
            <a:r>
              <a:rPr kumimoji="1" lang="en-US" altLang="ja-JP" sz="3200" dirty="0" smtClean="0"/>
              <a:t>de </a:t>
            </a:r>
            <a:r>
              <a:rPr kumimoji="1" lang="en-US" altLang="ja-JP" sz="3200" dirty="0" err="1" smtClean="0"/>
              <a:t>código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fuente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desarrollado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por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smtClean="0"/>
              <a:t>Microsoft</a:t>
            </a:r>
            <a:endParaRPr kumimoji="1" lang="ja-JP" alt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3" descr="C:\Users\Informatica\Desktop\logo_windows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679" y="6730714"/>
            <a:ext cx="2467955" cy="2288598"/>
          </a:xfrm>
          <a:prstGeom prst="rect">
            <a:avLst/>
          </a:prstGeom>
          <a:noFill/>
        </p:spPr>
      </p:pic>
      <p:pic>
        <p:nvPicPr>
          <p:cNvPr id="10" name="Picture 5" descr="C:\Users\Informatica\Desktop\linux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0416" y="6609744"/>
            <a:ext cx="2036619" cy="2443943"/>
          </a:xfrm>
          <a:prstGeom prst="rect">
            <a:avLst/>
          </a:prstGeom>
          <a:noFill/>
        </p:spPr>
      </p:pic>
      <p:pic>
        <p:nvPicPr>
          <p:cNvPr id="11" name="Picture 6" descr="C:\Users\Informatica\Desktop\logo_ma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41077" y="6570873"/>
            <a:ext cx="2923099" cy="2923099"/>
          </a:xfrm>
          <a:prstGeom prst="rect">
            <a:avLst/>
          </a:prstGeom>
          <a:noFill/>
        </p:spPr>
      </p:pic>
      <p:sp>
        <p:nvSpPr>
          <p:cNvPr id="12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8491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2505">
        <p15:prstTrans prst="prestige"/>
      </p:transition>
    </mc:Choice>
    <mc:Fallback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N</a:t>
            </a:r>
            <a:r>
              <a:rPr kumimoji="1" lang="en-US" altLang="ja-JP" dirty="0" smtClean="0"/>
              <a:t>TRODUCCIÓN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SOPORTE DEPURACIÓN</a:t>
            </a:r>
            <a:endParaRPr kumimoji="1" lang="ja-JP" altLang="en-US" sz="2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lang="es-ES" dirty="0" smtClean="0"/>
              <a:t>Código de depuración directamente desde el editor. Puede depurar con puntos de interrupción, pilas de llamadas y una consola interactiva.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3300" dirty="0" smtClean="0"/>
              <a:t>CONTROL</a:t>
            </a:r>
            <a:r>
              <a:rPr kumimoji="1" lang="en-US" altLang="ja-JP" dirty="0" smtClean="0"/>
              <a:t> INTEGRADO GIT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>
            <a:normAutofit/>
          </a:bodyPr>
          <a:lstStyle/>
          <a:p>
            <a:r>
              <a:rPr lang="es-ES" dirty="0" smtClean="0"/>
              <a:t>Trabaja con </a:t>
            </a:r>
            <a:r>
              <a:rPr lang="es-ES" dirty="0" err="1" smtClean="0"/>
              <a:t>Git</a:t>
            </a:r>
            <a:r>
              <a:rPr lang="es-ES" dirty="0" smtClean="0"/>
              <a:t>  directamente con los archivos </a:t>
            </a:r>
            <a:r>
              <a:rPr lang="es-ES" dirty="0" err="1" smtClean="0"/>
              <a:t>diff</a:t>
            </a:r>
            <a:r>
              <a:rPr lang="es-ES" dirty="0" smtClean="0"/>
              <a:t>, se </a:t>
            </a:r>
            <a:r>
              <a:rPr lang="es-ES" dirty="0" smtClean="0"/>
              <a:t>pueden </a:t>
            </a:r>
            <a:r>
              <a:rPr lang="es-ES" dirty="0" smtClean="0"/>
              <a:t>organizar y confirmar los cambios directamente desde el editor. 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PERSONALIZABLE</a:t>
            </a:r>
            <a:endParaRPr kumimoji="1" lang="ja-JP" altLang="en-US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usuario puede instalar extensiones para agregar nuevos idiomas, temas, depuradores y para conectarse a servicios adicionales. Las extensiones se ejecutan en procesos separados, lo que garantiza que no ralentizarán el editor.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GRATUITO</a:t>
            </a:r>
            <a:endParaRPr kumimoji="1" lang="ja-JP" altLang="en-US" sz="28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 smtClean="0"/>
              <a:t>Es gratuito y de </a:t>
            </a:r>
            <a:r>
              <a:rPr lang="es-ES" dirty="0" smtClean="0">
                <a:hlinkClick r:id="rId2"/>
              </a:rPr>
              <a:t>código abierto</a:t>
            </a:r>
            <a:r>
              <a:rPr lang="es-ES" dirty="0" smtClean="0"/>
              <a:t>, aunque la descarga oficial está bajo </a:t>
            </a:r>
            <a:r>
              <a:rPr lang="es-ES" dirty="0" smtClean="0">
                <a:hlinkClick r:id="rId3"/>
              </a:rPr>
              <a:t>software propietario</a:t>
            </a:r>
            <a:r>
              <a:rPr lang="es-ES" dirty="0" smtClean="0"/>
              <a:t> 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INTELLISENSE</a:t>
            </a:r>
            <a:endParaRPr kumimoji="1" lang="ja-JP" altLang="en-US" sz="28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 smtClean="0"/>
              <a:t>P</a:t>
            </a:r>
            <a:r>
              <a:rPr lang="es-ES" dirty="0" smtClean="0"/>
              <a:t>roporciona </a:t>
            </a:r>
            <a:r>
              <a:rPr lang="es-ES" dirty="0" smtClean="0"/>
              <a:t>terminaciones inteligentes basadas en tipos de variables, definiciones de funciones y módulos importados  para el autocompletado de la </a:t>
            </a:r>
            <a:r>
              <a:rPr lang="es-ES" dirty="0" smtClean="0"/>
              <a:t>sintaxis</a:t>
            </a:r>
            <a:r>
              <a:rPr lang="es-ES" dirty="0" smtClean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FÁCIL Y SEGURO</a:t>
            </a:r>
            <a:endParaRPr kumimoji="1" lang="ja-JP" altLang="en-US" sz="2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 smtClean="0"/>
              <a:t>Puedes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alojar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tus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sitios</a:t>
            </a:r>
            <a:r>
              <a:rPr kumimoji="1" lang="en-US" altLang="ja-JP" dirty="0" smtClean="0"/>
              <a:t> con React, Angular, </a:t>
            </a:r>
            <a:r>
              <a:rPr kumimoji="1" lang="en-US" altLang="ja-JP" dirty="0" err="1" smtClean="0"/>
              <a:t>Vue</a:t>
            </a:r>
            <a:r>
              <a:rPr kumimoji="1" lang="en-US" altLang="ja-JP" dirty="0" smtClean="0"/>
              <a:t>, Node, Python y </a:t>
            </a:r>
            <a:r>
              <a:rPr kumimoji="1" lang="en-US" altLang="ja-JP" dirty="0" err="1" smtClean="0"/>
              <a:t>muchos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más</a:t>
            </a:r>
            <a:r>
              <a:rPr kumimoji="1" lang="en-US" altLang="ja-JP" dirty="0" smtClean="0"/>
              <a:t>. </a:t>
            </a:r>
            <a:r>
              <a:rPr kumimoji="1" lang="en-US" altLang="ja-JP" dirty="0" err="1" smtClean="0"/>
              <a:t>Permite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consultar</a:t>
            </a:r>
            <a:r>
              <a:rPr kumimoji="1" lang="en-US" altLang="ja-JP" dirty="0" smtClean="0"/>
              <a:t> y </a:t>
            </a:r>
            <a:r>
              <a:rPr kumimoji="1" lang="en-US" altLang="ja-JP" dirty="0" err="1" smtClean="0"/>
              <a:t>almacenar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datos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basados</a:t>
            </a:r>
            <a:r>
              <a:rPr kumimoji="1" lang="en-US" altLang="ja-JP" dirty="0" smtClean="0"/>
              <a:t> en </a:t>
            </a:r>
            <a:r>
              <a:rPr kumimoji="1" lang="en-US" altLang="ja-JP" dirty="0" err="1" smtClean="0"/>
              <a:t>documentos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relacionales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desde</a:t>
            </a:r>
            <a:r>
              <a:rPr kumimoji="1" lang="en-US" altLang="ja-JP" dirty="0" smtClean="0"/>
              <a:t> el </a:t>
            </a:r>
            <a:r>
              <a:rPr kumimoji="1" lang="en-US" altLang="ja-JP" dirty="0" err="1" smtClean="0"/>
              <a:t>propio</a:t>
            </a:r>
            <a:r>
              <a:rPr kumimoji="1" lang="en-US" altLang="ja-JP" dirty="0" smtClean="0"/>
              <a:t> editor.</a:t>
            </a:r>
            <a:endParaRPr kumimoji="1" lang="ja-JP" altLang="en-US" dirty="0"/>
          </a:p>
        </p:txBody>
      </p:sp>
      <p:sp>
        <p:nvSpPr>
          <p:cNvPr id="24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93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8739">
        <p14:flip dir="r"/>
      </p:transition>
    </mc:Choice>
    <mc:Fallback>
      <p:transition spd="slow" advTm="87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INSTALACIÓN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err="1" smtClean="0">
                <a:solidFill>
                  <a:schemeClr val="accent1"/>
                </a:solidFill>
              </a:rPr>
              <a:t>Primeros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accent1"/>
                </a:solidFill>
              </a:rPr>
              <a:t>Pasos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0130971" y="1179750"/>
            <a:ext cx="7261324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DESCARGAR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30971" y="1702270"/>
            <a:ext cx="7261323" cy="1664491"/>
          </a:xfrm>
        </p:spPr>
        <p:txBody>
          <a:bodyPr/>
          <a:lstStyle/>
          <a:p>
            <a:r>
              <a:rPr kumimoji="1" lang="es-ES" altLang="ja-JP" dirty="0" smtClean="0"/>
              <a:t>Desde el navegador nos dirigimos a la página oficial de Visual Studio </a:t>
            </a:r>
            <a:r>
              <a:rPr kumimoji="1" lang="es-ES" altLang="ja-JP" dirty="0" err="1" smtClean="0"/>
              <a:t>Code</a:t>
            </a:r>
            <a:r>
              <a:rPr kumimoji="1" lang="es-ES" altLang="ja-JP" dirty="0" smtClean="0"/>
              <a:t>. </a:t>
            </a:r>
            <a:r>
              <a:rPr kumimoji="1" lang="es-ES" altLang="ja-JP" dirty="0" smtClean="0">
                <a:hlinkClick r:id="rId2"/>
              </a:rPr>
              <a:t>https://code.visualstudio.com/</a:t>
            </a:r>
            <a:endParaRPr kumimoji="1" lang="es-ES" altLang="ja-JP" dirty="0" smtClean="0"/>
          </a:p>
          <a:p>
            <a:r>
              <a:rPr kumimoji="1" lang="es-ES" altLang="ja-JP" dirty="0" smtClean="0"/>
              <a:t>Desde la página principal nos descargaremos la última versión estable.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30971" y="3729618"/>
            <a:ext cx="7261324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INSTALAR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EN WINDOWS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130971" y="4252138"/>
            <a:ext cx="7261323" cy="1664491"/>
          </a:xfrm>
        </p:spPr>
        <p:txBody>
          <a:bodyPr/>
          <a:lstStyle/>
          <a:p>
            <a:r>
              <a:rPr kumimoji="1" lang="en-US" altLang="ja-JP" dirty="0" err="1" smtClean="0"/>
              <a:t>Tenemos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versiones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para</a:t>
            </a:r>
            <a:r>
              <a:rPr kumimoji="1" lang="en-US" altLang="ja-JP" dirty="0" smtClean="0"/>
              <a:t> windows 7</a:t>
            </a:r>
            <a:r>
              <a:rPr kumimoji="1" lang="en-US" altLang="ja-JP" dirty="0" smtClean="0"/>
              <a:t>, 8 </a:t>
            </a:r>
            <a:r>
              <a:rPr kumimoji="1" lang="en-US" altLang="ja-JP" dirty="0" smtClean="0"/>
              <a:t>y 10 y </a:t>
            </a:r>
            <a:r>
              <a:rPr kumimoji="1" lang="en-US" altLang="ja-JP" dirty="0" err="1" smtClean="0"/>
              <a:t>para</a:t>
            </a:r>
            <a:r>
              <a:rPr kumimoji="1" lang="en-US" altLang="ja-JP" dirty="0" smtClean="0"/>
              <a:t> la </a:t>
            </a:r>
            <a:r>
              <a:rPr kumimoji="1" lang="en-US" altLang="ja-JP" dirty="0" err="1" smtClean="0"/>
              <a:t>arquitectura</a:t>
            </a:r>
            <a:r>
              <a:rPr kumimoji="1" lang="en-US" altLang="ja-JP" dirty="0" smtClean="0"/>
              <a:t> de 32 o 64 bits. </a:t>
            </a:r>
          </a:p>
          <a:p>
            <a:r>
              <a:rPr kumimoji="1" lang="en-US" altLang="ja-JP" dirty="0" smtClean="0"/>
              <a:t>Hay </a:t>
            </a:r>
            <a:r>
              <a:rPr kumimoji="1" lang="en-US" altLang="ja-JP" dirty="0" err="1" smtClean="0"/>
              <a:t>diferentes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instaladores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para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la </a:t>
            </a:r>
            <a:r>
              <a:rPr kumimoji="1" lang="en-US" altLang="ja-JP" dirty="0" err="1" smtClean="0"/>
              <a:t>versión</a:t>
            </a:r>
            <a:r>
              <a:rPr kumimoji="1" lang="en-US" altLang="ja-JP" dirty="0" smtClean="0"/>
              <a:t> de </a:t>
            </a:r>
            <a:r>
              <a:rPr kumimoji="1" lang="en-US" altLang="ja-JP" dirty="0" smtClean="0"/>
              <a:t>windows. Se </a:t>
            </a:r>
            <a:r>
              <a:rPr kumimoji="1" lang="en-US" altLang="ja-JP" dirty="0" err="1" smtClean="0"/>
              <a:t>recomienda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elegir</a:t>
            </a:r>
            <a:r>
              <a:rPr kumimoji="1" lang="en-US" altLang="ja-JP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installer</a:t>
            </a:r>
            <a:r>
              <a:rPr lang="es-ES" dirty="0" smtClean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0130971" y="6305644"/>
            <a:ext cx="7261324" cy="537027"/>
          </a:xfrm>
        </p:spPr>
        <p:txBody>
          <a:bodyPr>
            <a:no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INSTALAR EN LINUX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130971" y="6828164"/>
            <a:ext cx="7261323" cy="1664491"/>
          </a:xfrm>
        </p:spPr>
        <p:txBody>
          <a:bodyPr/>
          <a:lstStyle/>
          <a:p>
            <a:r>
              <a:rPr kumimoji="1" lang="en-US" altLang="ja-JP" dirty="0" smtClean="0"/>
              <a:t>Para </a:t>
            </a:r>
            <a:r>
              <a:rPr kumimoji="1" lang="en-US" altLang="ja-JP" dirty="0" err="1" smtClean="0"/>
              <a:t>distribuciones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Debian</a:t>
            </a:r>
            <a:r>
              <a:rPr kumimoji="1" lang="en-US" altLang="ja-JP" dirty="0" smtClean="0"/>
              <a:t> o </a:t>
            </a:r>
            <a:r>
              <a:rPr kumimoji="1" lang="en-US" altLang="ja-JP" dirty="0" err="1" smtClean="0"/>
              <a:t>Ubuntu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>  .</a:t>
            </a:r>
            <a:r>
              <a:rPr kumimoji="1" lang="en-US" altLang="ja-JP" dirty="0" err="1" smtClean="0"/>
              <a:t>deb</a:t>
            </a:r>
            <a:endParaRPr kumimoji="1" lang="en-US" altLang="ja-JP" dirty="0" smtClean="0"/>
          </a:p>
          <a:p>
            <a:r>
              <a:rPr kumimoji="1" lang="en-US" altLang="ja-JP" dirty="0" smtClean="0"/>
              <a:t>Para </a:t>
            </a:r>
            <a:r>
              <a:rPr kumimoji="1" lang="en-US" altLang="ja-JP" dirty="0" err="1" smtClean="0"/>
              <a:t>distribuciones</a:t>
            </a:r>
            <a:r>
              <a:rPr kumimoji="1" lang="en-US" altLang="ja-JP" dirty="0" smtClean="0"/>
              <a:t> Red Hat, Fedora o </a:t>
            </a:r>
            <a:r>
              <a:rPr kumimoji="1" lang="en-US" altLang="ja-JP" dirty="0" err="1" smtClean="0"/>
              <a:t>Suse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>   .</a:t>
            </a:r>
            <a:r>
              <a:rPr kumimoji="1" lang="en-US" altLang="ja-JP" dirty="0" err="1" smtClean="0"/>
              <a:t>tar.gz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sp>
        <p:nvSpPr>
          <p:cNvPr id="15" name="Text Placeholder 11"/>
          <p:cNvSpPr txBox="1">
            <a:spLocks/>
          </p:cNvSpPr>
          <p:nvPr/>
        </p:nvSpPr>
        <p:spPr>
          <a:xfrm>
            <a:off x="10130972" y="7899973"/>
            <a:ext cx="7261324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b">
            <a:noAutofit/>
          </a:bodyPr>
          <a:lstStyle/>
          <a:p>
            <a:pPr marL="0" marR="0" lvl="0" indent="0" algn="l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INSTALAR EN MAC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10130972" y="8422493"/>
            <a:ext cx="7261323" cy="1664491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rmAutofit/>
          </a:bodyPr>
          <a:lstStyle/>
          <a:p>
            <a:pPr marL="0" marR="0" lvl="0" indent="0" algn="l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MacOs10.10+ 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1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6518">
        <p14:flip dir="r"/>
      </p:transition>
    </mc:Choice>
    <mc:Fallback>
      <p:transition spd="slow" advTm="6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Instalación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>
                <a:solidFill>
                  <a:schemeClr val="accent1"/>
                </a:solidFill>
              </a:rPr>
              <a:t>Windows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pic>
        <p:nvPicPr>
          <p:cNvPr id="1027" name="Picture 3" descr="C:\Users\Informatica\Desktop\Acuer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015" y="6959287"/>
            <a:ext cx="3446585" cy="2693080"/>
          </a:xfrm>
          <a:prstGeom prst="rect">
            <a:avLst/>
          </a:prstGeom>
          <a:noFill/>
        </p:spPr>
      </p:pic>
      <p:pic>
        <p:nvPicPr>
          <p:cNvPr id="1029" name="Picture 5" descr="C:\Users\Informatica\Desktop\Actualiz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3248" y="3629861"/>
            <a:ext cx="9019309" cy="3514360"/>
          </a:xfrm>
          <a:prstGeom prst="rect">
            <a:avLst/>
          </a:prstGeom>
          <a:noFill/>
        </p:spPr>
      </p:pic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98943" y="7135586"/>
            <a:ext cx="8534400" cy="18366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>
                <a:solidFill>
                  <a:schemeClr val="accent1"/>
                </a:solidFill>
              </a:rPr>
              <a:t>Ejecutamos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 </a:t>
            </a:r>
            <a:r>
              <a:rPr kumimoji="1" lang="en-US" altLang="ja-JP" dirty="0" smtClean="0"/>
              <a:t> el </a:t>
            </a:r>
            <a:r>
              <a:rPr kumimoji="1" lang="en-US" altLang="ja-JP" dirty="0" err="1" smtClean="0"/>
              <a:t>instalador</a:t>
            </a:r>
            <a:r>
              <a:rPr kumimoji="1" lang="en-US" altLang="ja-JP" dirty="0" smtClean="0"/>
              <a:t>  Visual Studio Code.</a:t>
            </a:r>
          </a:p>
          <a:p>
            <a:r>
              <a:rPr kumimoji="1" lang="en-US" altLang="ja-JP" dirty="0" smtClean="0"/>
              <a:t>Se </a:t>
            </a:r>
            <a:r>
              <a:rPr kumimoji="1" lang="en-US" altLang="ja-JP" dirty="0" err="1" smtClean="0">
                <a:solidFill>
                  <a:schemeClr val="accent1"/>
                </a:solidFill>
              </a:rPr>
              <a:t>instalará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como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cualquier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otra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aplicación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smtClean="0"/>
              <a:t>La </a:t>
            </a:r>
            <a:r>
              <a:rPr kumimoji="1" lang="en-US" altLang="ja-JP" dirty="0" err="1" smtClean="0"/>
              <a:t>primera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vez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veremos</a:t>
            </a:r>
            <a:r>
              <a:rPr kumimoji="1" lang="en-US" altLang="ja-JP" dirty="0" smtClean="0"/>
              <a:t> la </a:t>
            </a:r>
            <a:r>
              <a:rPr kumimoji="1" lang="en-US" altLang="ja-JP" dirty="0" err="1" smtClean="0"/>
              <a:t>página</a:t>
            </a:r>
            <a:r>
              <a:rPr kumimoji="1" lang="en-US" altLang="ja-JP" dirty="0" smtClean="0"/>
              <a:t> de </a:t>
            </a:r>
            <a:r>
              <a:rPr kumimoji="1" lang="en-US" altLang="ja-JP" dirty="0" err="1" smtClean="0"/>
              <a:t>bienvenida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err="1" smtClean="0">
                <a:solidFill>
                  <a:schemeClr val="accent1"/>
                </a:solidFill>
              </a:rPr>
              <a:t>Actualizar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 y </a:t>
            </a:r>
            <a:r>
              <a:rPr kumimoji="1" lang="en-US" altLang="ja-JP" dirty="0" err="1" smtClean="0">
                <a:solidFill>
                  <a:schemeClr val="accent1"/>
                </a:solidFill>
              </a:rPr>
              <a:t>reiniciar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pic>
        <p:nvPicPr>
          <p:cNvPr id="1030" name="Picture 6" descr="C:\Users\Informatica\Desktop\Ejecut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3900" y="6466743"/>
            <a:ext cx="3221038" cy="2485170"/>
          </a:xfrm>
          <a:prstGeom prst="rect">
            <a:avLst/>
          </a:prstGeom>
          <a:noFill/>
        </p:spPr>
      </p:pic>
      <p:pic>
        <p:nvPicPr>
          <p:cNvPr id="1028" name="Picture 4" descr="C:\Users\Informatica\Desktop\Bienvenid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0828" y="1446878"/>
            <a:ext cx="9365676" cy="5259047"/>
          </a:xfrm>
          <a:prstGeom prst="rect">
            <a:avLst/>
          </a:prstGeom>
          <a:noFill/>
        </p:spPr>
      </p:pic>
      <p:pic>
        <p:nvPicPr>
          <p:cNvPr id="16" name="Picture 3" descr="C:\Users\Informatica\Desktop\logo_windows_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934" y="1813446"/>
            <a:ext cx="1333799" cy="1236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8342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4757">
        <p15:prstTrans prst="prestige"/>
      </p:transition>
    </mc:Choice>
    <mc:Fallback>
      <p:transition spd="slow" advTm="47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nformatica\Desktop\fondo_linu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5505450"/>
            <a:ext cx="6734175" cy="33147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INSTALACIÓN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LINUX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Descomprimir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fichero</a:t>
            </a:r>
            <a:r>
              <a:rPr kumimoji="1" lang="en-US" altLang="ja-JP" dirty="0" smtClean="0"/>
              <a:t> y </a:t>
            </a:r>
            <a:r>
              <a:rPr kumimoji="1" lang="en-US" altLang="ja-JP" dirty="0" err="1" smtClean="0"/>
              <a:t>ejecutar</a:t>
            </a:r>
            <a:r>
              <a:rPr kumimoji="1" lang="en-US" altLang="ja-JP" dirty="0" smtClean="0"/>
              <a:t>.</a:t>
            </a:r>
            <a:endParaRPr kumimoji="1" lang="en-US" altLang="ja-JP" dirty="0"/>
          </a:p>
          <a:p>
            <a:r>
              <a:rPr kumimoji="1" lang="en-US" altLang="ja-JP" dirty="0" smtClean="0"/>
              <a:t>En </a:t>
            </a:r>
            <a:r>
              <a:rPr kumimoji="1" lang="en-US" altLang="ja-JP" dirty="0" err="1" smtClean="0"/>
              <a:t>comandos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abrimos</a:t>
            </a:r>
            <a:r>
              <a:rPr kumimoji="1" lang="en-US" altLang="ja-JP" dirty="0" smtClean="0"/>
              <a:t> el terminal y </a:t>
            </a:r>
            <a:r>
              <a:rPr kumimoji="1" lang="en-US" altLang="ja-JP" dirty="0" err="1" smtClean="0"/>
              <a:t>ejecutamos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2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pic>
        <p:nvPicPr>
          <p:cNvPr id="2050" name="Picture 2" descr="C:\Users\Informatica\Desktop\Descarga_linu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6515" y="1650023"/>
            <a:ext cx="6105525" cy="342900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8470900" y="7099300"/>
            <a:ext cx="8369300" cy="90024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chemeClr val="bg1"/>
                </a:solidFill>
              </a:rPr>
              <a:t>curl</a:t>
            </a:r>
            <a:r>
              <a:rPr lang="es-ES" sz="1050" dirty="0" smtClean="0">
                <a:solidFill>
                  <a:schemeClr val="bg1"/>
                </a:solidFill>
              </a:rPr>
              <a:t> https://packages.microsoft.com/keys/microsoft.asc | </a:t>
            </a:r>
            <a:r>
              <a:rPr lang="es-ES" sz="1050" dirty="0" err="1" smtClean="0">
                <a:solidFill>
                  <a:schemeClr val="bg1"/>
                </a:solidFill>
              </a:rPr>
              <a:t>gpg</a:t>
            </a:r>
            <a:r>
              <a:rPr lang="es-ES" sz="1050" dirty="0" smtClean="0">
                <a:solidFill>
                  <a:schemeClr val="bg1"/>
                </a:solidFill>
              </a:rPr>
              <a:t> --</a:t>
            </a:r>
            <a:r>
              <a:rPr lang="es-ES" sz="1050" dirty="0" err="1" smtClean="0">
                <a:solidFill>
                  <a:schemeClr val="bg1"/>
                </a:solidFill>
              </a:rPr>
              <a:t>dearmor</a:t>
            </a:r>
            <a:r>
              <a:rPr lang="es-ES" sz="1050" dirty="0" smtClean="0">
                <a:solidFill>
                  <a:schemeClr val="bg1"/>
                </a:solidFill>
              </a:rPr>
              <a:t> &gt; microsoft.gpg &amp;&amp; \</a:t>
            </a:r>
          </a:p>
          <a:p>
            <a:r>
              <a:rPr lang="es-ES" sz="1050" dirty="0" smtClean="0">
                <a:solidFill>
                  <a:schemeClr val="bg1"/>
                </a:solidFill>
              </a:rPr>
              <a:t>sudo </a:t>
            </a:r>
            <a:r>
              <a:rPr lang="es-ES" sz="1050" dirty="0" err="1" smtClean="0">
                <a:solidFill>
                  <a:schemeClr val="bg1"/>
                </a:solidFill>
              </a:rPr>
              <a:t>mv</a:t>
            </a:r>
            <a:r>
              <a:rPr lang="es-ES" sz="1050" dirty="0" smtClean="0">
                <a:solidFill>
                  <a:schemeClr val="bg1"/>
                </a:solidFill>
              </a:rPr>
              <a:t> microsoft.gpg /</a:t>
            </a:r>
            <a:r>
              <a:rPr lang="es-ES" sz="1050" dirty="0" err="1" smtClean="0">
                <a:solidFill>
                  <a:schemeClr val="bg1"/>
                </a:solidFill>
              </a:rPr>
              <a:t>etc</a:t>
            </a:r>
            <a:r>
              <a:rPr lang="es-ES" sz="1050" dirty="0" smtClean="0">
                <a:solidFill>
                  <a:schemeClr val="bg1"/>
                </a:solidFill>
              </a:rPr>
              <a:t>/</a:t>
            </a:r>
            <a:r>
              <a:rPr lang="es-ES" sz="1050" dirty="0" err="1" smtClean="0">
                <a:solidFill>
                  <a:schemeClr val="bg1"/>
                </a:solidFill>
              </a:rPr>
              <a:t>apt</a:t>
            </a:r>
            <a:r>
              <a:rPr lang="es-ES" sz="1050" dirty="0" smtClean="0">
                <a:solidFill>
                  <a:schemeClr val="bg1"/>
                </a:solidFill>
              </a:rPr>
              <a:t>/</a:t>
            </a:r>
            <a:r>
              <a:rPr lang="es-ES" sz="1050" dirty="0" err="1" smtClean="0">
                <a:solidFill>
                  <a:schemeClr val="bg1"/>
                </a:solidFill>
              </a:rPr>
              <a:t>trusted.gpg.d</a:t>
            </a:r>
            <a:r>
              <a:rPr lang="es-ES" sz="1050" dirty="0" smtClean="0">
                <a:solidFill>
                  <a:schemeClr val="bg1"/>
                </a:solidFill>
              </a:rPr>
              <a:t>/microsoft.gpg &amp;&amp; \</a:t>
            </a:r>
          </a:p>
          <a:p>
            <a:r>
              <a:rPr lang="es-ES" sz="1050" dirty="0" smtClean="0">
                <a:solidFill>
                  <a:schemeClr val="bg1"/>
                </a:solidFill>
              </a:rPr>
              <a:t>sudo </a:t>
            </a:r>
            <a:r>
              <a:rPr lang="es-ES" sz="1050" dirty="0" err="1" smtClean="0">
                <a:solidFill>
                  <a:schemeClr val="bg1"/>
                </a:solidFill>
              </a:rPr>
              <a:t>sh</a:t>
            </a:r>
            <a:r>
              <a:rPr lang="es-ES" sz="1050" dirty="0" smtClean="0">
                <a:solidFill>
                  <a:schemeClr val="bg1"/>
                </a:solidFill>
              </a:rPr>
              <a:t> -c 'echo "</a:t>
            </a:r>
            <a:r>
              <a:rPr lang="es-ES" sz="1050" dirty="0" err="1" smtClean="0">
                <a:solidFill>
                  <a:schemeClr val="bg1"/>
                </a:solidFill>
              </a:rPr>
              <a:t>deb</a:t>
            </a:r>
            <a:r>
              <a:rPr lang="es-ES" sz="1050" dirty="0" smtClean="0">
                <a:solidFill>
                  <a:schemeClr val="bg1"/>
                </a:solidFill>
              </a:rPr>
              <a:t> [</a:t>
            </a:r>
            <a:r>
              <a:rPr lang="es-ES" sz="1050" dirty="0" err="1" smtClean="0">
                <a:solidFill>
                  <a:schemeClr val="bg1"/>
                </a:solidFill>
              </a:rPr>
              <a:t>arch</a:t>
            </a:r>
            <a:r>
              <a:rPr lang="es-ES" sz="1050" dirty="0" smtClean="0">
                <a:solidFill>
                  <a:schemeClr val="bg1"/>
                </a:solidFill>
              </a:rPr>
              <a:t>=amd64] https://packages.microsoft.com/repos/vscode </a:t>
            </a:r>
            <a:r>
              <a:rPr lang="es-ES" sz="1050" dirty="0" err="1" smtClean="0">
                <a:solidFill>
                  <a:schemeClr val="bg1"/>
                </a:solidFill>
              </a:rPr>
              <a:t>stable</a:t>
            </a:r>
            <a:r>
              <a:rPr lang="es-ES" sz="1050" dirty="0" smtClean="0">
                <a:solidFill>
                  <a:schemeClr val="bg1"/>
                </a:solidFill>
              </a:rPr>
              <a:t> </a:t>
            </a:r>
            <a:r>
              <a:rPr lang="es-ES" sz="1050" dirty="0" err="1" smtClean="0">
                <a:solidFill>
                  <a:schemeClr val="bg1"/>
                </a:solidFill>
              </a:rPr>
              <a:t>main</a:t>
            </a:r>
            <a:r>
              <a:rPr lang="es-ES" sz="1050" dirty="0" smtClean="0">
                <a:solidFill>
                  <a:schemeClr val="bg1"/>
                </a:solidFill>
              </a:rPr>
              <a:t>" &gt; /</a:t>
            </a:r>
            <a:r>
              <a:rPr lang="es-ES" sz="1050" dirty="0" err="1" smtClean="0">
                <a:solidFill>
                  <a:schemeClr val="bg1"/>
                </a:solidFill>
              </a:rPr>
              <a:t>etc</a:t>
            </a:r>
            <a:r>
              <a:rPr lang="es-ES" sz="1050" dirty="0" smtClean="0">
                <a:solidFill>
                  <a:schemeClr val="bg1"/>
                </a:solidFill>
              </a:rPr>
              <a:t>/</a:t>
            </a:r>
            <a:r>
              <a:rPr lang="es-ES" sz="1050" dirty="0" err="1" smtClean="0">
                <a:solidFill>
                  <a:schemeClr val="bg1"/>
                </a:solidFill>
              </a:rPr>
              <a:t>apt</a:t>
            </a:r>
            <a:r>
              <a:rPr lang="es-ES" sz="1050" dirty="0" smtClean="0">
                <a:solidFill>
                  <a:schemeClr val="bg1"/>
                </a:solidFill>
              </a:rPr>
              <a:t>/</a:t>
            </a:r>
            <a:r>
              <a:rPr lang="es-ES" sz="1050" dirty="0" err="1" smtClean="0">
                <a:solidFill>
                  <a:schemeClr val="bg1"/>
                </a:solidFill>
              </a:rPr>
              <a:t>sources.list.d</a:t>
            </a:r>
            <a:r>
              <a:rPr lang="es-ES" sz="1050" dirty="0" smtClean="0">
                <a:solidFill>
                  <a:schemeClr val="bg1"/>
                </a:solidFill>
              </a:rPr>
              <a:t>/</a:t>
            </a:r>
            <a:r>
              <a:rPr lang="es-ES" sz="1050" dirty="0" err="1" smtClean="0">
                <a:solidFill>
                  <a:schemeClr val="bg1"/>
                </a:solidFill>
              </a:rPr>
              <a:t>vscode.list</a:t>
            </a:r>
            <a:r>
              <a:rPr lang="es-ES" sz="1050" dirty="0" smtClean="0">
                <a:solidFill>
                  <a:schemeClr val="bg1"/>
                </a:solidFill>
              </a:rPr>
              <a:t>' &amp;&amp; \</a:t>
            </a:r>
          </a:p>
          <a:p>
            <a:r>
              <a:rPr lang="es-ES" sz="1050" dirty="0" smtClean="0">
                <a:solidFill>
                  <a:schemeClr val="bg1"/>
                </a:solidFill>
              </a:rPr>
              <a:t>sudo </a:t>
            </a:r>
            <a:r>
              <a:rPr lang="es-ES" sz="1050" dirty="0" err="1" smtClean="0">
                <a:solidFill>
                  <a:schemeClr val="bg1"/>
                </a:solidFill>
              </a:rPr>
              <a:t>apt-get</a:t>
            </a:r>
            <a:r>
              <a:rPr lang="es-ES" sz="1050" dirty="0" smtClean="0">
                <a:solidFill>
                  <a:schemeClr val="bg1"/>
                </a:solidFill>
              </a:rPr>
              <a:t> </a:t>
            </a:r>
            <a:r>
              <a:rPr lang="es-ES" sz="1050" dirty="0" err="1" smtClean="0">
                <a:solidFill>
                  <a:schemeClr val="bg1"/>
                </a:solidFill>
              </a:rPr>
              <a:t>update</a:t>
            </a:r>
            <a:r>
              <a:rPr lang="es-ES" sz="1050" dirty="0" smtClean="0">
                <a:solidFill>
                  <a:schemeClr val="bg1"/>
                </a:solidFill>
              </a:rPr>
              <a:t> &amp;&amp; \</a:t>
            </a:r>
          </a:p>
          <a:p>
            <a:r>
              <a:rPr lang="es-ES" sz="1050" dirty="0" smtClean="0">
                <a:solidFill>
                  <a:schemeClr val="bg1"/>
                </a:solidFill>
              </a:rPr>
              <a:t>sudo </a:t>
            </a:r>
            <a:r>
              <a:rPr lang="es-ES" sz="1050" dirty="0" err="1" smtClean="0">
                <a:solidFill>
                  <a:schemeClr val="bg1"/>
                </a:solidFill>
              </a:rPr>
              <a:t>apt</a:t>
            </a:r>
            <a:r>
              <a:rPr lang="es-ES" sz="1050" dirty="0" smtClean="0">
                <a:solidFill>
                  <a:schemeClr val="bg1"/>
                </a:solidFill>
              </a:rPr>
              <a:t> </a:t>
            </a:r>
            <a:r>
              <a:rPr lang="es-ES" sz="1050" dirty="0" err="1" smtClean="0">
                <a:solidFill>
                  <a:schemeClr val="bg1"/>
                </a:solidFill>
              </a:rPr>
              <a:t>install</a:t>
            </a:r>
            <a:r>
              <a:rPr lang="es-ES" sz="1050" dirty="0" smtClean="0">
                <a:solidFill>
                  <a:schemeClr val="bg1"/>
                </a:solidFill>
              </a:rPr>
              <a:t> </a:t>
            </a:r>
            <a:r>
              <a:rPr lang="es-ES" sz="1050" dirty="0" err="1" smtClean="0">
                <a:solidFill>
                  <a:schemeClr val="bg1"/>
                </a:solidFill>
              </a:rPr>
              <a:t>code</a:t>
            </a:r>
            <a:r>
              <a:rPr lang="es-ES" sz="1050" dirty="0" smtClean="0">
                <a:solidFill>
                  <a:schemeClr val="bg1"/>
                </a:solidFill>
              </a:rPr>
              <a:t> </a:t>
            </a:r>
            <a:r>
              <a:rPr lang="es-ES" sz="1050" dirty="0" err="1" smtClean="0">
                <a:solidFill>
                  <a:schemeClr val="bg1"/>
                </a:solidFill>
              </a:rPr>
              <a:t>code-insiders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 err="1" smtClean="0"/>
              <a:t>Debian</a:t>
            </a:r>
            <a:r>
              <a:rPr lang="es-ES" dirty="0" smtClean="0"/>
              <a:t> o Ubuntu</a:t>
            </a:r>
            <a:endParaRPr lang="es-ES" dirty="0"/>
          </a:p>
        </p:txBody>
      </p:sp>
      <p:pic>
        <p:nvPicPr>
          <p:cNvPr id="16" name="Picture 5" descr="C:\Users\Informatica\Desktop\linux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29931" y="4198342"/>
            <a:ext cx="1516704" cy="1820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366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5924">
        <p14:flip dir="r"/>
      </p:transition>
    </mc:Choice>
    <mc:Fallback>
      <p:transition spd="slow" advTm="59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Informatica\Desktop\Descarga_m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384" y="2417411"/>
            <a:ext cx="5746379" cy="43612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INSTALACIÓN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MAC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427358" y="3053012"/>
            <a:ext cx="8552542" cy="782388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en-US" altLang="ja-JP" sz="2800" dirty="0" err="1" smtClean="0">
                <a:solidFill>
                  <a:schemeClr val="accent2"/>
                </a:solidFill>
              </a:rPr>
              <a:t>Descargar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smtClean="0"/>
              <a:t>y </a:t>
            </a:r>
            <a:r>
              <a:rPr kumimoji="1" lang="en-US" altLang="ja-JP" sz="2800" dirty="0" err="1" smtClean="0">
                <a:solidFill>
                  <a:schemeClr val="accent2"/>
                </a:solidFill>
              </a:rPr>
              <a:t>arrastrar</a:t>
            </a:r>
            <a:r>
              <a:rPr kumimoji="1" lang="en-US" altLang="ja-JP" sz="2800" dirty="0" smtClean="0"/>
              <a:t> a la </a:t>
            </a:r>
            <a:r>
              <a:rPr kumimoji="1" lang="en-US" altLang="ja-JP" sz="2800" dirty="0" err="1" smtClean="0"/>
              <a:t>barra</a:t>
            </a:r>
            <a:r>
              <a:rPr kumimoji="1" lang="en-US" altLang="ja-JP" sz="2800" dirty="0" smtClean="0"/>
              <a:t> de </a:t>
            </a:r>
            <a:r>
              <a:rPr kumimoji="1" lang="en-US" altLang="ja-JP" sz="2800" dirty="0" err="1" smtClean="0">
                <a:solidFill>
                  <a:schemeClr val="accent2"/>
                </a:solidFill>
              </a:rPr>
              <a:t>aplicaciones</a:t>
            </a:r>
            <a:endParaRPr kumimoji="1" lang="en-US" altLang="ja-JP" sz="2800" dirty="0">
              <a:solidFill>
                <a:schemeClr val="accent2"/>
              </a:solidFill>
            </a:endParaRPr>
          </a:p>
        </p:txBody>
      </p:sp>
      <p:sp>
        <p:nvSpPr>
          <p:cNvPr id="8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pic>
        <p:nvPicPr>
          <p:cNvPr id="3075" name="Picture 3" descr="C:\Users\Informatica\Desktop\mac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6899" y="3850010"/>
            <a:ext cx="8658525" cy="5420990"/>
          </a:xfrm>
          <a:prstGeom prst="rect">
            <a:avLst/>
          </a:prstGeom>
          <a:noFill/>
        </p:spPr>
      </p:pic>
      <p:pic>
        <p:nvPicPr>
          <p:cNvPr id="12" name="Picture 6" descr="C:\Users\Informatica\Desktop\logo_ma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09100" y="552515"/>
            <a:ext cx="2103884" cy="2103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007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4411">
        <p14:flip dir="r"/>
      </p:transition>
    </mc:Choice>
    <mc:Fallback>
      <p:transition spd="slow" advTm="44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8515" y="917039"/>
            <a:ext cx="9075489" cy="8244115"/>
          </a:xfrm>
        </p:spPr>
        <p:txBody>
          <a:bodyPr>
            <a:normAutofit/>
          </a:bodyPr>
          <a:lstStyle/>
          <a:p>
            <a:r>
              <a:rPr kumimoji="1" lang="en-US" altLang="ja-JP" sz="7200" dirty="0" smtClean="0"/>
              <a:t>FUNCIONALIDAD </a:t>
            </a:r>
            <a:r>
              <a:rPr kumimoji="1" lang="en-US" altLang="ja-JP" sz="7200" dirty="0" smtClean="0">
                <a:solidFill>
                  <a:schemeClr val="accent1"/>
                </a:solidFill>
              </a:rPr>
              <a:t>PERSONALIZACIÓN</a:t>
            </a:r>
            <a:br>
              <a:rPr kumimoji="1" lang="en-US" altLang="ja-JP" sz="7200" dirty="0" smtClean="0">
                <a:solidFill>
                  <a:schemeClr val="accent1"/>
                </a:solidFill>
              </a:rPr>
            </a:br>
            <a:r>
              <a:rPr kumimoji="1" lang="en-US" altLang="ja-JP" sz="7200" dirty="0" smtClean="0"/>
              <a:t>PLUGINS </a:t>
            </a:r>
            <a:r>
              <a:rPr kumimoji="1" lang="en-US" altLang="ja-JP" sz="7200" dirty="0" smtClean="0">
                <a:solidFill>
                  <a:schemeClr val="accent1"/>
                </a:solidFill>
              </a:rPr>
              <a:t/>
            </a:r>
            <a:br>
              <a:rPr kumimoji="1" lang="en-US" altLang="ja-JP" sz="7200" dirty="0" smtClean="0">
                <a:solidFill>
                  <a:schemeClr val="accent1"/>
                </a:solidFill>
              </a:rPr>
            </a:br>
            <a:r>
              <a:rPr kumimoji="1" lang="en-US" altLang="ja-JP" sz="7200" dirty="0" smtClean="0">
                <a:solidFill>
                  <a:schemeClr val="accent1"/>
                </a:solidFill>
              </a:rPr>
              <a:t>ATAJOS</a:t>
            </a:r>
            <a:endParaRPr kumimoji="1" lang="ja-JP" altLang="en-US" sz="7200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 smtClean="0"/>
              <a:t>Personalización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Tema</a:t>
            </a:r>
            <a:r>
              <a:rPr kumimoji="1" lang="en-US" altLang="ja-JP" dirty="0" smtClean="0"/>
              <a:t> de color, </a:t>
            </a:r>
            <a:r>
              <a:rPr kumimoji="1" lang="en-US" altLang="ja-JP" dirty="0" err="1" smtClean="0"/>
              <a:t>área</a:t>
            </a:r>
            <a:r>
              <a:rPr kumimoji="1" lang="en-US" altLang="ja-JP" dirty="0" smtClean="0"/>
              <a:t> de </a:t>
            </a:r>
            <a:r>
              <a:rPr kumimoji="1" lang="en-US" altLang="ja-JP" dirty="0" err="1" smtClean="0"/>
              <a:t>trabajo</a:t>
            </a:r>
            <a:r>
              <a:rPr kumimoji="1" lang="en-US" altLang="ja-JP" dirty="0" smtClean="0"/>
              <a:t>  y </a:t>
            </a:r>
            <a:r>
              <a:rPr kumimoji="1" lang="en-US" altLang="ja-JP" dirty="0" err="1" smtClean="0"/>
              <a:t>cuáles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son los </a:t>
            </a:r>
            <a:r>
              <a:rPr kumimoji="1" lang="en-US" altLang="ja-JP" dirty="0" err="1" smtClean="0"/>
              <a:t>pasos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cuadro</a:t>
            </a:r>
            <a:r>
              <a:rPr kumimoji="1" lang="en-US" altLang="ja-JP" dirty="0" smtClean="0"/>
              <a:t> de </a:t>
            </a:r>
            <a:r>
              <a:rPr kumimoji="1" lang="en-US" altLang="ja-JP" dirty="0" err="1" smtClean="0"/>
              <a:t>herramientas</a:t>
            </a:r>
            <a:r>
              <a:rPr kumimoji="1" lang="en-US" altLang="ja-JP" dirty="0" smtClean="0"/>
              <a:t>, etc..</a:t>
            </a:r>
            <a:endParaRPr kumimoji="1" lang="en-US" altLang="ja-JP" dirty="0"/>
          </a:p>
          <a:p>
            <a:r>
              <a:rPr kumimoji="1" lang="en-US" altLang="ja-JP" dirty="0" err="1" smtClean="0"/>
              <a:t>Plugins</a:t>
            </a:r>
            <a:r>
              <a:rPr kumimoji="1" lang="en-US" altLang="ja-JP" dirty="0" smtClean="0"/>
              <a:t>: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Búsqueda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,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instalación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y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desinstalación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de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plugins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.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Atajos</a:t>
            </a:r>
            <a:r>
              <a:rPr kumimoji="1" lang="en-US" altLang="ja-JP" dirty="0" smtClean="0"/>
              <a:t>: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Breve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descripción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de los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atajos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que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hay y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cómo</a:t>
            </a:r>
            <a:r>
              <a:rPr lang="en-US" dirty="0" smtClean="0">
                <a:solidFill>
                  <a:srgbClr val="D3D3D3"/>
                </a:solidFill>
                <a:latin typeface="Roboto" charset="0"/>
              </a:rPr>
              <a:t> </a:t>
            </a:r>
            <a:r>
              <a:rPr lang="en-US" dirty="0" err="1" smtClean="0">
                <a:solidFill>
                  <a:srgbClr val="D3D3D3"/>
                </a:solidFill>
                <a:latin typeface="Roboto" charset="0"/>
              </a:rPr>
              <a:t>configurarlo</a:t>
            </a:r>
            <a:endParaRPr kumimoji="1" lang="en-US" altLang="ja-JP" dirty="0"/>
          </a:p>
        </p:txBody>
      </p:sp>
      <p:sp>
        <p:nvSpPr>
          <p:cNvPr id="6" name="Footer Placeholder 30"/>
          <p:cNvSpPr>
            <a:spLocks noGrp="1"/>
          </p:cNvSpPr>
          <p:nvPr>
            <p:ph type="ftr" sz="quarter" idx="10"/>
          </p:nvPr>
        </p:nvSpPr>
        <p:spPr>
          <a:xfrm>
            <a:off x="10784668" y="9634015"/>
            <a:ext cx="6172200" cy="547603"/>
          </a:xfrm>
        </p:spPr>
        <p:txBody>
          <a:bodyPr/>
          <a:lstStyle/>
          <a:p>
            <a:r>
              <a:rPr lang="en-US" dirty="0" smtClean="0"/>
              <a:t>Visual Studio Code | 1º DAW</a:t>
            </a:r>
            <a:endParaRPr lang="en-US" dirty="0"/>
          </a:p>
        </p:txBody>
      </p:sp>
      <p:pic>
        <p:nvPicPr>
          <p:cNvPr id="9" name="Marcador de posición de imagen 26" descr="Profesor">
            <a:extLst>
              <a:ext uri="{FF2B5EF4-FFF2-40B4-BE49-F238E27FC236}">
                <a16:creationId xmlns:a16="http://schemas.microsoft.com/office/drawing/2014/main" xmlns="" id="{EF145220-68FE-4BC3-8DF6-074CABEAC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213542" y="6656882"/>
            <a:ext cx="2628458" cy="26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10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2896">
        <p14:flip dir="r"/>
      </p:transition>
    </mc:Choice>
    <mc:Fallback>
      <p:transition spd="slow" advTm="28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12282</TotalTime>
  <Words>1794</Words>
  <Application>Microsoft Office PowerPoint</Application>
  <PresentationFormat>Personalizado</PresentationFormat>
  <Paragraphs>237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Contents</vt:lpstr>
      <vt:lpstr>No Header and Footer</vt:lpstr>
      <vt:lpstr>VISUAL STUDIO CODE</vt:lpstr>
      <vt:lpstr>ÍNDICE CONTENIDO</vt:lpstr>
      <vt:lpstr>VISUAL STUDIO CODE</vt:lpstr>
      <vt:lpstr>INTRODUCCIÓN</vt:lpstr>
      <vt:lpstr>INSTALACIÓN Primeros Pasos</vt:lpstr>
      <vt:lpstr>Instalación Windows</vt:lpstr>
      <vt:lpstr>INSTALACIÓN LINUX</vt:lpstr>
      <vt:lpstr>INSTALACIÓN MAC</vt:lpstr>
      <vt:lpstr>FUNCIONALIDAD PERSONALIZACIÓN PLUGINS  ATAJOS</vt:lpstr>
      <vt:lpstr>PERSONALIZACIÓN</vt:lpstr>
      <vt:lpstr>PLUGINS</vt:lpstr>
      <vt:lpstr>ATAJOS</vt:lpstr>
      <vt:lpstr>SOPORTE Y ACTUALIZACIÓN</vt:lpstr>
      <vt:lpstr>OPTIMIZACIÓN LENGUAJES</vt:lpstr>
      <vt:lpstr>ACTUALIZACIONES</vt:lpstr>
      <vt:lpstr>LENGUAJES</vt:lpstr>
      <vt:lpstr>LENGUAJES</vt:lpstr>
      <vt:lpstr>7 VENTAJAS</vt:lpstr>
      <vt:lpstr>7 VENTAJAS</vt:lpstr>
      <vt:lpstr>3 DESVENTAJAS</vt:lpstr>
      <vt:lpstr>CONCLUSIÓN</vt:lpstr>
      <vt:lpstr>BIBLIOGRAFÍA</vt:lpstr>
      <vt:lpstr>FUTURO PROGRAMADOR, A QUÉ ESPERAS PARA PROBAR EL VISUAL STUDIO CODE</vt:lpstr>
      <vt:lpstr>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Casa</cp:lastModifiedBy>
  <cp:revision>290</cp:revision>
  <dcterms:created xsi:type="dcterms:W3CDTF">2015-08-02T15:43:04Z</dcterms:created>
  <dcterms:modified xsi:type="dcterms:W3CDTF">2019-10-14T17:57:42Z</dcterms:modified>
</cp:coreProperties>
</file>