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71" r:id="rId2"/>
    <p:sldId id="262" r:id="rId3"/>
    <p:sldId id="256" r:id="rId4"/>
    <p:sldId id="257" r:id="rId5"/>
    <p:sldId id="258" r:id="rId6"/>
    <p:sldId id="260" r:id="rId7"/>
    <p:sldId id="263" r:id="rId8"/>
    <p:sldId id="264" r:id="rId9"/>
    <p:sldId id="265" r:id="rId10"/>
    <p:sldId id="266" r:id="rId11"/>
    <p:sldId id="267" r:id="rId12"/>
    <p:sldId id="270" r:id="rId13"/>
    <p:sldId id="269" r:id="rId14"/>
    <p:sldId id="268" r:id="rId15"/>
    <p:sldId id="25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676" autoAdjust="0"/>
    <p:restoredTop sz="94660"/>
  </p:normalViewPr>
  <p:slideViewPr>
    <p:cSldViewPr snapToGrid="0">
      <p:cViewPr>
        <p:scale>
          <a:sx n="70" d="100"/>
          <a:sy n="70" d="100"/>
        </p:scale>
        <p:origin x="18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Fucks given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</c:v>
                </c:pt>
                <c:pt idx="1">
                  <c:v>75</c:v>
                </c:pt>
                <c:pt idx="2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4149680"/>
        <c:axId val="184151360"/>
      </c:lineChart>
      <c:catAx>
        <c:axId val="18414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4151360"/>
        <c:crosses val="autoZero"/>
        <c:auto val="1"/>
        <c:lblAlgn val="ctr"/>
        <c:lblOffset val="100"/>
        <c:noMultiLvlLbl val="0"/>
      </c:catAx>
      <c:valAx>
        <c:axId val="18415136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4149680"/>
        <c:crosses val="autoZero"/>
        <c:crossBetween val="between"/>
        <c:dispUnits>
          <c:builtInUnit val="hundreds"/>
          <c:dispUnitsLbl>
            <c:layout>
              <c:manualLayout>
                <c:xMode val="edge"/>
                <c:yMode val="edge"/>
                <c:x val="1.1819021924750987E-2"/>
                <c:y val="0.13601637743959261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33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 smtClean="0"/>
                    <a:t>Number</a:t>
                  </a:r>
                  <a:r>
                    <a:rPr lang="en-US" baseline="0" dirty="0" smtClean="0"/>
                    <a:t> of Fucks given</a:t>
                  </a:r>
                  <a:endParaRPr lang="en-US" dirty="0"/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22.5</c:v>
                </c:pt>
                <c:pt idx="1">
                  <c:v>77.5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37.5</c:v>
                </c:pt>
                <c:pt idx="1">
                  <c:v>62.5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A6D59-2F72-40B6-8E3C-04E94B7A7D7E}" type="datetimeFigureOut">
              <a:rPr lang="de-DE" smtClean="0"/>
              <a:t>20.01.2019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E20B0-BC8C-42D8-9C92-DEA7885653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80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6B7A5-FF95-4A8A-B444-F56E5A0A3604}" type="datetimeFigureOut">
              <a:rPr lang="de-DE" smtClean="0"/>
              <a:t>20.01.2019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DB40E-5C3E-4675-A435-DD39DB3578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283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DB40E-5C3E-4675-A435-DD39DB35788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432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DB40E-5C3E-4675-A435-DD39DB35788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85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DB40E-5C3E-4675-A435-DD39DB35788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228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DB40E-5C3E-4675-A435-DD39DB35788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288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DB40E-5C3E-4675-A435-DD39DB35788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326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DB40E-5C3E-4675-A435-DD39DB35788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678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DB40E-5C3E-4675-A435-DD39DB35788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383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DB40E-5C3E-4675-A435-DD39DB35788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682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DB40E-5C3E-4675-A435-DD39DB35788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340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DB40E-5C3E-4675-A435-DD39DB35788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766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DB40E-5C3E-4675-A435-DD39DB35788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907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DB40E-5C3E-4675-A435-DD39DB35788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676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5AB6-535E-49D3-87EF-D3C7BB651D66}" type="datetimeFigureOut">
              <a:rPr lang="de-DE" smtClean="0"/>
              <a:t>20.01.2019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969C-4686-4ACD-81D9-3723169CB4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66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5AB6-535E-49D3-87EF-D3C7BB651D66}" type="datetimeFigureOut">
              <a:rPr lang="de-DE" smtClean="0"/>
              <a:t>20.01.2019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969C-4686-4ACD-81D9-3723169CB4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32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5AB6-535E-49D3-87EF-D3C7BB651D66}" type="datetimeFigureOut">
              <a:rPr lang="de-DE" smtClean="0"/>
              <a:t>20.01.2019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969C-4686-4ACD-81D9-3723169CB46F}" type="slidenum">
              <a:rPr lang="de-DE" smtClean="0"/>
              <a:t>‹#›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0941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5AB6-535E-49D3-87EF-D3C7BB651D66}" type="datetimeFigureOut">
              <a:rPr lang="de-DE" smtClean="0"/>
              <a:t>20.01.2019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969C-4686-4ACD-81D9-3723169CB4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097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5AB6-535E-49D3-87EF-D3C7BB651D66}" type="datetimeFigureOut">
              <a:rPr lang="de-DE" smtClean="0"/>
              <a:t>20.01.2019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969C-4686-4ACD-81D9-3723169CB46F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3101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5AB6-535E-49D3-87EF-D3C7BB651D66}" type="datetimeFigureOut">
              <a:rPr lang="de-DE" smtClean="0"/>
              <a:t>20.01.2019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969C-4686-4ACD-81D9-3723169CB4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525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5AB6-535E-49D3-87EF-D3C7BB651D66}" type="datetimeFigureOut">
              <a:rPr lang="de-DE" smtClean="0"/>
              <a:t>20.01.2019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969C-4686-4ACD-81D9-3723169CB4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556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5AB6-535E-49D3-87EF-D3C7BB651D66}" type="datetimeFigureOut">
              <a:rPr lang="de-DE" smtClean="0"/>
              <a:t>20.01.2019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969C-4686-4ACD-81D9-3723169CB4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24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5AB6-535E-49D3-87EF-D3C7BB651D66}" type="datetimeFigureOut">
              <a:rPr lang="de-DE" smtClean="0"/>
              <a:t>20.01.2019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969C-4686-4ACD-81D9-3723169CB4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60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5AB6-535E-49D3-87EF-D3C7BB651D66}" type="datetimeFigureOut">
              <a:rPr lang="de-DE" smtClean="0"/>
              <a:t>20.01.2019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969C-4686-4ACD-81D9-3723169CB4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5AB6-535E-49D3-87EF-D3C7BB651D66}" type="datetimeFigureOut">
              <a:rPr lang="de-DE" smtClean="0"/>
              <a:t>20.01.2019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969C-4686-4ACD-81D9-3723169CB4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69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5AB6-535E-49D3-87EF-D3C7BB651D66}" type="datetimeFigureOut">
              <a:rPr lang="de-DE" smtClean="0"/>
              <a:t>20.01.2019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969C-4686-4ACD-81D9-3723169CB4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40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5AB6-535E-49D3-87EF-D3C7BB651D66}" type="datetimeFigureOut">
              <a:rPr lang="de-DE" smtClean="0"/>
              <a:t>20.01.2019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969C-4686-4ACD-81D9-3723169CB4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02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5AB6-535E-49D3-87EF-D3C7BB651D66}" type="datetimeFigureOut">
              <a:rPr lang="de-DE" smtClean="0"/>
              <a:t>20.01.2019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969C-4686-4ACD-81D9-3723169CB4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46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5AB6-535E-49D3-87EF-D3C7BB651D66}" type="datetimeFigureOut">
              <a:rPr lang="de-DE" smtClean="0"/>
              <a:t>20.01.2019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969C-4686-4ACD-81D9-3723169CB4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38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5AB6-535E-49D3-87EF-D3C7BB651D66}" type="datetimeFigureOut">
              <a:rPr lang="de-DE" smtClean="0"/>
              <a:t>20.01.2019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969C-4686-4ACD-81D9-3723169CB4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66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85AB6-535E-49D3-87EF-D3C7BB651D66}" type="datetimeFigureOut">
              <a:rPr lang="de-DE" smtClean="0"/>
              <a:t>20.01.2019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0D969C-4686-4ACD-81D9-3723169CB46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27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58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14000" t="11000" r="31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ooter Placeholder 10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https://de.wikipedia.org/</a:t>
            </a:r>
            <a:r>
              <a:rPr lang="de-DE" dirty="0" err="1" smtClean="0"/>
              <a:t>wiki</a:t>
            </a:r>
            <a:r>
              <a:rPr lang="de-DE" dirty="0" smtClean="0"/>
              <a:t>/</a:t>
            </a:r>
            <a:r>
              <a:rPr lang="de-DE" dirty="0" err="1" smtClean="0"/>
              <a:t>Amerikanischer_Unabhängigkeitskrieg</a:t>
            </a:r>
            <a:endParaRPr lang="de-DE" dirty="0"/>
          </a:p>
        </p:txBody>
      </p:sp>
      <p:grpSp>
        <p:nvGrpSpPr>
          <p:cNvPr id="9" name="Group 8"/>
          <p:cNvGrpSpPr/>
          <p:nvPr/>
        </p:nvGrpSpPr>
        <p:grpSpPr>
          <a:xfrm>
            <a:off x="6555515" y="1322365"/>
            <a:ext cx="3066782" cy="1395249"/>
            <a:chOff x="6724329" y="464233"/>
            <a:chExt cx="3066782" cy="1395249"/>
          </a:xfrm>
        </p:grpSpPr>
        <p:grpSp>
          <p:nvGrpSpPr>
            <p:cNvPr id="7" name="Group 6"/>
            <p:cNvGrpSpPr/>
            <p:nvPr/>
          </p:nvGrpSpPr>
          <p:grpSpPr>
            <a:xfrm>
              <a:off x="6724329" y="464233"/>
              <a:ext cx="3066782" cy="1395249"/>
              <a:chOff x="6724329" y="464233"/>
              <a:chExt cx="3066782" cy="1395249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6724329" y="801858"/>
                <a:ext cx="720027" cy="1057624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Snip Single Corner Rectangle 5"/>
              <p:cNvSpPr/>
              <p:nvPr/>
            </p:nvSpPr>
            <p:spPr>
              <a:xfrm flipH="1">
                <a:off x="7568415" y="464233"/>
                <a:ext cx="2222696" cy="548640"/>
              </a:xfrm>
              <a:prstGeom prst="snip1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Lexington &amp; Concord</a:t>
                </a:r>
                <a:endParaRPr lang="de-DE" dirty="0"/>
              </a:p>
            </p:txBody>
          </p:sp>
        </p:grpSp>
        <p:sp>
          <p:nvSpPr>
            <p:cNvPr id="8" name="Snip Single Corner Rectangle 7"/>
            <p:cNvSpPr/>
            <p:nvPr/>
          </p:nvSpPr>
          <p:spPr>
            <a:xfrm flipH="1">
              <a:off x="7568415" y="1012873"/>
              <a:ext cx="2222696" cy="508984"/>
            </a:xfrm>
            <a:prstGeom prst="snip1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dirty="0" smtClean="0"/>
                <a:t>Waffen entziehen</a:t>
              </a:r>
            </a:p>
            <a:p>
              <a:endParaRPr lang="de-D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97228" y="1561514"/>
            <a:ext cx="3111507" cy="1057624"/>
            <a:chOff x="4332849" y="801858"/>
            <a:chExt cx="3111507" cy="1057624"/>
          </a:xfrm>
        </p:grpSpPr>
        <p:grpSp>
          <p:nvGrpSpPr>
            <p:cNvPr id="11" name="Group 10"/>
            <p:cNvGrpSpPr/>
            <p:nvPr/>
          </p:nvGrpSpPr>
          <p:grpSpPr>
            <a:xfrm>
              <a:off x="4332849" y="801858"/>
              <a:ext cx="3111507" cy="1057624"/>
              <a:chOff x="4332849" y="801858"/>
              <a:chExt cx="3111507" cy="1057624"/>
            </a:xfrm>
          </p:grpSpPr>
          <p:sp>
            <p:nvSpPr>
              <p:cNvPr id="13" name="Oval 4"/>
              <p:cNvSpPr/>
              <p:nvPr/>
            </p:nvSpPr>
            <p:spPr>
              <a:xfrm>
                <a:off x="6724329" y="801858"/>
                <a:ext cx="720027" cy="1057624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Snip Single Corner Rectangle 13"/>
              <p:cNvSpPr/>
              <p:nvPr/>
            </p:nvSpPr>
            <p:spPr>
              <a:xfrm flipH="1">
                <a:off x="4332849" y="801858"/>
                <a:ext cx="2222696" cy="548640"/>
              </a:xfrm>
              <a:prstGeom prst="snip1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 smtClean="0"/>
                  <a:t>Ticonderoga</a:t>
                </a:r>
                <a:endParaRPr lang="de-DE" dirty="0"/>
              </a:p>
            </p:txBody>
          </p:sp>
        </p:grpSp>
        <p:sp>
          <p:nvSpPr>
            <p:cNvPr id="12" name="Snip Single Corner Rectangle 11"/>
            <p:cNvSpPr/>
            <p:nvPr/>
          </p:nvSpPr>
          <p:spPr>
            <a:xfrm flipH="1">
              <a:off x="4332849" y="1350498"/>
              <a:ext cx="2222696" cy="508984"/>
            </a:xfrm>
            <a:prstGeom prst="snip1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dirty="0" smtClean="0"/>
                <a:t>Waffen erobert</a:t>
              </a:r>
            </a:p>
            <a:p>
              <a:endParaRPr lang="de-D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749914" y="1709223"/>
            <a:ext cx="2912043" cy="1859484"/>
            <a:chOff x="6724329" y="801858"/>
            <a:chExt cx="2912043" cy="1859484"/>
          </a:xfrm>
        </p:grpSpPr>
        <p:grpSp>
          <p:nvGrpSpPr>
            <p:cNvPr id="16" name="Group 15"/>
            <p:cNvGrpSpPr/>
            <p:nvPr/>
          </p:nvGrpSpPr>
          <p:grpSpPr>
            <a:xfrm>
              <a:off x="6724329" y="801858"/>
              <a:ext cx="2912043" cy="1350500"/>
              <a:chOff x="6724329" y="801858"/>
              <a:chExt cx="2912043" cy="1350500"/>
            </a:xfrm>
          </p:grpSpPr>
          <p:sp>
            <p:nvSpPr>
              <p:cNvPr id="18" name="Oval 4"/>
              <p:cNvSpPr/>
              <p:nvPr/>
            </p:nvSpPr>
            <p:spPr>
              <a:xfrm>
                <a:off x="6724329" y="801858"/>
                <a:ext cx="720027" cy="1057624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Snip Single Corner Rectangle 18"/>
              <p:cNvSpPr/>
              <p:nvPr/>
            </p:nvSpPr>
            <p:spPr>
              <a:xfrm flipH="1">
                <a:off x="7413676" y="1603718"/>
                <a:ext cx="2222696" cy="548640"/>
              </a:xfrm>
              <a:prstGeom prst="snip1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Boston</a:t>
                </a:r>
                <a:endParaRPr lang="de-DE" dirty="0"/>
              </a:p>
            </p:txBody>
          </p:sp>
        </p:grpSp>
        <p:sp>
          <p:nvSpPr>
            <p:cNvPr id="17" name="Snip Single Corner Rectangle 16"/>
            <p:cNvSpPr/>
            <p:nvPr/>
          </p:nvSpPr>
          <p:spPr>
            <a:xfrm flipH="1">
              <a:off x="7413676" y="2152358"/>
              <a:ext cx="2222696" cy="508984"/>
            </a:xfrm>
            <a:prstGeom prst="snip1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dirty="0" smtClean="0"/>
                <a:t>Belagerung</a:t>
              </a:r>
            </a:p>
            <a:p>
              <a:endParaRPr lang="de-D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68731" y="278809"/>
            <a:ext cx="3111507" cy="1057624"/>
            <a:chOff x="4332849" y="801858"/>
            <a:chExt cx="3111507" cy="1057624"/>
          </a:xfrm>
        </p:grpSpPr>
        <p:grpSp>
          <p:nvGrpSpPr>
            <p:cNvPr id="21" name="Group 20"/>
            <p:cNvGrpSpPr/>
            <p:nvPr/>
          </p:nvGrpSpPr>
          <p:grpSpPr>
            <a:xfrm>
              <a:off x="4332849" y="801858"/>
              <a:ext cx="3111507" cy="1057624"/>
              <a:chOff x="4332849" y="801858"/>
              <a:chExt cx="3111507" cy="1057624"/>
            </a:xfrm>
          </p:grpSpPr>
          <p:sp>
            <p:nvSpPr>
              <p:cNvPr id="23" name="Oval 4"/>
              <p:cNvSpPr/>
              <p:nvPr/>
            </p:nvSpPr>
            <p:spPr>
              <a:xfrm>
                <a:off x="6724329" y="801858"/>
                <a:ext cx="720027" cy="1057624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Snip Single Corner Rectangle 23"/>
              <p:cNvSpPr/>
              <p:nvPr/>
            </p:nvSpPr>
            <p:spPr>
              <a:xfrm flipH="1">
                <a:off x="4332849" y="801858"/>
                <a:ext cx="2222696" cy="548640"/>
              </a:xfrm>
              <a:prstGeom prst="snip1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K</a:t>
                </a:r>
                <a:r>
                  <a:rPr lang="de-DE" dirty="0" smtClean="0"/>
                  <a:t>anada</a:t>
                </a:r>
                <a:endParaRPr lang="de-DE" dirty="0"/>
              </a:p>
            </p:txBody>
          </p:sp>
        </p:grpSp>
        <p:sp>
          <p:nvSpPr>
            <p:cNvPr id="22" name="Snip Single Corner Rectangle 21"/>
            <p:cNvSpPr/>
            <p:nvPr/>
          </p:nvSpPr>
          <p:spPr>
            <a:xfrm flipH="1">
              <a:off x="4332849" y="1350498"/>
              <a:ext cx="2222696" cy="508984"/>
            </a:xfrm>
            <a:prstGeom prst="snip1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600" dirty="0" smtClean="0"/>
                <a:t>Gescheiterte Invasion</a:t>
              </a:r>
            </a:p>
            <a:p>
              <a:endParaRPr lang="de-DE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42151" y="4098792"/>
            <a:ext cx="3066782" cy="1395249"/>
            <a:chOff x="6724329" y="464233"/>
            <a:chExt cx="3066782" cy="1395249"/>
          </a:xfrm>
        </p:grpSpPr>
        <p:grpSp>
          <p:nvGrpSpPr>
            <p:cNvPr id="26" name="Group 25"/>
            <p:cNvGrpSpPr/>
            <p:nvPr/>
          </p:nvGrpSpPr>
          <p:grpSpPr>
            <a:xfrm>
              <a:off x="6724329" y="464233"/>
              <a:ext cx="3066782" cy="1395249"/>
              <a:chOff x="6724329" y="464233"/>
              <a:chExt cx="3066782" cy="1395249"/>
            </a:xfrm>
          </p:grpSpPr>
          <p:sp>
            <p:nvSpPr>
              <p:cNvPr id="28" name="Oval 4"/>
              <p:cNvSpPr/>
              <p:nvPr/>
            </p:nvSpPr>
            <p:spPr>
              <a:xfrm>
                <a:off x="6724329" y="801858"/>
                <a:ext cx="720027" cy="1057624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Snip Single Corner Rectangle 28"/>
              <p:cNvSpPr/>
              <p:nvPr/>
            </p:nvSpPr>
            <p:spPr>
              <a:xfrm flipH="1">
                <a:off x="7568415" y="464233"/>
                <a:ext cx="2222696" cy="548640"/>
              </a:xfrm>
              <a:prstGeom prst="snip1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600" dirty="0"/>
                  <a:t>Moores Creek Bridge</a:t>
                </a:r>
              </a:p>
            </p:txBody>
          </p:sp>
        </p:grpSp>
        <p:sp>
          <p:nvSpPr>
            <p:cNvPr id="27" name="Snip Single Corner Rectangle 26"/>
            <p:cNvSpPr/>
            <p:nvPr/>
          </p:nvSpPr>
          <p:spPr>
            <a:xfrm flipH="1">
              <a:off x="7568415" y="1012873"/>
              <a:ext cx="2222696" cy="508984"/>
            </a:xfrm>
            <a:prstGeom prst="snip1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dirty="0" smtClean="0"/>
                <a:t>Landung verhindert</a:t>
              </a:r>
            </a:p>
            <a:p>
              <a:endParaRPr lang="de-D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846225" y="2295580"/>
            <a:ext cx="3069303" cy="1521852"/>
            <a:chOff x="4375053" y="801858"/>
            <a:chExt cx="3069303" cy="1521852"/>
          </a:xfrm>
        </p:grpSpPr>
        <p:grpSp>
          <p:nvGrpSpPr>
            <p:cNvPr id="36" name="Group 35"/>
            <p:cNvGrpSpPr/>
            <p:nvPr/>
          </p:nvGrpSpPr>
          <p:grpSpPr>
            <a:xfrm>
              <a:off x="4375053" y="801858"/>
              <a:ext cx="3069303" cy="1057624"/>
              <a:chOff x="4375053" y="801858"/>
              <a:chExt cx="3069303" cy="1057624"/>
            </a:xfrm>
          </p:grpSpPr>
          <p:sp>
            <p:nvSpPr>
              <p:cNvPr id="38" name="Oval 4"/>
              <p:cNvSpPr/>
              <p:nvPr/>
            </p:nvSpPr>
            <p:spPr>
              <a:xfrm>
                <a:off x="6724329" y="801858"/>
                <a:ext cx="720027" cy="1057624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Snip Single Corner Rectangle 38"/>
              <p:cNvSpPr/>
              <p:nvPr/>
            </p:nvSpPr>
            <p:spPr>
              <a:xfrm flipH="1">
                <a:off x="4375053" y="1266086"/>
                <a:ext cx="2222696" cy="548640"/>
              </a:xfrm>
              <a:prstGeom prst="snip1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New York</a:t>
                </a:r>
                <a:endParaRPr lang="de-DE" dirty="0"/>
              </a:p>
            </p:txBody>
          </p:sp>
        </p:grpSp>
        <p:sp>
          <p:nvSpPr>
            <p:cNvPr id="37" name="Snip Single Corner Rectangle 36"/>
            <p:cNvSpPr/>
            <p:nvPr/>
          </p:nvSpPr>
          <p:spPr>
            <a:xfrm flipH="1">
              <a:off x="4375053" y="1814726"/>
              <a:ext cx="2222696" cy="508984"/>
            </a:xfrm>
            <a:prstGeom prst="snip1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dirty="0" smtClean="0"/>
                <a:t>Eroberung</a:t>
              </a:r>
            </a:p>
            <a:p>
              <a:endParaRPr lang="de-DE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195501" y="2605066"/>
            <a:ext cx="3001551" cy="1444492"/>
            <a:chOff x="6724329" y="801858"/>
            <a:chExt cx="3001551" cy="1444492"/>
          </a:xfrm>
        </p:grpSpPr>
        <p:grpSp>
          <p:nvGrpSpPr>
            <p:cNvPr id="41" name="Group 40"/>
            <p:cNvGrpSpPr/>
            <p:nvPr/>
          </p:nvGrpSpPr>
          <p:grpSpPr>
            <a:xfrm>
              <a:off x="6724329" y="801858"/>
              <a:ext cx="3001551" cy="1057624"/>
              <a:chOff x="6724329" y="801858"/>
              <a:chExt cx="3001551" cy="1057624"/>
            </a:xfrm>
          </p:grpSpPr>
          <p:sp>
            <p:nvSpPr>
              <p:cNvPr id="43" name="Oval 4"/>
              <p:cNvSpPr/>
              <p:nvPr/>
            </p:nvSpPr>
            <p:spPr>
              <a:xfrm>
                <a:off x="6724329" y="801858"/>
                <a:ext cx="720027" cy="1057624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Snip Single Corner Rectangle 43"/>
              <p:cNvSpPr/>
              <p:nvPr/>
            </p:nvSpPr>
            <p:spPr>
              <a:xfrm flipH="1">
                <a:off x="7503184" y="1188726"/>
                <a:ext cx="2222696" cy="548640"/>
              </a:xfrm>
              <a:prstGeom prst="snip1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New </a:t>
                </a:r>
                <a:r>
                  <a:rPr lang="de-DE" dirty="0" err="1" smtClean="0"/>
                  <a:t>Yersey</a:t>
                </a:r>
                <a:endParaRPr lang="de-DE" dirty="0"/>
              </a:p>
            </p:txBody>
          </p:sp>
        </p:grpSp>
        <p:sp>
          <p:nvSpPr>
            <p:cNvPr id="42" name="Snip Single Corner Rectangle 41"/>
            <p:cNvSpPr/>
            <p:nvPr/>
          </p:nvSpPr>
          <p:spPr>
            <a:xfrm flipH="1">
              <a:off x="7503184" y="1737366"/>
              <a:ext cx="2222696" cy="508984"/>
            </a:xfrm>
            <a:prstGeom prst="snip1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dirty="0" smtClean="0"/>
                <a:t>Gefangennahme</a:t>
              </a:r>
            </a:p>
            <a:p>
              <a:endParaRPr lang="de-DE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816087" y="1876763"/>
            <a:ext cx="2956760" cy="1057624"/>
            <a:chOff x="4487596" y="801858"/>
            <a:chExt cx="2956760" cy="1057624"/>
          </a:xfrm>
        </p:grpSpPr>
        <p:sp>
          <p:nvSpPr>
            <p:cNvPr id="48" name="Oval 4"/>
            <p:cNvSpPr/>
            <p:nvPr/>
          </p:nvSpPr>
          <p:spPr>
            <a:xfrm>
              <a:off x="6724329" y="801858"/>
              <a:ext cx="720027" cy="1057624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Snip Single Corner Rectangle 48"/>
            <p:cNvSpPr/>
            <p:nvPr/>
          </p:nvSpPr>
          <p:spPr>
            <a:xfrm flipH="1">
              <a:off x="4487596" y="1041007"/>
              <a:ext cx="2222696" cy="548640"/>
            </a:xfrm>
            <a:prstGeom prst="snip1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Saratoga</a:t>
              </a:r>
              <a:endParaRPr lang="de-DE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655398" y="2689688"/>
            <a:ext cx="3066782" cy="1395249"/>
            <a:chOff x="6724329" y="464233"/>
            <a:chExt cx="3066782" cy="1395249"/>
          </a:xfrm>
        </p:grpSpPr>
        <p:grpSp>
          <p:nvGrpSpPr>
            <p:cNvPr id="51" name="Group 50"/>
            <p:cNvGrpSpPr/>
            <p:nvPr/>
          </p:nvGrpSpPr>
          <p:grpSpPr>
            <a:xfrm>
              <a:off x="6724329" y="464233"/>
              <a:ext cx="3066782" cy="1395249"/>
              <a:chOff x="6724329" y="464233"/>
              <a:chExt cx="3066782" cy="1395249"/>
            </a:xfrm>
          </p:grpSpPr>
          <p:sp>
            <p:nvSpPr>
              <p:cNvPr id="53" name="Oval 4"/>
              <p:cNvSpPr/>
              <p:nvPr/>
            </p:nvSpPr>
            <p:spPr>
              <a:xfrm>
                <a:off x="6724329" y="801858"/>
                <a:ext cx="720027" cy="1057624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Snip Single Corner Rectangle 53"/>
              <p:cNvSpPr/>
              <p:nvPr/>
            </p:nvSpPr>
            <p:spPr>
              <a:xfrm flipH="1">
                <a:off x="7568415" y="464233"/>
                <a:ext cx="2222696" cy="548640"/>
              </a:xfrm>
              <a:prstGeom prst="snip1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 err="1" smtClean="0"/>
                  <a:t>Brandywine</a:t>
                </a:r>
                <a:endParaRPr lang="de-DE" sz="1600" dirty="0"/>
              </a:p>
            </p:txBody>
          </p:sp>
        </p:grpSp>
        <p:sp>
          <p:nvSpPr>
            <p:cNvPr id="52" name="Snip Single Corner Rectangle 51"/>
            <p:cNvSpPr/>
            <p:nvPr/>
          </p:nvSpPr>
          <p:spPr>
            <a:xfrm flipH="1">
              <a:off x="7568415" y="1012873"/>
              <a:ext cx="2222696" cy="508984"/>
            </a:xfrm>
            <a:prstGeom prst="snip1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600" dirty="0" smtClean="0"/>
                <a:t>Erfolgreiche Landung</a:t>
              </a:r>
            </a:p>
            <a:p>
              <a:endParaRPr lang="de-DE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017449" y="2931182"/>
            <a:ext cx="3069303" cy="1662522"/>
            <a:chOff x="4375053" y="801858"/>
            <a:chExt cx="3069303" cy="1662522"/>
          </a:xfrm>
        </p:grpSpPr>
        <p:grpSp>
          <p:nvGrpSpPr>
            <p:cNvPr id="56" name="Group 55"/>
            <p:cNvGrpSpPr/>
            <p:nvPr/>
          </p:nvGrpSpPr>
          <p:grpSpPr>
            <a:xfrm>
              <a:off x="4375053" y="801858"/>
              <a:ext cx="3069303" cy="1057624"/>
              <a:chOff x="4375053" y="801858"/>
              <a:chExt cx="3069303" cy="1057624"/>
            </a:xfrm>
          </p:grpSpPr>
          <p:sp>
            <p:nvSpPr>
              <p:cNvPr id="58" name="Oval 4"/>
              <p:cNvSpPr/>
              <p:nvPr/>
            </p:nvSpPr>
            <p:spPr>
              <a:xfrm>
                <a:off x="6724329" y="801858"/>
                <a:ext cx="720027" cy="1057624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Snip Single Corner Rectangle 58"/>
              <p:cNvSpPr/>
              <p:nvPr/>
            </p:nvSpPr>
            <p:spPr>
              <a:xfrm flipH="1">
                <a:off x="4375053" y="1266086"/>
                <a:ext cx="2222696" cy="548640"/>
              </a:xfrm>
              <a:prstGeom prst="snip1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 smtClean="0"/>
                  <a:t>Germantown</a:t>
                </a:r>
                <a:endParaRPr lang="de-DE" dirty="0"/>
              </a:p>
            </p:txBody>
          </p:sp>
        </p:grpSp>
        <p:sp>
          <p:nvSpPr>
            <p:cNvPr id="57" name="Snip Single Corner Rectangle 56"/>
            <p:cNvSpPr/>
            <p:nvPr/>
          </p:nvSpPr>
          <p:spPr>
            <a:xfrm flipH="1">
              <a:off x="4375053" y="1814726"/>
              <a:ext cx="2222696" cy="649654"/>
            </a:xfrm>
            <a:prstGeom prst="snip1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dirty="0" smtClean="0"/>
                <a:t>Erfolgloser Angriff von Washington</a:t>
              </a:r>
            </a:p>
            <a:p>
              <a:endParaRPr lang="de-DE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740832" y="2660720"/>
            <a:ext cx="3111507" cy="1057624"/>
            <a:chOff x="4332849" y="801858"/>
            <a:chExt cx="3111507" cy="1057624"/>
          </a:xfrm>
        </p:grpSpPr>
        <p:grpSp>
          <p:nvGrpSpPr>
            <p:cNvPr id="61" name="Group 60"/>
            <p:cNvGrpSpPr/>
            <p:nvPr/>
          </p:nvGrpSpPr>
          <p:grpSpPr>
            <a:xfrm>
              <a:off x="4332849" y="801858"/>
              <a:ext cx="3111507" cy="1057624"/>
              <a:chOff x="4332849" y="801858"/>
              <a:chExt cx="3111507" cy="1057624"/>
            </a:xfrm>
          </p:grpSpPr>
          <p:sp>
            <p:nvSpPr>
              <p:cNvPr id="63" name="Oval 4"/>
              <p:cNvSpPr/>
              <p:nvPr/>
            </p:nvSpPr>
            <p:spPr>
              <a:xfrm>
                <a:off x="6724329" y="801858"/>
                <a:ext cx="720027" cy="1057624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Snip Single Corner Rectangle 63"/>
              <p:cNvSpPr/>
              <p:nvPr/>
            </p:nvSpPr>
            <p:spPr>
              <a:xfrm flipH="1">
                <a:off x="4332849" y="801858"/>
                <a:ext cx="2222696" cy="548640"/>
              </a:xfrm>
              <a:prstGeom prst="snip1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Monmouth</a:t>
                </a:r>
                <a:endParaRPr lang="de-DE" dirty="0"/>
              </a:p>
            </p:txBody>
          </p:sp>
        </p:grpSp>
        <p:sp>
          <p:nvSpPr>
            <p:cNvPr id="62" name="Snip Single Corner Rectangle 61"/>
            <p:cNvSpPr/>
            <p:nvPr/>
          </p:nvSpPr>
          <p:spPr>
            <a:xfrm flipH="1">
              <a:off x="4332849" y="1350498"/>
              <a:ext cx="2222696" cy="508984"/>
            </a:xfrm>
            <a:prstGeom prst="snip1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dirty="0" smtClean="0"/>
                <a:t>Schlacht</a:t>
              </a:r>
              <a:endParaRPr lang="de-DE" sz="1600" dirty="0" smtClean="0"/>
            </a:p>
            <a:p>
              <a:endParaRPr lang="de-DE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714605" y="4965229"/>
            <a:ext cx="3055240" cy="1395249"/>
            <a:chOff x="4389116" y="464233"/>
            <a:chExt cx="3055240" cy="1395249"/>
          </a:xfrm>
        </p:grpSpPr>
        <p:grpSp>
          <p:nvGrpSpPr>
            <p:cNvPr id="66" name="Group 65"/>
            <p:cNvGrpSpPr/>
            <p:nvPr/>
          </p:nvGrpSpPr>
          <p:grpSpPr>
            <a:xfrm>
              <a:off x="4389116" y="464233"/>
              <a:ext cx="3055240" cy="1395249"/>
              <a:chOff x="4389116" y="464233"/>
              <a:chExt cx="3055240" cy="1395249"/>
            </a:xfrm>
          </p:grpSpPr>
          <p:sp>
            <p:nvSpPr>
              <p:cNvPr id="68" name="Oval 4"/>
              <p:cNvSpPr/>
              <p:nvPr/>
            </p:nvSpPr>
            <p:spPr>
              <a:xfrm>
                <a:off x="6724329" y="801858"/>
                <a:ext cx="720027" cy="1057624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Snip Single Corner Rectangle 68"/>
              <p:cNvSpPr/>
              <p:nvPr/>
            </p:nvSpPr>
            <p:spPr>
              <a:xfrm flipH="1">
                <a:off x="4389116" y="464233"/>
                <a:ext cx="2222696" cy="548640"/>
              </a:xfrm>
              <a:prstGeom prst="snip1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600" dirty="0" smtClean="0"/>
                  <a:t>Savannah</a:t>
                </a:r>
                <a:endParaRPr lang="de-DE" sz="1600" dirty="0"/>
              </a:p>
            </p:txBody>
          </p:sp>
        </p:grpSp>
        <p:sp>
          <p:nvSpPr>
            <p:cNvPr id="67" name="Snip Single Corner Rectangle 66"/>
            <p:cNvSpPr/>
            <p:nvPr/>
          </p:nvSpPr>
          <p:spPr>
            <a:xfrm flipH="1">
              <a:off x="4389116" y="1012873"/>
              <a:ext cx="2222696" cy="508984"/>
            </a:xfrm>
            <a:prstGeom prst="snip1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400" dirty="0" smtClean="0"/>
                <a:t>Gescheiterter Angriff</a:t>
              </a:r>
            </a:p>
            <a:p>
              <a:endParaRPr lang="de-D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160371" y="4773166"/>
            <a:ext cx="3066782" cy="1395249"/>
            <a:chOff x="6724329" y="464233"/>
            <a:chExt cx="3066782" cy="1395249"/>
          </a:xfrm>
        </p:grpSpPr>
        <p:grpSp>
          <p:nvGrpSpPr>
            <p:cNvPr id="71" name="Group 70"/>
            <p:cNvGrpSpPr/>
            <p:nvPr/>
          </p:nvGrpSpPr>
          <p:grpSpPr>
            <a:xfrm>
              <a:off x="6724329" y="464233"/>
              <a:ext cx="3066782" cy="1395249"/>
              <a:chOff x="6724329" y="464233"/>
              <a:chExt cx="3066782" cy="1395249"/>
            </a:xfrm>
          </p:grpSpPr>
          <p:sp>
            <p:nvSpPr>
              <p:cNvPr id="73" name="Oval 4"/>
              <p:cNvSpPr/>
              <p:nvPr/>
            </p:nvSpPr>
            <p:spPr>
              <a:xfrm>
                <a:off x="6724329" y="801858"/>
                <a:ext cx="720027" cy="1057624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Snip Single Corner Rectangle 73"/>
              <p:cNvSpPr/>
              <p:nvPr/>
            </p:nvSpPr>
            <p:spPr>
              <a:xfrm flipH="1">
                <a:off x="7568415" y="464233"/>
                <a:ext cx="2222696" cy="548640"/>
              </a:xfrm>
              <a:prstGeom prst="snip1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600" dirty="0" smtClean="0"/>
                  <a:t>Charleston</a:t>
                </a:r>
                <a:endParaRPr lang="de-DE" sz="1600" dirty="0"/>
              </a:p>
            </p:txBody>
          </p:sp>
        </p:grpSp>
        <p:sp>
          <p:nvSpPr>
            <p:cNvPr id="72" name="Snip Single Corner Rectangle 71"/>
            <p:cNvSpPr/>
            <p:nvPr/>
          </p:nvSpPr>
          <p:spPr>
            <a:xfrm flipH="1">
              <a:off x="7568415" y="1012873"/>
              <a:ext cx="2222696" cy="508984"/>
            </a:xfrm>
            <a:prstGeom prst="snip1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200" dirty="0" smtClean="0"/>
                <a:t>Engländer zwingen Amerikaner zur Kapitulation</a:t>
              </a:r>
            </a:p>
            <a:p>
              <a:endParaRPr lang="de-DE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816963" y="2520872"/>
            <a:ext cx="2984897" cy="1690654"/>
            <a:chOff x="4459459" y="801858"/>
            <a:chExt cx="2984897" cy="1690654"/>
          </a:xfrm>
        </p:grpSpPr>
        <p:grpSp>
          <p:nvGrpSpPr>
            <p:cNvPr id="76" name="Group 75"/>
            <p:cNvGrpSpPr/>
            <p:nvPr/>
          </p:nvGrpSpPr>
          <p:grpSpPr>
            <a:xfrm>
              <a:off x="4459459" y="801858"/>
              <a:ext cx="2984897" cy="1057624"/>
              <a:chOff x="4459459" y="801858"/>
              <a:chExt cx="2984897" cy="1057624"/>
            </a:xfrm>
          </p:grpSpPr>
          <p:sp>
            <p:nvSpPr>
              <p:cNvPr id="78" name="Oval 4"/>
              <p:cNvSpPr/>
              <p:nvPr/>
            </p:nvSpPr>
            <p:spPr>
              <a:xfrm>
                <a:off x="6724329" y="801858"/>
                <a:ext cx="720027" cy="1057624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Snip Single Corner Rectangle 78"/>
              <p:cNvSpPr/>
              <p:nvPr/>
            </p:nvSpPr>
            <p:spPr>
              <a:xfrm flipH="1">
                <a:off x="4459459" y="1294218"/>
                <a:ext cx="2222696" cy="548640"/>
              </a:xfrm>
              <a:prstGeom prst="snip1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 smtClean="0"/>
                  <a:t>Camden</a:t>
                </a:r>
                <a:endParaRPr lang="de-DE" dirty="0"/>
              </a:p>
            </p:txBody>
          </p:sp>
        </p:grpSp>
        <p:sp>
          <p:nvSpPr>
            <p:cNvPr id="77" name="Snip Single Corner Rectangle 76"/>
            <p:cNvSpPr/>
            <p:nvPr/>
          </p:nvSpPr>
          <p:spPr>
            <a:xfrm flipH="1">
              <a:off x="4459459" y="1842858"/>
              <a:ext cx="2222696" cy="649654"/>
            </a:xfrm>
            <a:prstGeom prst="snip1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600" dirty="0" smtClean="0"/>
                <a:t>Schlacht zugunsten der Briten</a:t>
              </a:r>
              <a:endParaRPr lang="de-DE" dirty="0" smtClean="0"/>
            </a:p>
            <a:p>
              <a:endParaRPr lang="de-DE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862600" y="4137778"/>
            <a:ext cx="3066782" cy="1395249"/>
            <a:chOff x="6724329" y="464233"/>
            <a:chExt cx="3066782" cy="1395249"/>
          </a:xfrm>
        </p:grpSpPr>
        <p:grpSp>
          <p:nvGrpSpPr>
            <p:cNvPr id="81" name="Group 80"/>
            <p:cNvGrpSpPr/>
            <p:nvPr/>
          </p:nvGrpSpPr>
          <p:grpSpPr>
            <a:xfrm>
              <a:off x="6724329" y="464233"/>
              <a:ext cx="3066782" cy="1395249"/>
              <a:chOff x="6724329" y="464233"/>
              <a:chExt cx="3066782" cy="1395249"/>
            </a:xfrm>
          </p:grpSpPr>
          <p:sp>
            <p:nvSpPr>
              <p:cNvPr id="83" name="Oval 4"/>
              <p:cNvSpPr/>
              <p:nvPr/>
            </p:nvSpPr>
            <p:spPr>
              <a:xfrm>
                <a:off x="6724329" y="801858"/>
                <a:ext cx="720027" cy="1057624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Snip Single Corner Rectangle 83"/>
              <p:cNvSpPr/>
              <p:nvPr/>
            </p:nvSpPr>
            <p:spPr>
              <a:xfrm flipH="1">
                <a:off x="7568415" y="464233"/>
                <a:ext cx="2222696" cy="548640"/>
              </a:xfrm>
              <a:prstGeom prst="snip1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 err="1" smtClean="0"/>
                  <a:t>Cowpens</a:t>
                </a:r>
                <a:endParaRPr lang="de-DE" sz="1600" dirty="0"/>
              </a:p>
            </p:txBody>
          </p:sp>
        </p:grpSp>
        <p:sp>
          <p:nvSpPr>
            <p:cNvPr id="82" name="Snip Single Corner Rectangle 81"/>
            <p:cNvSpPr/>
            <p:nvPr/>
          </p:nvSpPr>
          <p:spPr>
            <a:xfrm flipH="1">
              <a:off x="7568415" y="1012873"/>
              <a:ext cx="2222696" cy="508984"/>
            </a:xfrm>
            <a:prstGeom prst="snip1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400" dirty="0" smtClean="0"/>
                <a:t>Vernichtung der Englischen Truppen</a:t>
              </a:r>
            </a:p>
            <a:p>
              <a:endParaRPr lang="de-DE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177357" y="5364889"/>
            <a:ext cx="3055240" cy="1395249"/>
            <a:chOff x="4389116" y="464233"/>
            <a:chExt cx="3055240" cy="1395249"/>
          </a:xfrm>
        </p:grpSpPr>
        <p:grpSp>
          <p:nvGrpSpPr>
            <p:cNvPr id="86" name="Group 85"/>
            <p:cNvGrpSpPr/>
            <p:nvPr/>
          </p:nvGrpSpPr>
          <p:grpSpPr>
            <a:xfrm>
              <a:off x="4389116" y="464233"/>
              <a:ext cx="3055240" cy="1395249"/>
              <a:chOff x="4389116" y="464233"/>
              <a:chExt cx="3055240" cy="1395249"/>
            </a:xfrm>
          </p:grpSpPr>
          <p:sp>
            <p:nvSpPr>
              <p:cNvPr id="88" name="Oval 4"/>
              <p:cNvSpPr/>
              <p:nvPr/>
            </p:nvSpPr>
            <p:spPr>
              <a:xfrm>
                <a:off x="6724329" y="801858"/>
                <a:ext cx="720027" cy="1057624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Snip Single Corner Rectangle 88"/>
              <p:cNvSpPr/>
              <p:nvPr/>
            </p:nvSpPr>
            <p:spPr>
              <a:xfrm flipH="1">
                <a:off x="4389116" y="464233"/>
                <a:ext cx="2222696" cy="548640"/>
              </a:xfrm>
              <a:prstGeom prst="snip1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 err="1" smtClean="0"/>
                  <a:t>Pensocola</a:t>
                </a:r>
                <a:endParaRPr lang="de-DE" dirty="0"/>
              </a:p>
            </p:txBody>
          </p:sp>
        </p:grpSp>
        <p:sp>
          <p:nvSpPr>
            <p:cNvPr id="87" name="Snip Single Corner Rectangle 86"/>
            <p:cNvSpPr/>
            <p:nvPr/>
          </p:nvSpPr>
          <p:spPr>
            <a:xfrm flipH="1">
              <a:off x="4389116" y="1012873"/>
              <a:ext cx="2222696" cy="508984"/>
            </a:xfrm>
            <a:prstGeom prst="snip1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400" dirty="0" smtClean="0"/>
                <a:t>Spanier vertreiben Engländer</a:t>
              </a:r>
            </a:p>
            <a:p>
              <a:endParaRPr lang="de-DE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105199" y="2924246"/>
            <a:ext cx="3066782" cy="1395249"/>
            <a:chOff x="6724329" y="464233"/>
            <a:chExt cx="3066782" cy="1395249"/>
          </a:xfrm>
        </p:grpSpPr>
        <p:grpSp>
          <p:nvGrpSpPr>
            <p:cNvPr id="96" name="Group 95"/>
            <p:cNvGrpSpPr/>
            <p:nvPr/>
          </p:nvGrpSpPr>
          <p:grpSpPr>
            <a:xfrm>
              <a:off x="6724329" y="464233"/>
              <a:ext cx="3066782" cy="1395249"/>
              <a:chOff x="6724329" y="464233"/>
              <a:chExt cx="3066782" cy="1395249"/>
            </a:xfrm>
          </p:grpSpPr>
          <p:sp>
            <p:nvSpPr>
              <p:cNvPr id="98" name="Oval 4"/>
              <p:cNvSpPr/>
              <p:nvPr/>
            </p:nvSpPr>
            <p:spPr>
              <a:xfrm>
                <a:off x="6724329" y="801858"/>
                <a:ext cx="720027" cy="1057624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Snip Single Corner Rectangle 98"/>
              <p:cNvSpPr/>
              <p:nvPr/>
            </p:nvSpPr>
            <p:spPr>
              <a:xfrm flipH="1">
                <a:off x="7568415" y="464233"/>
                <a:ext cx="2222696" cy="548640"/>
              </a:xfrm>
              <a:prstGeom prst="snip1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 err="1"/>
                  <a:t>Guilford</a:t>
                </a:r>
                <a:r>
                  <a:rPr lang="de-DE" dirty="0"/>
                  <a:t> Court </a:t>
                </a:r>
                <a:r>
                  <a:rPr lang="de-DE" dirty="0" smtClean="0"/>
                  <a:t>House</a:t>
                </a:r>
                <a:endParaRPr lang="de-DE" dirty="0"/>
              </a:p>
            </p:txBody>
          </p:sp>
        </p:grpSp>
        <p:sp>
          <p:nvSpPr>
            <p:cNvPr id="97" name="Snip Single Corner Rectangle 96"/>
            <p:cNvSpPr/>
            <p:nvPr/>
          </p:nvSpPr>
          <p:spPr>
            <a:xfrm flipH="1">
              <a:off x="7568415" y="1012873"/>
              <a:ext cx="2222696" cy="508984"/>
            </a:xfrm>
            <a:prstGeom prst="snip1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600" dirty="0" smtClean="0"/>
                <a:t>Schlacht</a:t>
              </a:r>
              <a:endParaRPr lang="de-DE" sz="1400" dirty="0" smtClean="0"/>
            </a:p>
            <a:p>
              <a:endParaRPr lang="de-DE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257599" y="3076646"/>
            <a:ext cx="3066782" cy="1395249"/>
            <a:chOff x="6724329" y="464233"/>
            <a:chExt cx="3066782" cy="1395249"/>
          </a:xfrm>
        </p:grpSpPr>
        <p:grpSp>
          <p:nvGrpSpPr>
            <p:cNvPr id="101" name="Group 100"/>
            <p:cNvGrpSpPr/>
            <p:nvPr/>
          </p:nvGrpSpPr>
          <p:grpSpPr>
            <a:xfrm>
              <a:off x="6724329" y="464233"/>
              <a:ext cx="3066782" cy="1395249"/>
              <a:chOff x="6724329" y="464233"/>
              <a:chExt cx="3066782" cy="1395249"/>
            </a:xfrm>
          </p:grpSpPr>
          <p:sp>
            <p:nvSpPr>
              <p:cNvPr id="103" name="Oval 4"/>
              <p:cNvSpPr/>
              <p:nvPr/>
            </p:nvSpPr>
            <p:spPr>
              <a:xfrm>
                <a:off x="6724329" y="801858"/>
                <a:ext cx="720027" cy="1057624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" name="Snip Single Corner Rectangle 103"/>
              <p:cNvSpPr/>
              <p:nvPr/>
            </p:nvSpPr>
            <p:spPr>
              <a:xfrm flipH="1">
                <a:off x="7568415" y="464233"/>
                <a:ext cx="2222696" cy="548640"/>
              </a:xfrm>
              <a:prstGeom prst="snip1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 smtClean="0"/>
                  <a:t>Chesapeake Bay</a:t>
                </a:r>
                <a:endParaRPr lang="de-DE" dirty="0"/>
              </a:p>
            </p:txBody>
          </p:sp>
        </p:grpSp>
        <p:sp>
          <p:nvSpPr>
            <p:cNvPr id="102" name="Snip Single Corner Rectangle 101"/>
            <p:cNvSpPr/>
            <p:nvPr/>
          </p:nvSpPr>
          <p:spPr>
            <a:xfrm flipH="1">
              <a:off x="7568415" y="1012873"/>
              <a:ext cx="2222696" cy="508984"/>
            </a:xfrm>
            <a:prstGeom prst="snip1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400" dirty="0" smtClean="0"/>
                <a:t>Franzosen vertreiben Britische Schiffe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805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Schlacht von Saratoga</a:t>
            </a:r>
            <a:endParaRPr lang="de-DE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Burgoyne </a:t>
            </a:r>
            <a:r>
              <a:rPr lang="de-DE" dirty="0" smtClean="0"/>
              <a:t>ruht in Saratoga</a:t>
            </a:r>
            <a:endParaRPr lang="de-DE" b="1" dirty="0" smtClean="0"/>
          </a:p>
          <a:p>
            <a:pPr marL="0" indent="0">
              <a:buNone/>
            </a:pPr>
            <a:r>
              <a:rPr lang="de-DE" b="1" dirty="0" smtClean="0"/>
              <a:t>Die </a:t>
            </a:r>
            <a:r>
              <a:rPr lang="de-DE" b="1" dirty="0"/>
              <a:t>Schlacht von Freemans Farm</a:t>
            </a:r>
          </a:p>
          <a:p>
            <a:r>
              <a:rPr lang="de-DE" dirty="0" smtClean="0"/>
              <a:t>Vorstoß von </a:t>
            </a:r>
            <a:r>
              <a:rPr lang="de-DE" dirty="0" err="1" smtClean="0"/>
              <a:t>Patrouillien</a:t>
            </a:r>
            <a:endParaRPr lang="de-DE" dirty="0"/>
          </a:p>
          <a:p>
            <a:r>
              <a:rPr lang="de-DE" dirty="0" smtClean="0"/>
              <a:t>Unentschieden durch Rückzug von Gates</a:t>
            </a:r>
          </a:p>
          <a:p>
            <a:r>
              <a:rPr lang="de-DE" dirty="0" smtClean="0"/>
              <a:t>Burgoyne befestigt sich 3 km südlich</a:t>
            </a:r>
          </a:p>
          <a:p>
            <a:pPr marL="0" indent="0">
              <a:buNone/>
            </a:pPr>
            <a:r>
              <a:rPr lang="de-DE" b="1" dirty="0" smtClean="0"/>
              <a:t>Die Schlacht von </a:t>
            </a:r>
            <a:r>
              <a:rPr lang="de-DE" b="1" dirty="0" err="1"/>
              <a:t>Bemis</a:t>
            </a:r>
            <a:r>
              <a:rPr lang="de-DE" b="1" dirty="0"/>
              <a:t> </a:t>
            </a:r>
            <a:r>
              <a:rPr lang="de-DE" b="1" dirty="0" smtClean="0"/>
              <a:t>Heights</a:t>
            </a:r>
          </a:p>
          <a:p>
            <a:r>
              <a:rPr lang="de-DE" dirty="0" smtClean="0"/>
              <a:t>Versuchter Ausbruch der Truppen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30" y="2160588"/>
            <a:ext cx="3313927" cy="3881437"/>
          </a:xfrm>
          <a:prstGeom prst="rect">
            <a:avLst/>
          </a:prstGeom>
        </p:spPr>
      </p:pic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https://de.wikipedia.org/wiki/Saratoga-Feldzug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433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Folgen und Auswirkungen der Amerikanischen Revolution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Gründung einer gemeinsamen Verfassung 1781</a:t>
            </a:r>
          </a:p>
          <a:p>
            <a:pPr lvl="1"/>
            <a:r>
              <a:rPr lang="de-DE" dirty="0"/>
              <a:t>rückständig, </a:t>
            </a:r>
            <a:r>
              <a:rPr lang="de-DE" dirty="0" smtClean="0"/>
              <a:t>reformbedürftig </a:t>
            </a:r>
            <a:r>
              <a:rPr lang="de-DE" dirty="0"/>
              <a:t>und </a:t>
            </a:r>
            <a:r>
              <a:rPr lang="de-DE" dirty="0" smtClean="0"/>
              <a:t>unzureichend</a:t>
            </a:r>
          </a:p>
          <a:p>
            <a:r>
              <a:rPr lang="de-DE" dirty="0" smtClean="0"/>
              <a:t>Finanzkrise</a:t>
            </a:r>
          </a:p>
          <a:p>
            <a:pPr lvl="1"/>
            <a:r>
              <a:rPr lang="de-DE" dirty="0" smtClean="0"/>
              <a:t>Siebenjähriger Krieg</a:t>
            </a:r>
          </a:p>
          <a:p>
            <a:pPr lvl="1"/>
            <a:r>
              <a:rPr lang="de-DE" dirty="0" smtClean="0"/>
              <a:t>Schulden</a:t>
            </a:r>
          </a:p>
          <a:p>
            <a:pPr lvl="1"/>
            <a:r>
              <a:rPr lang="de-DE" dirty="0" smtClean="0"/>
              <a:t>Inflation durch Gelddruckerei</a:t>
            </a:r>
          </a:p>
          <a:p>
            <a:r>
              <a:rPr lang="de-DE" dirty="0" smtClean="0"/>
              <a:t>Politische Innovationen</a:t>
            </a:r>
          </a:p>
          <a:p>
            <a:pPr lvl="1"/>
            <a:r>
              <a:rPr lang="de-DE" dirty="0" smtClean="0"/>
              <a:t>Trennung </a:t>
            </a:r>
            <a:r>
              <a:rPr lang="de-DE" dirty="0"/>
              <a:t>von Kirche und </a:t>
            </a:r>
            <a:r>
              <a:rPr lang="de-DE" dirty="0" smtClean="0"/>
              <a:t>Staat</a:t>
            </a:r>
          </a:p>
          <a:p>
            <a:pPr lvl="1"/>
            <a:r>
              <a:rPr lang="de-DE" dirty="0" smtClean="0"/>
              <a:t>Freiheit</a:t>
            </a:r>
            <a:r>
              <a:rPr lang="de-DE" dirty="0"/>
              <a:t>, Persönlichkeitsrechte und </a:t>
            </a:r>
            <a:r>
              <a:rPr lang="de-DE" dirty="0" smtClean="0"/>
              <a:t>Gleichheit</a:t>
            </a:r>
          </a:p>
          <a:p>
            <a:pPr lvl="1"/>
            <a:r>
              <a:rPr lang="de-DE" dirty="0" smtClean="0"/>
              <a:t>Regierung </a:t>
            </a:r>
            <a:r>
              <a:rPr lang="de-DE" dirty="0"/>
              <a:t>auf Basis der Zustimmung der </a:t>
            </a:r>
            <a:r>
              <a:rPr lang="de-DE" dirty="0" smtClean="0"/>
              <a:t>Regierten</a:t>
            </a:r>
          </a:p>
          <a:p>
            <a:pPr lvl="2"/>
            <a:r>
              <a:rPr lang="de-DE" dirty="0" smtClean="0"/>
              <a:t>einschließlich </a:t>
            </a:r>
            <a:r>
              <a:rPr lang="de-DE" dirty="0"/>
              <a:t>des Rechtes auf </a:t>
            </a:r>
            <a:r>
              <a:rPr lang="de-DE" dirty="0" smtClean="0"/>
              <a:t>Widerstand</a:t>
            </a:r>
          </a:p>
          <a:p>
            <a:pPr lvl="1"/>
            <a:r>
              <a:rPr lang="de-DE" dirty="0" smtClean="0"/>
              <a:t>die </a:t>
            </a:r>
            <a:r>
              <a:rPr lang="de-DE" dirty="0"/>
              <a:t>Übertragung der Macht durch eine niedergeschriebene </a:t>
            </a:r>
            <a:r>
              <a:rPr lang="de-DE" dirty="0" smtClean="0"/>
              <a:t>Verfassung</a:t>
            </a:r>
          </a:p>
          <a:p>
            <a:pPr lvl="1"/>
            <a:r>
              <a:rPr lang="de-DE" dirty="0" smtClean="0"/>
              <a:t>Loslösung von Kolonien</a:t>
            </a:r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https://de.wikipedia.org/wiki/Amerikanischer_Unabhängigkeitskrieg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1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War die Amerikanische Revolution eine Revolution?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2400" b="1" dirty="0" smtClean="0"/>
              <a:t>Pro</a:t>
            </a:r>
            <a:endParaRPr lang="de-DE" sz="2400" b="1" dirty="0"/>
          </a:p>
          <a:p>
            <a:pPr marL="0" indent="0">
              <a:buNone/>
            </a:pPr>
            <a:r>
              <a:rPr lang="de-DE" dirty="0"/>
              <a:t>Karl Marx</a:t>
            </a:r>
          </a:p>
          <a:p>
            <a:r>
              <a:rPr lang="de-DE" dirty="0" smtClean="0"/>
              <a:t>Kern der Revolution liegt im Kapital</a:t>
            </a:r>
          </a:p>
          <a:p>
            <a:r>
              <a:rPr lang="de-DE" dirty="0" smtClean="0"/>
              <a:t>Jagd nach Absatz</a:t>
            </a:r>
          </a:p>
          <a:p>
            <a:pPr lvl="1"/>
            <a:r>
              <a:rPr lang="de-DE" dirty="0" smtClean="0"/>
              <a:t>Handelsboykott als Druckmittel</a:t>
            </a:r>
          </a:p>
          <a:p>
            <a:r>
              <a:rPr lang="de-DE" dirty="0" smtClean="0"/>
              <a:t>„</a:t>
            </a:r>
            <a:r>
              <a:rPr lang="de-DE" dirty="0" err="1" smtClean="0"/>
              <a:t>Erkämpfung</a:t>
            </a:r>
            <a:r>
              <a:rPr lang="de-DE" dirty="0" smtClean="0"/>
              <a:t> der Demokratie“</a:t>
            </a:r>
          </a:p>
          <a:p>
            <a:r>
              <a:rPr lang="de-DE" dirty="0" smtClean="0"/>
              <a:t>Gewaltsames Handeln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Alexis </a:t>
            </a:r>
            <a:r>
              <a:rPr lang="de-DE" dirty="0"/>
              <a:t>de Tocqueville</a:t>
            </a:r>
          </a:p>
          <a:p>
            <a:r>
              <a:rPr lang="de-DE" dirty="0"/>
              <a:t>Streben nach Freiheit („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taxation</a:t>
            </a:r>
            <a:r>
              <a:rPr lang="de-DE" dirty="0" smtClean="0"/>
              <a:t>“)</a:t>
            </a:r>
          </a:p>
          <a:p>
            <a:r>
              <a:rPr lang="de-DE" dirty="0" smtClean="0"/>
              <a:t>Streben nach Gerechtigkeit („</a:t>
            </a:r>
            <a:r>
              <a:rPr lang="de-DE" dirty="0" err="1" smtClean="0"/>
              <a:t>representation</a:t>
            </a:r>
            <a:r>
              <a:rPr lang="de-DE" dirty="0" smtClean="0"/>
              <a:t>“)</a:t>
            </a:r>
          </a:p>
          <a:p>
            <a:endParaRPr lang="de-DE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Alexis de Tocqueville: Der alte Staat und die Revolution | Karl Marx und Friedrich Engels: Manifest der Kommunistischen Partei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41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 die Amerikanische Revolution eine Revolution?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de-DE" sz="5500" b="1" dirty="0" smtClean="0"/>
              <a:t>Contra</a:t>
            </a:r>
          </a:p>
          <a:p>
            <a:pPr marL="0" indent="0">
              <a:buNone/>
            </a:pPr>
            <a:r>
              <a:rPr lang="de-DE" dirty="0" smtClean="0"/>
              <a:t>Karl Marx</a:t>
            </a:r>
          </a:p>
          <a:p>
            <a:r>
              <a:rPr lang="de-DE" dirty="0" smtClean="0"/>
              <a:t>Unterdrücker und Unterdrückte in stetem Gegensatz</a:t>
            </a:r>
          </a:p>
          <a:p>
            <a:r>
              <a:rPr lang="de-DE" dirty="0" smtClean="0"/>
              <a:t>Zwei gegenüberstehende Klassen</a:t>
            </a:r>
          </a:p>
          <a:p>
            <a:r>
              <a:rPr lang="de-DE" dirty="0" smtClean="0"/>
              <a:t>Erhebung zur herrschenden Klasse</a:t>
            </a:r>
          </a:p>
          <a:p>
            <a:r>
              <a:rPr lang="de-DE" dirty="0"/>
              <a:t>Kein Konstanter </a:t>
            </a:r>
            <a:r>
              <a:rPr lang="de-DE" dirty="0" smtClean="0"/>
              <a:t>Kampf</a:t>
            </a:r>
          </a:p>
          <a:p>
            <a:r>
              <a:rPr lang="de-DE" dirty="0" smtClean="0"/>
              <a:t>Kampf nicht exklusiv innersystematisch</a:t>
            </a:r>
          </a:p>
          <a:p>
            <a:r>
              <a:rPr lang="de-DE" dirty="0" smtClean="0"/>
              <a:t>Keine Umgestaltung der ganzen Gesellschaft (vielmehr Bewahrung)</a:t>
            </a:r>
          </a:p>
          <a:p>
            <a:pPr lvl="1"/>
            <a:r>
              <a:rPr lang="de-DE" dirty="0" smtClean="0"/>
              <a:t>Etablierung existierender Gesellschaft</a:t>
            </a:r>
          </a:p>
          <a:p>
            <a:pPr lvl="1"/>
            <a:r>
              <a:rPr lang="de-DE" dirty="0" smtClean="0"/>
              <a:t>Keine Gesellschaftlichen sondern Politische Auswirkungen für England</a:t>
            </a:r>
          </a:p>
          <a:p>
            <a:r>
              <a:rPr lang="de-DE" dirty="0" smtClean="0"/>
              <a:t>Keine Kapitalansprüche an die </a:t>
            </a:r>
            <a:r>
              <a:rPr lang="de-DE" dirty="0" err="1" smtClean="0"/>
              <a:t>Bourgoisie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Alexis de Tocqueville</a:t>
            </a:r>
          </a:p>
          <a:p>
            <a:r>
              <a:rPr lang="de-DE" dirty="0" smtClean="0"/>
              <a:t>Wenig Nettoänderungen</a:t>
            </a:r>
          </a:p>
          <a:p>
            <a:r>
              <a:rPr lang="de-DE" dirty="0" smtClean="0"/>
              <a:t>Kein zufälliges Ereignis </a:t>
            </a:r>
            <a:r>
              <a:rPr lang="de-DE" dirty="0" smtClean="0">
                <a:sym typeface="Wingdings" panose="05000000000000000000" pitchFamily="2" charset="2"/>
              </a:rPr>
              <a:t> langfristiger Eskalationsprozess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Die Unabhängigkeit war keinesfalls garantiert (</a:t>
            </a:r>
            <a:r>
              <a:rPr lang="de-DE" dirty="0" err="1" smtClean="0">
                <a:sym typeface="Wingdings" panose="05000000000000000000" pitchFamily="2" charset="2"/>
              </a:rPr>
              <a:t>Bsp</a:t>
            </a:r>
            <a:r>
              <a:rPr lang="de-DE" dirty="0" smtClean="0">
                <a:sym typeface="Wingdings" panose="05000000000000000000" pitchFamily="2" charset="2"/>
              </a:rPr>
              <a:t>: andere Kolonien)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Eskalation nicht nach Besserung der Zustände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de-DE" smtClean="0"/>
              <a:t>Alexis de Tocqueville: Der alte Staat und die Revolution | Karl Marx und Friedrich Engels: Manifest der Kommunistischen Partei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39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Literaturverzeichnis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sz="2400" dirty="0" smtClean="0"/>
              <a:t>Die Amerikanische Revolution – eine Einführung, Hans-Christoph Schröder</a:t>
            </a:r>
          </a:p>
          <a:p>
            <a:r>
              <a:rPr lang="de-DE" sz="2400" dirty="0" smtClean="0"/>
              <a:t>Die Amerikanische Revolution – Geburt einer Nation, Michael Hochgeschwender</a:t>
            </a:r>
          </a:p>
          <a:p>
            <a:r>
              <a:rPr lang="de-DE" sz="2400" dirty="0" smtClean="0"/>
              <a:t>Geschichte der USA, </a:t>
            </a:r>
            <a:r>
              <a:rPr lang="de-DE" sz="2400" dirty="0" smtClean="0"/>
              <a:t>Jürgen </a:t>
            </a:r>
            <a:r>
              <a:rPr lang="de-DE" sz="2400" dirty="0" smtClean="0"/>
              <a:t>Heideking 2008</a:t>
            </a:r>
          </a:p>
          <a:p>
            <a:r>
              <a:rPr lang="de-DE" sz="2400" dirty="0" smtClean="0"/>
              <a:t>Die Amerikanische Revolution Willi Paul Adams </a:t>
            </a:r>
            <a:r>
              <a:rPr lang="de-DE" sz="2400" dirty="0" smtClean="0"/>
              <a:t>1976</a:t>
            </a:r>
          </a:p>
          <a:p>
            <a:r>
              <a:rPr lang="de-DE" sz="2400" dirty="0" smtClean="0"/>
              <a:t>Wikipedia</a:t>
            </a:r>
          </a:p>
          <a:p>
            <a:pPr lvl="1"/>
            <a:r>
              <a:rPr lang="de-DE" sz="2200" dirty="0" smtClean="0"/>
              <a:t>(DE) </a:t>
            </a:r>
            <a:r>
              <a:rPr lang="de-DE" sz="2200" dirty="0" err="1" smtClean="0"/>
              <a:t>Amerikanischer_Unabhängigkeitskrieg</a:t>
            </a:r>
            <a:endParaRPr lang="de-DE" sz="2200" dirty="0" smtClean="0"/>
          </a:p>
          <a:p>
            <a:pPr lvl="1"/>
            <a:r>
              <a:rPr lang="de-DE" sz="2200" dirty="0" smtClean="0"/>
              <a:t>(DE) </a:t>
            </a:r>
            <a:r>
              <a:rPr lang="de-DE" sz="2200" dirty="0" err="1" smtClean="0"/>
              <a:t>Deutsche_Beteiligung_am_Amerikanischen_Unabhängigkeitskrieg</a:t>
            </a:r>
            <a:endParaRPr lang="de-DE" sz="2200" dirty="0" smtClean="0"/>
          </a:p>
          <a:p>
            <a:pPr lvl="1"/>
            <a:r>
              <a:rPr lang="de-DE" sz="2200" dirty="0" smtClean="0"/>
              <a:t>(EN) Minutemen</a:t>
            </a:r>
          </a:p>
          <a:p>
            <a:pPr lvl="1"/>
            <a:r>
              <a:rPr lang="de-DE" sz="2200" dirty="0" smtClean="0"/>
              <a:t>(DE) Guerilla</a:t>
            </a:r>
          </a:p>
          <a:p>
            <a:pPr lvl="1"/>
            <a:r>
              <a:rPr lang="de-DE" sz="2200" dirty="0" smtClean="0"/>
              <a:t>(EN) Schlacht von Monmouth</a:t>
            </a:r>
          </a:p>
          <a:p>
            <a:pPr lvl="1"/>
            <a:r>
              <a:rPr lang="de-DE" sz="2200" dirty="0" smtClean="0"/>
              <a:t>(DE) Saratoga-Feldzug</a:t>
            </a:r>
            <a:endParaRPr lang="de-DE" sz="2200" dirty="0"/>
          </a:p>
          <a:p>
            <a:endParaRPr lang="de-DE" sz="2400" dirty="0" smtClean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1988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Just </a:t>
            </a:r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a B so I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back </a:t>
            </a:r>
            <a:r>
              <a:rPr lang="de-DE" dirty="0" err="1" smtClean="0"/>
              <a:t>home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drunk</a:t>
            </a:r>
            <a:endParaRPr lang="de-D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86025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https://me.me/i/please-just-give-me-an-b-so-can-go-home-18646357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60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Die Amerikanische Revolution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82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Inhaltsverzechnis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Die verschiedenen </a:t>
            </a:r>
            <a:r>
              <a:rPr lang="de-DE" dirty="0" smtClean="0"/>
              <a:t>Parteien</a:t>
            </a:r>
          </a:p>
          <a:p>
            <a:r>
              <a:rPr lang="de-DE" dirty="0" smtClean="0"/>
              <a:t>Bürgerkrieg</a:t>
            </a:r>
          </a:p>
          <a:p>
            <a:r>
              <a:rPr lang="de-DE" dirty="0" smtClean="0"/>
              <a:t>Guerilla</a:t>
            </a:r>
          </a:p>
          <a:p>
            <a:r>
              <a:rPr lang="de-DE" dirty="0" smtClean="0"/>
              <a:t>Die Minutemen</a:t>
            </a:r>
          </a:p>
          <a:p>
            <a:r>
              <a:rPr lang="de-DE" dirty="0" smtClean="0"/>
              <a:t>Die „Hessen“</a:t>
            </a:r>
          </a:p>
          <a:p>
            <a:r>
              <a:rPr lang="de-DE" dirty="0" smtClean="0"/>
              <a:t>Der Verlauf des Krieges</a:t>
            </a:r>
          </a:p>
          <a:p>
            <a:r>
              <a:rPr lang="de-DE" dirty="0" smtClean="0"/>
              <a:t>Die Schlacht von Saratoga</a:t>
            </a:r>
          </a:p>
          <a:p>
            <a:r>
              <a:rPr lang="de-DE" dirty="0"/>
              <a:t>Folgen und Auswirkungen der Amerikanischen Revolution</a:t>
            </a:r>
            <a:endParaRPr lang="de-DE" dirty="0" smtClean="0"/>
          </a:p>
          <a:p>
            <a:r>
              <a:rPr lang="de-DE" dirty="0" smtClean="0"/>
              <a:t>War die Amerikanische Revolution eine Revolution?</a:t>
            </a:r>
            <a:endParaRPr lang="de-DE" dirty="0" smtClean="0"/>
          </a:p>
          <a:p>
            <a:r>
              <a:rPr lang="de-DE" dirty="0" smtClean="0"/>
              <a:t>Literaturverzeichnis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166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8207323" y="2047412"/>
            <a:ext cx="2395470" cy="3226159"/>
            <a:chOff x="1278283" y="2110607"/>
            <a:chExt cx="2395470" cy="3226159"/>
          </a:xfrm>
        </p:grpSpPr>
        <p:sp>
          <p:nvSpPr>
            <p:cNvPr id="25" name="Round Diagonal Corner Rectangle 24"/>
            <p:cNvSpPr/>
            <p:nvPr/>
          </p:nvSpPr>
          <p:spPr>
            <a:xfrm>
              <a:off x="1278283" y="2110607"/>
              <a:ext cx="2395470" cy="3226159"/>
            </a:xfrm>
            <a:prstGeom prst="round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3200" b="1" dirty="0" smtClean="0"/>
                <a:t>Engländer</a:t>
              </a:r>
            </a:p>
            <a:p>
              <a:endParaRPr lang="de-DE" sz="1600" dirty="0" smtClean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792018" y="3587775"/>
              <a:ext cx="1368000" cy="1368920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805976" y="2183324"/>
            <a:ext cx="2395470" cy="3226159"/>
            <a:chOff x="1278283" y="2110607"/>
            <a:chExt cx="2395470" cy="3226159"/>
          </a:xfrm>
        </p:grpSpPr>
        <p:sp>
          <p:nvSpPr>
            <p:cNvPr id="29" name="Round Diagonal Corner Rectangle 28"/>
            <p:cNvSpPr/>
            <p:nvPr/>
          </p:nvSpPr>
          <p:spPr>
            <a:xfrm>
              <a:off x="1278283" y="2110607"/>
              <a:ext cx="2395470" cy="3226159"/>
            </a:xfrm>
            <a:prstGeom prst="round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2800" b="1" dirty="0" smtClean="0"/>
                <a:t>Amerikaner</a:t>
              </a:r>
              <a:endParaRPr lang="de-DE" sz="3200" b="1" dirty="0" smtClean="0"/>
            </a:p>
            <a:p>
              <a:endParaRPr lang="de-DE" sz="1600" dirty="0" smtClean="0"/>
            </a:p>
          </p:txBody>
        </p:sp>
        <p:sp>
          <p:nvSpPr>
            <p:cNvPr id="30" name="Oval 29"/>
            <p:cNvSpPr/>
            <p:nvPr/>
          </p:nvSpPr>
          <p:spPr>
            <a:xfrm>
              <a:off x="1792018" y="3587775"/>
              <a:ext cx="1368000" cy="1368920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verschiedenen Parteien</a:t>
            </a:r>
            <a:endParaRPr lang="de-DE" dirty="0"/>
          </a:p>
        </p:txBody>
      </p:sp>
      <p:grpSp>
        <p:nvGrpSpPr>
          <p:cNvPr id="7" name="Group 6"/>
          <p:cNvGrpSpPr/>
          <p:nvPr/>
        </p:nvGrpSpPr>
        <p:grpSpPr>
          <a:xfrm>
            <a:off x="250312" y="2066312"/>
            <a:ext cx="2395470" cy="3226159"/>
            <a:chOff x="4683211" y="1637419"/>
            <a:chExt cx="2395470" cy="3226159"/>
          </a:xfrm>
        </p:grpSpPr>
        <p:sp>
          <p:nvSpPr>
            <p:cNvPr id="6" name="Rectangle 5"/>
            <p:cNvSpPr/>
            <p:nvPr/>
          </p:nvSpPr>
          <p:spPr>
            <a:xfrm>
              <a:off x="4683211" y="1637419"/>
              <a:ext cx="2395470" cy="3226159"/>
            </a:xfrm>
            <a:prstGeom prst="round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3200" b="1" dirty="0" smtClean="0"/>
                <a:t>Tories</a:t>
              </a:r>
            </a:p>
            <a:p>
              <a:r>
                <a:rPr lang="de-DE" sz="1600" dirty="0" smtClean="0"/>
                <a:t>Loyalisten</a:t>
              </a:r>
            </a:p>
            <a:p>
              <a:r>
                <a:rPr lang="de-DE" sz="1600" dirty="0" smtClean="0"/>
                <a:t>Sklaven</a:t>
              </a:r>
            </a:p>
            <a:p>
              <a:r>
                <a:rPr lang="de-DE" sz="1600" dirty="0" smtClean="0"/>
                <a:t>Indianer</a:t>
              </a:r>
            </a:p>
            <a:p>
              <a:endParaRPr lang="de-DE" sz="1600" dirty="0"/>
            </a:p>
            <a:p>
              <a:endParaRPr lang="de-DE" sz="1600" dirty="0" smtClean="0"/>
            </a:p>
          </p:txBody>
        </p:sp>
        <p:graphicFrame>
          <p:nvGraphicFramePr>
            <p:cNvPr id="13" name="Chart 12"/>
            <p:cNvGraphicFramePr/>
            <p:nvPr>
              <p:extLst>
                <p:ext uri="{D42A27DB-BD31-4B8C-83A1-F6EECF244321}">
                  <p14:modId xmlns:p14="http://schemas.microsoft.com/office/powerpoint/2010/main" val="548160013"/>
                </p:ext>
              </p:extLst>
            </p:nvPr>
          </p:nvGraphicFramePr>
          <p:xfrm>
            <a:off x="4924332" y="2831786"/>
            <a:ext cx="1913228" cy="20317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grpSp>
        <p:nvGrpSpPr>
          <p:cNvPr id="8" name="Group 7"/>
          <p:cNvGrpSpPr/>
          <p:nvPr/>
        </p:nvGrpSpPr>
        <p:grpSpPr>
          <a:xfrm>
            <a:off x="2902649" y="2047412"/>
            <a:ext cx="2395470" cy="3226159"/>
            <a:chOff x="7560446" y="1637419"/>
            <a:chExt cx="2395470" cy="3226159"/>
          </a:xfrm>
        </p:grpSpPr>
        <p:sp>
          <p:nvSpPr>
            <p:cNvPr id="19" name="Round Diagonal Corner Rectangle 18"/>
            <p:cNvSpPr/>
            <p:nvPr/>
          </p:nvSpPr>
          <p:spPr>
            <a:xfrm>
              <a:off x="7560446" y="1637419"/>
              <a:ext cx="2395470" cy="3226159"/>
            </a:xfrm>
            <a:prstGeom prst="round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3200" b="1" dirty="0" smtClean="0"/>
                <a:t>Whigs</a:t>
              </a:r>
            </a:p>
            <a:p>
              <a:r>
                <a:rPr lang="de-DE" sz="1600" dirty="0" smtClean="0"/>
                <a:t>Patrioten</a:t>
              </a:r>
            </a:p>
            <a:p>
              <a:endParaRPr lang="de-DE" sz="1600" dirty="0" smtClean="0"/>
            </a:p>
            <a:p>
              <a:endParaRPr lang="de-DE" sz="1600" dirty="0"/>
            </a:p>
            <a:p>
              <a:endParaRPr lang="de-DE" sz="1600" dirty="0" smtClean="0"/>
            </a:p>
          </p:txBody>
        </p:sp>
        <p:graphicFrame>
          <p:nvGraphicFramePr>
            <p:cNvPr id="20" name="Chart 19"/>
            <p:cNvGraphicFramePr/>
            <p:nvPr>
              <p:extLst>
                <p:ext uri="{D42A27DB-BD31-4B8C-83A1-F6EECF244321}">
                  <p14:modId xmlns:p14="http://schemas.microsoft.com/office/powerpoint/2010/main" val="1983007704"/>
                </p:ext>
              </p:extLst>
            </p:nvPr>
          </p:nvGraphicFramePr>
          <p:xfrm>
            <a:off x="7801567" y="2831786"/>
            <a:ext cx="1913228" cy="20317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5554986" y="2047412"/>
            <a:ext cx="2395470" cy="3226159"/>
            <a:chOff x="10156064" y="1403059"/>
            <a:chExt cx="2395470" cy="3226159"/>
          </a:xfrm>
        </p:grpSpPr>
        <p:sp>
          <p:nvSpPr>
            <p:cNvPr id="22" name="Round Diagonal Corner Rectangle 21"/>
            <p:cNvSpPr/>
            <p:nvPr/>
          </p:nvSpPr>
          <p:spPr>
            <a:xfrm>
              <a:off x="10156064" y="1403059"/>
              <a:ext cx="2395470" cy="3226159"/>
            </a:xfrm>
            <a:prstGeom prst="round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3200" b="1" dirty="0" smtClean="0"/>
                <a:t>Neutrale</a:t>
              </a:r>
            </a:p>
            <a:p>
              <a:endParaRPr lang="de-DE" sz="1600" dirty="0" smtClean="0"/>
            </a:p>
          </p:txBody>
        </p:sp>
        <p:graphicFrame>
          <p:nvGraphicFramePr>
            <p:cNvPr id="23" name="Chart 22"/>
            <p:cNvGraphicFramePr/>
            <p:nvPr>
              <p:extLst>
                <p:ext uri="{D42A27DB-BD31-4B8C-83A1-F6EECF244321}">
                  <p14:modId xmlns:p14="http://schemas.microsoft.com/office/powerpoint/2010/main" val="2509045780"/>
                </p:ext>
              </p:extLst>
            </p:nvPr>
          </p:nvGraphicFramePr>
          <p:xfrm>
            <a:off x="10397185" y="2597426"/>
            <a:ext cx="1913228" cy="20317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Jürgen Heideking: Geschichte der USA | Michael Hochgeschwender: Die amerikanische Revolution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36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6 L -0.11927 3.7037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64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6 L -0.16446 3.7037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2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4.07407E-6 L 0.5638 0.1340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90" y="669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0.07722 3.7037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Bürgerkrieg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/>
              <a:t>Amerikaner kämpfen gegen ehemalige Beamte, Freunde und Verwandte</a:t>
            </a:r>
          </a:p>
          <a:p>
            <a:pPr marL="0" indent="0" algn="ctr">
              <a:buNone/>
            </a:pPr>
            <a:r>
              <a:rPr lang="de-DE" b="1" dirty="0"/>
              <a:t>↓</a:t>
            </a:r>
          </a:p>
          <a:p>
            <a:pPr marL="0" indent="0" algn="ctr">
              <a:buNone/>
            </a:pPr>
            <a:r>
              <a:rPr lang="de-DE" dirty="0" smtClean="0"/>
              <a:t>Irrationale </a:t>
            </a:r>
            <a:r>
              <a:rPr lang="de-DE" dirty="0" smtClean="0"/>
              <a:t>Beweggründe für die </a:t>
            </a:r>
            <a:r>
              <a:rPr lang="de-DE" dirty="0" smtClean="0"/>
              <a:t>Seiten</a:t>
            </a:r>
            <a:r>
              <a:rPr lang="de-DE" dirty="0" smtClean="0"/>
              <a:t>wahl</a:t>
            </a:r>
            <a:r>
              <a:rPr lang="de-DE" dirty="0" smtClean="0"/>
              <a:t>	</a:t>
            </a:r>
          </a:p>
          <a:p>
            <a:pPr marL="0" indent="0" algn="ctr">
              <a:buNone/>
            </a:pPr>
            <a:r>
              <a:rPr lang="de-DE" sz="1600" dirty="0" smtClean="0"/>
              <a:t>Häufiges Lagerwechsel</a:t>
            </a:r>
            <a:endParaRPr lang="de-DE" sz="1600" dirty="0"/>
          </a:p>
          <a:p>
            <a:pPr marL="0" indent="0" algn="ctr">
              <a:buNone/>
            </a:pPr>
            <a:r>
              <a:rPr lang="de-DE" b="1" dirty="0" smtClean="0"/>
              <a:t>↓</a:t>
            </a:r>
            <a:endParaRPr lang="de-DE" dirty="0" smtClean="0"/>
          </a:p>
          <a:p>
            <a:pPr marL="0" indent="0" algn="ctr">
              <a:buNone/>
            </a:pPr>
            <a:r>
              <a:rPr lang="de-DE" dirty="0" smtClean="0"/>
              <a:t>Ängste vor Verrat und Sabotage</a:t>
            </a:r>
            <a:endParaRPr lang="de-DE" dirty="0"/>
          </a:p>
          <a:p>
            <a:pPr marL="0" indent="0" algn="ctr">
              <a:buNone/>
            </a:pPr>
            <a:r>
              <a:rPr lang="de-DE" b="1" dirty="0"/>
              <a:t>↓</a:t>
            </a:r>
            <a:endParaRPr lang="de-DE" dirty="0"/>
          </a:p>
          <a:p>
            <a:pPr marL="0" indent="0" algn="ctr">
              <a:buNone/>
            </a:pPr>
            <a:r>
              <a:rPr lang="de-DE" dirty="0" smtClean="0"/>
              <a:t>Terror, Angst</a:t>
            </a:r>
          </a:p>
          <a:p>
            <a:pPr marL="0" indent="0" algn="ctr">
              <a:buNone/>
            </a:pPr>
            <a:r>
              <a:rPr lang="de-DE" dirty="0" smtClean="0"/>
              <a:t>Misshandlung von Gegnersympathisanten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Micheal Hochgeschwender: Die amerikanische Revolution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79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Guerilla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Asymmetrische Kampfform</a:t>
            </a:r>
          </a:p>
          <a:p>
            <a:r>
              <a:rPr lang="de-DE" dirty="0" smtClean="0"/>
              <a:t>Die </a:t>
            </a:r>
            <a:r>
              <a:rPr lang="de-DE" dirty="0"/>
              <a:t>Einheit von Guerillas und </a:t>
            </a:r>
            <a:r>
              <a:rPr lang="de-DE" dirty="0" smtClean="0"/>
              <a:t>Teilen der </a:t>
            </a:r>
            <a:r>
              <a:rPr lang="de-DE" dirty="0"/>
              <a:t>Zivilbevölkerung. Die Bevölkerung billigt den Guerillakrieg, </a:t>
            </a:r>
            <a:r>
              <a:rPr lang="de-DE" dirty="0" smtClean="0"/>
              <a:t>unterstützt </a:t>
            </a:r>
            <a:r>
              <a:rPr lang="de-DE" dirty="0"/>
              <a:t>diesen, oder nimmt aktiv daran teil.</a:t>
            </a:r>
          </a:p>
          <a:p>
            <a:r>
              <a:rPr lang="de-DE" dirty="0"/>
              <a:t>Eine enge Verbindung von politischer und militärischer Zielsetzung.</a:t>
            </a:r>
          </a:p>
          <a:p>
            <a:r>
              <a:rPr lang="de-DE" dirty="0"/>
              <a:t>Die Beschaffung von Waffen vor allem aus den Beständen des militärischen Gegners.</a:t>
            </a:r>
          </a:p>
          <a:p>
            <a:r>
              <a:rPr lang="de-DE" dirty="0"/>
              <a:t>Die Basis und Hauptstützpunkte bilden meist ländliche Gebiete. Städte werden erst in einem fortgeschrittenen Stadium des Guerillakrieges in Kampfhandlungen einbezogen.</a:t>
            </a:r>
          </a:p>
          <a:p>
            <a:r>
              <a:rPr lang="de-DE" dirty="0"/>
              <a:t>Traditionelle Kampfformen regulärer Streitkräfte bleiben weitgehend unwirksam. Daher können Guerillas auch einem zahlenmäßig und waffentechnisch überlegenen Feind gewachsen sein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https://en.wikipedia.org/wiki/Guerrilla_warfare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57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Minutemen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Namensgebung durch schnelle Mobilisierung</a:t>
            </a:r>
          </a:p>
          <a:p>
            <a:r>
              <a:rPr lang="de-DE" dirty="0" smtClean="0"/>
              <a:t>motivierte</a:t>
            </a:r>
            <a:r>
              <a:rPr lang="de-DE" dirty="0"/>
              <a:t>, wagemutige junge Männer unter </a:t>
            </a:r>
            <a:r>
              <a:rPr lang="de-DE" dirty="0" smtClean="0"/>
              <a:t>25</a:t>
            </a:r>
          </a:p>
          <a:p>
            <a:r>
              <a:rPr lang="de-DE" dirty="0" smtClean="0"/>
              <a:t>Vorteile gegen ein stehendes Herr</a:t>
            </a:r>
          </a:p>
          <a:p>
            <a:pPr lvl="1"/>
            <a:r>
              <a:rPr lang="de-DE" dirty="0" smtClean="0"/>
              <a:t>Guerilla (Plänkler)</a:t>
            </a:r>
          </a:p>
          <a:p>
            <a:r>
              <a:rPr lang="de-DE" dirty="0" smtClean="0"/>
              <a:t>Trafen sich 4x im Jahr zu Übungen</a:t>
            </a:r>
          </a:p>
          <a:p>
            <a:r>
              <a:rPr lang="de-DE" dirty="0" smtClean="0"/>
              <a:t>Organisiert in Einheiten</a:t>
            </a:r>
          </a:p>
          <a:p>
            <a:pPr lvl="1"/>
            <a:r>
              <a:rPr lang="de-DE" dirty="0" smtClean="0"/>
              <a:t>Offiziere wurden gewählt</a:t>
            </a:r>
          </a:p>
          <a:p>
            <a:pPr lvl="1"/>
            <a:r>
              <a:rPr lang="de-DE" dirty="0" smtClean="0"/>
              <a:t>Basisdemokratische Befehlsstruktur</a:t>
            </a:r>
          </a:p>
          <a:p>
            <a:r>
              <a:rPr lang="de-DE" dirty="0" smtClean="0"/>
              <a:t>Uniformslos aber bewaffnet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497" y="1752269"/>
            <a:ext cx="2839393" cy="4697411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https://en.wikipedia.org/wiki/Minutemen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37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43"/>
          <a:stretch/>
        </p:blipFill>
        <p:spPr>
          <a:xfrm>
            <a:off x="8072497" y="1752269"/>
            <a:ext cx="2839393" cy="46871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„Hessen“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Vertraglich 12.000 Soldaten</a:t>
            </a:r>
          </a:p>
          <a:p>
            <a:pPr lvl="1"/>
            <a:r>
              <a:rPr lang="de-DE" dirty="0" smtClean="0"/>
              <a:t>Mussten ersetzt werden (20.000)</a:t>
            </a:r>
          </a:p>
          <a:p>
            <a:r>
              <a:rPr lang="de-DE" dirty="0" smtClean="0"/>
              <a:t>Sehr hohe Kampfkraft</a:t>
            </a:r>
          </a:p>
          <a:p>
            <a:r>
              <a:rPr lang="de-DE" dirty="0" smtClean="0"/>
              <a:t>Franzosen- </a:t>
            </a:r>
            <a:r>
              <a:rPr lang="de-DE" dirty="0"/>
              <a:t>und </a:t>
            </a:r>
            <a:r>
              <a:rPr lang="de-DE" dirty="0" smtClean="0"/>
              <a:t>Indianerkriege </a:t>
            </a:r>
          </a:p>
          <a:p>
            <a:pPr lvl="1"/>
            <a:r>
              <a:rPr lang="de-DE" dirty="0"/>
              <a:t>Ausschließlich deutschstämmige </a:t>
            </a:r>
            <a:r>
              <a:rPr lang="de-DE" dirty="0" smtClean="0"/>
              <a:t>Siedler</a:t>
            </a:r>
          </a:p>
          <a:p>
            <a:r>
              <a:rPr lang="de-DE" dirty="0" smtClean="0"/>
              <a:t>Identifikation durch Trommeln</a:t>
            </a:r>
          </a:p>
          <a:p>
            <a:r>
              <a:rPr lang="de-DE" dirty="0" smtClean="0"/>
              <a:t>Versuch der Amerikaner die Deutschen zum Desertieren zu bringen</a:t>
            </a:r>
          </a:p>
          <a:p>
            <a:pPr lvl="1"/>
            <a:r>
              <a:rPr lang="de-DE" dirty="0" smtClean="0"/>
              <a:t>20 Hektar Land pro Deserteur</a:t>
            </a:r>
          </a:p>
          <a:p>
            <a:r>
              <a:rPr lang="de-DE" dirty="0" smtClean="0"/>
              <a:t>Kriegspropaganda </a:t>
            </a:r>
          </a:p>
          <a:p>
            <a:pPr lvl="1"/>
            <a:r>
              <a:rPr lang="de-DE" dirty="0" smtClean="0"/>
              <a:t>[…]</a:t>
            </a:r>
            <a:r>
              <a:rPr lang="en-US" i="1" dirty="0"/>
              <a:t> transporting large Armies of foreign Mercenaries to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complete </a:t>
            </a:r>
            <a:r>
              <a:rPr lang="en-US" i="1" dirty="0"/>
              <a:t>the works of </a:t>
            </a:r>
            <a:r>
              <a:rPr lang="en-US" i="1" dirty="0" smtClean="0"/>
              <a:t>death </a:t>
            </a:r>
            <a:r>
              <a:rPr lang="de-DE" dirty="0" smtClean="0"/>
              <a:t>[…]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https://de.wikipedia.org/wiki/Deutsche_Beteiligung_am_Amerikanischen_Unabhängigkeitskrieg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42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705</Words>
  <Application>Microsoft Office PowerPoint</Application>
  <PresentationFormat>Widescreen</PresentationFormat>
  <Paragraphs>185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Wingdings</vt:lpstr>
      <vt:lpstr>Wingdings 3</vt:lpstr>
      <vt:lpstr>Facet</vt:lpstr>
      <vt:lpstr>PowerPoint Presentation</vt:lpstr>
      <vt:lpstr>Just give me a B so I can get back home and get drunk</vt:lpstr>
      <vt:lpstr>Die Amerikanische Revolution</vt:lpstr>
      <vt:lpstr>Inhaltsverzechnis</vt:lpstr>
      <vt:lpstr>Die verschiedenen Parteien</vt:lpstr>
      <vt:lpstr>Bürgerkrieg</vt:lpstr>
      <vt:lpstr>Guerilla</vt:lpstr>
      <vt:lpstr>Die Minutemen</vt:lpstr>
      <vt:lpstr>Die „Hessen“</vt:lpstr>
      <vt:lpstr>PowerPoint Presentation</vt:lpstr>
      <vt:lpstr>Die Schlacht von Saratoga</vt:lpstr>
      <vt:lpstr>Folgen und Auswirkungen der Amerikanischen Revolution</vt:lpstr>
      <vt:lpstr>War die Amerikanische Revolution eine Revolution?</vt:lpstr>
      <vt:lpstr>War die Amerikanische Revolution eine Revolution?</vt:lpstr>
      <vt:lpstr>Literaturverzeichnis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amerikanische Revolution</dc:title>
  <dc:creator>Kurt</dc:creator>
  <cp:lastModifiedBy>Kurt</cp:lastModifiedBy>
  <cp:revision>49</cp:revision>
  <dcterms:created xsi:type="dcterms:W3CDTF">2019-01-14T14:59:22Z</dcterms:created>
  <dcterms:modified xsi:type="dcterms:W3CDTF">2019-01-21T23:43:43Z</dcterms:modified>
</cp:coreProperties>
</file>