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327" r:id="rId2"/>
    <p:sldId id="381" r:id="rId3"/>
    <p:sldId id="382" r:id="rId4"/>
    <p:sldId id="383" r:id="rId5"/>
    <p:sldId id="342" r:id="rId6"/>
    <p:sldId id="343" r:id="rId7"/>
    <p:sldId id="345" r:id="rId8"/>
    <p:sldId id="344" r:id="rId9"/>
    <p:sldId id="346" r:id="rId10"/>
    <p:sldId id="347" r:id="rId11"/>
    <p:sldId id="385" r:id="rId12"/>
    <p:sldId id="349" r:id="rId13"/>
    <p:sldId id="386" r:id="rId14"/>
    <p:sldId id="384" r:id="rId15"/>
    <p:sldId id="375" r:id="rId16"/>
    <p:sldId id="367" r:id="rId17"/>
    <p:sldId id="387" r:id="rId18"/>
    <p:sldId id="377" r:id="rId19"/>
    <p:sldId id="378" r:id="rId20"/>
    <p:sldId id="379" r:id="rId21"/>
    <p:sldId id="368" r:id="rId22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A091"/>
    <a:srgbClr val="51DC00"/>
    <a:srgbClr val="8901F3"/>
    <a:srgbClr val="5A11FD"/>
    <a:srgbClr val="000000"/>
    <a:srgbClr val="CC3399"/>
    <a:srgbClr val="00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7158" autoAdjust="0"/>
  </p:normalViewPr>
  <p:slideViewPr>
    <p:cSldViewPr>
      <p:cViewPr>
        <p:scale>
          <a:sx n="80" d="100"/>
          <a:sy n="80" d="100"/>
        </p:scale>
        <p:origin x="-1086" y="258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20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4763" y="619125"/>
            <a:ext cx="4779962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863" y="4559300"/>
            <a:ext cx="6303962" cy="4319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7254" tIns="47774" rIns="97254" bIns="47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668128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59BE77-E7B3-4333-BDEE-56AFF5386286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5EDFBC-B198-4CBD-B68A-CBDB234E27A7}" type="slidenum">
              <a:rPr lang="en-US"/>
              <a:pPr/>
              <a:t>1</a:t>
            </a:fld>
            <a:endParaRPr lang="en-US"/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11F19D-8353-4F27-BF72-E5E3A2FB518E}" type="datetime4">
              <a:rPr lang="en-US" altLang="en-US" smtClean="0">
                <a:latin typeface="Times New Roman" pitchFamily="18" charset="0"/>
              </a:rPr>
              <a:pPr/>
              <a:t>January 20, 2015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D88C80-9CD4-4685-BD7D-A88BFCE34058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48C400-8AA5-4D7E-8A8E-C12ED82CCD3E}" type="datetime4">
              <a:rPr lang="en-US" altLang="en-US" smtClean="0">
                <a:latin typeface="Times New Roman" pitchFamily="18" charset="0"/>
              </a:rPr>
              <a:pPr/>
              <a:t>January 20, 2015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C1F4E4-167A-49C0-8C7A-AD4E4D7484CF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9F4D8025-D1D2-410C-BB6E-AD3431CBF06A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4AF3AC63-C5E9-4DA0-A623-690AEEFB696B}" type="slidenum">
              <a:rPr lang="en-US"/>
              <a:pPr/>
              <a:t>15</a:t>
            </a:fld>
            <a:endParaRPr lang="en-US"/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CACE5B-F21B-4AE6-A20D-48C0289429DC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F81362-CDC4-412C-9816-044B8DFE0A27}" type="slidenum">
              <a:rPr lang="en-US"/>
              <a:pPr/>
              <a:t>16</a:t>
            </a:fld>
            <a:endParaRPr lang="en-US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AFD34B-22E9-441F-9433-3FDD2E6F2A89}" type="datetime4">
              <a:rPr lang="en-US" altLang="en-US" smtClean="0">
                <a:latin typeface="Times New Roman" pitchFamily="18" charset="0"/>
              </a:rPr>
              <a:pPr/>
              <a:t>January 20, 2015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F1C074-041F-43D4-A339-B8D43D28050C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>
            <a:noFill/>
          </a:ln>
        </p:spPr>
        <p:txBody>
          <a:bodyPr lIns="95655" tIns="46988" rIns="95655" bIns="46988"/>
          <a:lstStyle/>
          <a:p>
            <a:endParaRPr lang="en-US"/>
          </a:p>
        </p:txBody>
      </p:sp>
      <p:sp>
        <p:nvSpPr>
          <p:cNvPr id="912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854075"/>
            <a:ext cx="4800600" cy="3600450"/>
          </a:xfrm>
          <a:ln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>
            <a:noFill/>
          </a:ln>
        </p:spPr>
        <p:txBody>
          <a:bodyPr lIns="95655" tIns="46988" rIns="95655" bIns="46988"/>
          <a:lstStyle/>
          <a:p>
            <a:endParaRPr lang="en-US"/>
          </a:p>
        </p:txBody>
      </p:sp>
      <p:sp>
        <p:nvSpPr>
          <p:cNvPr id="916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854075"/>
            <a:ext cx="4800600" cy="3600450"/>
          </a:xfrm>
          <a:ln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E4BAC2C9-86A9-4864-9BE6-C2BA8B3CACCC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888FF78B-9904-41DE-B18A-E5CD608C6622}" type="slidenum">
              <a:rPr lang="en-US"/>
              <a:pPr/>
              <a:t>20</a:t>
            </a:fld>
            <a:endParaRPr lang="en-US"/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E99C14-8B66-42CD-A05F-44B9ACB130FC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F82F1E-F25B-4C5E-BB3E-9EF3B49A2DF5}" type="slidenum">
              <a:rPr lang="en-US"/>
              <a:pPr/>
              <a:t>5</a:t>
            </a:fld>
            <a:endParaRPr lang="en-US"/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2A9819-179D-452E-A3F1-44B58EEAB273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792EF3-DD79-4C8F-A36A-C3A9E653E997}" type="slidenum">
              <a:rPr lang="en-US"/>
              <a:pPr/>
              <a:t>6</a:t>
            </a:fld>
            <a:endParaRPr lang="en-US"/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D2FFE5-3A6F-44E6-8CF0-6D31E5E5B8CC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8F30FE-3C72-4BDB-B019-2F355F834F22}" type="slidenum">
              <a:rPr lang="en-US"/>
              <a:pPr/>
              <a:t>7</a:t>
            </a:fld>
            <a:endParaRPr lang="en-US"/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7A998D-E7DD-46EC-9A31-C082D89C85F8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A0EE72-A010-49C1-A2DD-87E59BA5FED5}" type="slidenum">
              <a:rPr lang="en-US"/>
              <a:pPr/>
              <a:t>8</a:t>
            </a:fld>
            <a:endParaRPr lang="en-US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C8E31A-C187-4676-A9FA-D42D00E134FF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3DC7C7-A2A1-4D81-8454-21ADFE83913F}" type="slidenum">
              <a:rPr lang="en-US"/>
              <a:pPr/>
              <a:t>9</a:t>
            </a:fld>
            <a:endParaRPr lang="en-US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064DDB-12D4-4280-AB1C-811E813AC5C9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E6A724-2676-47BA-9DD4-6613A026C4CD}" type="slidenum">
              <a:rPr lang="en-US"/>
              <a:pPr/>
              <a:t>10</a:t>
            </a:fld>
            <a:endParaRPr lang="en-US"/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9C72E3-A6D6-4731-AE69-75BBD8D7F9D5}" type="datetime4">
              <a:rPr lang="en-US" altLang="en-US" smtClean="0">
                <a:latin typeface="Times New Roman" pitchFamily="18" charset="0"/>
              </a:rPr>
              <a:pPr/>
              <a:t>January 20, 2015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2D15B3-9F01-48B8-A1D7-DB4B7C73FCF7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27E0F0-2E79-4396-B339-520AE40D7F52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381B70-B962-4E74-B9E7-AAC93F27F76E}" type="slidenum">
              <a:rPr lang="en-US"/>
              <a:pPr/>
              <a:t>12</a:t>
            </a:fld>
            <a:endParaRPr lang="en-US"/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130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144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0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0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15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08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381000" y="6553200"/>
            <a:ext cx="206851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defRPr/>
            </a:pPr>
            <a:r>
              <a:rPr lang="en-US" sz="1000" b="1"/>
              <a:t>CS35101 Computer Architecture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20000" y="6553200"/>
            <a:ext cx="65881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defRPr/>
            </a:pPr>
            <a:r>
              <a:rPr lang="en-US" sz="1000" b="1"/>
              <a:t>Fall 2008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575494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Symbol" pitchFamily="18" charset="2"/>
        <a:buChar char="¨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528624"/>
          </a:xfrm>
        </p:spPr>
        <p:txBody>
          <a:bodyPr/>
          <a:lstStyle/>
          <a:p>
            <a:pPr eaLnBrk="1" hangingPunct="1"/>
            <a:r>
              <a:rPr lang="en-US" dirty="0" smtClean="0"/>
              <a:t>Computer Abstractions and Technology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Lesson </a:t>
            </a:r>
            <a:r>
              <a:rPr lang="en-US" dirty="0" smtClean="0"/>
              <a:t>3: </a:t>
            </a:r>
            <a:r>
              <a:rPr lang="en-US" smtClean="0">
                <a:solidFill>
                  <a:srgbClr val="FF0000"/>
                </a:solidFill>
              </a:rPr>
              <a:t>More on Performance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99225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B93D0EB4-9DD7-4CDC-AAE0-03B1AF4872E9}" type="slidenum">
              <a:rPr lang="en-AU" sz="1200"/>
              <a:pPr/>
              <a:t>10</a:t>
            </a:fld>
            <a:endParaRPr lang="en-AU" sz="1200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Reducing Power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smtClean="0"/>
              <a:t>Suppose a new CPU has</a:t>
            </a:r>
          </a:p>
          <a:p>
            <a:pPr lvl="1" eaLnBrk="1" hangingPunct="1"/>
            <a:r>
              <a:rPr lang="en-AU" smtClean="0"/>
              <a:t>85% of capacitive load of old CPU</a:t>
            </a:r>
          </a:p>
          <a:p>
            <a:pPr lvl="1" eaLnBrk="1" hangingPunct="1"/>
            <a:r>
              <a:rPr lang="en-AU" smtClean="0"/>
              <a:t>15% voltage and 15% frequency reduction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838200" y="2565400"/>
          <a:ext cx="7561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4" imgW="3784320" imgH="469800" progId="Equation.3">
                  <p:embed/>
                </p:oleObj>
              </mc:Choice>
              <mc:Fallback>
                <p:oleObj name="Equation" r:id="rId4" imgW="378432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65400"/>
                        <a:ext cx="756126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84213" y="3933825"/>
            <a:ext cx="82708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3200"/>
              <a:t>The power wall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sz="2800"/>
              <a:t>We can’t reduce voltage further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sz="2800"/>
              <a:t>We can’t remove more heat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3200"/>
              <a:t>How else can we improve performance?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1 — Computer Abstractions and Technology — </a:t>
            </a:r>
            <a:fld id="{AC8A9739-502B-48D8-89AC-580DF589878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Uniprocessor Performance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 rot="5400000">
            <a:off x="6163469" y="2613819"/>
            <a:ext cx="5594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§1.8 The Sea Change: The Switch to Multiprocessors</a:t>
            </a:r>
          </a:p>
        </p:txBody>
      </p:sp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77913"/>
            <a:ext cx="763270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AutoShape 7"/>
          <p:cNvSpPr>
            <a:spLocks/>
          </p:cNvSpPr>
          <p:nvPr/>
        </p:nvSpPr>
        <p:spPr bwMode="auto">
          <a:xfrm>
            <a:off x="1116013" y="5516563"/>
            <a:ext cx="5400675" cy="649287"/>
          </a:xfrm>
          <a:prstGeom prst="borderCallout1">
            <a:avLst>
              <a:gd name="adj1" fmla="val 17602"/>
              <a:gd name="adj2" fmla="val 101412"/>
              <a:gd name="adj3" fmla="val -147431"/>
              <a:gd name="adj4" fmla="val 1074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1600"/>
              <a:t>Constrained by power, instruction-level parallelism, memory latency</a:t>
            </a:r>
          </a:p>
        </p:txBody>
      </p:sp>
    </p:spTree>
    <p:extLst>
      <p:ext uri="{BB962C8B-B14F-4D97-AF65-F5344CB8AC3E}">
        <p14:creationId xmlns:p14="http://schemas.microsoft.com/office/powerpoint/2010/main" val="18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523288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996B3945-781E-430F-8FE3-1D5A14F7900B}" type="slidenum">
              <a:rPr lang="en-AU" sz="1200"/>
              <a:pPr/>
              <a:t>12</a:t>
            </a:fld>
            <a:endParaRPr lang="en-AU" sz="1200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Multiprocessors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Multicore microprocessors</a:t>
            </a:r>
          </a:p>
          <a:p>
            <a:pPr lvl="1" eaLnBrk="1" hangingPunct="1"/>
            <a:r>
              <a:rPr lang="en-AU" smtClean="0"/>
              <a:t>More than one processor per chip</a:t>
            </a:r>
          </a:p>
          <a:p>
            <a:pPr eaLnBrk="1" hangingPunct="1"/>
            <a:r>
              <a:rPr lang="en-AU" smtClean="0"/>
              <a:t>Requires explicitly parallel programming</a:t>
            </a:r>
          </a:p>
          <a:p>
            <a:pPr lvl="1" eaLnBrk="1" hangingPunct="1"/>
            <a:r>
              <a:rPr lang="en-AU" smtClean="0"/>
              <a:t>Compare with instruction level parallelism</a:t>
            </a:r>
          </a:p>
          <a:p>
            <a:pPr lvl="2" eaLnBrk="1" hangingPunct="1"/>
            <a:r>
              <a:rPr lang="en-AU" smtClean="0"/>
              <a:t>Hardware executes multiple instructions at once</a:t>
            </a:r>
          </a:p>
          <a:p>
            <a:pPr lvl="2" eaLnBrk="1" hangingPunct="1"/>
            <a:r>
              <a:rPr lang="en-AU" smtClean="0"/>
              <a:t>Hidden from the programmer</a:t>
            </a:r>
          </a:p>
          <a:p>
            <a:pPr lvl="1" eaLnBrk="1" hangingPunct="1"/>
            <a:r>
              <a:rPr lang="en-AU" smtClean="0"/>
              <a:t>Hard to do</a:t>
            </a:r>
          </a:p>
          <a:p>
            <a:pPr lvl="2" eaLnBrk="1" hangingPunct="1"/>
            <a:r>
              <a:rPr lang="en-AU" smtClean="0"/>
              <a:t>Programming for performance</a:t>
            </a:r>
          </a:p>
          <a:p>
            <a:pPr lvl="2" eaLnBrk="1" hangingPunct="1"/>
            <a:r>
              <a:rPr lang="en-AU" smtClean="0"/>
              <a:t>Load balancing</a:t>
            </a:r>
          </a:p>
          <a:p>
            <a:pPr lvl="2" eaLnBrk="1" hangingPunct="1"/>
            <a:r>
              <a:rPr lang="en-AU" smtClean="0"/>
              <a:t>Optimizing communication and synchronization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1 — Computer Abstractions and Technology — </a:t>
            </a:r>
            <a:fld id="{2EED033C-F6DA-46FC-A31D-C435A433C74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Manufacturing ICs</a:t>
            </a:r>
            <a:endParaRPr lang="en-AU" altLang="en-US" smtClean="0"/>
          </a:p>
        </p:txBody>
      </p:sp>
      <p:sp>
        <p:nvSpPr>
          <p:cNvPr id="8196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4213" y="5300663"/>
            <a:ext cx="8270875" cy="936625"/>
          </a:xfrm>
        </p:spPr>
        <p:txBody>
          <a:bodyPr/>
          <a:lstStyle/>
          <a:p>
            <a:pPr eaLnBrk="1" hangingPunct="1"/>
            <a:r>
              <a:rPr lang="en-US" altLang="en-US" smtClean="0"/>
              <a:t>Yield: proportion of working dies per wafer</a:t>
            </a:r>
          </a:p>
        </p:txBody>
      </p:sp>
      <p:pic>
        <p:nvPicPr>
          <p:cNvPr id="8197" name="Picture 20" descr="f01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6481762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8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1 — Computer Abstractions and Technology — </a:t>
            </a:r>
            <a:fld id="{E08EEF21-E7E7-44E4-A9CE-52BB79E6E1C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 smtClean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Intel Core i7 Wafer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5157788"/>
            <a:ext cx="8270875" cy="1150937"/>
          </a:xfrm>
        </p:spPr>
        <p:txBody>
          <a:bodyPr/>
          <a:lstStyle/>
          <a:p>
            <a:pPr eaLnBrk="1" hangingPunct="1"/>
            <a:r>
              <a:rPr lang="en-AU" altLang="en-US" sz="2800" smtClean="0"/>
              <a:t>300mm wafer, 280 chips, 32nm technology</a:t>
            </a:r>
          </a:p>
          <a:p>
            <a:pPr eaLnBrk="1" hangingPunct="1"/>
            <a:r>
              <a:rPr lang="en-AU" altLang="en-US" sz="2800" smtClean="0"/>
              <a:t>Each chip is 20.7 x 10.5 mm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052513"/>
            <a:ext cx="4175125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1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817C0482-B426-44A4-9315-7149A3FDC28C}" type="slidenum">
              <a:rPr lang="en-AU"/>
              <a:pPr/>
              <a:t>15</a:t>
            </a:fld>
            <a:endParaRPr lang="en-AU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Integrated Circuit Cost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005263"/>
            <a:ext cx="8270875" cy="2232025"/>
          </a:xfrm>
        </p:spPr>
        <p:txBody>
          <a:bodyPr/>
          <a:lstStyle/>
          <a:p>
            <a:pPr eaLnBrk="1" hangingPunct="1"/>
            <a:r>
              <a:rPr lang="en-AU" sz="2800" smtClean="0"/>
              <a:t>Nonlinear relation to area and defect rate</a:t>
            </a:r>
          </a:p>
          <a:p>
            <a:pPr lvl="1" eaLnBrk="1" hangingPunct="1"/>
            <a:r>
              <a:rPr lang="en-AU" sz="2400" smtClean="0"/>
              <a:t>Wafer cost and area are fixed</a:t>
            </a:r>
          </a:p>
          <a:p>
            <a:pPr lvl="1" eaLnBrk="1" hangingPunct="1"/>
            <a:r>
              <a:rPr lang="en-AU" sz="2400" smtClean="0"/>
              <a:t>Defect rate determined by manufacturing process</a:t>
            </a:r>
          </a:p>
          <a:p>
            <a:pPr lvl="1" eaLnBrk="1" hangingPunct="1"/>
            <a:r>
              <a:rPr lang="en-AU" sz="2400" smtClean="0"/>
              <a:t>Die area determined by architecture and circuit design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692275" y="1355725"/>
          <a:ext cx="58626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4" imgW="2933640" imgH="1180800" progId="Equation.3">
                  <p:embed/>
                </p:oleObj>
              </mc:Choice>
              <mc:Fallback>
                <p:oleObj name="Equation" r:id="rId4" imgW="2933640" imgH="118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355725"/>
                        <a:ext cx="5862638" cy="236061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35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99225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B7119048-79A7-49C8-9F3D-822AC9518993}" type="slidenum">
              <a:rPr lang="en-AU" sz="1200"/>
              <a:pPr/>
              <a:t>16</a:t>
            </a:fld>
            <a:endParaRPr lang="en-AU" sz="1200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Concluding Remarks</a:t>
            </a:r>
            <a:endParaRPr lang="en-AU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Cost/performance is improving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Due to underlying technology development</a:t>
            </a:r>
          </a:p>
          <a:p>
            <a:pPr eaLnBrk="1" hangingPunct="1"/>
            <a:r>
              <a:rPr lang="en-US" smtClean="0"/>
              <a:t>Hierarchical layers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both hardware and software</a:t>
            </a:r>
          </a:p>
          <a:p>
            <a:pPr eaLnBrk="1" hangingPunct="1"/>
            <a:r>
              <a:rPr lang="en-US" smtClean="0"/>
              <a:t>Instruction set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hardware/software interface</a:t>
            </a:r>
          </a:p>
          <a:p>
            <a:pPr eaLnBrk="1" hangingPunct="1"/>
            <a:r>
              <a:rPr lang="en-US" smtClean="0"/>
              <a:t>Execution time: the best performance measure</a:t>
            </a:r>
          </a:p>
          <a:p>
            <a:pPr eaLnBrk="1" hangingPunct="1"/>
            <a:r>
              <a:rPr lang="en-US" smtClean="0"/>
              <a:t>Power is a limiting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parallelism to improve performance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 rot="5400000">
            <a:off x="7554119" y="1223169"/>
            <a:ext cx="2813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§1.9 Concluding Remarks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1 — Computer Abstractions and Technology — </a:t>
            </a:r>
            <a:fld id="{4516F5D6-FA80-4CD0-B593-56EA77ABFBB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pPr eaLnBrk="1" hangingPunct="1"/>
            <a:r>
              <a:rPr lang="en-US" dirty="0"/>
              <a:t>Improving Performance - Amdahl’s Law</a:t>
            </a:r>
            <a:endParaRPr lang="en-AU" altLang="en-US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1475" cy="1214692"/>
          </a:xfrm>
        </p:spPr>
        <p:txBody>
          <a:bodyPr/>
          <a:lstStyle/>
          <a:p>
            <a:pPr eaLnBrk="1" hangingPunct="1"/>
            <a:r>
              <a:rPr lang="en-US" sz="2800" b="1" u="sng" dirty="0"/>
              <a:t>Pitfall</a:t>
            </a:r>
            <a:r>
              <a:rPr lang="en-US" sz="2800" dirty="0"/>
              <a:t>: </a:t>
            </a:r>
            <a:r>
              <a:rPr lang="en-US" altLang="en-US" sz="2800" dirty="0" smtClean="0"/>
              <a:t>Improving an aspect of a computer and expecting a proportional improvement in overall performance</a:t>
            </a:r>
            <a:endParaRPr lang="en-US" altLang="en-US" sz="2800" dirty="0" smtClean="0">
              <a:sym typeface="Wingdings" pitchFamily="2" charset="2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 rot="5400000">
            <a:off x="7496175" y="1279525"/>
            <a:ext cx="29289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§1.10 Fallacies and Pitfalls</a:t>
            </a:r>
          </a:p>
        </p:txBody>
      </p:sp>
      <p:graphicFrame>
        <p:nvGraphicFramePr>
          <p:cNvPr id="31752" name="Object 7"/>
          <p:cNvGraphicFramePr>
            <a:graphicFrameLocks noChangeAspect="1"/>
          </p:cNvGraphicFramePr>
          <p:nvPr/>
        </p:nvGraphicFramePr>
        <p:xfrm>
          <a:off x="1763713" y="2565400"/>
          <a:ext cx="52879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4" imgW="2641600" imgH="419100" progId="Equation.3">
                  <p:embed/>
                </p:oleObj>
              </mc:Choice>
              <mc:Fallback>
                <p:oleObj name="Equation" r:id="rId4" imgW="264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5400"/>
                        <a:ext cx="5287962" cy="8397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684213" y="3500438"/>
            <a:ext cx="809148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</a:pPr>
            <a:r>
              <a:rPr lang="en-US" sz="2800" dirty="0"/>
              <a:t>Example:  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</a:pPr>
            <a:r>
              <a:rPr lang="en-US" sz="2800" dirty="0"/>
              <a:t>	</a:t>
            </a:r>
            <a:r>
              <a:rPr lang="en-US" sz="2400" dirty="0"/>
              <a:t>"Suppose a program runs in 100 seconds on a machine, with </a:t>
            </a:r>
            <a:r>
              <a:rPr lang="en-US" sz="2400" i="1" dirty="0"/>
              <a:t>multiply</a:t>
            </a:r>
            <a:r>
              <a:rPr lang="en-US" sz="2400" dirty="0"/>
              <a:t> responsible for 80 seconds of this time.  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</a:pPr>
            <a:r>
              <a:rPr lang="en-US" sz="2400" dirty="0"/>
              <a:t>	How much do we have to improve the speed of multiplication if we want the program to run 4 times faster?“</a:t>
            </a:r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684213" y="5661025"/>
            <a:ext cx="7991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01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ChangeArrowheads="1"/>
          </p:cNvSpPr>
          <p:nvPr/>
        </p:nvSpPr>
        <p:spPr bwMode="auto">
          <a:xfrm>
            <a:off x="225425" y="312738"/>
            <a:ext cx="21288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657600"/>
            <a:ext cx="8153400" cy="2373470"/>
          </a:xfrm>
          <a:noFill/>
          <a:ln/>
        </p:spPr>
        <p:txBody>
          <a:bodyPr lIns="90488" tIns="44450" rIns="90488" bIns="44450"/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sz="2800" dirty="0" smtClean="0"/>
              <a:t>How </a:t>
            </a:r>
            <a:r>
              <a:rPr lang="en-US" sz="2800" dirty="0"/>
              <a:t>about making it 5 times faster?</a:t>
            </a:r>
            <a:br>
              <a:rPr lang="en-US" sz="2800" dirty="0"/>
            </a:br>
            <a:endParaRPr lang="en-US" sz="2800" dirty="0"/>
          </a:p>
          <a:p>
            <a:pPr marL="457200" indent="-457200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20sec = 20sec + (80sec / n)    </a:t>
            </a:r>
            <a:r>
              <a:rPr lang="en-US" sz="2800" dirty="0" smtClean="0">
                <a:solidFill>
                  <a:schemeClr val="accent2"/>
                </a:solidFill>
              </a:rPr>
              <a:t>impossible!!!!</a:t>
            </a:r>
            <a:endParaRPr lang="en-US" sz="2800" i="1" dirty="0" smtClean="0">
              <a:latin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 typeface="Symbol" pitchFamily="18" charset="2"/>
              <a:buNone/>
            </a:pPr>
            <a:endParaRPr lang="en-US" sz="2800" i="1" dirty="0">
              <a:latin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sz="2800" b="1" i="1" dirty="0">
                <a:latin typeface="Times New Roman" pitchFamily="18" charset="0"/>
              </a:rPr>
              <a:t>Principle:  Make the common case fast</a:t>
            </a:r>
          </a:p>
        </p:txBody>
      </p:sp>
      <p:sp>
        <p:nvSpPr>
          <p:cNvPr id="91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95040"/>
            <a:ext cx="8153400" cy="57176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3600" dirty="0"/>
              <a:t>Amdahl's Law</a:t>
            </a:r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838200" y="1371600"/>
            <a:ext cx="7696200" cy="175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To be 4 times faster the program should run in 100/4 seconds (i.e. 25 seconds)</a:t>
            </a:r>
          </a:p>
          <a:p>
            <a:r>
              <a:rPr lang="en-US" sz="2800" dirty="0" smtClean="0"/>
              <a:t>25s </a:t>
            </a:r>
            <a:r>
              <a:rPr lang="en-US" sz="2800" dirty="0"/>
              <a:t>= </a:t>
            </a:r>
            <a:r>
              <a:rPr lang="en-US" sz="2800" dirty="0" smtClean="0"/>
              <a:t>(80s </a:t>
            </a:r>
            <a:r>
              <a:rPr lang="en-US" sz="2800" dirty="0"/>
              <a:t>/ </a:t>
            </a:r>
            <a:r>
              <a:rPr lang="en-US" sz="2800" i="1" dirty="0"/>
              <a:t>n</a:t>
            </a:r>
            <a:r>
              <a:rPr lang="en-US" sz="2800" dirty="0"/>
              <a:t>) </a:t>
            </a:r>
            <a:r>
              <a:rPr lang="en-US" sz="2800" dirty="0" smtClean="0"/>
              <a:t>+ 20s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/>
              <a:t>= 80/5 = </a:t>
            </a:r>
            <a:r>
              <a:rPr lang="en-US" sz="2800" dirty="0" smtClean="0"/>
              <a:t>16s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i.e. the multiplication should run in 16 </a:t>
            </a:r>
            <a:r>
              <a:rPr lang="en-US" sz="2400" dirty="0" smtClean="0"/>
              <a:t>seconds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90436"/>
      </p:ext>
    </p:extLst>
  </p:cSld>
  <p:clrMapOvr>
    <a:masterClrMapping/>
  </p:clrMapOvr>
  <p:transition spd="slow" advTm="61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140000"/>
              </a:lnSpc>
            </a:pPr>
            <a:r>
              <a:rPr lang="en-US"/>
              <a:t>Performance is specific to a particular program/s</a:t>
            </a:r>
          </a:p>
          <a:p>
            <a:pPr lvl="1"/>
            <a:r>
              <a:rPr lang="en-US"/>
              <a:t>Total execution time is a consistent summary of performance</a:t>
            </a:r>
            <a:br>
              <a:rPr lang="en-US"/>
            </a:br>
            <a:endParaRPr lang="en-US"/>
          </a:p>
          <a:p>
            <a:pPr>
              <a:lnSpc>
                <a:spcPct val="140000"/>
              </a:lnSpc>
            </a:pPr>
            <a:r>
              <a:rPr lang="en-US"/>
              <a:t>For a given architecture performance increases come from:</a:t>
            </a:r>
          </a:p>
          <a:p>
            <a:pPr lvl="1"/>
            <a:r>
              <a:rPr lang="en-US"/>
              <a:t>increases in clock rate (without adverse CPI affects)</a:t>
            </a:r>
          </a:p>
          <a:p>
            <a:pPr lvl="1"/>
            <a:r>
              <a:rPr lang="en-US"/>
              <a:t>improvements in processor organization that lower CPI</a:t>
            </a:r>
          </a:p>
          <a:p>
            <a:pPr lvl="1"/>
            <a:r>
              <a:rPr lang="en-US"/>
              <a:t>compiler enhancements that lower CPI and/or instruction count</a:t>
            </a:r>
          </a:p>
          <a:p>
            <a:pPr lvl="1"/>
            <a:r>
              <a:rPr lang="en-US"/>
              <a:t>Algorithm/Language choices that affect instruction count</a:t>
            </a:r>
            <a:br>
              <a:rPr lang="en-US"/>
            </a:br>
            <a:endParaRPr lang="en-US"/>
          </a:p>
          <a:p>
            <a:pPr>
              <a:lnSpc>
                <a:spcPct val="140000"/>
              </a:lnSpc>
            </a:pPr>
            <a:r>
              <a:rPr lang="en-US"/>
              <a:t>Pitfall:  expecting improvement in one aspect of a machine’s 	performance to affect the total performance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375357842"/>
      </p:ext>
    </p:extLst>
  </p:cSld>
  <p:clrMapOvr>
    <a:masterClrMapping/>
  </p:clrMapOvr>
  <p:transition spd="slow" advTm="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685800"/>
          </a:xfrm>
        </p:spPr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848600" cy="4963410"/>
          </a:xfrm>
        </p:spPr>
        <p:txBody>
          <a:bodyPr/>
          <a:lstStyle/>
          <a:p>
            <a:r>
              <a:rPr lang="en-US" dirty="0" smtClean="0"/>
              <a:t>More on Performance</a:t>
            </a:r>
          </a:p>
          <a:p>
            <a:r>
              <a:rPr lang="en-US" dirty="0" smtClean="0"/>
              <a:t>Power Trend</a:t>
            </a:r>
          </a:p>
          <a:p>
            <a:r>
              <a:rPr lang="en-US" dirty="0" smtClean="0"/>
              <a:t>Integrated Technology</a:t>
            </a:r>
          </a:p>
          <a:p>
            <a:r>
              <a:rPr lang="en-US" dirty="0" err="1" smtClean="0"/>
              <a:t>Amdhal’s</a:t>
            </a:r>
            <a:r>
              <a:rPr lang="en-US" dirty="0" smtClean="0"/>
              <a:t> Law</a:t>
            </a:r>
          </a:p>
          <a:p>
            <a:r>
              <a:rPr lang="en-US" smtClean="0"/>
              <a:t>MIPS … and MIPS!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Remember: HW1 has been already issued!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285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41A92E57-3C8C-4557-9C9A-0F657FBE0E9A}" type="slidenum">
              <a:rPr lang="en-AU"/>
              <a:pPr/>
              <a:t>20</a:t>
            </a:fld>
            <a:endParaRPr lang="en-AU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Pitfall: MIPS as a Performance Metric</a:t>
            </a:r>
            <a:endParaRPr lang="en-AU" sz="360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87562"/>
          </a:xfrm>
        </p:spPr>
        <p:txBody>
          <a:bodyPr/>
          <a:lstStyle/>
          <a:p>
            <a:pPr eaLnBrk="1" hangingPunct="1"/>
            <a:r>
              <a:rPr lang="en-US" smtClean="0"/>
              <a:t>MIPS: Millions of Instructions Per Second</a:t>
            </a:r>
          </a:p>
          <a:p>
            <a:pPr lvl="1" eaLnBrk="1" hangingPunct="1"/>
            <a:r>
              <a:rPr lang="en-US" smtClean="0"/>
              <a:t>Doesn’t account for</a:t>
            </a:r>
          </a:p>
          <a:p>
            <a:pPr lvl="2" eaLnBrk="1" hangingPunct="1"/>
            <a:r>
              <a:rPr lang="en-US" smtClean="0"/>
              <a:t>Differences in ISAs between computers</a:t>
            </a:r>
          </a:p>
          <a:p>
            <a:pPr lvl="2" eaLnBrk="1" hangingPunct="1"/>
            <a:r>
              <a:rPr lang="en-US" smtClean="0"/>
              <a:t>Differences in complexity between instructions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066800" y="2944813"/>
          <a:ext cx="655637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4" imgW="3276360" imgH="1041120" progId="Equation.3">
                  <p:embed/>
                </p:oleObj>
              </mc:Choice>
              <mc:Fallback>
                <p:oleObj name="Equation" r:id="rId4" imgW="32763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44813"/>
                        <a:ext cx="6556375" cy="208438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84213" y="5589588"/>
            <a:ext cx="82708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/>
              <a:t>CPI varies between programs on a given CPU</a:t>
            </a:r>
          </a:p>
        </p:txBody>
      </p:sp>
    </p:spTree>
    <p:extLst>
      <p:ext uri="{BB962C8B-B14F-4D97-AF65-F5344CB8AC3E}">
        <p14:creationId xmlns:p14="http://schemas.microsoft.com/office/powerpoint/2010/main" val="294442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149850" cy="422275"/>
          </a:xfrm>
        </p:spPr>
        <p:txBody>
          <a:bodyPr/>
          <a:lstStyle/>
          <a:p>
            <a:r>
              <a:rPr lang="en-US" smtClean="0"/>
              <a:t>Next Lecture and Reminders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03300"/>
            <a:ext cx="7848600" cy="3187539"/>
          </a:xfrm>
        </p:spPr>
        <p:txBody>
          <a:bodyPr/>
          <a:lstStyle/>
          <a:p>
            <a:r>
              <a:rPr lang="en-US" dirty="0" smtClean="0"/>
              <a:t>Next lecture</a:t>
            </a:r>
          </a:p>
          <a:p>
            <a:pPr lvl="1"/>
            <a:r>
              <a:rPr lang="en-US" dirty="0" smtClean="0"/>
              <a:t>MIPS </a:t>
            </a:r>
            <a:r>
              <a:rPr lang="en-US" u="sng" dirty="0" smtClean="0"/>
              <a:t>NOT</a:t>
            </a:r>
            <a:r>
              <a:rPr lang="en-US" dirty="0" smtClean="0"/>
              <a:t> as millions of Instructions per second</a:t>
            </a:r>
          </a:p>
          <a:p>
            <a:pPr lvl="1"/>
            <a:r>
              <a:rPr lang="en-US" dirty="0" smtClean="0"/>
              <a:t>MIPS-32 and 64 instruction Set</a:t>
            </a:r>
          </a:p>
          <a:p>
            <a:pPr lvl="2"/>
            <a:r>
              <a:rPr lang="en-US" dirty="0" smtClean="0"/>
              <a:t>Reading assignment – PH, The entire Chapter 1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Reminders</a:t>
            </a:r>
          </a:p>
          <a:p>
            <a:pPr lvl="1"/>
            <a:r>
              <a:rPr lang="en-US" dirty="0" smtClean="0"/>
              <a:t>HW1 has been assigned and it </a:t>
            </a:r>
            <a:r>
              <a:rPr lang="en-US" smtClean="0"/>
              <a:t>due this week</a:t>
            </a:r>
            <a:endParaRPr lang="en-US" dirty="0" smtClean="0"/>
          </a:p>
          <a:p>
            <a:pPr lvl="1"/>
            <a:r>
              <a:rPr lang="en-US" dirty="0" smtClean="0"/>
              <a:t>HW2 will be show up on Thursday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56066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Performance </a:t>
            </a:r>
            <a:r>
              <a:rPr lang="en-US" dirty="0"/>
              <a:t>= 1/Execution </a:t>
            </a:r>
            <a:r>
              <a:rPr lang="en-US" dirty="0" smtClean="0"/>
              <a:t>Time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Response time - </a:t>
            </a:r>
            <a:r>
              <a:rPr lang="en-US" dirty="0" smtClean="0"/>
              <a:t>How </a:t>
            </a:r>
            <a:r>
              <a:rPr lang="en-US" dirty="0"/>
              <a:t>long it takes to do a </a:t>
            </a:r>
            <a:r>
              <a:rPr lang="en-US" dirty="0" smtClean="0"/>
              <a:t>task (it </a:t>
            </a:r>
            <a:r>
              <a:rPr lang="en-US" sz="2400" dirty="0" smtClean="0"/>
              <a:t>includes </a:t>
            </a:r>
            <a:r>
              <a:rPr lang="en-US" sz="2400" dirty="0"/>
              <a:t>disk access, memory access, I/O activities, operating systems overhead,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Aka</a:t>
            </a:r>
            <a:r>
              <a:rPr lang="en-US" dirty="0" smtClean="0">
                <a:solidFill>
                  <a:srgbClr val="FF0000"/>
                </a:solidFill>
              </a:rPr>
              <a:t> ….</a:t>
            </a:r>
            <a:r>
              <a:rPr lang="en-US" u="sng" dirty="0">
                <a:solidFill>
                  <a:schemeClr val="accent1"/>
                </a:solidFill>
              </a:rPr>
              <a:t> execution time</a:t>
            </a:r>
            <a:r>
              <a:rPr lang="en-US" u="sng" dirty="0">
                <a:solidFill>
                  <a:srgbClr val="009900"/>
                </a:solidFill>
              </a:rPr>
              <a:t>, </a:t>
            </a:r>
            <a:r>
              <a:rPr lang="en-US" u="sng" dirty="0"/>
              <a:t>or</a:t>
            </a:r>
            <a:r>
              <a:rPr lang="en-US" u="sng" dirty="0">
                <a:solidFill>
                  <a:srgbClr val="009900"/>
                </a:solidFill>
              </a:rPr>
              <a:t> </a:t>
            </a:r>
            <a:r>
              <a:rPr lang="en-US" u="sng" dirty="0">
                <a:solidFill>
                  <a:schemeClr val="accent1"/>
                </a:solidFill>
              </a:rPr>
              <a:t>elapsed time </a:t>
            </a:r>
            <a:endParaRPr lang="en-US" u="sng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Throughput - </a:t>
            </a:r>
            <a:r>
              <a:rPr lang="en-US" dirty="0" smtClean="0"/>
              <a:t>Total </a:t>
            </a:r>
            <a:r>
              <a:rPr lang="en-US" dirty="0"/>
              <a:t>work done per unit </a:t>
            </a:r>
            <a:r>
              <a:rPr lang="en-US" dirty="0" smtClean="0"/>
              <a:t>time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smtClean="0"/>
              <a:t>(aka </a:t>
            </a:r>
            <a:r>
              <a:rPr lang="en-US" sz="2200" dirty="0" smtClean="0">
                <a:solidFill>
                  <a:srgbClr val="009900"/>
                </a:solidFill>
              </a:rPr>
              <a:t>bandwidth</a:t>
            </a:r>
            <a:r>
              <a:rPr lang="en-US" sz="2200" dirty="0"/>
              <a:t>) </a:t>
            </a:r>
            <a:endParaRPr lang="en-US" sz="22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CPU </a:t>
            </a:r>
            <a:r>
              <a:rPr lang="en-US" dirty="0">
                <a:solidFill>
                  <a:schemeClr val="accent1"/>
                </a:solidFill>
              </a:rPr>
              <a:t>time </a:t>
            </a:r>
            <a:r>
              <a:rPr lang="en-US" dirty="0" smtClean="0">
                <a:solidFill>
                  <a:schemeClr val="accent1"/>
                </a:solidFill>
              </a:rPr>
              <a:t>- </a:t>
            </a:r>
            <a:r>
              <a:rPr lang="en-US" dirty="0" smtClean="0"/>
              <a:t>the </a:t>
            </a:r>
            <a:r>
              <a:rPr lang="en-US" dirty="0"/>
              <a:t>time spent by the CPU to complete his task </a:t>
            </a:r>
            <a:r>
              <a:rPr lang="en-US" dirty="0" smtClean="0"/>
              <a:t>(doesn't </a:t>
            </a:r>
            <a:r>
              <a:rPr lang="en-US" dirty="0"/>
              <a:t>include I/O or time spent running other </a:t>
            </a:r>
            <a:r>
              <a:rPr lang="en-US" dirty="0" smtClean="0"/>
              <a:t>program) </a:t>
            </a:r>
            <a:endParaRPr lang="en-US" dirty="0"/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009900"/>
                </a:solidFill>
              </a:rPr>
              <a:t>system CPU time</a:t>
            </a:r>
            <a:r>
              <a:rPr lang="en-US" sz="2200" dirty="0"/>
              <a:t> - time spent in OS </a:t>
            </a:r>
            <a:r>
              <a:rPr lang="en-US" sz="2200" dirty="0" smtClean="0"/>
              <a:t>tasks </a:t>
            </a:r>
            <a:r>
              <a:rPr lang="en-US" sz="2200" dirty="0"/>
              <a:t>on behalf of a program</a:t>
            </a:r>
            <a:r>
              <a:rPr lang="en-US" sz="2200" dirty="0" smtClean="0"/>
              <a:t>;</a:t>
            </a:r>
            <a:endParaRPr lang="en-US" sz="22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 smtClean="0">
                <a:solidFill>
                  <a:srgbClr val="5A11FD"/>
                </a:solidFill>
              </a:rPr>
              <a:t>user </a:t>
            </a:r>
            <a:r>
              <a:rPr lang="en-US" sz="2200" b="1" dirty="0">
                <a:solidFill>
                  <a:srgbClr val="5A11FD"/>
                </a:solidFill>
              </a:rPr>
              <a:t>CPU time</a:t>
            </a:r>
            <a:r>
              <a:rPr lang="en-US" sz="2200" dirty="0"/>
              <a:t> (also called </a:t>
            </a:r>
            <a:r>
              <a:rPr lang="en-US" sz="2200" dirty="0">
                <a:solidFill>
                  <a:schemeClr val="accent6"/>
                </a:solidFill>
              </a:rPr>
              <a:t>CPU </a:t>
            </a:r>
            <a:r>
              <a:rPr lang="en-US" sz="2200" dirty="0" smtClean="0">
                <a:solidFill>
                  <a:schemeClr val="accent6"/>
                </a:solidFill>
              </a:rPr>
              <a:t>performance </a:t>
            </a:r>
            <a:r>
              <a:rPr lang="en-US" sz="2200" dirty="0" smtClean="0"/>
              <a:t>or</a:t>
            </a:r>
            <a:r>
              <a:rPr lang="en-US" sz="2200" dirty="0" smtClean="0">
                <a:solidFill>
                  <a:schemeClr val="accent6"/>
                </a:solidFill>
              </a:rPr>
              <a:t> </a:t>
            </a:r>
            <a:r>
              <a:rPr lang="en-US" sz="2200" dirty="0">
                <a:solidFill>
                  <a:schemeClr val="accent6"/>
                </a:solidFill>
              </a:rPr>
              <a:t>CPU execution time</a:t>
            </a:r>
            <a:r>
              <a:rPr lang="en-US" sz="2200" dirty="0" smtClean="0"/>
              <a:t>) </a:t>
            </a:r>
            <a:r>
              <a:rPr lang="en-US" sz="2200" dirty="0"/>
              <a:t>- time spent by the CPU in a program </a:t>
            </a:r>
            <a:r>
              <a:rPr lang="en-US" sz="2200" dirty="0" smtClean="0"/>
              <a:t>itself</a:t>
            </a:r>
          </a:p>
        </p:txBody>
      </p:sp>
    </p:spTree>
    <p:extLst>
      <p:ext uri="{BB962C8B-B14F-4D97-AF65-F5344CB8AC3E}">
        <p14:creationId xmlns:p14="http://schemas.microsoft.com/office/powerpoint/2010/main" val="257628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348608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Clock </a:t>
            </a:r>
            <a:r>
              <a:rPr lang="en-US" dirty="0" smtClean="0">
                <a:solidFill>
                  <a:schemeClr val="accent1"/>
                </a:solidFill>
              </a:rPr>
              <a:t>cycles</a:t>
            </a:r>
            <a:r>
              <a:rPr lang="en-US" dirty="0"/>
              <a:t> </a:t>
            </a:r>
            <a:r>
              <a:rPr lang="en-US" dirty="0" smtClean="0"/>
              <a:t>- the </a:t>
            </a:r>
            <a:r>
              <a:rPr lang="en-US" dirty="0"/>
              <a:t>discrete time interval in which events take place in the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Aka </a:t>
            </a:r>
            <a:r>
              <a:rPr lang="en-US" dirty="0" smtClean="0">
                <a:solidFill>
                  <a:schemeClr val="accent1"/>
                </a:solidFill>
              </a:rPr>
              <a:t>tick</a:t>
            </a:r>
            <a:r>
              <a:rPr lang="en-US" dirty="0">
                <a:solidFill>
                  <a:schemeClr val="accent1"/>
                </a:solidFill>
              </a:rPr>
              <a:t>, clock tick, clock, </a:t>
            </a:r>
            <a:r>
              <a:rPr lang="en-US" dirty="0" smtClean="0">
                <a:solidFill>
                  <a:schemeClr val="accent1"/>
                </a:solidFill>
              </a:rPr>
              <a:t>cycles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Clock period </a:t>
            </a:r>
            <a:r>
              <a:rPr lang="en-US" dirty="0"/>
              <a:t>= length of a clock </a:t>
            </a:r>
            <a:r>
              <a:rPr lang="en-US" dirty="0" smtClean="0"/>
              <a:t>cycle</a:t>
            </a:r>
          </a:p>
          <a:p>
            <a:r>
              <a:rPr lang="en-US" dirty="0">
                <a:solidFill>
                  <a:schemeClr val="accent1"/>
                </a:solidFill>
              </a:rPr>
              <a:t>Clock </a:t>
            </a:r>
            <a:r>
              <a:rPr lang="en-US" dirty="0" smtClean="0">
                <a:solidFill>
                  <a:schemeClr val="accent1"/>
                </a:solidFill>
              </a:rPr>
              <a:t>frequency - </a:t>
            </a:r>
            <a:r>
              <a:rPr lang="en-US" dirty="0" smtClean="0"/>
              <a:t>number </a:t>
            </a:r>
            <a:r>
              <a:rPr lang="en-US" dirty="0"/>
              <a:t>of cycles per </a:t>
            </a:r>
            <a:r>
              <a:rPr lang="en-US" dirty="0" smtClean="0"/>
              <a:t>second</a:t>
            </a:r>
          </a:p>
          <a:p>
            <a:pPr lvl="1"/>
            <a:r>
              <a:rPr lang="en-US" sz="2000" dirty="0" smtClean="0"/>
              <a:t>aka </a:t>
            </a:r>
            <a:r>
              <a:rPr lang="en-US" sz="2000" dirty="0">
                <a:solidFill>
                  <a:schemeClr val="accent1"/>
                </a:solidFill>
              </a:rPr>
              <a:t>clock </a:t>
            </a:r>
            <a:r>
              <a:rPr lang="en-US" sz="2000" dirty="0" smtClean="0">
                <a:solidFill>
                  <a:schemeClr val="accent1"/>
                </a:solidFill>
              </a:rPr>
              <a:t>rate</a:t>
            </a:r>
            <a:endParaRPr lang="en-US" sz="2000" dirty="0" smtClean="0"/>
          </a:p>
          <a:p>
            <a:pPr lvl="1"/>
            <a:r>
              <a:rPr lang="en-US" sz="2200" dirty="0" smtClean="0"/>
              <a:t>measured </a:t>
            </a:r>
            <a:r>
              <a:rPr lang="en-US" sz="2200" dirty="0"/>
              <a:t>in Hertz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609407"/>
              </p:ext>
            </p:extLst>
          </p:nvPr>
        </p:nvGraphicFramePr>
        <p:xfrm>
          <a:off x="784225" y="5181600"/>
          <a:ext cx="635635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3" imgW="3670200" imgH="850680" progId="Equation.3">
                  <p:embed/>
                </p:oleObj>
              </mc:Choice>
              <mc:Fallback>
                <p:oleObj name="Equation" r:id="rId3" imgW="367020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5181600"/>
                        <a:ext cx="6356350" cy="15065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15215"/>
              </p:ext>
            </p:extLst>
          </p:nvPr>
        </p:nvGraphicFramePr>
        <p:xfrm>
          <a:off x="762000" y="3962400"/>
          <a:ext cx="638671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5" imgW="3403440" imgH="609480" progId="Equation.3">
                  <p:embed/>
                </p:oleObj>
              </mc:Choice>
              <mc:Fallback>
                <p:oleObj name="Equation" r:id="rId5" imgW="340344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6386716" cy="1143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72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011" y="6523288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59714D83-BB17-482C-92DC-53AD0E1C8A0C}" type="slidenum">
              <a:rPr lang="en-AU" sz="1200"/>
              <a:pPr/>
              <a:t>5</a:t>
            </a:fld>
            <a:endParaRPr lang="en-AU" sz="1200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CPI Example</a:t>
            </a:r>
            <a:endParaRPr lang="en-AU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93796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Computer A: </a:t>
            </a:r>
            <a:r>
              <a:rPr lang="en-US" sz="2800" dirty="0" err="1" smtClean="0"/>
              <a:t>ClockCycle</a:t>
            </a:r>
            <a:r>
              <a:rPr lang="en-US" sz="2800" dirty="0" smtClean="0"/>
              <a:t> Time = 250ps, CPI = 2.0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Computer B: </a:t>
            </a:r>
            <a:r>
              <a:rPr lang="en-US" sz="2800" dirty="0" err="1"/>
              <a:t>ClockCycle</a:t>
            </a:r>
            <a:r>
              <a:rPr lang="en-US" sz="2800" dirty="0"/>
              <a:t> Time </a:t>
            </a:r>
            <a:r>
              <a:rPr lang="en-US" sz="2800" dirty="0" smtClean="0"/>
              <a:t>= 500ps, CPI = 1.2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Same ISA (Instruction Set Architecture)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Which is faster, and by how much?</a:t>
            </a:r>
            <a:endParaRPr lang="en-AU" sz="28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991393" y="3327400"/>
            <a:ext cx="7895432" cy="2997200"/>
            <a:chOff x="991393" y="3733800"/>
            <a:chExt cx="7895432" cy="2997200"/>
          </a:xfrm>
        </p:grpSpPr>
        <p:graphicFrame>
          <p:nvGraphicFramePr>
            <p:cNvPr id="717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9976509"/>
                </p:ext>
              </p:extLst>
            </p:nvPr>
          </p:nvGraphicFramePr>
          <p:xfrm>
            <a:off x="991393" y="3733800"/>
            <a:ext cx="7034213" cy="299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0" name="Equation" r:id="rId4" imgW="3517560" imgH="1498320" progId="Equation.3">
                    <p:embed/>
                  </p:oleObj>
                </mc:Choice>
                <mc:Fallback>
                  <p:oleObj name="Equation" r:id="rId4" imgW="3517560" imgH="14983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393" y="3733800"/>
                          <a:ext cx="7034213" cy="2997200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4" name="AutoShape 5"/>
            <p:cNvSpPr>
              <a:spLocks/>
            </p:cNvSpPr>
            <p:nvPr/>
          </p:nvSpPr>
          <p:spPr bwMode="auto">
            <a:xfrm>
              <a:off x="7164388" y="4267200"/>
              <a:ext cx="1722437" cy="360362"/>
            </a:xfrm>
            <a:prstGeom prst="borderCallout1">
              <a:avLst>
                <a:gd name="adj1" fmla="val 31718"/>
                <a:gd name="adj2" fmla="val -4426"/>
                <a:gd name="adj3" fmla="val 48019"/>
                <a:gd name="adj4" fmla="val -5557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algn="ctr"/>
              <a:r>
                <a:rPr lang="en-US" dirty="0"/>
                <a:t>A is </a:t>
              </a:r>
              <a:r>
                <a:rPr lang="en-US" dirty="0" smtClean="0"/>
                <a:t>…</a:t>
              </a:r>
              <a:endParaRPr lang="en-AU" dirty="0"/>
            </a:p>
          </p:txBody>
        </p:sp>
        <p:sp>
          <p:nvSpPr>
            <p:cNvPr id="7175" name="AutoShape 6"/>
            <p:cNvSpPr>
              <a:spLocks/>
            </p:cNvSpPr>
            <p:nvPr/>
          </p:nvSpPr>
          <p:spPr bwMode="auto">
            <a:xfrm>
              <a:off x="7164388" y="6067424"/>
              <a:ext cx="1722437" cy="587375"/>
            </a:xfrm>
            <a:prstGeom prst="borderCallout1">
              <a:avLst>
                <a:gd name="adj1" fmla="val 31718"/>
                <a:gd name="adj2" fmla="val -4426"/>
                <a:gd name="adj3" fmla="val 22468"/>
                <a:gd name="adj4" fmla="val -1294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algn="ctr"/>
              <a:r>
                <a:rPr lang="en-US" dirty="0" smtClean="0"/>
                <a:t>…1.2 times as fast as B</a:t>
              </a:r>
              <a:endParaRPr lang="en-AU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8021" y="6499225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7B8AF71A-2F12-4CCF-B0A1-47847275A7D8}" type="slidenum">
              <a:rPr lang="en-AU" sz="1200"/>
              <a:pPr/>
              <a:t>6</a:t>
            </a:fld>
            <a:endParaRPr lang="en-AU" sz="1200" dirty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CPI in More Detail</a:t>
            </a:r>
            <a:endParaRPr lang="en-AU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4150880"/>
          </a:xfrm>
        </p:spPr>
        <p:txBody>
          <a:bodyPr/>
          <a:lstStyle/>
          <a:p>
            <a:pPr eaLnBrk="1" hangingPunct="1"/>
            <a:r>
              <a:rPr lang="en-US" dirty="0" smtClean="0"/>
              <a:t>If different instruction classes take different numbers of cycles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/>
              <a:t>Weighted average CPI</a:t>
            </a:r>
            <a:endParaRPr lang="en-AU" dirty="0"/>
          </a:p>
          <a:p>
            <a:pPr eaLnBrk="1" hangingPunct="1"/>
            <a:endParaRPr lang="en-US" dirty="0"/>
          </a:p>
          <a:p>
            <a:pPr eaLnBrk="1" hangingPunct="1"/>
            <a:endParaRPr lang="en-AU" dirty="0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47946"/>
              </p:ext>
            </p:extLst>
          </p:nvPr>
        </p:nvGraphicFramePr>
        <p:xfrm>
          <a:off x="1447800" y="2133600"/>
          <a:ext cx="6427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Equation" r:id="rId4" imgW="2920680" imgH="431640" progId="Equation.3">
                  <p:embed/>
                </p:oleObj>
              </mc:Choice>
              <mc:Fallback>
                <p:oleObj name="Equation" r:id="rId4" imgW="29206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6427787" cy="9493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89750"/>
              </p:ext>
            </p:extLst>
          </p:nvPr>
        </p:nvGraphicFramePr>
        <p:xfrm>
          <a:off x="588963" y="4308475"/>
          <a:ext cx="8105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Equation" r:id="rId6" imgW="3682800" imgH="431640" progId="Equation.3">
                  <p:embed/>
                </p:oleObj>
              </mc:Choice>
              <mc:Fallback>
                <p:oleObj name="Equation" r:id="rId6" imgW="36828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4308475"/>
                        <a:ext cx="8105775" cy="9493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AutoShape 7"/>
          <p:cNvSpPr>
            <a:spLocks/>
          </p:cNvSpPr>
          <p:nvPr/>
        </p:nvSpPr>
        <p:spPr bwMode="auto">
          <a:xfrm rot="5400000">
            <a:off x="6947694" y="4293394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5994400" y="5649913"/>
            <a:ext cx="20859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Relative frequency</a:t>
            </a:r>
            <a:endParaRPr lang="en-A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99225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A2969DB4-7405-4CDE-8448-61F2FBBAC1DB}" type="slidenum">
              <a:rPr lang="en-AU" sz="1200"/>
              <a:pPr/>
              <a:t>7</a:t>
            </a:fld>
            <a:endParaRPr lang="en-AU" sz="120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Performance Summary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284538"/>
            <a:ext cx="8270875" cy="2952750"/>
          </a:xfrm>
        </p:spPr>
        <p:txBody>
          <a:bodyPr/>
          <a:lstStyle/>
          <a:p>
            <a:pPr eaLnBrk="1" hangingPunct="1"/>
            <a:r>
              <a:rPr lang="en-AU" dirty="0" smtClean="0"/>
              <a:t>Performance depends on</a:t>
            </a:r>
          </a:p>
          <a:p>
            <a:pPr lvl="1" eaLnBrk="1" hangingPunct="1"/>
            <a:r>
              <a:rPr lang="en-AU" dirty="0" smtClean="0"/>
              <a:t>Algorithm: affects IC, possibly CPI</a:t>
            </a:r>
          </a:p>
          <a:p>
            <a:pPr lvl="1" eaLnBrk="1" hangingPunct="1"/>
            <a:r>
              <a:rPr lang="en-AU" dirty="0" smtClean="0"/>
              <a:t>Programming language: affects IC, CPI</a:t>
            </a:r>
          </a:p>
          <a:p>
            <a:pPr lvl="1" eaLnBrk="1" hangingPunct="1"/>
            <a:r>
              <a:rPr lang="en-AU" dirty="0" smtClean="0"/>
              <a:t>Compiler: affects IC, CPI</a:t>
            </a:r>
          </a:p>
          <a:p>
            <a:pPr lvl="1" eaLnBrk="1" hangingPunct="1"/>
            <a:r>
              <a:rPr lang="en-AU" dirty="0" smtClean="0"/>
              <a:t>Instruction set architecture: affects IC, CPI, </a:t>
            </a:r>
            <a:r>
              <a:rPr lang="en-AU" dirty="0" err="1" smtClean="0"/>
              <a:t>T</a:t>
            </a:r>
            <a:r>
              <a:rPr lang="en-AU" baseline="-25000" dirty="0" err="1" smtClean="0"/>
              <a:t>c</a:t>
            </a:r>
            <a:endParaRPr lang="en-AU" baseline="-25000" dirty="0" smtClean="0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>
                <a:solidFill>
                  <a:schemeClr val="folHlink"/>
                </a:solidFill>
                <a:latin typeface="Arial Black" pitchFamily="34" charset="0"/>
              </a:rPr>
              <a:t>The BIG Picture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827088" y="2060575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4" imgW="3568680" imgH="419040" progId="Equation.3">
                  <p:embed/>
                </p:oleObj>
              </mc:Choice>
              <mc:Fallback>
                <p:oleObj name="Equation" r:id="rId4" imgW="35686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0575"/>
                        <a:ext cx="7848600" cy="920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011" y="6499225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F395BBF8-427B-4F33-B6CA-121185B6FBF9}" type="slidenum">
              <a:rPr lang="en-AU" sz="1200"/>
              <a:pPr/>
              <a:t>8</a:t>
            </a:fld>
            <a:endParaRPr lang="en-AU" sz="1200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CPI Example</a:t>
            </a:r>
            <a:endParaRPr lang="en-AU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9969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Alternative compiled code sequences using instructions in classes A, B, C</a:t>
            </a:r>
            <a:endParaRPr lang="en-AU" sz="2800" dirty="0" smtClean="0"/>
          </a:p>
        </p:txBody>
      </p:sp>
      <p:graphicFrame>
        <p:nvGraphicFramePr>
          <p:cNvPr id="32157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5617"/>
              </p:ext>
            </p:extLst>
          </p:nvPr>
        </p:nvGraphicFramePr>
        <p:xfrm>
          <a:off x="1323975" y="2133600"/>
          <a:ext cx="6600825" cy="159226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20950"/>
                <a:gridCol w="1368425"/>
                <a:gridCol w="1368425"/>
                <a:gridCol w="1343025"/>
              </a:tblGrid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Class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CPI for class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IC in sequence 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</a:tr>
              <a:tr h="403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IC in sequence 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</a:tr>
            </a:tbl>
          </a:graphicData>
        </a:graphic>
      </p:graphicFrame>
      <p:sp>
        <p:nvSpPr>
          <p:cNvPr id="37920" name="Rectangle 31"/>
          <p:cNvSpPr>
            <a:spLocks noChangeArrowheads="1"/>
          </p:cNvSpPr>
          <p:nvPr/>
        </p:nvSpPr>
        <p:spPr bwMode="auto">
          <a:xfrm>
            <a:off x="539750" y="4040605"/>
            <a:ext cx="3887788" cy="175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Sequence 1: IC = 5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/>
              <a:t>Clock Cycles</a:t>
            </a:r>
            <a:br>
              <a:rPr lang="en-US" sz="2400" dirty="0"/>
            </a:br>
            <a:r>
              <a:rPr lang="en-US" sz="2400" dirty="0"/>
              <a:t>= 2×1 + 1×2 + </a:t>
            </a:r>
            <a:r>
              <a:rPr lang="en-US" sz="2400" dirty="0" smtClean="0"/>
              <a:t>2×3 = </a:t>
            </a:r>
            <a:r>
              <a:rPr lang="en-US" sz="2400" dirty="0"/>
              <a:t>10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/>
              <a:t>Avg. CPI = 10/5 = 2.0</a:t>
            </a:r>
          </a:p>
        </p:txBody>
      </p:sp>
      <p:sp>
        <p:nvSpPr>
          <p:cNvPr id="37921" name="Rectangle 32"/>
          <p:cNvSpPr>
            <a:spLocks noChangeArrowheads="1"/>
          </p:cNvSpPr>
          <p:nvPr/>
        </p:nvSpPr>
        <p:spPr bwMode="auto">
          <a:xfrm>
            <a:off x="4787900" y="4040605"/>
            <a:ext cx="3887788" cy="175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Sequence 2: IC = 6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/>
              <a:t>Clock Cycles</a:t>
            </a:r>
            <a:br>
              <a:rPr lang="en-US" sz="2400" dirty="0"/>
            </a:br>
            <a:r>
              <a:rPr lang="en-US" sz="2400" dirty="0"/>
              <a:t>= 4×1 + 1×2 + </a:t>
            </a:r>
            <a:r>
              <a:rPr lang="en-US" sz="2400" dirty="0" smtClean="0"/>
              <a:t>1×3 = </a:t>
            </a:r>
            <a:r>
              <a:rPr lang="en-US" sz="2400" dirty="0"/>
              <a:t>9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/>
              <a:t>Avg. CPI = 9/6 = 1.5</a:t>
            </a:r>
          </a:p>
        </p:txBody>
      </p:sp>
      <p:sp>
        <p:nvSpPr>
          <p:cNvPr id="2" name="Rectangle 1"/>
          <p:cNvSpPr/>
          <p:nvPr/>
        </p:nvSpPr>
        <p:spPr>
          <a:xfrm>
            <a:off x="884238" y="5859850"/>
            <a:ext cx="7421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000" dirty="0" smtClean="0"/>
              <a:t>Sequence 2 is faster even though it uses more instructions</a:t>
            </a:r>
            <a:endParaRPr lang="en-A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-36095" y="6548437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89584C1F-2887-4D7D-95A0-CCA00F362F07}" type="slidenum">
              <a:rPr lang="en-AU" sz="1200"/>
              <a:pPr/>
              <a:t>9</a:t>
            </a:fld>
            <a:endParaRPr lang="en-AU" sz="1200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Power Trends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684" y="4015455"/>
            <a:ext cx="8270875" cy="768350"/>
          </a:xfrm>
        </p:spPr>
        <p:txBody>
          <a:bodyPr/>
          <a:lstStyle/>
          <a:p>
            <a:pPr eaLnBrk="1" hangingPunct="1"/>
            <a:r>
              <a:rPr lang="en-US" dirty="0" smtClean="0"/>
              <a:t>In CMOS Integrated Circuit (IC) technology</a:t>
            </a:r>
          </a:p>
          <a:p>
            <a:pPr lvl="1" eaLnBrk="1" hangingPunct="1"/>
            <a:r>
              <a:rPr lang="en-US" dirty="0" smtClean="0"/>
              <a:t>CMOS (Complementary Metal Oxide Semiconductor) 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 rot="5400000">
            <a:off x="7808119" y="969169"/>
            <a:ext cx="2305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§1.5 The Power Wall</a:t>
            </a: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194829"/>
              </p:ext>
            </p:extLst>
          </p:nvPr>
        </p:nvGraphicFramePr>
        <p:xfrm>
          <a:off x="793284" y="4977480"/>
          <a:ext cx="76581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4" imgW="5067000" imgH="457200" progId="Equation.3">
                  <p:embed/>
                </p:oleObj>
              </mc:Choice>
              <mc:Fallback>
                <p:oleObj name="Equation" r:id="rId4" imgW="5067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84" y="4977480"/>
                        <a:ext cx="7658100" cy="6905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AutoShape 7"/>
          <p:cNvSpPr>
            <a:spLocks/>
          </p:cNvSpPr>
          <p:nvPr/>
        </p:nvSpPr>
        <p:spPr bwMode="auto">
          <a:xfrm>
            <a:off x="4374684" y="6120480"/>
            <a:ext cx="1003300" cy="403225"/>
          </a:xfrm>
          <a:prstGeom prst="borderCallout1">
            <a:avLst>
              <a:gd name="adj1" fmla="val -3542"/>
              <a:gd name="adj2" fmla="val 29426"/>
              <a:gd name="adj3" fmla="val -136611"/>
              <a:gd name="adj4" fmla="val -1389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/>
              <a:t>×</a:t>
            </a:r>
            <a:r>
              <a:rPr lang="en-AU"/>
              <a:t>1000</a:t>
            </a:r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793284" y="5983035"/>
            <a:ext cx="1003300" cy="403225"/>
          </a:xfrm>
          <a:prstGeom prst="borderCallout1">
            <a:avLst>
              <a:gd name="adj1" fmla="val 0"/>
              <a:gd name="adj2" fmla="val 18037"/>
              <a:gd name="adj3" fmla="val -202483"/>
              <a:gd name="adj4" fmla="val 219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/>
              <a:t>×</a:t>
            </a:r>
            <a:r>
              <a:rPr lang="en-AU"/>
              <a:t>30</a:t>
            </a: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6203484" y="5829968"/>
            <a:ext cx="1223963" cy="403225"/>
          </a:xfrm>
          <a:prstGeom prst="borderCallout1">
            <a:avLst>
              <a:gd name="adj1" fmla="val -10630"/>
              <a:gd name="adj2" fmla="val 29958"/>
              <a:gd name="adj3" fmla="val -127560"/>
              <a:gd name="adj4" fmla="val 92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/>
              <a:t>5V → 1V</a:t>
            </a:r>
            <a:endParaRPr lang="en-AU"/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91" y="1143560"/>
            <a:ext cx="69056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Pages>47</Pages>
  <Words>1094</Words>
  <Application>Microsoft Office PowerPoint</Application>
  <PresentationFormat>Letter Paper (8.5x11 in)</PresentationFormat>
  <Paragraphs>236</Paragraphs>
  <Slides>21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mjicse431</vt:lpstr>
      <vt:lpstr>Equation</vt:lpstr>
      <vt:lpstr>Chapter 1</vt:lpstr>
      <vt:lpstr>Today</vt:lpstr>
      <vt:lpstr>Review </vt:lpstr>
      <vt:lpstr>Review (cont.)</vt:lpstr>
      <vt:lpstr>CPI Example</vt:lpstr>
      <vt:lpstr>CPI in More Detail</vt:lpstr>
      <vt:lpstr>Performance Summary</vt:lpstr>
      <vt:lpstr>CPI Example</vt:lpstr>
      <vt:lpstr>Power Trends</vt:lpstr>
      <vt:lpstr>Reducing Power</vt:lpstr>
      <vt:lpstr>Uniprocessor Performance</vt:lpstr>
      <vt:lpstr>Multiprocessors</vt:lpstr>
      <vt:lpstr>Manufacturing ICs</vt:lpstr>
      <vt:lpstr>Intel Core i7 Wafer</vt:lpstr>
      <vt:lpstr>Integrated Circuit Cost</vt:lpstr>
      <vt:lpstr>Concluding Remarks</vt:lpstr>
      <vt:lpstr>Improving Performance - Amdahl’s Law</vt:lpstr>
      <vt:lpstr>Amdahl's Law</vt:lpstr>
      <vt:lpstr>Remember</vt:lpstr>
      <vt:lpstr>Pitfall: MIPS as a Performance Metric</vt:lpstr>
      <vt:lpstr>Next Lecture and Reminders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subject>Lecture 01</dc:subject>
  <dc:creator>Janie Irwin</dc:creator>
  <cp:lastModifiedBy>Stark-jfaculty</cp:lastModifiedBy>
  <cp:revision>432</cp:revision>
  <cp:lastPrinted>1997-08-27T08:28:34Z</cp:lastPrinted>
  <dcterms:created xsi:type="dcterms:W3CDTF">1997-08-19T16:58:46Z</dcterms:created>
  <dcterms:modified xsi:type="dcterms:W3CDTF">2015-01-20T15:52:16Z</dcterms:modified>
</cp:coreProperties>
</file>