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327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23" r:id="rId25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6A2"/>
    <a:srgbClr val="F99163"/>
    <a:srgbClr val="FFFFB3"/>
    <a:srgbClr val="009900"/>
    <a:srgbClr val="00A091"/>
    <a:srgbClr val="51DC00"/>
    <a:srgbClr val="8901F3"/>
    <a:srgbClr val="5A11FD"/>
    <a:srgbClr val="0000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5962" autoAdjust="0"/>
  </p:normalViewPr>
  <p:slideViewPr>
    <p:cSldViewPr>
      <p:cViewPr varScale="1">
        <p:scale>
          <a:sx n="67" d="100"/>
          <a:sy n="67" d="100"/>
        </p:scale>
        <p:origin x="-450" y="-108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603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4763" y="619125"/>
            <a:ext cx="4779962" cy="358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863" y="4559300"/>
            <a:ext cx="6303962" cy="4319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7254" tIns="47774" rIns="97254" bIns="47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735952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D987B9B9-8660-43CC-BA92-B8923F92DA87}" type="datetime4">
              <a:rPr lang="en-US"/>
              <a:pPr/>
              <a:t>February 11, 2014</a:t>
            </a:fld>
            <a:endParaRPr lang="en-US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6F66D793-C93D-4B47-9997-7E34D9CE9A5B}" type="slidenum">
              <a:rPr lang="en-US"/>
              <a:pPr/>
              <a:t>1</a:t>
            </a:fld>
            <a:endParaRPr lang="en-US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4653DAC-0EAD-4803-994E-D81F1216CFED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09C9B9A-43B8-417F-88F6-603A6D494D37}" type="slidenum">
              <a:rPr lang="en-US"/>
              <a:pPr/>
              <a:t>10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ED56E3F-3454-4C93-B4E5-75DA3EC10CA3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F4FC10C5-D82A-4FAC-943B-B4227AF9048F}" type="slidenum">
              <a:rPr lang="en-US"/>
              <a:pPr/>
              <a:t>11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488E736-8753-4A6B-A1FD-0A37CC52D5AF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E306821-A177-42F8-80E1-1DF15313E383}" type="slidenum">
              <a:rPr lang="en-US"/>
              <a:pPr/>
              <a:t>12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EF5BF47-977D-4802-BC7B-E7CF4F329B0A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FB10ECF1-B220-402B-84C1-C83D212AA080}" type="slidenum">
              <a:rPr lang="en-US"/>
              <a:pPr/>
              <a:t>13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408E1F2-975A-40EF-B333-DDFA5B9407CC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3097EC4-00A2-41EB-97AD-E51DD664DEDF}" type="slidenum">
              <a:rPr lang="en-US"/>
              <a:pPr/>
              <a:t>14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18291D7-97EE-4E11-90FB-A4FC0197DBA8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1DE2270-1308-46D5-BF37-CFE558666BB9}" type="slidenum">
              <a:rPr lang="en-US"/>
              <a:pPr/>
              <a:t>15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789CCC1-67C9-4D57-80D8-214F97835423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1BCD5B5-F896-4276-AD07-212B80E746A8}" type="slidenum">
              <a:rPr lang="en-US"/>
              <a:pPr/>
              <a:t>16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6BD4EDE-C062-415C-853E-2B8796EC643D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18A5C07-6C6C-4CD5-8D17-870E185D0AB4}" type="slidenum">
              <a:rPr lang="en-US"/>
              <a:pPr/>
              <a:t>17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BCD895C-AB00-4DB3-A2B2-D03E48FD9CFA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DCE59E8-2C8A-46AD-B504-576118A30E2A}" type="slidenum">
              <a:rPr lang="en-US"/>
              <a:pPr/>
              <a:t>18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051AEDA-E728-4322-8FE4-051E39C9484F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ABA1B95-E638-4443-BA87-7CFAC6FD3D71}" type="slidenum">
              <a:rPr lang="en-US"/>
              <a:pPr/>
              <a:t>19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8634373-7759-42CA-B80D-AE650CD05970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06491766-CC16-4045-95C1-53B0F7D32876}" type="slidenum">
              <a:rPr lang="en-US"/>
              <a:pPr/>
              <a:t>2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C026B0C-3922-48E4-93E0-E9D7FC26E9FE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7B22FB4-883F-40DB-B1CA-2370738E99C9}" type="slidenum">
              <a:rPr lang="en-US"/>
              <a:pPr/>
              <a:t>20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1684547-86D3-4C5A-B181-74986973930A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A8BD807-1A98-4AD4-8AD4-82E5FBF7E96D}" type="slidenum">
              <a:rPr lang="en-US"/>
              <a:pPr/>
              <a:t>21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A9B3EF7-886F-419B-A70D-30111729F588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A2ED3C2-A689-4037-A9A1-A311049DEFD0}" type="slidenum">
              <a:rPr lang="en-US"/>
              <a:pPr/>
              <a:t>22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0221724-BA86-436A-8E5C-E3822F8E7628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EF690D7-DAC9-408A-978F-AEDD62808D7A}" type="slidenum">
              <a:rPr lang="en-US"/>
              <a:pPr/>
              <a:t>23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B41DB79-7D47-439C-B2FF-68EB3DD94790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BF272C1-F54A-4BBC-8FF9-4FBCAE5D6EFF}" type="slidenum">
              <a:rPr lang="en-US"/>
              <a:pPr/>
              <a:t>3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FCCA2ABA-B5B9-4A61-A853-CD429EDEDD49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5DE6912-B7D3-4679-BD24-5A262E7C32C1}" type="slidenum">
              <a:rPr lang="en-US"/>
              <a:pPr/>
              <a:t>4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508398C-AD5C-4266-9F83-CA31D2F713AD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6A33F9C-8079-467F-A489-CD522761FBD3}" type="slidenum">
              <a:rPr lang="en-US"/>
              <a:pPr/>
              <a:t>5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256C4D4-BC4D-45F4-BDC8-FE60F9CE3A5F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CAC80D4-1746-4494-920C-C3949933F07A}" type="slidenum">
              <a:rPr lang="en-US"/>
              <a:pPr/>
              <a:t>6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A0F8CCC-9235-42A6-8150-9BFED187F1D5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07A295E8-27EC-4C8A-AFE8-06F292F22402}" type="slidenum">
              <a:rPr lang="en-US"/>
              <a:pPr/>
              <a:t>7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3F3A55A-71CA-46F8-A251-0CD0678C8AB4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DAF98FD-6505-4EFF-95C2-C52AA2215E5F}" type="slidenum">
              <a:rPr lang="en-US"/>
              <a:pPr/>
              <a:t>8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8018244-1830-4EAF-8834-3F6FC34FE1AB}" type="datetime3">
              <a:rPr lang="en-US"/>
              <a:pPr/>
              <a:t>11 February 2014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C0841F5-2C95-4070-843D-BC301069E1EB}" type="slidenum">
              <a:rPr lang="en-US"/>
              <a:pPr/>
              <a:t>9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381000" y="6553200"/>
            <a:ext cx="20685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/>
              <a:t>CS35101 Computer Architecture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20000" y="6553200"/>
            <a:ext cx="6588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/>
              <a:t>Fall 2008</a:t>
            </a:r>
          </a:p>
        </p:txBody>
      </p:sp>
      <p:sp>
        <p:nvSpPr>
          <p:cNvPr id="5754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575494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4" r:id="rId3"/>
    <p:sldLayoutId id="2147483665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Symbol" pitchFamily="18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426142"/>
          </a:xfrm>
        </p:spPr>
        <p:txBody>
          <a:bodyPr/>
          <a:lstStyle/>
          <a:p>
            <a:pPr eaLnBrk="1" hangingPunct="1"/>
            <a:r>
              <a:rPr lang="en-US" dirty="0" smtClean="0"/>
              <a:t>Chapter 2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528624"/>
          </a:xfrm>
        </p:spPr>
        <p:txBody>
          <a:bodyPr/>
          <a:lstStyle/>
          <a:p>
            <a:pPr eaLnBrk="1" hangingPunct="1"/>
            <a:r>
              <a:rPr lang="en-US" dirty="0" smtClean="0"/>
              <a:t>Computer Abstractions and Technology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mtClean="0"/>
              <a:t>Lesson </a:t>
            </a:r>
            <a:r>
              <a:rPr lang="en-US" dirty="0"/>
              <a:t>5</a:t>
            </a:r>
            <a:r>
              <a:rPr lang="en-US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MIPS (cont…)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C302526B-4404-4368-BA37-59CCAB35AC58}" type="slidenum">
              <a:rPr lang="en-AU"/>
              <a:pPr/>
              <a:t>10</a:t>
            </a:fld>
            <a:endParaRPr lang="en-AU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Blocks</a:t>
            </a:r>
            <a:endParaRPr lang="en-AU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r>
              <a:rPr lang="en-US" dirty="0"/>
              <a:t>A basic block is a sequence of instructions with</a:t>
            </a:r>
          </a:p>
          <a:p>
            <a:pPr lvl="1"/>
            <a:r>
              <a:rPr lang="en-US" dirty="0"/>
              <a:t>No embedded branches (except at end)</a:t>
            </a:r>
          </a:p>
          <a:p>
            <a:pPr lvl="1"/>
            <a:r>
              <a:rPr lang="en-US" dirty="0"/>
              <a:t>No branch targets (except at beginning)</a:t>
            </a:r>
            <a:endParaRPr lang="en-AU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5650" y="3573463"/>
            <a:ext cx="3311525" cy="2592387"/>
            <a:chOff x="1429" y="2296"/>
            <a:chExt cx="2086" cy="1633"/>
          </a:xfrm>
        </p:grpSpPr>
        <p:sp>
          <p:nvSpPr>
            <p:cNvPr id="291845" name="Rectangle 5"/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6" name="Rectangle 6"/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7" name="Rectangle 7"/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8" name="Rectangle 8"/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9" name="Rectangle 9"/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0" name="Rectangle 10"/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1" name="Rectangle 11"/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2" name="Line 12"/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3" name="Line 13"/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4" name="Line 14"/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5" name="Line 15"/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6" name="Line 16"/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1857" name="Rectangle 17"/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8" name="Rectangle 18"/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9" name="Rectangle 19"/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60" name="Rectangle 20"/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1861" name="Rectangle 21"/>
          <p:cNvSpPr>
            <a:spLocks noChangeArrowheads="1"/>
          </p:cNvSpPr>
          <p:nvPr/>
        </p:nvSpPr>
        <p:spPr bwMode="auto">
          <a:xfrm>
            <a:off x="4211638" y="3716338"/>
            <a:ext cx="467042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A compiler identifies basic blocks for optimization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An advanced processor can accelerate execution of basic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91044155-2712-4904-85A8-969C63CCDB12}" type="slidenum">
              <a:rPr lang="en-AU"/>
              <a:pPr/>
              <a:t>11</a:t>
            </a:fld>
            <a:endParaRPr lang="en-AU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Conditional Operations</a:t>
            </a:r>
            <a:endParaRPr lang="en-AU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4415568"/>
          </a:xfrm>
        </p:spPr>
        <p:txBody>
          <a:bodyPr/>
          <a:lstStyle/>
          <a:p>
            <a:r>
              <a:rPr lang="en-US" dirty="0"/>
              <a:t>Set result to 1 if a condition is true</a:t>
            </a:r>
          </a:p>
          <a:p>
            <a:pPr lvl="1"/>
            <a:r>
              <a:rPr lang="en-US" dirty="0"/>
              <a:t>Otherwise, set to </a:t>
            </a:r>
            <a:r>
              <a:rPr lang="en-US" dirty="0" smtClean="0"/>
              <a:t>0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err="1">
                <a:latin typeface="Lucida Console" pitchFamily="49" charset="0"/>
              </a:rPr>
              <a:t>slt</a:t>
            </a:r>
            <a:r>
              <a:rPr lang="en-US" dirty="0">
                <a:latin typeface="Lucida Console" pitchFamily="49" charset="0"/>
              </a:rPr>
              <a:t> rd, </a:t>
            </a:r>
            <a:r>
              <a:rPr lang="en-US" dirty="0" err="1">
                <a:latin typeface="Lucida Console" pitchFamily="49" charset="0"/>
              </a:rPr>
              <a:t>rs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rt</a:t>
            </a:r>
            <a:endParaRPr lang="en-US" dirty="0">
              <a:latin typeface="Lucida Console" pitchFamily="49" charset="0"/>
            </a:endParaRPr>
          </a:p>
          <a:p>
            <a:pPr lvl="1"/>
            <a:r>
              <a:rPr lang="en-US" dirty="0"/>
              <a:t>if (</a:t>
            </a:r>
            <a:r>
              <a:rPr lang="en-US" dirty="0" err="1"/>
              <a:t>rs</a:t>
            </a:r>
            <a:r>
              <a:rPr lang="en-US" dirty="0"/>
              <a:t> &lt; </a:t>
            </a:r>
            <a:r>
              <a:rPr lang="en-US" dirty="0" err="1"/>
              <a:t>rt</a:t>
            </a:r>
            <a:r>
              <a:rPr lang="en-US" dirty="0"/>
              <a:t>) rd = 1; else rd = 0;</a:t>
            </a:r>
          </a:p>
          <a:p>
            <a:r>
              <a:rPr lang="en-US" dirty="0" err="1">
                <a:latin typeface="Lucida Console" pitchFamily="49" charset="0"/>
              </a:rPr>
              <a:t>slti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rt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rs</a:t>
            </a:r>
            <a:r>
              <a:rPr lang="en-US" dirty="0">
                <a:latin typeface="Lucida Console" pitchFamily="49" charset="0"/>
              </a:rPr>
              <a:t>, constant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rs</a:t>
            </a:r>
            <a:r>
              <a:rPr lang="en-US" dirty="0"/>
              <a:t> &lt; constant) </a:t>
            </a:r>
            <a:r>
              <a:rPr lang="en-US" dirty="0" err="1"/>
              <a:t>rt</a:t>
            </a:r>
            <a:r>
              <a:rPr lang="en-US" dirty="0"/>
              <a:t> = 1; else </a:t>
            </a:r>
            <a:r>
              <a:rPr lang="en-US" dirty="0" err="1"/>
              <a:t>rt</a:t>
            </a:r>
            <a:r>
              <a:rPr lang="en-US" dirty="0"/>
              <a:t> = 0;</a:t>
            </a:r>
          </a:p>
          <a:p>
            <a:r>
              <a:rPr lang="en-US" dirty="0"/>
              <a:t>Use in combination with </a:t>
            </a:r>
            <a:r>
              <a:rPr lang="en-US" dirty="0" err="1">
                <a:latin typeface="Lucida Console" pitchFamily="49" charset="0"/>
              </a:rPr>
              <a:t>beq</a:t>
            </a:r>
            <a:r>
              <a:rPr lang="en-US" dirty="0"/>
              <a:t>, </a:t>
            </a:r>
            <a:r>
              <a:rPr lang="en-US" dirty="0" err="1">
                <a:latin typeface="Lucida Console" pitchFamily="49" charset="0"/>
              </a:rPr>
              <a:t>bne</a:t>
            </a:r>
            <a:endParaRPr lang="en-US" dirty="0">
              <a:latin typeface="Lucida Console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>
                <a:latin typeface="Lucida Console" pitchFamily="49" charset="0"/>
              </a:rPr>
              <a:t>slt</a:t>
            </a:r>
            <a:r>
              <a:rPr lang="en-US" sz="2400" dirty="0">
                <a:latin typeface="Lucida Console" pitchFamily="49" charset="0"/>
              </a:rPr>
              <a:t> $t0, $s1, $s2  # if ($s1 &lt; $s2)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 err="1">
                <a:latin typeface="Lucida Console" pitchFamily="49" charset="0"/>
              </a:rPr>
              <a:t>bne</a:t>
            </a:r>
            <a:r>
              <a:rPr lang="en-US" sz="2400" dirty="0">
                <a:latin typeface="Lucida Console" pitchFamily="49" charset="0"/>
              </a:rPr>
              <a:t> $t0, $zero, L  #   branch to 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5B141FAE-1C94-4D0A-B9F9-AAD864621491}" type="slidenum">
              <a:rPr lang="en-AU"/>
              <a:pPr/>
              <a:t>12</a:t>
            </a:fld>
            <a:endParaRPr lang="en-AU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Instruction Design</a:t>
            </a:r>
            <a:endParaRPr lang="en-AU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not </a:t>
            </a:r>
            <a:r>
              <a:rPr lang="en-US">
                <a:latin typeface="Lucida Console" pitchFamily="49" charset="0"/>
              </a:rPr>
              <a:t>blt</a:t>
            </a:r>
            <a:r>
              <a:rPr lang="en-US"/>
              <a:t>, </a:t>
            </a:r>
            <a:r>
              <a:rPr lang="en-US">
                <a:latin typeface="Lucida Console" pitchFamily="49" charset="0"/>
              </a:rPr>
              <a:t>bge</a:t>
            </a:r>
            <a:r>
              <a:rPr lang="en-US"/>
              <a:t>, etc?</a:t>
            </a:r>
          </a:p>
          <a:p>
            <a:r>
              <a:rPr lang="en-US"/>
              <a:t>Hardware for &lt;, ≥, … slower than =, ≠</a:t>
            </a:r>
          </a:p>
          <a:p>
            <a:pPr lvl="1"/>
            <a:r>
              <a:rPr lang="en-US"/>
              <a:t>Combining with branch involves more work per instruction, requiring a slower clock</a:t>
            </a:r>
          </a:p>
          <a:p>
            <a:pPr lvl="1"/>
            <a:r>
              <a:rPr lang="en-US"/>
              <a:t>All instructions penalized!</a:t>
            </a:r>
          </a:p>
          <a:p>
            <a:r>
              <a:rPr lang="en-US">
                <a:latin typeface="Lucida Console" pitchFamily="49" charset="0"/>
              </a:rPr>
              <a:t>beq</a:t>
            </a:r>
            <a:r>
              <a:rPr lang="en-US"/>
              <a:t> and </a:t>
            </a:r>
            <a:r>
              <a:rPr lang="en-US">
                <a:latin typeface="Lucida Console" pitchFamily="49" charset="0"/>
              </a:rPr>
              <a:t>bne</a:t>
            </a:r>
            <a:r>
              <a:rPr lang="en-US"/>
              <a:t> are the common case</a:t>
            </a:r>
          </a:p>
          <a:p>
            <a:r>
              <a:rPr lang="en-US"/>
              <a:t>This is a good design compromise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A053D188-C7B2-43F6-BCE4-2D3A76025B19}" type="slidenum">
              <a:rPr lang="en-AU"/>
              <a:pPr/>
              <a:t>13</a:t>
            </a:fld>
            <a:endParaRPr lang="en-AU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Signed vs. Unsigned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Signed comparison: </a:t>
            </a:r>
            <a:r>
              <a:rPr lang="en-AU" dirty="0" err="1">
                <a:latin typeface="Lucida Console" pitchFamily="49" charset="0"/>
              </a:rPr>
              <a:t>slt</a:t>
            </a:r>
            <a:r>
              <a:rPr lang="en-AU" dirty="0"/>
              <a:t>, </a:t>
            </a:r>
            <a:r>
              <a:rPr lang="en-AU" dirty="0" err="1">
                <a:latin typeface="Lucida Console" pitchFamily="49" charset="0"/>
              </a:rPr>
              <a:t>slti</a:t>
            </a:r>
            <a:endParaRPr lang="en-AU" dirty="0">
              <a:latin typeface="Lucida Console" pitchFamily="49" charset="0"/>
            </a:endParaRPr>
          </a:p>
          <a:p>
            <a:r>
              <a:rPr lang="en-AU" dirty="0"/>
              <a:t>Unsigned comparison: </a:t>
            </a:r>
            <a:r>
              <a:rPr lang="en-AU" dirty="0" err="1">
                <a:latin typeface="Lucida Console" pitchFamily="49" charset="0"/>
              </a:rPr>
              <a:t>sltu</a:t>
            </a:r>
            <a:r>
              <a:rPr lang="en-AU" dirty="0"/>
              <a:t>, </a:t>
            </a:r>
            <a:r>
              <a:rPr lang="en-AU" dirty="0" err="1">
                <a:latin typeface="Lucida Console" pitchFamily="49" charset="0"/>
              </a:rPr>
              <a:t>sltui</a:t>
            </a:r>
            <a:endParaRPr lang="en-AU" dirty="0">
              <a:latin typeface="Lucida Console" pitchFamily="49" charset="0"/>
            </a:endParaRPr>
          </a:p>
          <a:p>
            <a:r>
              <a:rPr lang="en-AU" dirty="0"/>
              <a:t>Example</a:t>
            </a:r>
          </a:p>
          <a:p>
            <a:pPr lvl="1"/>
            <a:r>
              <a:rPr lang="en-AU" dirty="0"/>
              <a:t>$s0 = </a:t>
            </a:r>
            <a:r>
              <a:rPr lang="en-AU" sz="2400" dirty="0"/>
              <a:t>1111 1111 1111 1111 1111 1111 1111 1111</a:t>
            </a:r>
          </a:p>
          <a:p>
            <a:pPr lvl="1"/>
            <a:r>
              <a:rPr lang="en-AU" dirty="0"/>
              <a:t>$s1 = </a:t>
            </a:r>
            <a:r>
              <a:rPr lang="en-AU" sz="2400" dirty="0"/>
              <a:t>0000 0000 0000 0000 0000 0000 0000 0001</a:t>
            </a:r>
          </a:p>
          <a:p>
            <a:pPr lvl="1"/>
            <a:r>
              <a:rPr lang="en-AU" dirty="0" err="1">
                <a:latin typeface="Lucida Console" pitchFamily="49" charset="0"/>
              </a:rPr>
              <a:t>slt</a:t>
            </a:r>
            <a:r>
              <a:rPr lang="en-AU" dirty="0">
                <a:latin typeface="Lucida Console" pitchFamily="49" charset="0"/>
              </a:rPr>
              <a:t>  $t0, $s0, $s1  # signed</a:t>
            </a:r>
          </a:p>
          <a:p>
            <a:pPr lvl="2"/>
            <a:r>
              <a:rPr lang="en-AU" dirty="0">
                <a:cs typeface="Arial" pitchFamily="34" charset="0"/>
              </a:rPr>
              <a:t>–1 &lt; +1 </a:t>
            </a:r>
            <a:r>
              <a:rPr lang="en-AU" dirty="0">
                <a:cs typeface="Arial" pitchFamily="34" charset="0"/>
                <a:sym typeface="Symbol" pitchFamily="18" charset="2"/>
              </a:rPr>
              <a:t> $t0 = 1</a:t>
            </a:r>
          </a:p>
          <a:p>
            <a:pPr lvl="1"/>
            <a:r>
              <a:rPr lang="en-AU" dirty="0" err="1">
                <a:latin typeface="Lucida Console" pitchFamily="49" charset="0"/>
                <a:cs typeface="Arial" pitchFamily="34" charset="0"/>
                <a:sym typeface="Symbol" pitchFamily="18" charset="2"/>
              </a:rPr>
              <a:t>sltu</a:t>
            </a:r>
            <a:r>
              <a:rPr lang="en-AU" dirty="0">
                <a:latin typeface="Lucida Console" pitchFamily="49" charset="0"/>
                <a:cs typeface="Arial" pitchFamily="34" charset="0"/>
                <a:sym typeface="Symbol" pitchFamily="18" charset="2"/>
              </a:rPr>
              <a:t> $t0, $s0, $s1  # unsigned</a:t>
            </a:r>
          </a:p>
          <a:p>
            <a:pPr lvl="2"/>
            <a:r>
              <a:rPr lang="en-US" dirty="0"/>
              <a:t>+4,294,967,295 &gt; +1 </a:t>
            </a:r>
            <a:r>
              <a:rPr lang="en-AU" dirty="0">
                <a:cs typeface="Arial" pitchFamily="34" charset="0"/>
                <a:sym typeface="Symbol" pitchFamily="18" charset="2"/>
              </a:rPr>
              <a:t> $t0 =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BFE5E02E-00FB-4BD1-9090-F2EDC2F22145}" type="slidenum">
              <a:rPr lang="en-AU"/>
              <a:pPr/>
              <a:t>14</a:t>
            </a:fld>
            <a:endParaRPr lang="en-AU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Calling</a:t>
            </a:r>
            <a:endParaRPr lang="en-AU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257800"/>
          </a:xfrm>
        </p:spPr>
        <p:txBody>
          <a:bodyPr>
            <a:normAutofit/>
          </a:bodyPr>
          <a:lstStyle/>
          <a:p>
            <a:pPr marL="609600" indent="-609600"/>
            <a:r>
              <a:rPr lang="en-US" sz="3200" dirty="0"/>
              <a:t>Steps required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sz="3200" dirty="0"/>
              <a:t>Place parameters in registers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sz="3200" dirty="0"/>
              <a:t>Transfer control to procedure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sz="3200" dirty="0"/>
              <a:t>Acquire storage for procedure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sz="3200" dirty="0"/>
              <a:t>Perform procedure’s operations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sz="3200" dirty="0"/>
              <a:t>Place result in register for caller</a:t>
            </a:r>
          </a:p>
          <a:p>
            <a:pPr marL="990600" lvl="1" indent="-533400">
              <a:buSzTx/>
              <a:buFont typeface="Wingdings" pitchFamily="2" charset="2"/>
              <a:buAutoNum type="arabicPeriod"/>
            </a:pPr>
            <a:r>
              <a:rPr lang="en-US" sz="3200" dirty="0"/>
              <a:t>Return to place of call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96CD517A-BBB2-410E-9B50-8E24B9E8D547}" type="slidenum">
              <a:rPr lang="en-AU"/>
              <a:pPr/>
              <a:t>15</a:t>
            </a:fld>
            <a:endParaRPr lang="en-AU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Usage</a:t>
            </a:r>
            <a:endParaRPr lang="en-AU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$a0 – $a3: arguments (</a:t>
            </a:r>
            <a:r>
              <a:rPr lang="en-US" sz="2800" dirty="0" err="1"/>
              <a:t>reg’s</a:t>
            </a:r>
            <a:r>
              <a:rPr lang="en-US" sz="2800" dirty="0"/>
              <a:t> 4 – 7)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$v0, $v1: result values (</a:t>
            </a:r>
            <a:r>
              <a:rPr lang="en-US" sz="2800" dirty="0" err="1"/>
              <a:t>reg’s</a:t>
            </a:r>
            <a:r>
              <a:rPr lang="en-US" sz="2800" dirty="0"/>
              <a:t> 2 and 3)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$t0 – $t9: temporaries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overwritten by </a:t>
            </a:r>
            <a:r>
              <a:rPr lang="en-US" sz="2400" dirty="0" err="1"/>
              <a:t>callee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$s0 – $s7: saved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Must be saved/restored by </a:t>
            </a:r>
            <a:r>
              <a:rPr lang="en-US" sz="2400" dirty="0" err="1"/>
              <a:t>callee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$</a:t>
            </a:r>
            <a:r>
              <a:rPr lang="en-US" sz="2800" dirty="0" err="1"/>
              <a:t>gp</a:t>
            </a:r>
            <a:r>
              <a:rPr lang="en-US" sz="2800" dirty="0"/>
              <a:t>: global pointer for static data (</a:t>
            </a:r>
            <a:r>
              <a:rPr lang="en-US" sz="2800" dirty="0" err="1"/>
              <a:t>reg</a:t>
            </a:r>
            <a:r>
              <a:rPr lang="en-US" sz="2800" dirty="0"/>
              <a:t> 28)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$sp: stack pointer (</a:t>
            </a:r>
            <a:r>
              <a:rPr lang="en-US" sz="2800" dirty="0" err="1"/>
              <a:t>reg</a:t>
            </a:r>
            <a:r>
              <a:rPr lang="en-US" sz="2800" dirty="0"/>
              <a:t> 29)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$</a:t>
            </a:r>
            <a:r>
              <a:rPr lang="en-US" sz="2800" dirty="0" err="1"/>
              <a:t>fp</a:t>
            </a:r>
            <a:r>
              <a:rPr lang="en-US" sz="2800" dirty="0"/>
              <a:t>: frame pointer (</a:t>
            </a:r>
            <a:r>
              <a:rPr lang="en-US" sz="2800" dirty="0" err="1"/>
              <a:t>reg</a:t>
            </a:r>
            <a:r>
              <a:rPr lang="en-US" sz="2800" dirty="0"/>
              <a:t> 30)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$</a:t>
            </a:r>
            <a:r>
              <a:rPr lang="en-US" sz="2800" dirty="0" err="1"/>
              <a:t>ra</a:t>
            </a:r>
            <a:r>
              <a:rPr lang="en-US" sz="2800" dirty="0"/>
              <a:t>: return address (</a:t>
            </a:r>
            <a:r>
              <a:rPr lang="en-US" sz="2800" dirty="0" err="1"/>
              <a:t>reg</a:t>
            </a:r>
            <a:r>
              <a:rPr lang="en-US" sz="2800" dirty="0"/>
              <a:t> 31)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CB7FED88-4B85-4369-A5CC-1DE724C97E55}" type="slidenum">
              <a:rPr lang="en-AU"/>
              <a:pPr/>
              <a:t>16</a:t>
            </a:fld>
            <a:endParaRPr lang="en-AU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Call Instructions</a:t>
            </a:r>
            <a:endParaRPr lang="en-AU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05800" cy="5254259"/>
          </a:xfrm>
        </p:spPr>
        <p:txBody>
          <a:bodyPr/>
          <a:lstStyle/>
          <a:p>
            <a:r>
              <a:rPr lang="en-US" dirty="0"/>
              <a:t>Procedure call: jump and link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err="1">
                <a:latin typeface="Lucida Console" pitchFamily="49" charset="0"/>
              </a:rPr>
              <a:t>jal</a:t>
            </a:r>
            <a:r>
              <a:rPr lang="en-US" sz="2800" dirty="0">
                <a:latin typeface="Lucida Console" pitchFamily="49" charset="0"/>
              </a:rPr>
              <a:t> </a:t>
            </a:r>
            <a:r>
              <a:rPr lang="en-US" sz="2800" dirty="0" err="1">
                <a:latin typeface="Lucida Console" pitchFamily="49" charset="0"/>
              </a:rPr>
              <a:t>ProcedureLabel</a:t>
            </a:r>
            <a:endParaRPr lang="en-US" sz="2800" dirty="0">
              <a:latin typeface="Lucida Console" pitchFamily="49" charset="0"/>
            </a:endParaRPr>
          </a:p>
          <a:p>
            <a:pPr lvl="1"/>
            <a:r>
              <a:rPr lang="en-US" dirty="0" smtClean="0"/>
              <a:t>Used in call a procedure </a:t>
            </a:r>
            <a:endParaRPr lang="en-US" dirty="0"/>
          </a:p>
          <a:p>
            <a:pPr lvl="1"/>
            <a:r>
              <a:rPr lang="en-US" dirty="0"/>
              <a:t>Jumps to target </a:t>
            </a:r>
            <a:r>
              <a:rPr lang="en-US" dirty="0" smtClean="0"/>
              <a:t>address and saves the return address in $</a:t>
            </a:r>
            <a:r>
              <a:rPr lang="en-US" dirty="0" err="1" smtClean="0"/>
              <a:t>ra</a:t>
            </a:r>
            <a:r>
              <a:rPr lang="en-US" dirty="0" smtClean="0"/>
              <a:t> (link)</a:t>
            </a:r>
          </a:p>
          <a:p>
            <a:pPr lvl="2"/>
            <a:r>
              <a:rPr lang="en-US" dirty="0"/>
              <a:t>Address of following instruction put in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/>
              <a:t>Procedure return: jump register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err="1">
                <a:latin typeface="Lucida Console" pitchFamily="49" charset="0"/>
              </a:rPr>
              <a:t>jr</a:t>
            </a:r>
            <a:r>
              <a:rPr lang="en-US" sz="2800" dirty="0">
                <a:latin typeface="Lucida Console" pitchFamily="49" charset="0"/>
              </a:rPr>
              <a:t> $</a:t>
            </a:r>
            <a:r>
              <a:rPr lang="en-US" sz="2800" dirty="0" err="1">
                <a:latin typeface="Lucida Console" pitchFamily="49" charset="0"/>
              </a:rPr>
              <a:t>ra</a:t>
            </a:r>
            <a:endParaRPr lang="en-US" sz="2800" dirty="0">
              <a:latin typeface="Lucida Console" pitchFamily="49" charset="0"/>
            </a:endParaRPr>
          </a:p>
          <a:p>
            <a:pPr lvl="1"/>
            <a:r>
              <a:rPr lang="en-US" dirty="0" smtClean="0"/>
              <a:t>Used to return after a procedure termination</a:t>
            </a:r>
          </a:p>
          <a:p>
            <a:pPr lvl="1"/>
            <a:r>
              <a:rPr lang="en-US" dirty="0" smtClean="0"/>
              <a:t>Copies </a:t>
            </a:r>
            <a:r>
              <a:rPr lang="en-US" dirty="0"/>
              <a:t>$</a:t>
            </a:r>
            <a:r>
              <a:rPr lang="en-US" dirty="0" err="1"/>
              <a:t>ra</a:t>
            </a:r>
            <a:r>
              <a:rPr lang="en-US" dirty="0"/>
              <a:t> to program counter</a:t>
            </a:r>
          </a:p>
          <a:p>
            <a:pPr lvl="1"/>
            <a:r>
              <a:rPr lang="en-US" dirty="0"/>
              <a:t>Can also be used for computed jumps</a:t>
            </a:r>
          </a:p>
          <a:p>
            <a:pPr lvl="2"/>
            <a:r>
              <a:rPr lang="en-US" dirty="0"/>
              <a:t>e.g., for case/switch statements</a:t>
            </a:r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CC6A34BA-30D6-4E82-9EBD-5996FEE95713}" type="slidenum">
              <a:rPr lang="en-AU"/>
              <a:pPr/>
              <a:t>17</a:t>
            </a:fld>
            <a:endParaRPr lang="en-AU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Leaf Procedure Example</a:t>
            </a:r>
            <a:endParaRPr lang="en-AU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1"/>
            <a:ext cx="83058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 code: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200" dirty="0" err="1">
                <a:latin typeface="Lucida Console" pitchFamily="49" charset="0"/>
              </a:rPr>
              <a:t>int</a:t>
            </a:r>
            <a:r>
              <a:rPr lang="en-US" sz="2200" dirty="0">
                <a:latin typeface="Lucida Console" pitchFamily="49" charset="0"/>
              </a:rPr>
              <a:t> </a:t>
            </a:r>
            <a:r>
              <a:rPr lang="en-US" sz="2200" dirty="0" err="1">
                <a:latin typeface="Lucida Console" pitchFamily="49" charset="0"/>
              </a:rPr>
              <a:t>leaf_example</a:t>
            </a:r>
            <a:r>
              <a:rPr lang="en-US" sz="2200" dirty="0">
                <a:latin typeface="Lucida Console" pitchFamily="49" charset="0"/>
              </a:rPr>
              <a:t> (</a:t>
            </a:r>
            <a:r>
              <a:rPr lang="en-US" sz="2200" dirty="0" err="1">
                <a:latin typeface="Lucida Console" pitchFamily="49" charset="0"/>
              </a:rPr>
              <a:t>int</a:t>
            </a:r>
            <a:r>
              <a:rPr lang="en-US" sz="2200" dirty="0">
                <a:latin typeface="Lucida Console" pitchFamily="49" charset="0"/>
              </a:rPr>
              <a:t> g, </a:t>
            </a:r>
            <a:r>
              <a:rPr lang="en-US" sz="2200" dirty="0" err="1" smtClean="0">
                <a:latin typeface="Lucida Console" pitchFamily="49" charset="0"/>
              </a:rPr>
              <a:t>int</a:t>
            </a:r>
            <a:r>
              <a:rPr lang="en-US" sz="2200" dirty="0" smtClean="0">
                <a:latin typeface="Lucida Console" pitchFamily="49" charset="0"/>
              </a:rPr>
              <a:t> h</a:t>
            </a:r>
            <a:r>
              <a:rPr lang="en-US" sz="2200" dirty="0">
                <a:latin typeface="Lucida Console" pitchFamily="49" charset="0"/>
              </a:rPr>
              <a:t>, </a:t>
            </a:r>
            <a:r>
              <a:rPr lang="en-US" sz="2200" dirty="0" err="1" smtClean="0">
                <a:latin typeface="Lucida Console" pitchFamily="49" charset="0"/>
              </a:rPr>
              <a:t>int</a:t>
            </a:r>
            <a:r>
              <a:rPr lang="en-US" sz="2200" dirty="0" smtClean="0">
                <a:latin typeface="Lucida Console" pitchFamily="49" charset="0"/>
              </a:rPr>
              <a:t> i</a:t>
            </a:r>
            <a:r>
              <a:rPr lang="en-US" sz="2200" dirty="0">
                <a:latin typeface="Lucida Console" pitchFamily="49" charset="0"/>
              </a:rPr>
              <a:t>, </a:t>
            </a:r>
            <a:r>
              <a:rPr lang="en-US" sz="2200" dirty="0" err="1" smtClean="0">
                <a:latin typeface="Lucida Console" pitchFamily="49" charset="0"/>
              </a:rPr>
              <a:t>int</a:t>
            </a:r>
            <a:r>
              <a:rPr lang="en-US" sz="2200" dirty="0" smtClean="0">
                <a:latin typeface="Lucida Console" pitchFamily="49" charset="0"/>
              </a:rPr>
              <a:t> j</a:t>
            </a:r>
            <a:r>
              <a:rPr lang="en-US" sz="2200" dirty="0">
                <a:latin typeface="Lucida Console" pitchFamily="49" charset="0"/>
              </a:rPr>
              <a:t>)</a:t>
            </a:r>
            <a:br>
              <a:rPr lang="en-US" sz="2200" dirty="0">
                <a:latin typeface="Lucida Console" pitchFamily="49" charset="0"/>
              </a:rPr>
            </a:br>
            <a:r>
              <a:rPr lang="en-US" sz="2200" dirty="0">
                <a:latin typeface="Lucida Console" pitchFamily="49" charset="0"/>
              </a:rPr>
              <a:t>{ </a:t>
            </a:r>
            <a:r>
              <a:rPr lang="en-US" sz="2200" dirty="0" err="1">
                <a:latin typeface="Lucida Console" pitchFamily="49" charset="0"/>
              </a:rPr>
              <a:t>int</a:t>
            </a:r>
            <a:r>
              <a:rPr lang="en-US" sz="2200" dirty="0">
                <a:latin typeface="Lucida Console" pitchFamily="49" charset="0"/>
              </a:rPr>
              <a:t> f;</a:t>
            </a:r>
            <a:br>
              <a:rPr lang="en-US" sz="2200" dirty="0">
                <a:latin typeface="Lucida Console" pitchFamily="49" charset="0"/>
              </a:rPr>
            </a:br>
            <a:r>
              <a:rPr lang="en-US" sz="2200" dirty="0">
                <a:latin typeface="Lucida Console" pitchFamily="49" charset="0"/>
              </a:rPr>
              <a:t>  f = (g + h) - (i + j);</a:t>
            </a:r>
            <a:br>
              <a:rPr lang="en-US" sz="2200" dirty="0">
                <a:latin typeface="Lucida Console" pitchFamily="49" charset="0"/>
              </a:rPr>
            </a:br>
            <a:r>
              <a:rPr lang="en-US" sz="2200" dirty="0">
                <a:latin typeface="Lucida Console" pitchFamily="49" charset="0"/>
              </a:rPr>
              <a:t>  return f;</a:t>
            </a:r>
            <a:br>
              <a:rPr lang="en-US" sz="2200" dirty="0">
                <a:latin typeface="Lucida Console" pitchFamily="49" charset="0"/>
              </a:rPr>
            </a:br>
            <a:r>
              <a:rPr lang="en-US" sz="2200" dirty="0" smtClean="0">
                <a:latin typeface="Lucida Console" pitchFamily="49" charset="0"/>
              </a:rPr>
              <a:t>}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sz="1400" dirty="0">
              <a:latin typeface="Lucida Console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Arguments g, …, j in $a0, …, $a3</a:t>
            </a:r>
          </a:p>
          <a:p>
            <a:pPr>
              <a:lnSpc>
                <a:spcPct val="110000"/>
              </a:lnSpc>
            </a:pPr>
            <a:r>
              <a:rPr lang="en-US" dirty="0"/>
              <a:t>f in $s0 (hence, need to save $s0 on stack)</a:t>
            </a:r>
          </a:p>
          <a:p>
            <a:pPr>
              <a:lnSpc>
                <a:spcPct val="110000"/>
              </a:lnSpc>
            </a:pPr>
            <a:r>
              <a:rPr lang="en-US" dirty="0"/>
              <a:t>Result in $</a:t>
            </a:r>
            <a:r>
              <a:rPr lang="en-US" dirty="0" smtClean="0"/>
              <a:t>v0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We need to spill 3 registers from the stack to save $s0, $t0, and $t1 necessary for the computation.</a:t>
            </a:r>
            <a:endParaRPr lang="en-A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84D6C10F-5EB1-4474-B01B-BB74ED4892E2}" type="slidenum">
              <a:rPr lang="en-AU"/>
              <a:pPr/>
              <a:t>18</a:t>
            </a:fld>
            <a:endParaRPr lang="en-AU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76200" y="1764507"/>
            <a:ext cx="6858000" cy="40266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Leaf Procedure Example</a:t>
            </a:r>
            <a:endParaRPr lang="en-AU"/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7086599" y="1828800"/>
            <a:ext cx="191302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  <a:latin typeface="Tahoma" pitchFamily="34" charset="0"/>
              </a:rPr>
              <a:t>Need registers?</a:t>
            </a:r>
          </a:p>
          <a:p>
            <a:r>
              <a:rPr lang="en-US" u="sng" dirty="0" smtClean="0">
                <a:solidFill>
                  <a:srgbClr val="FF0000"/>
                </a:solidFill>
                <a:latin typeface="Tahoma" pitchFamily="34" charset="0"/>
              </a:rPr>
              <a:t>Spill registers from the stack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ahoma" pitchFamily="34" charset="0"/>
              </a:rPr>
              <a:t>Prepare stack to receive $s0, $t0 and $t1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ahoma" pitchFamily="34" charset="0"/>
              </a:rPr>
              <a:t>Mem</a:t>
            </a:r>
            <a:r>
              <a:rPr lang="en-US" dirty="0" smtClean="0">
                <a:latin typeface="Tahoma" pitchFamily="34" charset="0"/>
              </a:rPr>
              <a:t> address increase </a:t>
            </a:r>
            <a:r>
              <a:rPr lang="en-US" dirty="0" smtClean="0">
                <a:latin typeface="Tahoma" pitchFamily="34" charset="0"/>
                <a:sym typeface="Symbol"/>
              </a:rPr>
              <a:t>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ahoma" pitchFamily="34" charset="0"/>
              </a:rPr>
              <a:t>Stack grows </a:t>
            </a:r>
            <a:r>
              <a:rPr lang="en-US" dirty="0" smtClean="0">
                <a:latin typeface="Tahoma" pitchFamily="34" charset="0"/>
                <a:sym typeface="Symbol"/>
              </a:rPr>
              <a:t></a:t>
            </a:r>
            <a:r>
              <a:rPr lang="en-US" dirty="0" smtClean="0">
                <a:latin typeface="Tahoma" pitchFamily="34" charset="0"/>
              </a:rPr>
              <a:t> (so pointer decreased by 12)</a:t>
            </a:r>
            <a:endParaRPr lang="en-US" dirty="0">
              <a:latin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ahoma" pitchFamily="34" charset="0"/>
              </a:rPr>
              <a:t>Restore $s0, $t0 and $t1 from stack</a:t>
            </a:r>
            <a:endParaRPr lang="en-AU" dirty="0" smtClean="0">
              <a:latin typeface="Tahoma" pitchFamily="34" charset="0"/>
            </a:endParaRPr>
          </a:p>
          <a:p>
            <a:endParaRPr lang="en-AU" dirty="0">
              <a:latin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0" y="182940"/>
            <a:ext cx="4267200" cy="1569660"/>
          </a:xfrm>
          <a:prstGeom prst="rect">
            <a:avLst/>
          </a:prstGeom>
          <a:solidFill>
            <a:srgbClr val="C6E6A2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leaf_example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g, 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h, </a:t>
            </a:r>
          </a:p>
          <a:p>
            <a:r>
              <a:rPr lang="en-US" sz="1600" dirty="0">
                <a:latin typeface="Lucida Console" pitchFamily="49" charset="0"/>
              </a:rPr>
              <a:t>	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i, 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j)</a:t>
            </a:r>
            <a:br>
              <a:rPr lang="en-US" sz="1600" dirty="0" smtClean="0">
                <a:latin typeface="Lucida Console" pitchFamily="49" charset="0"/>
              </a:rPr>
            </a:br>
            <a:r>
              <a:rPr lang="en-US" sz="1600" dirty="0" smtClean="0">
                <a:latin typeface="Lucida Console" pitchFamily="49" charset="0"/>
              </a:rPr>
              <a:t>{ 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f;</a:t>
            </a:r>
            <a:br>
              <a:rPr lang="en-US" sz="1600" dirty="0" smtClean="0">
                <a:latin typeface="Lucida Console" pitchFamily="49" charset="0"/>
              </a:rPr>
            </a:br>
            <a:r>
              <a:rPr lang="en-US" sz="1600" dirty="0" smtClean="0">
                <a:latin typeface="Lucida Console" pitchFamily="49" charset="0"/>
              </a:rPr>
              <a:t>  f = (g + h) - (i + j);</a:t>
            </a:r>
            <a:br>
              <a:rPr lang="en-US" sz="1600" dirty="0" smtClean="0">
                <a:latin typeface="Lucida Console" pitchFamily="49" charset="0"/>
              </a:rPr>
            </a:br>
            <a:r>
              <a:rPr lang="en-US" sz="1600" dirty="0" smtClean="0">
                <a:latin typeface="Lucida Console" pitchFamily="49" charset="0"/>
              </a:rPr>
              <a:t>  return f;</a:t>
            </a:r>
            <a:br>
              <a:rPr lang="en-US" sz="1600" dirty="0" smtClean="0">
                <a:latin typeface="Lucida Console" pitchFamily="49" charset="0"/>
              </a:rPr>
            </a:br>
            <a:r>
              <a:rPr lang="en-US" sz="1600" dirty="0" smtClean="0">
                <a:latin typeface="Lucida Console" pitchFamily="49" charset="0"/>
              </a:rPr>
              <a:t>}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180930" y="1226462"/>
            <a:ext cx="6981869" cy="5479138"/>
          </a:xfrm>
          <a:prstGeom prst="rect">
            <a:avLst/>
          </a:prstGeom>
        </p:spPr>
        <p:txBody>
          <a:bodyPr wrap="square">
            <a:normAutofit fontScale="92500"/>
          </a:bodyPr>
          <a:lstStyle/>
          <a:p>
            <a:r>
              <a:rPr lang="en-US" sz="2400" dirty="0"/>
              <a:t>MIPS code: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Lucida Console" pitchFamily="49" charset="0"/>
              </a:rPr>
              <a:t>	</a:t>
            </a:r>
            <a:endParaRPr lang="en-US" sz="1600" dirty="0" smtClean="0">
              <a:latin typeface="Lucida Console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err="1">
                <a:latin typeface="Calibri" pitchFamily="34" charset="0"/>
              </a:rPr>
              <a:t>l</a:t>
            </a:r>
            <a:r>
              <a:rPr lang="en-US" sz="2000" dirty="0" err="1" smtClean="0">
                <a:latin typeface="Calibri" pitchFamily="34" charset="0"/>
              </a:rPr>
              <a:t>eaf_example</a:t>
            </a:r>
            <a:r>
              <a:rPr lang="en-US" sz="2000" dirty="0" smtClean="0">
                <a:latin typeface="Calibri" pitchFamily="34" charset="0"/>
              </a:rPr>
              <a:t>:</a:t>
            </a:r>
            <a:r>
              <a:rPr lang="en-US" sz="2000" dirty="0">
                <a:latin typeface="Calibri" pitchFamily="34" charset="0"/>
              </a:rPr>
              <a:t/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dirty="0" err="1">
                <a:latin typeface="Calibri" pitchFamily="34" charset="0"/>
              </a:rPr>
              <a:t>addi</a:t>
            </a:r>
            <a:r>
              <a:rPr lang="en-US" sz="2000" dirty="0">
                <a:latin typeface="Calibri" pitchFamily="34" charset="0"/>
              </a:rPr>
              <a:t> $</a:t>
            </a:r>
            <a:r>
              <a:rPr lang="en-US" sz="2000" dirty="0" err="1">
                <a:latin typeface="Calibri" pitchFamily="34" charset="0"/>
              </a:rPr>
              <a:t>sp</a:t>
            </a:r>
            <a:r>
              <a:rPr lang="en-US" sz="2000" dirty="0">
                <a:latin typeface="Calibri" pitchFamily="34" charset="0"/>
              </a:rPr>
              <a:t>, $</a:t>
            </a:r>
            <a:r>
              <a:rPr lang="en-US" sz="2000" dirty="0" err="1">
                <a:latin typeface="Calibri" pitchFamily="34" charset="0"/>
              </a:rPr>
              <a:t>sp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-12     # </a:t>
            </a:r>
            <a:r>
              <a:rPr lang="en-US" sz="2000" dirty="0">
                <a:latin typeface="Calibri" pitchFamily="34" charset="0"/>
              </a:rPr>
              <a:t>adjust stack for </a:t>
            </a:r>
            <a:r>
              <a:rPr lang="en-US" sz="2000" dirty="0" smtClean="0">
                <a:latin typeface="Calibri" pitchFamily="34" charset="0"/>
              </a:rPr>
              <a:t>3 </a:t>
            </a:r>
            <a:r>
              <a:rPr lang="en-US" sz="2000" dirty="0">
                <a:latin typeface="Calibri" pitchFamily="34" charset="0"/>
              </a:rPr>
              <a:t>items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 	</a:t>
            </a:r>
            <a:r>
              <a:rPr lang="en-US" sz="2000" dirty="0" err="1">
                <a:latin typeface="Calibri" pitchFamily="34" charset="0"/>
              </a:rPr>
              <a:t>sw</a:t>
            </a:r>
            <a:r>
              <a:rPr lang="en-US" sz="2000" dirty="0">
                <a:latin typeface="Calibri" pitchFamily="34" charset="0"/>
              </a:rPr>
              <a:t>    </a:t>
            </a:r>
            <a:r>
              <a:rPr lang="en-US" sz="2000" dirty="0" smtClean="0">
                <a:latin typeface="Calibri" pitchFamily="34" charset="0"/>
              </a:rPr>
              <a:t>$t1, 8($</a:t>
            </a:r>
            <a:r>
              <a:rPr lang="en-US" sz="2000" dirty="0" err="1">
                <a:latin typeface="Calibri" pitchFamily="34" charset="0"/>
              </a:rPr>
              <a:t>sp</a:t>
            </a:r>
            <a:r>
              <a:rPr lang="en-US" sz="2000" dirty="0">
                <a:latin typeface="Calibri" pitchFamily="34" charset="0"/>
              </a:rPr>
              <a:t>)     	</a:t>
            </a:r>
            <a:r>
              <a:rPr lang="en-US" sz="2000" dirty="0" smtClean="0">
                <a:latin typeface="Calibri" pitchFamily="34" charset="0"/>
              </a:rPr>
              <a:t>   # </a:t>
            </a:r>
            <a:r>
              <a:rPr lang="en-US" sz="2000" dirty="0">
                <a:latin typeface="Calibri" pitchFamily="34" charset="0"/>
              </a:rPr>
              <a:t>save </a:t>
            </a:r>
            <a:r>
              <a:rPr lang="en-US" sz="2000" dirty="0" smtClean="0">
                <a:latin typeface="Calibri" pitchFamily="34" charset="0"/>
              </a:rPr>
              <a:t>register $t1 for use afterward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sw</a:t>
            </a:r>
            <a:r>
              <a:rPr lang="en-US" sz="2000" dirty="0" smtClean="0">
                <a:latin typeface="Calibri" pitchFamily="34" charset="0"/>
              </a:rPr>
              <a:t>    $t0, 4($</a:t>
            </a:r>
            <a:r>
              <a:rPr lang="en-US" sz="2000" dirty="0" err="1">
                <a:latin typeface="Calibri" pitchFamily="34" charset="0"/>
              </a:rPr>
              <a:t>sp</a:t>
            </a:r>
            <a:r>
              <a:rPr lang="en-US" sz="2000" dirty="0">
                <a:latin typeface="Calibri" pitchFamily="34" charset="0"/>
              </a:rPr>
              <a:t>)     </a:t>
            </a:r>
            <a:r>
              <a:rPr lang="en-US" sz="2000" dirty="0" smtClean="0">
                <a:latin typeface="Calibri" pitchFamily="34" charset="0"/>
              </a:rPr>
              <a:t>   # </a:t>
            </a:r>
            <a:r>
              <a:rPr lang="en-US" sz="2000" dirty="0">
                <a:latin typeface="Calibri" pitchFamily="34" charset="0"/>
              </a:rPr>
              <a:t>save register $</a:t>
            </a:r>
            <a:r>
              <a:rPr lang="en-US" sz="2000" dirty="0" smtClean="0">
                <a:latin typeface="Calibri" pitchFamily="34" charset="0"/>
              </a:rPr>
              <a:t>t0 </a:t>
            </a:r>
            <a:r>
              <a:rPr lang="en-US" sz="2000" dirty="0">
                <a:latin typeface="Calibri" pitchFamily="34" charset="0"/>
              </a:rPr>
              <a:t>for use </a:t>
            </a:r>
            <a:r>
              <a:rPr lang="en-US" sz="2000" dirty="0" smtClean="0">
                <a:latin typeface="Calibri" pitchFamily="34" charset="0"/>
              </a:rPr>
              <a:t>afterward</a:t>
            </a:r>
            <a:r>
              <a:rPr lang="en-US" sz="2000" dirty="0">
                <a:latin typeface="Calibri" pitchFamily="34" charset="0"/>
              </a:rPr>
              <a:t/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 	</a:t>
            </a:r>
            <a:r>
              <a:rPr lang="en-US" sz="2000" dirty="0" err="1" smtClean="0">
                <a:latin typeface="Calibri" pitchFamily="34" charset="0"/>
              </a:rPr>
              <a:t>sw</a:t>
            </a:r>
            <a:r>
              <a:rPr lang="en-US" sz="2000" dirty="0" smtClean="0">
                <a:latin typeface="Calibri" pitchFamily="34" charset="0"/>
              </a:rPr>
              <a:t>    </a:t>
            </a:r>
            <a:r>
              <a:rPr lang="en-US" sz="2000" dirty="0">
                <a:latin typeface="Calibri" pitchFamily="34" charset="0"/>
              </a:rPr>
              <a:t>$t0, </a:t>
            </a:r>
            <a:r>
              <a:rPr lang="en-US" sz="2000" dirty="0" smtClean="0">
                <a:latin typeface="Calibri" pitchFamily="34" charset="0"/>
              </a:rPr>
              <a:t>0($</a:t>
            </a:r>
            <a:r>
              <a:rPr lang="en-US" sz="2000" dirty="0" err="1">
                <a:latin typeface="Calibri" pitchFamily="34" charset="0"/>
              </a:rPr>
              <a:t>sp</a:t>
            </a:r>
            <a:r>
              <a:rPr lang="en-US" sz="2000" dirty="0">
                <a:latin typeface="Calibri" pitchFamily="34" charset="0"/>
              </a:rPr>
              <a:t>)     	</a:t>
            </a:r>
            <a:r>
              <a:rPr lang="en-US" sz="2000" dirty="0" smtClean="0">
                <a:latin typeface="Calibri" pitchFamily="34" charset="0"/>
              </a:rPr>
              <a:t>   # </a:t>
            </a:r>
            <a:r>
              <a:rPr lang="en-US" sz="2000" dirty="0">
                <a:latin typeface="Calibri" pitchFamily="34" charset="0"/>
              </a:rPr>
              <a:t>save register </a:t>
            </a:r>
            <a:r>
              <a:rPr lang="en-US" sz="2000" dirty="0" smtClean="0">
                <a:latin typeface="Calibri" pitchFamily="34" charset="0"/>
              </a:rPr>
              <a:t>$s0 </a:t>
            </a:r>
            <a:r>
              <a:rPr lang="en-US" sz="2000" dirty="0">
                <a:latin typeface="Calibri" pitchFamily="34" charset="0"/>
              </a:rPr>
              <a:t>for use afterward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alibri" pitchFamily="34" charset="0"/>
              </a:rPr>
              <a:t>	add  $t0</a:t>
            </a:r>
            <a:r>
              <a:rPr lang="en-US" sz="2000" dirty="0">
                <a:latin typeface="Calibri" pitchFamily="34" charset="0"/>
              </a:rPr>
              <a:t>, $a0, </a:t>
            </a:r>
            <a:r>
              <a:rPr lang="en-US" sz="2000" dirty="0" smtClean="0">
                <a:latin typeface="Calibri" pitchFamily="34" charset="0"/>
              </a:rPr>
              <a:t>$a1    # register $</a:t>
            </a: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dirty="0" smtClean="0">
                <a:latin typeface="Calibri" pitchFamily="34" charset="0"/>
              </a:rPr>
              <a:t>0 contains </a:t>
            </a:r>
            <a:r>
              <a:rPr lang="en-US" sz="2000" dirty="0" err="1" smtClean="0">
                <a:latin typeface="Calibri" pitchFamily="34" charset="0"/>
              </a:rPr>
              <a:t>g+h</a:t>
            </a:r>
            <a:r>
              <a:rPr lang="en-US" sz="2000" dirty="0">
                <a:latin typeface="Calibri" pitchFamily="34" charset="0"/>
              </a:rPr>
              <a:t/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 	add  $</a:t>
            </a:r>
            <a:r>
              <a:rPr lang="en-US" sz="2000" dirty="0" smtClean="0">
                <a:latin typeface="Calibri" pitchFamily="34" charset="0"/>
              </a:rPr>
              <a:t>t1, </a:t>
            </a:r>
            <a:r>
              <a:rPr lang="en-US" sz="2000" dirty="0">
                <a:latin typeface="Calibri" pitchFamily="34" charset="0"/>
              </a:rPr>
              <a:t>$</a:t>
            </a:r>
            <a:r>
              <a:rPr lang="en-US" sz="2000" dirty="0" smtClean="0">
                <a:latin typeface="Calibri" pitchFamily="34" charset="0"/>
              </a:rPr>
              <a:t>a2, </a:t>
            </a:r>
            <a:r>
              <a:rPr lang="en-US" sz="2000" dirty="0">
                <a:latin typeface="Calibri" pitchFamily="34" charset="0"/>
              </a:rPr>
              <a:t>$</a:t>
            </a:r>
            <a:r>
              <a:rPr lang="en-US" sz="2000" dirty="0" smtClean="0">
                <a:latin typeface="Calibri" pitchFamily="34" charset="0"/>
              </a:rPr>
              <a:t>a3    </a:t>
            </a:r>
            <a:r>
              <a:rPr lang="en-US" sz="2000" dirty="0">
                <a:latin typeface="Calibri" pitchFamily="34" charset="0"/>
              </a:rPr>
              <a:t># register $</a:t>
            </a:r>
            <a:r>
              <a:rPr lang="en-US" sz="2000" dirty="0" smtClean="0">
                <a:latin typeface="Calibri" pitchFamily="34" charset="0"/>
              </a:rPr>
              <a:t>t1 </a:t>
            </a:r>
            <a:r>
              <a:rPr lang="en-US" sz="2000" dirty="0">
                <a:latin typeface="Calibri" pitchFamily="34" charset="0"/>
              </a:rPr>
              <a:t>contains </a:t>
            </a:r>
            <a:r>
              <a:rPr lang="en-US" sz="2000" dirty="0" err="1" smtClean="0">
                <a:latin typeface="Calibri" pitchFamily="34" charset="0"/>
              </a:rPr>
              <a:t>i+j</a:t>
            </a:r>
            <a:r>
              <a:rPr lang="en-US" sz="2000" dirty="0">
                <a:latin typeface="Calibri" pitchFamily="34" charset="0"/>
              </a:rPr>
              <a:t/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    </a:t>
            </a: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</a:rPr>
              <a:t>sub  $s0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$t0, $t1      # f = $t0-$t1</a:t>
            </a:r>
          </a:p>
          <a:p>
            <a:r>
              <a:rPr lang="en-US" sz="2000" dirty="0" smtClean="0">
                <a:latin typeface="Calibri" pitchFamily="34" charset="0"/>
              </a:rPr>
              <a:t>    </a:t>
            </a: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</a:rPr>
              <a:t>add $v0, </a:t>
            </a:r>
            <a:r>
              <a:rPr lang="en-US" sz="2000" dirty="0">
                <a:latin typeface="Calibri" pitchFamily="34" charset="0"/>
              </a:rPr>
              <a:t>$</a:t>
            </a:r>
            <a:r>
              <a:rPr lang="en-US" sz="2000" dirty="0" smtClean="0">
                <a:latin typeface="Calibri" pitchFamily="34" charset="0"/>
              </a:rPr>
              <a:t>s0, $zero  # return f via $v0=$s0+0</a:t>
            </a:r>
            <a:r>
              <a:rPr lang="en-US" sz="2000" dirty="0">
                <a:latin typeface="Calibri" pitchFamily="34" charset="0"/>
              </a:rPr>
              <a:t/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 	</a:t>
            </a:r>
            <a:r>
              <a:rPr lang="en-US" sz="2000" dirty="0" err="1" smtClean="0">
                <a:latin typeface="Calibri" pitchFamily="34" charset="0"/>
              </a:rPr>
              <a:t>lw</a:t>
            </a:r>
            <a:r>
              <a:rPr lang="en-US" sz="2000" dirty="0" smtClean="0">
                <a:latin typeface="Calibri" pitchFamily="34" charset="0"/>
              </a:rPr>
              <a:t>    $s0, 0($</a:t>
            </a:r>
            <a:r>
              <a:rPr lang="en-US" sz="2000" dirty="0" err="1">
                <a:latin typeface="Calibri" pitchFamily="34" charset="0"/>
              </a:rPr>
              <a:t>sp</a:t>
            </a:r>
            <a:r>
              <a:rPr lang="en-US" sz="2000" dirty="0">
                <a:latin typeface="Calibri" pitchFamily="34" charset="0"/>
              </a:rPr>
              <a:t>)     	</a:t>
            </a:r>
            <a:r>
              <a:rPr lang="en-US" sz="2000" dirty="0" smtClean="0">
                <a:latin typeface="Calibri" pitchFamily="34" charset="0"/>
              </a:rPr>
              <a:t>    # restore register $s0 for caller</a:t>
            </a:r>
          </a:p>
          <a:p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lw</a:t>
            </a:r>
            <a:r>
              <a:rPr lang="en-US" sz="2000" dirty="0" smtClean="0">
                <a:latin typeface="Calibri" pitchFamily="34" charset="0"/>
              </a:rPr>
              <a:t>    </a:t>
            </a:r>
            <a:r>
              <a:rPr lang="en-US" sz="2000" dirty="0">
                <a:latin typeface="Calibri" pitchFamily="34" charset="0"/>
              </a:rPr>
              <a:t>$t0, 4($</a:t>
            </a:r>
            <a:r>
              <a:rPr lang="en-US" sz="2000" dirty="0" err="1">
                <a:latin typeface="Calibri" pitchFamily="34" charset="0"/>
              </a:rPr>
              <a:t>sp</a:t>
            </a:r>
            <a:r>
              <a:rPr lang="en-US" sz="2000" dirty="0">
                <a:latin typeface="Calibri" pitchFamily="34" charset="0"/>
              </a:rPr>
              <a:t>)     	</a:t>
            </a:r>
            <a:r>
              <a:rPr lang="en-US" sz="2000" dirty="0" smtClean="0">
                <a:latin typeface="Calibri" pitchFamily="34" charset="0"/>
              </a:rPr>
              <a:t>   # </a:t>
            </a:r>
            <a:r>
              <a:rPr lang="en-US" sz="2000" dirty="0">
                <a:latin typeface="Calibri" pitchFamily="34" charset="0"/>
              </a:rPr>
              <a:t>restore register $s0 for caller</a:t>
            </a:r>
          </a:p>
          <a:p>
            <a:r>
              <a:rPr lang="en-US" sz="2000" dirty="0" smtClean="0">
                <a:latin typeface="Calibri" pitchFamily="34" charset="0"/>
              </a:rPr>
              <a:t>    </a:t>
            </a:r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lw</a:t>
            </a:r>
            <a:r>
              <a:rPr lang="en-US" sz="2000" dirty="0" smtClean="0">
                <a:latin typeface="Calibri" pitchFamily="34" charset="0"/>
              </a:rPr>
              <a:t>    </a:t>
            </a:r>
            <a:r>
              <a:rPr lang="en-US" sz="2000" dirty="0">
                <a:latin typeface="Calibri" pitchFamily="34" charset="0"/>
              </a:rPr>
              <a:t>$</a:t>
            </a:r>
            <a:r>
              <a:rPr lang="en-US" sz="2000" dirty="0" smtClean="0">
                <a:latin typeface="Calibri" pitchFamily="34" charset="0"/>
              </a:rPr>
              <a:t>t1, 8($</a:t>
            </a:r>
            <a:r>
              <a:rPr lang="en-US" sz="2000" dirty="0" err="1">
                <a:latin typeface="Calibri" pitchFamily="34" charset="0"/>
              </a:rPr>
              <a:t>sp</a:t>
            </a:r>
            <a:r>
              <a:rPr lang="en-US" sz="2000" dirty="0">
                <a:latin typeface="Calibri" pitchFamily="34" charset="0"/>
              </a:rPr>
              <a:t>)     	</a:t>
            </a:r>
            <a:r>
              <a:rPr lang="en-US" sz="2000" dirty="0" smtClean="0">
                <a:latin typeface="Calibri" pitchFamily="34" charset="0"/>
              </a:rPr>
              <a:t>   # </a:t>
            </a:r>
            <a:r>
              <a:rPr lang="en-US" sz="2000" dirty="0">
                <a:latin typeface="Calibri" pitchFamily="34" charset="0"/>
              </a:rPr>
              <a:t>restore register $s0 for caller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jr</a:t>
            </a:r>
            <a:r>
              <a:rPr lang="en-US" sz="2000" dirty="0" smtClean="0">
                <a:latin typeface="Calibri" pitchFamily="34" charset="0"/>
              </a:rPr>
              <a:t>      </a:t>
            </a:r>
            <a:r>
              <a:rPr lang="en-US" sz="2000" dirty="0">
                <a:latin typeface="Calibri" pitchFamily="34" charset="0"/>
              </a:rPr>
              <a:t>$</a:t>
            </a:r>
            <a:r>
              <a:rPr lang="en-US" sz="2000" dirty="0" err="1">
                <a:latin typeface="Calibri" pitchFamily="34" charset="0"/>
              </a:rPr>
              <a:t>ra</a:t>
            </a:r>
            <a:r>
              <a:rPr lang="en-US" sz="2000" dirty="0">
                <a:latin typeface="Calibri" pitchFamily="34" charset="0"/>
              </a:rPr>
              <a:t>             	</a:t>
            </a:r>
            <a:r>
              <a:rPr lang="en-US" sz="2000" dirty="0" smtClean="0">
                <a:latin typeface="Calibri" pitchFamily="34" charset="0"/>
              </a:rPr>
              <a:t>   # jump back to the calling routine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7E9905C9-4C3A-4BD9-AAEE-67D89D2B888A}" type="slidenum">
              <a:rPr lang="en-AU"/>
              <a:pPr/>
              <a:t>19</a:t>
            </a:fld>
            <a:endParaRPr lang="en-AU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Non-Leaf Procedures</a:t>
            </a:r>
            <a:endParaRPr lang="en-AU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3606115"/>
          </a:xfrm>
        </p:spPr>
        <p:txBody>
          <a:bodyPr/>
          <a:lstStyle/>
          <a:p>
            <a:r>
              <a:rPr lang="en-US" sz="2800" dirty="0"/>
              <a:t>Procedures that call other procedures</a:t>
            </a:r>
          </a:p>
          <a:p>
            <a:r>
              <a:rPr lang="en-US" sz="2800" dirty="0"/>
              <a:t>For nested call, caller needs to save on the stack:</a:t>
            </a:r>
          </a:p>
          <a:p>
            <a:pPr lvl="1"/>
            <a:r>
              <a:rPr lang="en-US" sz="2800" dirty="0" smtClean="0"/>
              <a:t> Its </a:t>
            </a:r>
            <a:r>
              <a:rPr lang="en-US" sz="2800" dirty="0"/>
              <a:t>return address</a:t>
            </a:r>
          </a:p>
          <a:p>
            <a:pPr lvl="1"/>
            <a:r>
              <a:rPr lang="en-US" sz="2800" dirty="0" smtClean="0"/>
              <a:t> Any </a:t>
            </a:r>
            <a:r>
              <a:rPr lang="en-US" sz="2800" dirty="0"/>
              <a:t>arguments and temporaries needed after the call</a:t>
            </a:r>
          </a:p>
          <a:p>
            <a:r>
              <a:rPr lang="en-US" sz="2800" dirty="0"/>
              <a:t>Restore from the stack after the call</a:t>
            </a:r>
            <a:endParaRPr lang="en-A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4EF8A7D0-F244-45CF-B4AC-C930EB4BDE99}" type="slidenum">
              <a:rPr lang="en-AU"/>
              <a:pPr/>
              <a:t>2</a:t>
            </a:fld>
            <a:endParaRPr lang="en-AU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Operations</a:t>
            </a:r>
            <a:endParaRPr lang="en-AU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r>
              <a:rPr lang="en-US"/>
              <a:t>Instructions for bitwise manipulation</a:t>
            </a:r>
            <a:endParaRPr lang="en-AU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1042988" y="1916113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/>
                <a:gridCol w="1366838"/>
                <a:gridCol w="1512887"/>
                <a:gridCol w="2087563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Operation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Java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MIPS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Shift left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&lt;&lt;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&lt;&lt;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Shift right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&gt;&gt;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&gt;&gt;&gt;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Bitwise AND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&amp;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&amp;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andi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Bitwise OR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|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|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ori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Bitwise NOT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nor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5497" name="Rectangle 41"/>
          <p:cNvSpPr>
            <a:spLocks noChangeArrowheads="1"/>
          </p:cNvSpPr>
          <p:nvPr/>
        </p:nvSpPr>
        <p:spPr bwMode="auto">
          <a:xfrm>
            <a:off x="684213" y="5013325"/>
            <a:ext cx="77724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Useful for extracting and inserting groups of bits in a word</a:t>
            </a:r>
            <a:endParaRPr lang="en-AU" sz="3200"/>
          </a:p>
        </p:txBody>
      </p:sp>
      <p:sp>
        <p:nvSpPr>
          <p:cNvPr id="275498" name="Text Box 42"/>
          <p:cNvSpPr txBox="1">
            <a:spLocks noChangeArrowheads="1"/>
          </p:cNvSpPr>
          <p:nvPr/>
        </p:nvSpPr>
        <p:spPr bwMode="auto">
          <a:xfrm rot="5400000">
            <a:off x="7662069" y="1115219"/>
            <a:ext cx="2597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§2.6 Logical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006F360D-DFE7-42F4-9CE4-9F3A2C7D76C3}" type="slidenum">
              <a:rPr lang="en-AU"/>
              <a:pPr/>
              <a:t>20</a:t>
            </a:fld>
            <a:endParaRPr lang="en-AU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Non-Leaf Procedure Example</a:t>
            </a:r>
            <a:endParaRPr lang="en-AU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4040080"/>
          </a:xfrm>
        </p:spPr>
        <p:txBody>
          <a:bodyPr/>
          <a:lstStyle/>
          <a:p>
            <a:r>
              <a:rPr lang="en-US" dirty="0"/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err="1">
                <a:latin typeface="Lucida Console" pitchFamily="49" charset="0"/>
              </a:rPr>
              <a:t>int</a:t>
            </a:r>
            <a:r>
              <a:rPr lang="en-US" sz="2800" dirty="0">
                <a:latin typeface="Lucida Console" pitchFamily="49" charset="0"/>
              </a:rPr>
              <a:t> fact (</a:t>
            </a:r>
            <a:r>
              <a:rPr lang="en-US" sz="2800" dirty="0" err="1">
                <a:latin typeface="Lucida Console" pitchFamily="49" charset="0"/>
              </a:rPr>
              <a:t>int</a:t>
            </a:r>
            <a:r>
              <a:rPr lang="en-US" sz="2800" dirty="0">
                <a:latin typeface="Lucida Console" pitchFamily="49" charset="0"/>
              </a:rPr>
              <a:t> n)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{ 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  if (n &lt; 1) return f;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  else return n * fact(n - 1);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 smtClean="0">
                <a:latin typeface="Lucida Console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sz="2800" dirty="0">
              <a:latin typeface="Lucida Console" pitchFamily="49" charset="0"/>
            </a:endParaRPr>
          </a:p>
          <a:p>
            <a:pPr lvl="1"/>
            <a:r>
              <a:rPr lang="en-US" dirty="0"/>
              <a:t>Argument n in $a0</a:t>
            </a:r>
          </a:p>
          <a:p>
            <a:pPr lvl="1"/>
            <a:r>
              <a:rPr lang="en-US" dirty="0"/>
              <a:t>Result in $v0</a:t>
            </a:r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Chapter 2 — Instructions: Language of the Computer — </a:t>
            </a:r>
            <a:fld id="{6EFDFE4B-BC3D-43CF-B273-67E76EFD311E}" type="slidenum">
              <a:rPr lang="en-AU"/>
              <a:pPr/>
              <a:t>21</a:t>
            </a:fld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38225" y="1647825"/>
            <a:ext cx="7372350" cy="4429125"/>
            <a:chOff x="1038225" y="1647825"/>
            <a:chExt cx="7372350" cy="4429125"/>
          </a:xfrm>
        </p:grpSpPr>
        <p:sp>
          <p:nvSpPr>
            <p:cNvPr id="312324" name="Rectangle 4"/>
            <p:cNvSpPr>
              <a:spLocks noChangeArrowheads="1"/>
            </p:cNvSpPr>
            <p:nvPr/>
          </p:nvSpPr>
          <p:spPr bwMode="auto">
            <a:xfrm>
              <a:off x="1038225" y="1647825"/>
              <a:ext cx="7372350" cy="2857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5" name="Rectangle 5"/>
            <p:cNvSpPr>
              <a:spLocks noChangeArrowheads="1"/>
            </p:cNvSpPr>
            <p:nvPr/>
          </p:nvSpPr>
          <p:spPr bwMode="auto">
            <a:xfrm>
              <a:off x="1038225" y="1933575"/>
              <a:ext cx="7372350" cy="8223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6" name="Rectangle 6"/>
            <p:cNvSpPr>
              <a:spLocks noChangeArrowheads="1"/>
            </p:cNvSpPr>
            <p:nvPr/>
          </p:nvSpPr>
          <p:spPr bwMode="auto">
            <a:xfrm>
              <a:off x="1038225" y="2755900"/>
              <a:ext cx="7372350" cy="5524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7" name="Rectangle 7"/>
            <p:cNvSpPr>
              <a:spLocks noChangeArrowheads="1"/>
            </p:cNvSpPr>
            <p:nvPr/>
          </p:nvSpPr>
          <p:spPr bwMode="auto">
            <a:xfrm>
              <a:off x="1038225" y="3308350"/>
              <a:ext cx="7372350" cy="8318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8" name="Rectangle 8"/>
            <p:cNvSpPr>
              <a:spLocks noChangeArrowheads="1"/>
            </p:cNvSpPr>
            <p:nvPr/>
          </p:nvSpPr>
          <p:spPr bwMode="auto">
            <a:xfrm>
              <a:off x="1038225" y="4140200"/>
              <a:ext cx="7372350" cy="5524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Rectangle 9"/>
            <p:cNvSpPr>
              <a:spLocks noChangeArrowheads="1"/>
            </p:cNvSpPr>
            <p:nvPr/>
          </p:nvSpPr>
          <p:spPr bwMode="auto">
            <a:xfrm>
              <a:off x="1038225" y="4692650"/>
              <a:ext cx="7372350" cy="812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0" name="Rectangle 10"/>
            <p:cNvSpPr>
              <a:spLocks noChangeArrowheads="1"/>
            </p:cNvSpPr>
            <p:nvPr/>
          </p:nvSpPr>
          <p:spPr bwMode="auto">
            <a:xfrm>
              <a:off x="1038225" y="5505450"/>
              <a:ext cx="7372350" cy="2730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1" name="Rectangle 11"/>
            <p:cNvSpPr>
              <a:spLocks noChangeArrowheads="1"/>
            </p:cNvSpPr>
            <p:nvPr/>
          </p:nvSpPr>
          <p:spPr bwMode="auto">
            <a:xfrm>
              <a:off x="1038225" y="5778500"/>
              <a:ext cx="7372350" cy="29845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800989"/>
          </a:xfrm>
        </p:spPr>
        <p:txBody>
          <a:bodyPr/>
          <a:lstStyle/>
          <a:p>
            <a:r>
              <a:rPr lang="en-US" dirty="0"/>
              <a:t>Non-Leaf </a:t>
            </a:r>
            <a:r>
              <a:rPr lang="en-US" dirty="0" smtClean="0"/>
              <a:t>Procedure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153400" cy="5071132"/>
          </a:xfrm>
        </p:spPr>
        <p:txBody>
          <a:bodyPr/>
          <a:lstStyle/>
          <a:p>
            <a:r>
              <a:rPr lang="en-US" sz="2800" dirty="0"/>
              <a:t>MIPS code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Lucida Console" pitchFamily="49" charset="0"/>
              </a:rPr>
              <a:t>	</a:t>
            </a:r>
            <a:r>
              <a:rPr lang="en-US" sz="2000" dirty="0">
                <a:latin typeface="Calibri" pitchFamily="34" charset="0"/>
              </a:rPr>
              <a:t>fact: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addi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$sp, $sp, -8     </a:t>
            </a:r>
            <a:r>
              <a:rPr lang="en-US" sz="2000" dirty="0" smtClean="0">
                <a:latin typeface="Calibri" pitchFamily="34" charset="0"/>
              </a:rPr>
              <a:t>	# </a:t>
            </a:r>
            <a:r>
              <a:rPr lang="en-US" sz="2000" dirty="0">
                <a:latin typeface="Calibri" pitchFamily="34" charset="0"/>
              </a:rPr>
              <a:t>adjust stack for 2 items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 </a:t>
            </a: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sw</a:t>
            </a:r>
            <a:r>
              <a:rPr lang="en-US" sz="2000" dirty="0" smtClean="0">
                <a:latin typeface="Calibri" pitchFamily="34" charset="0"/>
              </a:rPr>
              <a:t>    $</a:t>
            </a:r>
            <a:r>
              <a:rPr lang="en-US" sz="2000" dirty="0" err="1" smtClean="0">
                <a:latin typeface="Calibri" pitchFamily="34" charset="0"/>
              </a:rPr>
              <a:t>ra</a:t>
            </a:r>
            <a:r>
              <a:rPr lang="en-US" sz="2000" dirty="0" smtClean="0">
                <a:latin typeface="Calibri" pitchFamily="34" charset="0"/>
              </a:rPr>
              <a:t>, 4($sp)     	# save return address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    	</a:t>
            </a:r>
            <a:r>
              <a:rPr lang="en-US" sz="2000" dirty="0" err="1" smtClean="0">
                <a:latin typeface="Calibri" pitchFamily="34" charset="0"/>
              </a:rPr>
              <a:t>sw</a:t>
            </a:r>
            <a:r>
              <a:rPr lang="en-US" sz="2000" dirty="0" smtClean="0">
                <a:latin typeface="Calibri" pitchFamily="34" charset="0"/>
              </a:rPr>
              <a:t>    $a0, 0($sp)     	# save argument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    	</a:t>
            </a:r>
            <a:r>
              <a:rPr lang="en-US" sz="2000" dirty="0" err="1" smtClean="0">
                <a:latin typeface="Calibri" pitchFamily="34" charset="0"/>
              </a:rPr>
              <a:t>slti</a:t>
            </a:r>
            <a:r>
              <a:rPr lang="en-US" sz="2000" dirty="0" smtClean="0">
                <a:latin typeface="Calibri" pitchFamily="34" charset="0"/>
              </a:rPr>
              <a:t>    $t0, $a0, 1      	# test for n &lt; 1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    	</a:t>
            </a:r>
            <a:r>
              <a:rPr lang="en-US" sz="2000" dirty="0" err="1" smtClean="0">
                <a:latin typeface="Calibri" pitchFamily="34" charset="0"/>
              </a:rPr>
              <a:t>beq</a:t>
            </a:r>
            <a:r>
              <a:rPr lang="en-US" sz="2000" dirty="0" smtClean="0">
                <a:latin typeface="Calibri" pitchFamily="34" charset="0"/>
              </a:rPr>
              <a:t>  $</a:t>
            </a:r>
            <a:r>
              <a:rPr lang="en-US" sz="2000" dirty="0">
                <a:latin typeface="Calibri" pitchFamily="34" charset="0"/>
              </a:rPr>
              <a:t>t0, $zero, L1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 </a:t>
            </a: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addi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$v0, $zero, 1    </a:t>
            </a:r>
            <a:r>
              <a:rPr lang="en-US" sz="2000" dirty="0" smtClean="0">
                <a:latin typeface="Calibri" pitchFamily="34" charset="0"/>
              </a:rPr>
              <a:t>	# </a:t>
            </a:r>
            <a:r>
              <a:rPr lang="en-US" sz="2000" dirty="0">
                <a:latin typeface="Calibri" pitchFamily="34" charset="0"/>
              </a:rPr>
              <a:t>if so, result is 1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 </a:t>
            </a: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addi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$sp, $sp, 8      </a:t>
            </a:r>
            <a:r>
              <a:rPr lang="en-US" sz="2000" dirty="0" smtClean="0">
                <a:latin typeface="Calibri" pitchFamily="34" charset="0"/>
              </a:rPr>
              <a:t>	# pop </a:t>
            </a:r>
            <a:r>
              <a:rPr lang="en-US" sz="2000" dirty="0">
                <a:latin typeface="Calibri" pitchFamily="34" charset="0"/>
              </a:rPr>
              <a:t>2 items from stack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 </a:t>
            </a: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jr</a:t>
            </a:r>
            <a:r>
              <a:rPr lang="en-US" sz="2000" dirty="0" smtClean="0">
                <a:latin typeface="Calibri" pitchFamily="34" charset="0"/>
              </a:rPr>
              <a:t>      $</a:t>
            </a:r>
            <a:r>
              <a:rPr lang="en-US" sz="2000" dirty="0" err="1">
                <a:latin typeface="Calibri" pitchFamily="34" charset="0"/>
              </a:rPr>
              <a:t>ra</a:t>
            </a:r>
            <a:r>
              <a:rPr lang="en-US" sz="2000" dirty="0">
                <a:latin typeface="Calibri" pitchFamily="34" charset="0"/>
              </a:rPr>
              <a:t>             </a:t>
            </a:r>
            <a:r>
              <a:rPr lang="en-US" sz="2000" dirty="0" smtClean="0">
                <a:latin typeface="Calibri" pitchFamily="34" charset="0"/>
              </a:rPr>
              <a:t>		# and </a:t>
            </a:r>
            <a:r>
              <a:rPr lang="en-US" sz="2000" dirty="0">
                <a:latin typeface="Calibri" pitchFamily="34" charset="0"/>
              </a:rPr>
              <a:t>return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L1: </a:t>
            </a: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addi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$a0, $a0, -1     </a:t>
            </a:r>
            <a:r>
              <a:rPr lang="en-US" sz="2000" dirty="0" smtClean="0">
                <a:latin typeface="Calibri" pitchFamily="34" charset="0"/>
              </a:rPr>
              <a:t>	# </a:t>
            </a:r>
            <a:r>
              <a:rPr lang="en-US" sz="2000" dirty="0">
                <a:latin typeface="Calibri" pitchFamily="34" charset="0"/>
              </a:rPr>
              <a:t>else decrement n  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</a:t>
            </a: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jal</a:t>
            </a:r>
            <a:r>
              <a:rPr lang="en-US" sz="2000" dirty="0" smtClean="0">
                <a:latin typeface="Calibri" pitchFamily="34" charset="0"/>
              </a:rPr>
              <a:t>     fact             		# </a:t>
            </a:r>
            <a:r>
              <a:rPr lang="en-US" sz="2000" dirty="0">
                <a:latin typeface="Calibri" pitchFamily="34" charset="0"/>
              </a:rPr>
              <a:t>recursive call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</a:t>
            </a: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lw</a:t>
            </a:r>
            <a:r>
              <a:rPr lang="en-US" sz="2000" dirty="0" smtClean="0">
                <a:latin typeface="Calibri" pitchFamily="34" charset="0"/>
              </a:rPr>
              <a:t>     $</a:t>
            </a:r>
            <a:r>
              <a:rPr lang="en-US" sz="2000" dirty="0">
                <a:latin typeface="Calibri" pitchFamily="34" charset="0"/>
              </a:rPr>
              <a:t>a0, 0($sp)      </a:t>
            </a:r>
            <a:r>
              <a:rPr lang="en-US" sz="2000" dirty="0" smtClean="0">
                <a:latin typeface="Calibri" pitchFamily="34" charset="0"/>
              </a:rPr>
              <a:t>	# </a:t>
            </a:r>
            <a:r>
              <a:rPr lang="en-US" sz="2000" dirty="0">
                <a:latin typeface="Calibri" pitchFamily="34" charset="0"/>
              </a:rPr>
              <a:t>restore original n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</a:t>
            </a: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lw</a:t>
            </a:r>
            <a:r>
              <a:rPr lang="en-US" sz="2000" dirty="0" smtClean="0">
                <a:latin typeface="Calibri" pitchFamily="34" charset="0"/>
              </a:rPr>
              <a:t>     $</a:t>
            </a:r>
            <a:r>
              <a:rPr lang="en-US" sz="2000" dirty="0" err="1">
                <a:latin typeface="Calibri" pitchFamily="34" charset="0"/>
              </a:rPr>
              <a:t>ra</a:t>
            </a:r>
            <a:r>
              <a:rPr lang="en-US" sz="2000" dirty="0">
                <a:latin typeface="Calibri" pitchFamily="34" charset="0"/>
              </a:rPr>
              <a:t>, 4($sp)      </a:t>
            </a:r>
            <a:r>
              <a:rPr lang="en-US" sz="2000" dirty="0" smtClean="0">
                <a:latin typeface="Calibri" pitchFamily="34" charset="0"/>
              </a:rPr>
              <a:t>	# and </a:t>
            </a:r>
            <a:r>
              <a:rPr lang="en-US" sz="2000" dirty="0">
                <a:latin typeface="Calibri" pitchFamily="34" charset="0"/>
              </a:rPr>
              <a:t>return address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 </a:t>
            </a: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addi</a:t>
            </a:r>
            <a:r>
              <a:rPr lang="en-US" sz="2000" dirty="0" smtClean="0">
                <a:latin typeface="Calibri" pitchFamily="34" charset="0"/>
              </a:rPr>
              <a:t> $</a:t>
            </a:r>
            <a:r>
              <a:rPr lang="en-US" sz="2000" dirty="0">
                <a:latin typeface="Calibri" pitchFamily="34" charset="0"/>
              </a:rPr>
              <a:t>sp, $sp, 8     </a:t>
            </a:r>
            <a:r>
              <a:rPr lang="en-US" sz="2000" dirty="0" smtClean="0">
                <a:latin typeface="Calibri" pitchFamily="34" charset="0"/>
              </a:rPr>
              <a:t>	# </a:t>
            </a:r>
            <a:r>
              <a:rPr lang="en-US" sz="2000" dirty="0">
                <a:latin typeface="Calibri" pitchFamily="34" charset="0"/>
              </a:rPr>
              <a:t>pop 2 items from stack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</a:t>
            </a: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mul</a:t>
            </a:r>
            <a:r>
              <a:rPr lang="en-US" sz="2000" dirty="0" smtClean="0">
                <a:latin typeface="Calibri" pitchFamily="34" charset="0"/>
              </a:rPr>
              <a:t>  $</a:t>
            </a:r>
            <a:r>
              <a:rPr lang="en-US" sz="2000" dirty="0">
                <a:latin typeface="Calibri" pitchFamily="34" charset="0"/>
              </a:rPr>
              <a:t>v0, $a0, $v0    </a:t>
            </a:r>
            <a:r>
              <a:rPr lang="en-US" sz="2000" dirty="0" smtClean="0">
                <a:latin typeface="Calibri" pitchFamily="34" charset="0"/>
              </a:rPr>
              <a:t>	# </a:t>
            </a:r>
            <a:r>
              <a:rPr lang="en-US" sz="2000" dirty="0">
                <a:latin typeface="Calibri" pitchFamily="34" charset="0"/>
              </a:rPr>
              <a:t>multiply to get result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   </a:t>
            </a:r>
            <a:r>
              <a:rPr lang="en-US" sz="2000" dirty="0" smtClean="0">
                <a:latin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</a:rPr>
              <a:t>jr</a:t>
            </a:r>
            <a:r>
              <a:rPr lang="en-US" sz="2000" dirty="0" smtClean="0">
                <a:latin typeface="Calibri" pitchFamily="34" charset="0"/>
              </a:rPr>
              <a:t>       $</a:t>
            </a:r>
            <a:r>
              <a:rPr lang="en-US" sz="2000" dirty="0" err="1">
                <a:latin typeface="Calibri" pitchFamily="34" charset="0"/>
              </a:rPr>
              <a:t>ra</a:t>
            </a:r>
            <a:r>
              <a:rPr lang="en-US" sz="2000" dirty="0">
                <a:latin typeface="Calibri" pitchFamily="34" charset="0"/>
              </a:rPr>
              <a:t>              </a:t>
            </a:r>
            <a:r>
              <a:rPr lang="en-US" sz="2000" dirty="0" smtClean="0">
                <a:latin typeface="Calibri" pitchFamily="34" charset="0"/>
              </a:rPr>
              <a:t>		# </a:t>
            </a:r>
            <a:r>
              <a:rPr lang="en-US" sz="2000" dirty="0">
                <a:latin typeface="Calibri" pitchFamily="34" charset="0"/>
              </a:rPr>
              <a:t>and return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0" y="0"/>
            <a:ext cx="4572000" cy="1477328"/>
          </a:xfrm>
          <a:prstGeom prst="rect">
            <a:avLst/>
          </a:prstGeom>
          <a:solidFill>
            <a:srgbClr val="C6E6A2"/>
          </a:solidFill>
        </p:spPr>
        <p:txBody>
          <a:bodyPr>
            <a:spAutoFit/>
          </a:bodyPr>
          <a:lstStyle/>
          <a:p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fact (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n)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{ 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  if (n &lt; 1) return f;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  else return n * fact(n - 1);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4DAD7836-0D18-4A9D-894F-996D961D3A23}" type="slidenum">
              <a:rPr lang="en-AU"/>
              <a:pPr/>
              <a:t>22</a:t>
            </a:fld>
            <a:endParaRPr lang="en-AU"/>
          </a:p>
        </p:txBody>
      </p:sp>
      <p:sp>
        <p:nvSpPr>
          <p:cNvPr id="314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Data on the Stack</a:t>
            </a:r>
            <a:endParaRPr lang="en-AU"/>
          </a:p>
        </p:txBody>
      </p:sp>
      <p:sp>
        <p:nvSpPr>
          <p:cNvPr id="3143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4581525"/>
            <a:ext cx="8270875" cy="1655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Local data allocated by callee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e.g., C automatic variables</a:t>
            </a:r>
          </a:p>
          <a:p>
            <a:pPr>
              <a:lnSpc>
                <a:spcPct val="80000"/>
              </a:lnSpc>
            </a:pPr>
            <a:r>
              <a:rPr lang="en-US" sz="2800"/>
              <a:t>Procedure frame (activation record)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Used by some compilers to manage stack storage</a:t>
            </a:r>
            <a:endParaRPr lang="en-AU" sz="2400"/>
          </a:p>
        </p:txBody>
      </p:sp>
      <p:pic>
        <p:nvPicPr>
          <p:cNvPr id="314377" name="Picture 9" descr="f02-12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63" y="1268413"/>
            <a:ext cx="6567487" cy="318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4D93A333-F60E-4A53-9172-798E1C845D6A}" type="slidenum">
              <a:rPr lang="en-AU"/>
              <a:pPr/>
              <a:t>23</a:t>
            </a:fld>
            <a:endParaRPr lang="en-AU"/>
          </a:p>
        </p:txBody>
      </p:sp>
      <p:pic>
        <p:nvPicPr>
          <p:cNvPr id="316424" name="Picture 8" descr="f02-13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1989138"/>
            <a:ext cx="3198812" cy="2536825"/>
          </a:xfrm>
          <a:prstGeom prst="rect">
            <a:avLst/>
          </a:prstGeom>
          <a:noFill/>
        </p:spPr>
      </p:pic>
      <p:sp>
        <p:nvSpPr>
          <p:cNvPr id="316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AU"/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2" y="1125538"/>
            <a:ext cx="5106988" cy="5111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Text: program code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Static data: global variables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e.g., static variables in C, constant arrays and strings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$</a:t>
            </a:r>
            <a:r>
              <a:rPr lang="en-US" sz="2400" dirty="0" err="1"/>
              <a:t>gp</a:t>
            </a:r>
            <a:r>
              <a:rPr lang="en-US" sz="2400" dirty="0"/>
              <a:t> initialized to address allowing ±offsets into this segment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Dynamic data: heap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E.g., </a:t>
            </a:r>
            <a:r>
              <a:rPr lang="en-US" sz="2400" dirty="0" err="1"/>
              <a:t>malloc</a:t>
            </a:r>
            <a:r>
              <a:rPr lang="en-US" sz="2400" dirty="0"/>
              <a:t> in C, new </a:t>
            </a:r>
            <a:r>
              <a:rPr lang="en-US" sz="2400" dirty="0" smtClean="0"/>
              <a:t>in Java and C++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800" dirty="0"/>
              <a:t>Stack: automatic storage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383695"/>
          </a:xfrm>
        </p:spPr>
        <p:txBody>
          <a:bodyPr/>
          <a:lstStyle/>
          <a:p>
            <a:r>
              <a:rPr lang="en-US" dirty="0" smtClean="0"/>
              <a:t>More MIPS instructions….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CF1CF12E-6EB0-4C8B-B925-ED85D7C015D0}" type="slidenum">
              <a:rPr lang="en-AU"/>
              <a:pPr/>
              <a:t>3</a:t>
            </a:fld>
            <a:endParaRPr lang="en-AU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 Operations</a:t>
            </a:r>
            <a:endParaRPr lang="en-AU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129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shamt</a:t>
            </a:r>
            <a:r>
              <a:rPr lang="en-US" dirty="0"/>
              <a:t>: how many positions to shift </a:t>
            </a:r>
          </a:p>
          <a:p>
            <a:pPr>
              <a:lnSpc>
                <a:spcPct val="90000"/>
              </a:lnSpc>
            </a:pPr>
            <a:r>
              <a:rPr lang="en-US" dirty="0"/>
              <a:t>Shift left logical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Shift left and fill with 0 bits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Lucida Console" pitchFamily="49" charset="0"/>
              </a:rPr>
              <a:t>sll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i="1" dirty="0" err="1"/>
              <a:t>i</a:t>
            </a:r>
            <a:r>
              <a:rPr lang="en-US" dirty="0"/>
              <a:t> bits multiplies by 2</a:t>
            </a:r>
            <a:r>
              <a:rPr lang="en-US" i="1" baseline="30000" dirty="0"/>
              <a:t>i</a:t>
            </a:r>
          </a:p>
          <a:p>
            <a:pPr>
              <a:lnSpc>
                <a:spcPct val="90000"/>
              </a:lnSpc>
            </a:pPr>
            <a:r>
              <a:rPr lang="en-US" dirty="0"/>
              <a:t>Shift right logical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Shift right and fill with 0 bits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Lucida Console" pitchFamily="49" charset="0"/>
              </a:rPr>
              <a:t>srl</a:t>
            </a:r>
            <a:r>
              <a:rPr lang="en-US" dirty="0"/>
              <a:t> </a:t>
            </a:r>
            <a:r>
              <a:rPr lang="en-US" dirty="0" smtClean="0"/>
              <a:t> by </a:t>
            </a:r>
            <a:r>
              <a:rPr lang="en-US" i="1" dirty="0" err="1"/>
              <a:t>i</a:t>
            </a:r>
            <a:r>
              <a:rPr lang="en-US" dirty="0"/>
              <a:t> bits divides by 2</a:t>
            </a:r>
            <a:r>
              <a:rPr lang="en-US" i="1" baseline="30000" dirty="0"/>
              <a:t>i</a:t>
            </a:r>
            <a:r>
              <a:rPr lang="en-US" dirty="0"/>
              <a:t> (unsigned only)</a:t>
            </a:r>
            <a:endParaRPr lang="en-AU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03350" y="1557338"/>
            <a:ext cx="6913563" cy="773112"/>
            <a:chOff x="703" y="981"/>
            <a:chExt cx="4355" cy="487"/>
          </a:xfrm>
        </p:grpSpPr>
        <p:sp>
          <p:nvSpPr>
            <p:cNvPr id="27750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27751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7751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27751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27751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77516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77517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77518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77519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CCF02032-D6BA-410F-B51B-C2ABDFC4BF0E}" type="slidenum">
              <a:rPr lang="en-AU"/>
              <a:pPr/>
              <a:t>4</a:t>
            </a:fld>
            <a:endParaRPr lang="en-AU"/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4824413" y="3408363"/>
            <a:ext cx="647700" cy="16049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Operations</a:t>
            </a:r>
            <a:endParaRPr lang="en-AU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r>
              <a:rPr lang="en-US" dirty="0"/>
              <a:t>Useful to mask bits in a word</a:t>
            </a:r>
          </a:p>
          <a:p>
            <a:pPr lvl="1"/>
            <a:r>
              <a:rPr lang="en-US" dirty="0"/>
              <a:t>Select some bits, clear others to 0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800" dirty="0">
                <a:latin typeface="Lucida Console" pitchFamily="49" charset="0"/>
              </a:rPr>
              <a:t>	and $t0, $t1, $t2</a:t>
            </a:r>
            <a:endParaRPr lang="en-AU" sz="2800" dirty="0">
              <a:latin typeface="Lucida Console" pitchFamily="49" charset="0"/>
            </a:endParaRP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0000 0000 0000 0000 0000 1101 1100 0000</a:t>
            </a:r>
            <a:endParaRPr lang="en-AU" sz="2000" dirty="0"/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0000 0000 0000 0000 0011 1100 0000 0000</a:t>
            </a:r>
            <a:endParaRPr lang="en-AU" sz="2000" dirty="0"/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$t2</a:t>
            </a:r>
            <a:endParaRPr lang="en-AU" sz="2000"/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$t1</a:t>
            </a:r>
            <a:endParaRPr lang="en-AU" sz="2000"/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0000 0000 0000 0000 0000 1100 0000 0000</a:t>
            </a:r>
            <a:endParaRPr lang="en-AU" sz="2000"/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$t0</a:t>
            </a:r>
            <a:endParaRPr lang="en-AU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CEB86CD3-E8BB-4294-9734-D9CF9FBD7206}" type="slidenum">
              <a:rPr lang="en-AU"/>
              <a:pPr/>
              <a:t>5</a:t>
            </a:fld>
            <a:endParaRPr lang="en-AU"/>
          </a:p>
        </p:txBody>
      </p:sp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4859338" y="3408363"/>
            <a:ext cx="612775" cy="16049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 Operations</a:t>
            </a:r>
            <a:endParaRPr lang="en-AU"/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r>
              <a:rPr lang="en-US" dirty="0"/>
              <a:t>Useful to include bits in a word</a:t>
            </a:r>
          </a:p>
          <a:p>
            <a:pPr lvl="1"/>
            <a:r>
              <a:rPr lang="en-US" dirty="0"/>
              <a:t>Set some bits to 1, leave others unchanged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800" dirty="0">
                <a:latin typeface="Lucida Console" pitchFamily="49" charset="0"/>
              </a:rPr>
              <a:t>	or $t0, $t1, $t2</a:t>
            </a:r>
            <a:endParaRPr lang="en-AU" sz="2800" dirty="0">
              <a:latin typeface="Lucida Console" pitchFamily="49" charset="0"/>
            </a:endParaRP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0000 0000 0000 0000 0000 1101 1100 0000</a:t>
            </a:r>
            <a:endParaRPr lang="en-AU" sz="2000" dirty="0"/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0000 0000 0000 0000 0011 1100 0000 0000</a:t>
            </a:r>
            <a:endParaRPr lang="en-AU" sz="2000"/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$t2</a:t>
            </a:r>
            <a:endParaRPr lang="en-AU" sz="2000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$t1</a:t>
            </a:r>
            <a:endParaRPr lang="en-AU" sz="2000"/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0000 0000 0000 0000 0011 1101 1100 0000</a:t>
            </a:r>
            <a:endParaRPr lang="en-AU" sz="2000"/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$t0</a:t>
            </a:r>
            <a:endParaRPr lang="en-AU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E81124C2-5C2E-4805-BB51-1131EE290459}" type="slidenum">
              <a:rPr lang="en-AU"/>
              <a:pPr/>
              <a:t>6</a:t>
            </a:fld>
            <a:endParaRPr lang="en-AU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Operations</a:t>
            </a:r>
            <a:endParaRPr lang="en-AU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227387"/>
          </a:xfrm>
        </p:spPr>
        <p:txBody>
          <a:bodyPr/>
          <a:lstStyle/>
          <a:p>
            <a:r>
              <a:rPr lang="en-US"/>
              <a:t>Useful to invert bits in a word</a:t>
            </a:r>
          </a:p>
          <a:p>
            <a:pPr lvl="1"/>
            <a:r>
              <a:rPr lang="en-US"/>
              <a:t>Change 0 to 1, and 1 to 0</a:t>
            </a:r>
          </a:p>
          <a:p>
            <a:r>
              <a:rPr lang="en-US"/>
              <a:t>MIPS has NOR 3-operand instruction</a:t>
            </a:r>
          </a:p>
          <a:p>
            <a:pPr lvl="1"/>
            <a:r>
              <a:rPr lang="en-US"/>
              <a:t>a NOR b == NOT ( a OR b )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800">
                <a:latin typeface="Lucida Console" pitchFamily="49" charset="0"/>
              </a:rPr>
              <a:t>	nor $t0, $t1, $zero</a:t>
            </a:r>
            <a:endParaRPr lang="en-AU" sz="2800">
              <a:latin typeface="Lucida Console" pitchFamily="49" charset="0"/>
            </a:endParaRP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1924050" y="4114800"/>
            <a:ext cx="618630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" pitchFamily="49" charset="0"/>
              </a:rPr>
              <a:t>0000 0000 0000 0000 00</a:t>
            </a:r>
            <a:r>
              <a:rPr lang="en-US" sz="2000" b="1" dirty="0">
                <a:solidFill>
                  <a:schemeClr val="accent1"/>
                </a:solidFill>
                <a:latin typeface="Courier" pitchFamily="49" charset="0"/>
              </a:rPr>
              <a:t>11 11</a:t>
            </a:r>
            <a:r>
              <a:rPr lang="en-US" sz="2000" b="1" dirty="0">
                <a:solidFill>
                  <a:schemeClr val="accent2"/>
                </a:solidFill>
                <a:latin typeface="Courier" pitchFamily="49" charset="0"/>
              </a:rPr>
              <a:t>00 0000 0000</a:t>
            </a:r>
            <a:endParaRPr lang="en-AU" sz="2000" b="1" dirty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1287463" y="4114800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$t1</a:t>
            </a:r>
            <a:endParaRPr lang="en-AU" sz="2000"/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1924050" y="5233988"/>
            <a:ext cx="618630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urier" pitchFamily="49" charset="0"/>
              </a:rPr>
              <a:t>1111 1111 1111 1111 11</a:t>
            </a:r>
            <a:r>
              <a:rPr lang="en-US" sz="2000" b="1" dirty="0">
                <a:solidFill>
                  <a:schemeClr val="accent2"/>
                </a:solidFill>
                <a:latin typeface="Courier" pitchFamily="49" charset="0"/>
              </a:rPr>
              <a:t>00 00</a:t>
            </a:r>
            <a:r>
              <a:rPr lang="en-US" sz="2000" b="1" dirty="0">
                <a:solidFill>
                  <a:schemeClr val="accent1"/>
                </a:solidFill>
                <a:latin typeface="Courier" pitchFamily="49" charset="0"/>
              </a:rPr>
              <a:t>11 1111 1111</a:t>
            </a:r>
            <a:endParaRPr lang="en-AU" sz="2000" b="1" dirty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1287463" y="5233988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$t0</a:t>
            </a:r>
            <a:endParaRPr lang="en-AU" sz="2000"/>
          </a:p>
        </p:txBody>
      </p:sp>
      <p:sp>
        <p:nvSpPr>
          <p:cNvPr id="283656" name="AutoShape 8"/>
          <p:cNvSpPr>
            <a:spLocks/>
          </p:cNvSpPr>
          <p:nvPr/>
        </p:nvSpPr>
        <p:spPr bwMode="auto">
          <a:xfrm>
            <a:off x="6553200" y="2971800"/>
            <a:ext cx="2084388" cy="609600"/>
          </a:xfrm>
          <a:prstGeom prst="borderCallout1">
            <a:avLst>
              <a:gd name="adj1" fmla="val 18750"/>
              <a:gd name="adj2" fmla="val -3657"/>
              <a:gd name="adj3" fmla="val 38020"/>
              <a:gd name="adj4" fmla="val -665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r>
              <a:rPr lang="en-US" dirty="0"/>
              <a:t>Register 0: always read as zero</a:t>
            </a:r>
            <a:endParaRPr lang="en-AU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924050" y="4705290"/>
            <a:ext cx="618630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" pitchFamily="49" charset="0"/>
              </a:rPr>
              <a:t>0000 0000 0000 0000 </a:t>
            </a:r>
            <a:r>
              <a:rPr lang="en-US" sz="2000" b="1" dirty="0" smtClean="0">
                <a:latin typeface="Courier" pitchFamily="49" charset="0"/>
              </a:rPr>
              <a:t>0000 0000 </a:t>
            </a:r>
            <a:r>
              <a:rPr lang="en-US" sz="2000" b="1" dirty="0">
                <a:latin typeface="Courier" pitchFamily="49" charset="0"/>
              </a:rPr>
              <a:t>0000 0000</a:t>
            </a:r>
            <a:endParaRPr lang="en-AU" sz="2000" b="1" dirty="0">
              <a:latin typeface="Courier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66800" y="4705290"/>
            <a:ext cx="8258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$zero</a:t>
            </a:r>
            <a:endParaRPr lang="en-A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518DE888-DC7C-4AAF-B78E-E258F9CD752E}" type="slidenum">
              <a:rPr lang="en-AU"/>
              <a:pPr/>
              <a:t>7</a:t>
            </a:fld>
            <a:endParaRPr lang="en-AU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Operations</a:t>
            </a:r>
            <a:endParaRPr lang="en-AU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Branch to a labeled instruction if a condition is true</a:t>
            </a:r>
          </a:p>
          <a:p>
            <a:pPr lvl="1">
              <a:lnSpc>
                <a:spcPct val="90000"/>
              </a:lnSpc>
            </a:pPr>
            <a:r>
              <a:rPr lang="en-US"/>
              <a:t>Otherwise, continue sequentially</a:t>
            </a:r>
          </a:p>
          <a:p>
            <a:pPr>
              <a:lnSpc>
                <a:spcPct val="90000"/>
              </a:lnSpc>
            </a:pPr>
            <a:r>
              <a:rPr lang="en-US">
                <a:latin typeface="Lucida Console" pitchFamily="49" charset="0"/>
              </a:rPr>
              <a:t>beq rs, rt, L1</a:t>
            </a:r>
          </a:p>
          <a:p>
            <a:pPr lvl="1">
              <a:lnSpc>
                <a:spcPct val="90000"/>
              </a:lnSpc>
            </a:pPr>
            <a:r>
              <a:rPr lang="en-US"/>
              <a:t>if (rs == rt) branch to instruction labeled L1;</a:t>
            </a:r>
          </a:p>
          <a:p>
            <a:pPr>
              <a:lnSpc>
                <a:spcPct val="90000"/>
              </a:lnSpc>
            </a:pPr>
            <a:r>
              <a:rPr lang="en-US">
                <a:latin typeface="Lucida Console" pitchFamily="49" charset="0"/>
              </a:rPr>
              <a:t>bne rs, rt, L1</a:t>
            </a:r>
          </a:p>
          <a:p>
            <a:pPr lvl="1">
              <a:lnSpc>
                <a:spcPct val="90000"/>
              </a:lnSpc>
            </a:pPr>
            <a:r>
              <a:rPr lang="en-US"/>
              <a:t>if (rs != rt) branch to instruction labeled L1;</a:t>
            </a:r>
          </a:p>
          <a:p>
            <a:pPr>
              <a:lnSpc>
                <a:spcPct val="90000"/>
              </a:lnSpc>
            </a:pPr>
            <a:r>
              <a:rPr lang="en-US">
                <a:latin typeface="Lucida Console" pitchFamily="49" charset="0"/>
              </a:rPr>
              <a:t>j L1</a:t>
            </a:r>
          </a:p>
          <a:p>
            <a:pPr lvl="1">
              <a:lnSpc>
                <a:spcPct val="90000"/>
              </a:lnSpc>
            </a:pPr>
            <a:r>
              <a:rPr lang="en-US"/>
              <a:t>unconditional jump to instruction labeled L1</a:t>
            </a:r>
            <a:endParaRPr lang="en-AU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 rot="5400000">
            <a:off x="6938169" y="1839119"/>
            <a:ext cx="40449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§2.7 Instructions for Making Decisions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C86FD13E-4FA8-4861-B2B2-21AF8D07D322}" type="slidenum">
              <a:rPr lang="en-AU"/>
              <a:pPr/>
              <a:t>8</a:t>
            </a:fld>
            <a:endParaRPr lang="en-AU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If Statements</a:t>
            </a:r>
            <a:endParaRPr lang="en-AU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 code: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800" dirty="0">
                <a:latin typeface="Lucida Console" pitchFamily="49" charset="0"/>
              </a:rPr>
              <a:t>	if (</a:t>
            </a:r>
            <a:r>
              <a:rPr lang="en-US" sz="2800" dirty="0" err="1">
                <a:latin typeface="Lucida Console" pitchFamily="49" charset="0"/>
              </a:rPr>
              <a:t>i</a:t>
            </a:r>
            <a:r>
              <a:rPr lang="en-US" sz="2800" dirty="0">
                <a:latin typeface="Lucida Console" pitchFamily="49" charset="0"/>
              </a:rPr>
              <a:t>==j) f = </a:t>
            </a:r>
            <a:r>
              <a:rPr lang="en-US" sz="2800" dirty="0" err="1">
                <a:latin typeface="Lucida Console" pitchFamily="49" charset="0"/>
              </a:rPr>
              <a:t>g+h</a:t>
            </a:r>
            <a:r>
              <a:rPr lang="en-US" sz="2800" dirty="0">
                <a:latin typeface="Lucida Console" pitchFamily="49" charset="0"/>
              </a:rPr>
              <a:t>;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else f = g-h;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f, g, … in $s0, $s1, …</a:t>
            </a:r>
          </a:p>
          <a:p>
            <a:pPr>
              <a:lnSpc>
                <a:spcPct val="90000"/>
              </a:lnSpc>
            </a:pPr>
            <a:r>
              <a:rPr lang="en-US" dirty="0"/>
              <a:t>Compiled MIPS code: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800" dirty="0">
                <a:latin typeface="Lucida Console" pitchFamily="49" charset="0"/>
              </a:rPr>
              <a:t>	      </a:t>
            </a:r>
            <a:r>
              <a:rPr lang="en-US" sz="2800" dirty="0" err="1">
                <a:latin typeface="Lucida Console" pitchFamily="49" charset="0"/>
              </a:rPr>
              <a:t>bne</a:t>
            </a:r>
            <a:r>
              <a:rPr lang="en-US" sz="2800" dirty="0">
                <a:latin typeface="Lucida Console" pitchFamily="49" charset="0"/>
              </a:rPr>
              <a:t> $s3, $s4, Else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      add $s0, $s1, $s2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      j   Exit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Else: sub $s0, $s1, $s2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Exit: …</a:t>
            </a:r>
            <a:endParaRPr lang="en-AU" sz="2800" dirty="0">
              <a:latin typeface="Lucida Console" pitchFamily="49" charset="0"/>
            </a:endParaRPr>
          </a:p>
        </p:txBody>
      </p:sp>
      <p:sp>
        <p:nvSpPr>
          <p:cNvPr id="287749" name="AutoShape 5"/>
          <p:cNvSpPr>
            <a:spLocks/>
          </p:cNvSpPr>
          <p:nvPr/>
        </p:nvSpPr>
        <p:spPr bwMode="auto">
          <a:xfrm>
            <a:off x="3635375" y="5805488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3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AU"/>
              <a:t>Assembler calculates addresses</a:t>
            </a:r>
          </a:p>
        </p:txBody>
      </p:sp>
      <p:pic>
        <p:nvPicPr>
          <p:cNvPr id="287750" name="Picture 6" descr="f02-09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2 — Instructions: Language of the Computer — </a:t>
            </a:r>
            <a:fld id="{234C28DF-9742-4386-8306-E3306AE2AC47}" type="slidenum">
              <a:rPr lang="en-AU"/>
              <a:pPr/>
              <a:t>9</a:t>
            </a:fld>
            <a:endParaRPr lang="en-AU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Loop Statements</a:t>
            </a:r>
            <a:endParaRPr lang="en-AU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458200" cy="456945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 code: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800" dirty="0">
                <a:latin typeface="Lucida Console" pitchFamily="49" charset="0"/>
              </a:rPr>
              <a:t>	while (save[</a:t>
            </a:r>
            <a:r>
              <a:rPr lang="en-US" sz="2800" dirty="0" err="1">
                <a:latin typeface="Lucida Console" pitchFamily="49" charset="0"/>
              </a:rPr>
              <a:t>i</a:t>
            </a:r>
            <a:r>
              <a:rPr lang="en-US" sz="2800" dirty="0">
                <a:latin typeface="Lucida Console" pitchFamily="49" charset="0"/>
              </a:rPr>
              <a:t>] == k) </a:t>
            </a:r>
            <a:r>
              <a:rPr lang="en-US" sz="2800" dirty="0" err="1">
                <a:latin typeface="Lucida Console" pitchFamily="49" charset="0"/>
              </a:rPr>
              <a:t>i</a:t>
            </a:r>
            <a:r>
              <a:rPr lang="en-US" sz="2800" dirty="0">
                <a:latin typeface="Lucida Console" pitchFamily="49" charset="0"/>
              </a:rPr>
              <a:t> += 1;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i</a:t>
            </a:r>
            <a:r>
              <a:rPr lang="en-US" dirty="0"/>
              <a:t> in $s3, k in $s5, address of save in $s6</a:t>
            </a:r>
          </a:p>
          <a:p>
            <a:pPr>
              <a:lnSpc>
                <a:spcPct val="80000"/>
              </a:lnSpc>
            </a:pPr>
            <a:r>
              <a:rPr lang="en-US" dirty="0"/>
              <a:t>Compiled MIPS code: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800" dirty="0">
                <a:latin typeface="Lucida Console" pitchFamily="49" charset="0"/>
              </a:rPr>
              <a:t>	Loop: </a:t>
            </a:r>
            <a:r>
              <a:rPr lang="en-US" sz="2800" dirty="0" err="1">
                <a:latin typeface="Lucida Console" pitchFamily="49" charset="0"/>
              </a:rPr>
              <a:t>sll</a:t>
            </a:r>
            <a:r>
              <a:rPr lang="en-US" sz="2800" dirty="0">
                <a:latin typeface="Lucida Console" pitchFamily="49" charset="0"/>
              </a:rPr>
              <a:t>  $t1, $s3, </a:t>
            </a:r>
            <a:r>
              <a:rPr lang="en-US" sz="2800" dirty="0" smtClean="0">
                <a:latin typeface="Lucida Console" pitchFamily="49" charset="0"/>
              </a:rPr>
              <a:t>2 </a:t>
            </a:r>
            <a:r>
              <a:rPr lang="en-US" sz="1800" dirty="0" smtClean="0">
                <a:latin typeface="+mj-lt"/>
              </a:rPr>
              <a:t>//multiply by 4 (i.e. 2</a:t>
            </a:r>
            <a:r>
              <a:rPr lang="en-US" sz="1800" baseline="30000" dirty="0" smtClean="0">
                <a:latin typeface="+mj-lt"/>
              </a:rPr>
              <a:t>2</a:t>
            </a:r>
            <a:r>
              <a:rPr lang="en-US" sz="1800" dirty="0" smtClean="0">
                <a:latin typeface="+mj-lt"/>
              </a:rPr>
              <a:t>)</a:t>
            </a:r>
            <a:r>
              <a:rPr lang="en-US" sz="2800" dirty="0">
                <a:latin typeface="Lucida Console" pitchFamily="49" charset="0"/>
              </a:rPr>
              <a:t/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      add  $t1, $t1, $</a:t>
            </a:r>
            <a:r>
              <a:rPr lang="en-US" sz="2800" dirty="0" smtClean="0">
                <a:latin typeface="Lucida Console" pitchFamily="49" charset="0"/>
              </a:rPr>
              <a:t>s6 </a:t>
            </a:r>
            <a:r>
              <a:rPr lang="en-US" sz="1800" dirty="0" smtClean="0">
                <a:latin typeface="+mj-lt"/>
              </a:rPr>
              <a:t>//add </a:t>
            </a:r>
            <a:r>
              <a:rPr lang="en-US" sz="1800" dirty="0" err="1" smtClean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*4 to base address</a:t>
            </a:r>
            <a:r>
              <a:rPr lang="en-US" sz="2800" dirty="0" smtClean="0">
                <a:latin typeface="Lucida Console" pitchFamily="49" charset="0"/>
              </a:rPr>
              <a:t/>
            </a:r>
            <a:br>
              <a:rPr lang="en-US" sz="2800" dirty="0" smtClean="0">
                <a:latin typeface="Lucida Console" pitchFamily="49" charset="0"/>
              </a:rPr>
            </a:br>
            <a:r>
              <a:rPr lang="en-US" sz="2800" dirty="0" smtClean="0">
                <a:latin typeface="Lucida Console" pitchFamily="49" charset="0"/>
              </a:rPr>
              <a:t>      </a:t>
            </a:r>
            <a:r>
              <a:rPr lang="en-US" sz="2800" dirty="0" err="1">
                <a:latin typeface="Lucida Console" pitchFamily="49" charset="0"/>
              </a:rPr>
              <a:t>lw</a:t>
            </a:r>
            <a:r>
              <a:rPr lang="en-US" sz="2800" dirty="0">
                <a:latin typeface="Lucida Console" pitchFamily="49" charset="0"/>
              </a:rPr>
              <a:t>   $t0, 0($t1)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      </a:t>
            </a:r>
            <a:r>
              <a:rPr lang="en-US" sz="2800" dirty="0" err="1">
                <a:latin typeface="Lucida Console" pitchFamily="49" charset="0"/>
              </a:rPr>
              <a:t>bne</a:t>
            </a:r>
            <a:r>
              <a:rPr lang="en-US" sz="2800" dirty="0">
                <a:latin typeface="Lucida Console" pitchFamily="49" charset="0"/>
              </a:rPr>
              <a:t>  $t0, $s5, Exit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      </a:t>
            </a:r>
            <a:r>
              <a:rPr lang="en-US" sz="2800" dirty="0" err="1">
                <a:latin typeface="Lucida Console" pitchFamily="49" charset="0"/>
              </a:rPr>
              <a:t>addi</a:t>
            </a:r>
            <a:r>
              <a:rPr lang="en-US" sz="2800" dirty="0">
                <a:latin typeface="Lucida Console" pitchFamily="49" charset="0"/>
              </a:rPr>
              <a:t> $s3, $s3, 1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      j    Loop</a:t>
            </a:r>
            <a:br>
              <a:rPr lang="en-US" sz="2800" dirty="0">
                <a:latin typeface="Lucida Console" pitchFamily="49" charset="0"/>
              </a:rPr>
            </a:br>
            <a:r>
              <a:rPr lang="en-US" sz="2800" dirty="0">
                <a:latin typeface="Lucida Console" pitchFamily="49" charset="0"/>
              </a:rPr>
              <a:t>Exit: …</a:t>
            </a:r>
            <a:endParaRPr lang="en-AU" sz="28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Pages>47</Pages>
  <Words>1659</Words>
  <Application>Microsoft Office PowerPoint</Application>
  <PresentationFormat>Letter Paper (8.5x11 in)</PresentationFormat>
  <Paragraphs>345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mjicse431</vt:lpstr>
      <vt:lpstr>Chapter 2</vt:lpstr>
      <vt:lpstr>Logical Operations</vt:lpstr>
      <vt:lpstr>Shift Operations</vt:lpstr>
      <vt:lpstr>AND Operations</vt:lpstr>
      <vt:lpstr>OR Operations</vt:lpstr>
      <vt:lpstr>NOT Operations</vt:lpstr>
      <vt:lpstr>Conditional Operations</vt:lpstr>
      <vt:lpstr>Compiling If Statements</vt:lpstr>
      <vt:lpstr>Compiling Loop Statements</vt:lpstr>
      <vt:lpstr>Basic Blocks</vt:lpstr>
      <vt:lpstr>More Conditional Operations</vt:lpstr>
      <vt:lpstr>Branch Instruction Design</vt:lpstr>
      <vt:lpstr>Signed vs. Unsigned</vt:lpstr>
      <vt:lpstr>Procedure Calling</vt:lpstr>
      <vt:lpstr>Register Usage</vt:lpstr>
      <vt:lpstr>Procedure Call Instructions</vt:lpstr>
      <vt:lpstr>Leaf Procedure Example</vt:lpstr>
      <vt:lpstr>Leaf Procedure Example</vt:lpstr>
      <vt:lpstr>Non-Leaf Procedures</vt:lpstr>
      <vt:lpstr>Non-Leaf Procedure Example</vt:lpstr>
      <vt:lpstr>Non-Leaf Procedure Example</vt:lpstr>
      <vt:lpstr>Local Data on the Stack</vt:lpstr>
      <vt:lpstr>Memory Layout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lastModifiedBy>Stark-jfaculty</cp:lastModifiedBy>
  <cp:revision>425</cp:revision>
  <cp:lastPrinted>1997-08-27T08:28:34Z</cp:lastPrinted>
  <dcterms:created xsi:type="dcterms:W3CDTF">1997-08-19T16:58:46Z</dcterms:created>
  <dcterms:modified xsi:type="dcterms:W3CDTF">2014-02-11T22:20:39Z</dcterms:modified>
</cp:coreProperties>
</file>