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327" r:id="rId2"/>
    <p:sldId id="361" r:id="rId3"/>
    <p:sldId id="328" r:id="rId4"/>
    <p:sldId id="365" r:id="rId5"/>
    <p:sldId id="372" r:id="rId6"/>
    <p:sldId id="330" r:id="rId7"/>
    <p:sldId id="334" r:id="rId8"/>
    <p:sldId id="370" r:id="rId9"/>
    <p:sldId id="335" r:id="rId10"/>
    <p:sldId id="332" r:id="rId11"/>
    <p:sldId id="336" r:id="rId12"/>
    <p:sldId id="337" r:id="rId13"/>
    <p:sldId id="338" r:id="rId14"/>
    <p:sldId id="369" r:id="rId15"/>
    <p:sldId id="339" r:id="rId16"/>
    <p:sldId id="340" r:id="rId17"/>
    <p:sldId id="371" r:id="rId18"/>
    <p:sldId id="341" r:id="rId19"/>
    <p:sldId id="380" r:id="rId20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A091"/>
    <a:srgbClr val="51DC00"/>
    <a:srgbClr val="8901F3"/>
    <a:srgbClr val="5A11FD"/>
    <a:srgbClr val="000000"/>
    <a:srgbClr val="CC3399"/>
    <a:srgbClr val="00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2" autoAdjust="0"/>
    <p:restoredTop sz="97158" autoAdjust="0"/>
  </p:normalViewPr>
  <p:slideViewPr>
    <p:cSldViewPr>
      <p:cViewPr>
        <p:scale>
          <a:sx n="80" d="100"/>
          <a:sy n="80" d="100"/>
        </p:scale>
        <p:origin x="-1086" y="258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11034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20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4763" y="619125"/>
            <a:ext cx="4779962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863" y="4559300"/>
            <a:ext cx="6303962" cy="4319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7254" tIns="47774" rIns="97254" bIns="47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668128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59BE77-E7B3-4333-BDEE-56AFF5386286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5EDFBC-B198-4CBD-B68A-CBDB234E27A7}" type="slidenum">
              <a:rPr lang="en-US"/>
              <a:pPr/>
              <a:t>1</a:t>
            </a:fld>
            <a:endParaRPr lang="en-US"/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ACFD91-3E13-470C-AF74-BD0BE57F5517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487B97-2EEE-46C0-9D0A-C1FD58D172AB}" type="slidenum">
              <a:rPr lang="en-US"/>
              <a:pPr/>
              <a:t>13</a:t>
            </a:fld>
            <a:endParaRPr lang="en-US"/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AAF335-A5ED-45EC-91DD-6E524560CC52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620352-8789-4066-997C-9753F3AA0AB8}" type="slidenum">
              <a:rPr lang="en-US"/>
              <a:pPr/>
              <a:t>14</a:t>
            </a:fld>
            <a:endParaRPr lang="en-US"/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50516B-D101-420B-ACDB-D639EFF73C2D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A445A0-17D1-4D9F-888D-25CAB090851A}" type="slidenum">
              <a:rPr lang="en-US"/>
              <a:pPr/>
              <a:t>15</a:t>
            </a:fld>
            <a:endParaRPr lang="en-US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DAF786-3CCC-4C0E-A534-8E576F250780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DDAA64-7B29-484B-BDDA-8D385DE79CB3}" type="slidenum">
              <a:rPr lang="en-US"/>
              <a:pPr/>
              <a:t>16</a:t>
            </a:fld>
            <a:endParaRPr lang="en-US"/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BAB081-5CEB-42BC-8239-C4C32EAC6816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AA19862-4537-418D-9839-287363E1296A}" type="slidenum">
              <a:rPr lang="en-US"/>
              <a:pPr/>
              <a:t>18</a:t>
            </a:fld>
            <a:endParaRPr lang="en-US"/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mtClean="0"/>
              <a:t>Or smallest/lightest</a:t>
            </a:r>
          </a:p>
          <a:p>
            <a:r>
              <a:rPr lang="en-US" smtClean="0"/>
              <a:t>Longest battery life</a:t>
            </a:r>
          </a:p>
          <a:p>
            <a:r>
              <a:rPr lang="en-US" smtClean="0"/>
              <a:t>Most reliable/durable (in space)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2E7F52-14C4-4F64-AF73-900BCCDFC6AE}" type="datetime4">
              <a:rPr lang="en-US" altLang="en-US" smtClean="0">
                <a:latin typeface="Times New Roman" pitchFamily="18" charset="0"/>
              </a:rPr>
              <a:pPr/>
              <a:t>January 20, 2015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351F2C-FEC2-4C18-89F4-9DD768BD6B71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FB2451-A217-4930-9AA8-9D52099EC209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6BE87D-898F-4B89-9D38-7FFD948A2DB5}" type="slidenum">
              <a:rPr lang="en-US"/>
              <a:pPr/>
              <a:t>6</a:t>
            </a:fld>
            <a:endParaRPr lang="en-US"/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6C8765-8E84-422B-BC51-AD28AAE98D36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A81607-8C9D-4C91-BCC5-65008619BAFC}" type="slidenum">
              <a:rPr lang="en-US"/>
              <a:pPr/>
              <a:t>7</a:t>
            </a:fld>
            <a:endParaRPr lang="en-US"/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6C8765-8E84-422B-BC51-AD28AAE98D36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A81607-8C9D-4C91-BCC5-65008619BAFC}" type="slidenum">
              <a:rPr lang="en-US"/>
              <a:pPr/>
              <a:t>8</a:t>
            </a:fld>
            <a:endParaRPr lang="en-US"/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EA360B-2CBC-4582-80D4-746A06BEFEB8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2F4297-59CE-4B3F-A965-ECA3C7896160}" type="slidenum">
              <a:rPr lang="en-US"/>
              <a:pPr/>
              <a:t>9</a:t>
            </a:fld>
            <a:endParaRPr lang="en-US"/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smtClean="0"/>
              <a:t>Increasing performance requires decreasing execution time</a:t>
            </a:r>
          </a:p>
          <a:p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mtClean="0"/>
              <a:t>Increasing performance requires decreasing execution time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Morgan Kaufmann Publishers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67B27F-D5DC-43D5-A09C-661A174CDDC7}" type="datetime4">
              <a:rPr lang="en-US"/>
              <a:pPr/>
              <a:t>January 20, 2015</a:t>
            </a:fld>
            <a:endParaRPr lang="en-US"/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Chapter 1 — Computer Abstractions and Technology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B9AA46-0B10-4304-9D9C-8BB64C404EC2}" type="slidenum">
              <a:rPr lang="en-US"/>
              <a:pPr/>
              <a:t>11</a:t>
            </a:fld>
            <a:endParaRPr lang="en-US"/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130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144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1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0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0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15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08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381000" y="6553200"/>
            <a:ext cx="206851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defRPr/>
            </a:pPr>
            <a:r>
              <a:rPr lang="en-US" sz="1000" b="1"/>
              <a:t>CS35101 Computer Architecture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20000" y="6553200"/>
            <a:ext cx="65881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defRPr/>
            </a:pPr>
            <a:r>
              <a:rPr lang="en-US" sz="1000" b="1"/>
              <a:t>Fall 2008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575494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Symbol" pitchFamily="18" charset="2"/>
        <a:buChar char="¨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Abstractions and Technology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Lesson 2: </a:t>
            </a:r>
            <a:r>
              <a:rPr lang="en-US" smtClean="0">
                <a:solidFill>
                  <a:srgbClr val="FF0000"/>
                </a:solidFill>
              </a:rPr>
              <a:t>Understanding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382000" cy="5118100"/>
          </a:xfrm>
        </p:spPr>
        <p:txBody>
          <a:bodyPr/>
          <a:lstStyle/>
          <a:p>
            <a:r>
              <a:rPr lang="en-US" smtClean="0"/>
              <a:t>Problem:</a:t>
            </a:r>
          </a:p>
          <a:p>
            <a:pPr lvl="1"/>
            <a:r>
              <a:rPr lang="en-US" smtClean="0"/>
              <a:t>machine A runs a program in 20 seconds</a:t>
            </a:r>
          </a:p>
          <a:p>
            <a:pPr lvl="1"/>
            <a:r>
              <a:rPr lang="en-US" smtClean="0"/>
              <a:t>machine B runs the same program in 25 seconds</a:t>
            </a:r>
          </a:p>
          <a:p>
            <a:pPr lvl="1"/>
            <a:endParaRPr lang="en-US" smtClean="0"/>
          </a:p>
          <a:p>
            <a:r>
              <a:rPr lang="en-US" smtClean="0"/>
              <a:t>Question: How much faster is A than B?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The performance ratio is:</a:t>
            </a:r>
          </a:p>
          <a:p>
            <a:pPr lvl="1"/>
            <a:r>
              <a:rPr lang="en-US" smtClean="0"/>
              <a:t>25/20 = 1.25</a:t>
            </a:r>
          </a:p>
          <a:p>
            <a:pPr lvl="1"/>
            <a:r>
              <a:rPr lang="en-US" smtClean="0"/>
              <a:t>i.e. A is 1.25 faster than B</a:t>
            </a:r>
          </a:p>
        </p:txBody>
      </p:sp>
      <p:sp>
        <p:nvSpPr>
          <p:cNvPr id="880651" name="Rectangle 11"/>
          <p:cNvSpPr>
            <a:spLocks noChangeArrowheads="1"/>
          </p:cNvSpPr>
          <p:nvPr/>
        </p:nvSpPr>
        <p:spPr bwMode="auto">
          <a:xfrm>
            <a:off x="533400" y="3505200"/>
            <a:ext cx="81534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/>
              <a:t>If A is n times faster than B, then</a:t>
            </a:r>
            <a:endParaRPr lang="en-US" sz="2000" baseline="-2500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" y="3963988"/>
            <a:ext cx="8229600" cy="836612"/>
            <a:chOff x="240" y="2448"/>
            <a:chExt cx="5184" cy="527"/>
          </a:xfrm>
        </p:grpSpPr>
        <p:sp>
          <p:nvSpPr>
            <p:cNvPr id="33798" name="Rectangle 13"/>
            <p:cNvSpPr>
              <a:spLocks noChangeArrowheads="1"/>
            </p:cNvSpPr>
            <p:nvPr/>
          </p:nvSpPr>
          <p:spPr bwMode="auto">
            <a:xfrm>
              <a:off x="240" y="2448"/>
              <a:ext cx="513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87338" indent="-287338" algn="ctr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  <a:buFont typeface="Symbol" pitchFamily="18" charset="2"/>
                <a:buNone/>
              </a:pPr>
              <a:r>
                <a:rPr lang="en-US" sz="2400"/>
                <a:t>performance</a:t>
              </a:r>
              <a:r>
                <a:rPr lang="en-US" sz="2400" baseline="-25000"/>
                <a:t>A</a:t>
              </a:r>
              <a:r>
                <a:rPr lang="en-US" sz="2400"/>
                <a:t>         execution_time</a:t>
              </a:r>
              <a:r>
                <a:rPr lang="en-US" sz="2400" baseline="-25000"/>
                <a:t>B </a:t>
              </a:r>
            </a:p>
          </p:txBody>
        </p:sp>
        <p:sp>
          <p:nvSpPr>
            <p:cNvPr id="33799" name="Rectangle 14"/>
            <p:cNvSpPr>
              <a:spLocks noChangeArrowheads="1"/>
            </p:cNvSpPr>
            <p:nvPr/>
          </p:nvSpPr>
          <p:spPr bwMode="auto">
            <a:xfrm>
              <a:off x="288" y="2592"/>
              <a:ext cx="513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87338" indent="-287338" algn="ctr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  <a:buFont typeface="Symbol" pitchFamily="18" charset="2"/>
                <a:buNone/>
              </a:pPr>
              <a:r>
                <a:rPr lang="en-US" sz="2400"/>
                <a:t>    --------------------   =    ---------------------  = n</a:t>
              </a:r>
              <a:endParaRPr lang="en-US" sz="2400" baseline="-25000"/>
            </a:p>
          </p:txBody>
        </p:sp>
        <p:sp>
          <p:nvSpPr>
            <p:cNvPr id="33800" name="Rectangle 15"/>
            <p:cNvSpPr>
              <a:spLocks noChangeArrowheads="1"/>
            </p:cNvSpPr>
            <p:nvPr/>
          </p:nvSpPr>
          <p:spPr bwMode="auto">
            <a:xfrm>
              <a:off x="240" y="2736"/>
              <a:ext cx="513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87338" indent="-287338" algn="ctr"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75000"/>
                <a:buFont typeface="Symbol" pitchFamily="18" charset="2"/>
                <a:buNone/>
              </a:pPr>
              <a:r>
                <a:rPr lang="en-US" sz="2400"/>
                <a:t>performance</a:t>
              </a:r>
              <a:r>
                <a:rPr lang="en-US" sz="2400" baseline="-25000"/>
                <a:t>B</a:t>
              </a:r>
              <a:r>
                <a:rPr lang="en-US" sz="2400"/>
                <a:t>         execution_time</a:t>
              </a:r>
              <a:r>
                <a:rPr lang="en-US" sz="2400" baseline="-25000"/>
                <a:t>A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511257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200" dirty="0"/>
              <a:t>Chapter 1 — Computer Abstractions and Technology — </a:t>
            </a:r>
            <a:fld id="{D64951BB-1927-4579-BED1-B64756BBB96F}" type="slidenum">
              <a:rPr lang="en-AU" sz="1200"/>
              <a:pPr/>
              <a:t>11</a:t>
            </a:fld>
            <a:endParaRPr lang="en-AU" sz="1200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Execution Time</a:t>
            </a:r>
            <a:endParaRPr lang="en-AU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305800" cy="5562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3000" dirty="0" smtClean="0">
                <a:solidFill>
                  <a:schemeClr val="accent1"/>
                </a:solidFill>
              </a:rPr>
              <a:t>CPU </a:t>
            </a:r>
            <a:r>
              <a:rPr lang="en-US" sz="3200" dirty="0" smtClean="0">
                <a:solidFill>
                  <a:schemeClr val="accent1"/>
                </a:solidFill>
              </a:rPr>
              <a:t>time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800" dirty="0" smtClean="0"/>
              <a:t>the time spent by the CPU to complete his task and doesn't include I/O or time spent running other program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800" dirty="0"/>
              <a:t>i</a:t>
            </a:r>
            <a:r>
              <a:rPr lang="en-US" sz="2800" dirty="0" smtClean="0"/>
              <a:t>t includes user CPU time and system CPU time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2800" b="1" dirty="0" smtClean="0">
                <a:solidFill>
                  <a:srgbClr val="009900"/>
                </a:solidFill>
              </a:rPr>
              <a:t>system CPU time</a:t>
            </a:r>
            <a:r>
              <a:rPr lang="en-US" sz="2800" dirty="0" smtClean="0"/>
              <a:t> - time spent in OS performing tasks on behalf of a program;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2800" b="1" dirty="0" smtClean="0">
                <a:solidFill>
                  <a:srgbClr val="5A11FD"/>
                </a:solidFill>
              </a:rPr>
              <a:t>user CPU time</a:t>
            </a:r>
            <a:r>
              <a:rPr lang="en-US" sz="2800" dirty="0" smtClean="0"/>
              <a:t> (also called </a:t>
            </a:r>
            <a:r>
              <a:rPr lang="en-US" sz="2800" dirty="0" smtClean="0">
                <a:solidFill>
                  <a:schemeClr val="accent6"/>
                </a:solidFill>
              </a:rPr>
              <a:t>CPU performance</a:t>
            </a:r>
            <a:r>
              <a:rPr lang="en-US" sz="2800" dirty="0" smtClean="0"/>
              <a:t>) - time spent by the CPU in a program itself</a:t>
            </a:r>
          </a:p>
          <a:p>
            <a:pPr marL="287338" lvl="1" indent="-287338">
              <a:lnSpc>
                <a:spcPct val="110000"/>
              </a:lnSpc>
              <a:spcBef>
                <a:spcPct val="65000"/>
              </a:spcBef>
              <a:buFont typeface="Symbol" pitchFamily="18" charset="2"/>
              <a:buChar char="¨"/>
              <a:defRPr/>
            </a:pPr>
            <a:r>
              <a:rPr lang="en-US" sz="2800" dirty="0" smtClean="0"/>
              <a:t>Different programs are affected differently by CPU and system performance</a:t>
            </a:r>
          </a:p>
          <a:p>
            <a:pPr marL="692150" lvl="2" indent="-287338">
              <a:lnSpc>
                <a:spcPct val="110000"/>
              </a:lnSpc>
              <a:spcBef>
                <a:spcPct val="65000"/>
              </a:spcBef>
              <a:buFont typeface="Symbol" pitchFamily="18" charset="2"/>
              <a:buChar char="¨"/>
              <a:defRPr/>
            </a:pPr>
            <a:r>
              <a:rPr lang="en-US" sz="2600" dirty="0" smtClean="0">
                <a:solidFill>
                  <a:schemeClr val="accent6"/>
                </a:solidFill>
              </a:rPr>
              <a:t>CPU performance </a:t>
            </a:r>
            <a:r>
              <a:rPr lang="en-US" sz="2600" dirty="0" smtClean="0"/>
              <a:t>refers to the user CPU time</a:t>
            </a:r>
          </a:p>
          <a:p>
            <a:pPr marL="1260475" lvl="3" indent="-287338">
              <a:lnSpc>
                <a:spcPct val="110000"/>
              </a:lnSpc>
              <a:spcBef>
                <a:spcPts val="1200"/>
              </a:spcBef>
              <a:buFont typeface="Symbol" pitchFamily="18" charset="2"/>
              <a:buChar char="¨"/>
              <a:defRPr/>
            </a:pPr>
            <a:r>
              <a:rPr lang="en-US" sz="2800" dirty="0" smtClean="0">
                <a:latin typeface="+mj-lt"/>
              </a:rPr>
              <a:t>aka </a:t>
            </a:r>
            <a:r>
              <a:rPr lang="en-US" sz="2800" dirty="0" smtClean="0">
                <a:solidFill>
                  <a:schemeClr val="accent6"/>
                </a:solidFill>
                <a:latin typeface="+mj-lt"/>
              </a:rPr>
              <a:t>CPU execution 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marL="54864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Metric Units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5626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The principal metric prefixes.</a:t>
            </a:r>
          </a:p>
        </p:txBody>
      </p:sp>
      <p:pic>
        <p:nvPicPr>
          <p:cNvPr id="35844" name="Picture 4" descr="1-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224088"/>
            <a:ext cx="8116888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99225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200" dirty="0"/>
              <a:t>Chapter 1 — Computer Abstractions and Technology — </a:t>
            </a:r>
            <a:fld id="{24A93946-A6ED-4085-8A72-25923E1BBAB1}" type="slidenum">
              <a:rPr lang="en-AU" sz="1200"/>
              <a:pPr/>
              <a:t>13</a:t>
            </a:fld>
            <a:endParaRPr lang="en-AU" sz="1200" dirty="0"/>
          </a:p>
        </p:txBody>
      </p:sp>
      <p:sp>
        <p:nvSpPr>
          <p:cNvPr id="36867" name="Line 2"/>
          <p:cNvSpPr>
            <a:spLocks noChangeShapeType="1"/>
          </p:cNvSpPr>
          <p:nvPr/>
        </p:nvSpPr>
        <p:spPr bwMode="auto">
          <a:xfrm>
            <a:off x="2627313" y="24939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2627313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4356100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>
            <a:off x="6083300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7812088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 Clocking</a:t>
            </a:r>
            <a:endParaRPr lang="en-AU" smtClean="0"/>
          </a:p>
        </p:txBody>
      </p:sp>
      <p:sp>
        <p:nvSpPr>
          <p:cNvPr id="3687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Operation of digital hardware governed by a constant-rate clock</a:t>
            </a:r>
            <a:endParaRPr lang="en-AU" sz="2800" dirty="0" smtClean="0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2627313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2627313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3490913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490913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2339975" y="2997200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43561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43561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52197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52197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60833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60833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69469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69469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7812088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7812088" y="2709863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Freeform 25"/>
          <p:cNvSpPr>
            <a:spLocks/>
          </p:cNvSpPr>
          <p:nvPr/>
        </p:nvSpPr>
        <p:spPr bwMode="auto">
          <a:xfrm>
            <a:off x="4211638" y="3789363"/>
            <a:ext cx="288925" cy="287337"/>
          </a:xfrm>
          <a:custGeom>
            <a:avLst/>
            <a:gdLst>
              <a:gd name="T0" fmla="*/ 0 w 182"/>
              <a:gd name="T1" fmla="*/ 2147483647 h 181"/>
              <a:gd name="T2" fmla="*/ 2147483647 w 182"/>
              <a:gd name="T3" fmla="*/ 0 h 181"/>
              <a:gd name="T4" fmla="*/ 2147483647 w 182"/>
              <a:gd name="T5" fmla="*/ 0 h 181"/>
              <a:gd name="T6" fmla="*/ 2147483647 w 182"/>
              <a:gd name="T7" fmla="*/ 2147483647 h 181"/>
              <a:gd name="T8" fmla="*/ 2147483647 w 182"/>
              <a:gd name="T9" fmla="*/ 2147483647 h 181"/>
              <a:gd name="T10" fmla="*/ 2147483647 w 182"/>
              <a:gd name="T11" fmla="*/ 2147483647 h 181"/>
              <a:gd name="T12" fmla="*/ 0 w 182"/>
              <a:gd name="T13" fmla="*/ 2147483647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0" name="Freeform 26"/>
          <p:cNvSpPr>
            <a:spLocks/>
          </p:cNvSpPr>
          <p:nvPr/>
        </p:nvSpPr>
        <p:spPr bwMode="auto">
          <a:xfrm>
            <a:off x="5940425" y="3789363"/>
            <a:ext cx="288925" cy="287337"/>
          </a:xfrm>
          <a:custGeom>
            <a:avLst/>
            <a:gdLst>
              <a:gd name="T0" fmla="*/ 0 w 182"/>
              <a:gd name="T1" fmla="*/ 2147483647 h 181"/>
              <a:gd name="T2" fmla="*/ 2147483647 w 182"/>
              <a:gd name="T3" fmla="*/ 0 h 181"/>
              <a:gd name="T4" fmla="*/ 2147483647 w 182"/>
              <a:gd name="T5" fmla="*/ 0 h 181"/>
              <a:gd name="T6" fmla="*/ 2147483647 w 182"/>
              <a:gd name="T7" fmla="*/ 2147483647 h 181"/>
              <a:gd name="T8" fmla="*/ 2147483647 w 182"/>
              <a:gd name="T9" fmla="*/ 2147483647 h 181"/>
              <a:gd name="T10" fmla="*/ 2147483647 w 182"/>
              <a:gd name="T11" fmla="*/ 2147483647 h 181"/>
              <a:gd name="T12" fmla="*/ 0 w 182"/>
              <a:gd name="T13" fmla="*/ 2147483647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1" name="Freeform 27"/>
          <p:cNvSpPr>
            <a:spLocks/>
          </p:cNvSpPr>
          <p:nvPr/>
        </p:nvSpPr>
        <p:spPr bwMode="auto">
          <a:xfrm>
            <a:off x="7667625" y="3789363"/>
            <a:ext cx="288925" cy="287337"/>
          </a:xfrm>
          <a:custGeom>
            <a:avLst/>
            <a:gdLst>
              <a:gd name="T0" fmla="*/ 0 w 182"/>
              <a:gd name="T1" fmla="*/ 2147483647 h 181"/>
              <a:gd name="T2" fmla="*/ 2147483647 w 182"/>
              <a:gd name="T3" fmla="*/ 0 h 181"/>
              <a:gd name="T4" fmla="*/ 2147483647 w 182"/>
              <a:gd name="T5" fmla="*/ 0 h 181"/>
              <a:gd name="T6" fmla="*/ 2147483647 w 182"/>
              <a:gd name="T7" fmla="*/ 2147483647 h 181"/>
              <a:gd name="T8" fmla="*/ 2147483647 w 182"/>
              <a:gd name="T9" fmla="*/ 2147483647 h 181"/>
              <a:gd name="T10" fmla="*/ 2147483647 w 182"/>
              <a:gd name="T11" fmla="*/ 2147483647 h 181"/>
              <a:gd name="T12" fmla="*/ 0 w 182"/>
              <a:gd name="T13" fmla="*/ 2147483647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2339975" y="4221163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V="1">
            <a:off x="2339975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684213" y="2714625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Clock (cycles)</a:t>
            </a:r>
            <a:endParaRPr lang="en-AU" sz="1600"/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684213" y="3146425"/>
            <a:ext cx="1685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Data transfer</a:t>
            </a:r>
            <a:br>
              <a:rPr lang="en-US" sz="1600"/>
            </a:br>
            <a:r>
              <a:rPr lang="en-US" sz="1600"/>
              <a:t>and computation</a:t>
            </a:r>
            <a:endParaRPr lang="en-AU" sz="1600"/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684213" y="3794125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Update state</a:t>
            </a:r>
            <a:endParaRPr lang="en-AU" sz="1600"/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2916238" y="2420938"/>
            <a:ext cx="1150937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2843213" y="2281238"/>
            <a:ext cx="1311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/>
              <a:t>Clock period</a:t>
            </a:r>
            <a:endParaRPr lang="en-AU" sz="1600"/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1182688" y="4437063"/>
            <a:ext cx="77724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AU" sz="2400" dirty="0"/>
          </a:p>
        </p:txBody>
      </p:sp>
      <p:sp>
        <p:nvSpPr>
          <p:cNvPr id="36900" name="Freeform 36"/>
          <p:cNvSpPr>
            <a:spLocks/>
          </p:cNvSpPr>
          <p:nvPr/>
        </p:nvSpPr>
        <p:spPr bwMode="auto">
          <a:xfrm>
            <a:off x="4356100" y="3284538"/>
            <a:ext cx="1727200" cy="287337"/>
          </a:xfrm>
          <a:custGeom>
            <a:avLst/>
            <a:gdLst>
              <a:gd name="T0" fmla="*/ 0 w 1088"/>
              <a:gd name="T1" fmla="*/ 2147483647 h 181"/>
              <a:gd name="T2" fmla="*/ 2147483647 w 1088"/>
              <a:gd name="T3" fmla="*/ 0 h 181"/>
              <a:gd name="T4" fmla="*/ 2147483647 w 1088"/>
              <a:gd name="T5" fmla="*/ 0 h 181"/>
              <a:gd name="T6" fmla="*/ 2147483647 w 1088"/>
              <a:gd name="T7" fmla="*/ 2147483647 h 181"/>
              <a:gd name="T8" fmla="*/ 2147483647 w 1088"/>
              <a:gd name="T9" fmla="*/ 2147483647 h 181"/>
              <a:gd name="T10" fmla="*/ 2147483647 w 1088"/>
              <a:gd name="T11" fmla="*/ 2147483647 h 181"/>
              <a:gd name="T12" fmla="*/ 0 w 1088"/>
              <a:gd name="T13" fmla="*/ 2147483647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1" name="Freeform 37"/>
          <p:cNvSpPr>
            <a:spLocks/>
          </p:cNvSpPr>
          <p:nvPr/>
        </p:nvSpPr>
        <p:spPr bwMode="auto">
          <a:xfrm>
            <a:off x="2627313" y="3284538"/>
            <a:ext cx="1727200" cy="287337"/>
          </a:xfrm>
          <a:custGeom>
            <a:avLst/>
            <a:gdLst>
              <a:gd name="T0" fmla="*/ 0 w 1088"/>
              <a:gd name="T1" fmla="*/ 2147483647 h 181"/>
              <a:gd name="T2" fmla="*/ 2147483647 w 1088"/>
              <a:gd name="T3" fmla="*/ 0 h 181"/>
              <a:gd name="T4" fmla="*/ 2147483647 w 1088"/>
              <a:gd name="T5" fmla="*/ 0 h 181"/>
              <a:gd name="T6" fmla="*/ 2147483647 w 1088"/>
              <a:gd name="T7" fmla="*/ 2147483647 h 181"/>
              <a:gd name="T8" fmla="*/ 2147483647 w 1088"/>
              <a:gd name="T9" fmla="*/ 2147483647 h 181"/>
              <a:gd name="T10" fmla="*/ 2147483647 w 1088"/>
              <a:gd name="T11" fmla="*/ 2147483647 h 181"/>
              <a:gd name="T12" fmla="*/ 0 w 1088"/>
              <a:gd name="T13" fmla="*/ 2147483647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2" name="Freeform 38"/>
          <p:cNvSpPr>
            <a:spLocks/>
          </p:cNvSpPr>
          <p:nvPr/>
        </p:nvSpPr>
        <p:spPr bwMode="auto">
          <a:xfrm>
            <a:off x="6083300" y="3284538"/>
            <a:ext cx="1727200" cy="287337"/>
          </a:xfrm>
          <a:custGeom>
            <a:avLst/>
            <a:gdLst>
              <a:gd name="T0" fmla="*/ 0 w 1088"/>
              <a:gd name="T1" fmla="*/ 2147483647 h 181"/>
              <a:gd name="T2" fmla="*/ 2147483647 w 1088"/>
              <a:gd name="T3" fmla="*/ 0 h 181"/>
              <a:gd name="T4" fmla="*/ 2147483647 w 1088"/>
              <a:gd name="T5" fmla="*/ 0 h 181"/>
              <a:gd name="T6" fmla="*/ 2147483647 w 1088"/>
              <a:gd name="T7" fmla="*/ 2147483647 h 181"/>
              <a:gd name="T8" fmla="*/ 2147483647 w 1088"/>
              <a:gd name="T9" fmla="*/ 2147483647 h 181"/>
              <a:gd name="T10" fmla="*/ 2147483647 w 1088"/>
              <a:gd name="T11" fmla="*/ 2147483647 h 181"/>
              <a:gd name="T12" fmla="*/ 0 w 1088"/>
              <a:gd name="T13" fmla="*/ 2147483647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3112" y="4421688"/>
            <a:ext cx="747077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400" dirty="0">
                <a:solidFill>
                  <a:schemeClr val="accent1"/>
                </a:solidFill>
              </a:rPr>
              <a:t>Clock cycles</a:t>
            </a:r>
            <a:r>
              <a:rPr lang="en-US" sz="2400" dirty="0"/>
              <a:t>, also called </a:t>
            </a:r>
            <a:r>
              <a:rPr lang="en-US" sz="2400" dirty="0">
                <a:solidFill>
                  <a:schemeClr val="accent1"/>
                </a:solidFill>
              </a:rPr>
              <a:t>tick, clock tick, clock, cycles </a:t>
            </a:r>
            <a:r>
              <a:rPr lang="en-US" sz="2400" dirty="0"/>
              <a:t>=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the discrete time interval in which events take place in the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99225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200" dirty="0"/>
              <a:t>Chapter 1 — Computer Abstractions and Technology — </a:t>
            </a:r>
            <a:fld id="{042D688C-15BE-4A78-BA9D-CCFBE73869B5}" type="slidenum">
              <a:rPr lang="en-AU" sz="1200"/>
              <a:pPr/>
              <a:t>14</a:t>
            </a:fld>
            <a:endParaRPr lang="en-AU" sz="1200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153400" cy="422275"/>
          </a:xfrm>
        </p:spPr>
        <p:txBody>
          <a:bodyPr/>
          <a:lstStyle/>
          <a:p>
            <a:pPr eaLnBrk="1" hangingPunct="1"/>
            <a:r>
              <a:rPr lang="en-US" dirty="0" smtClean="0"/>
              <a:t>Definitions and Formulas</a:t>
            </a:r>
            <a:endParaRPr lang="en-AU" dirty="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490984"/>
              </p:ext>
            </p:extLst>
          </p:nvPr>
        </p:nvGraphicFramePr>
        <p:xfrm>
          <a:off x="2667000" y="4648200"/>
          <a:ext cx="3613149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4" imgW="2095200" imgH="914400" progId="Equation.3">
                  <p:embed/>
                </p:oleObj>
              </mc:Choice>
              <mc:Fallback>
                <p:oleObj name="Equation" r:id="rId4" imgW="20952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3613149" cy="15922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33400" y="1219200"/>
            <a:ext cx="8153400" cy="3733800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600" dirty="0" smtClean="0">
                <a:solidFill>
                  <a:schemeClr val="accent1"/>
                </a:solidFill>
              </a:rPr>
              <a:t>Clock period </a:t>
            </a:r>
            <a:r>
              <a:rPr lang="en-US" sz="2600" dirty="0" smtClean="0"/>
              <a:t>= </a:t>
            </a:r>
            <a:r>
              <a:rPr lang="en-US" sz="2600" dirty="0"/>
              <a:t>length of a clock </a:t>
            </a:r>
            <a:r>
              <a:rPr lang="en-US" sz="2600" dirty="0" smtClean="0"/>
              <a:t>cycle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600" dirty="0" smtClean="0"/>
              <a:t>measured in time units</a:t>
            </a:r>
            <a:endParaRPr lang="en-US" sz="2800" dirty="0"/>
          </a:p>
          <a:p>
            <a:pPr marL="1200150" lvl="2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 smtClean="0"/>
              <a:t>e.g</a:t>
            </a:r>
            <a:r>
              <a:rPr lang="en-US" sz="2400" dirty="0"/>
              <a:t>., 250ps = 0.25ns = 250×10</a:t>
            </a:r>
            <a:r>
              <a:rPr lang="en-US" sz="2400" baseline="30000" dirty="0"/>
              <a:t>–12</a:t>
            </a:r>
            <a:r>
              <a:rPr lang="en-US" sz="2400" dirty="0"/>
              <a:t>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600" dirty="0" smtClean="0">
                <a:solidFill>
                  <a:schemeClr val="accent1"/>
                </a:solidFill>
              </a:rPr>
              <a:t>Clock frequency, </a:t>
            </a:r>
            <a:r>
              <a:rPr lang="en-US" sz="2600" dirty="0" smtClean="0"/>
              <a:t>also called </a:t>
            </a:r>
            <a:r>
              <a:rPr lang="en-US" sz="2600" dirty="0" smtClean="0">
                <a:solidFill>
                  <a:schemeClr val="accent1"/>
                </a:solidFill>
              </a:rPr>
              <a:t>clock rate</a:t>
            </a:r>
            <a:r>
              <a:rPr lang="en-US" sz="2600" dirty="0" smtClean="0"/>
              <a:t> = number of cycles per second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600" dirty="0" smtClean="0"/>
              <a:t>	measured in Hertz</a:t>
            </a:r>
            <a:endParaRPr lang="en-US" sz="2800" dirty="0" smtClean="0"/>
          </a:p>
          <a:p>
            <a:pPr marL="1200150" lvl="2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 smtClean="0"/>
              <a:t>1 Hz = 1 cycles/sec</a:t>
            </a:r>
          </a:p>
          <a:p>
            <a:pPr marL="1200150" lvl="2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500" dirty="0" smtClean="0"/>
              <a:t>kHz </a:t>
            </a:r>
            <a:r>
              <a:rPr lang="en-US" sz="2500" dirty="0"/>
              <a:t>(kilohertz, 10</a:t>
            </a:r>
            <a:r>
              <a:rPr lang="en-US" sz="2500" baseline="30000" dirty="0"/>
              <a:t>3</a:t>
            </a:r>
            <a:r>
              <a:rPr lang="en-US" sz="2500" dirty="0"/>
              <a:t> Hz), MHz (megahertz, 10</a:t>
            </a:r>
            <a:r>
              <a:rPr lang="en-US" sz="2500" baseline="30000" dirty="0"/>
              <a:t>6</a:t>
            </a:r>
            <a:r>
              <a:rPr lang="en-US" sz="2500" dirty="0"/>
              <a:t> Hz), GHz (gigahertz, 10</a:t>
            </a:r>
            <a:r>
              <a:rPr lang="en-US" sz="2500" baseline="30000" dirty="0"/>
              <a:t>9</a:t>
            </a:r>
            <a:r>
              <a:rPr lang="en-US" sz="2500" dirty="0"/>
              <a:t> Hz) and THz (terahertz, 10</a:t>
            </a:r>
            <a:r>
              <a:rPr lang="en-US" sz="2500" baseline="30000" dirty="0"/>
              <a:t>12</a:t>
            </a:r>
            <a:r>
              <a:rPr lang="en-US" sz="2500" dirty="0"/>
              <a:t> Hz)</a:t>
            </a:r>
          </a:p>
          <a:p>
            <a:pPr marL="1657350" lvl="3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/>
              <a:t>e.g., 4.0GHz = 4000MHz = </a:t>
            </a:r>
            <a:r>
              <a:rPr lang="en-US" sz="2400" dirty="0" smtClean="0"/>
              <a:t>4.0×10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Hz</a:t>
            </a:r>
            <a:endParaRPr lang="en-A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011" y="6499225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200" dirty="0"/>
              <a:t>Chapter 1 — Computer Abstractions and Technology — </a:t>
            </a:r>
            <a:fld id="{9BE8C05B-9645-4464-994D-DB512D76AC83}" type="slidenum">
              <a:rPr lang="en-AU" sz="1200"/>
              <a:pPr/>
              <a:t>15</a:t>
            </a:fld>
            <a:endParaRPr lang="en-AU" sz="1200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 Time</a:t>
            </a:r>
            <a:endParaRPr lang="en-AU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905" y="3733800"/>
            <a:ext cx="8270875" cy="2371725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Performance improved by</a:t>
            </a:r>
          </a:p>
          <a:p>
            <a:pPr lvl="1" eaLnBrk="1" hangingPunct="1"/>
            <a:r>
              <a:rPr lang="en-US" dirty="0" smtClean="0"/>
              <a:t>Reducing number of clock cycles</a:t>
            </a:r>
          </a:p>
          <a:p>
            <a:pPr lvl="1" eaLnBrk="1" hangingPunct="1"/>
            <a:r>
              <a:rPr lang="en-US" dirty="0" smtClean="0"/>
              <a:t>Increasing clock rate</a:t>
            </a:r>
          </a:p>
          <a:p>
            <a:pPr lvl="1" eaLnBrk="1" hangingPunct="1"/>
            <a:r>
              <a:rPr lang="en-US" dirty="0" smtClean="0"/>
              <a:t>Hardware designer must often trade-off clock rate against cycle count</a:t>
            </a:r>
            <a:endParaRPr lang="en-AU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466812"/>
              </p:ext>
            </p:extLst>
          </p:nvPr>
        </p:nvGraphicFramePr>
        <p:xfrm>
          <a:off x="914400" y="2209800"/>
          <a:ext cx="7486650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4" imgW="3403440" imgH="698400" progId="Equation.3">
                  <p:embed/>
                </p:oleObj>
              </mc:Choice>
              <mc:Fallback>
                <p:oleObj name="Equation" r:id="rId4" imgW="3403440" imgH="69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7486650" cy="153511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066800"/>
            <a:ext cx="74235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chemeClr val="accent1"/>
                </a:solidFill>
              </a:rPr>
              <a:t>CPU execution Time </a:t>
            </a:r>
            <a:r>
              <a:rPr lang="en-US" sz="2400" dirty="0" smtClean="0"/>
              <a:t>per program, in brief </a:t>
            </a:r>
            <a:r>
              <a:rPr lang="en-US" sz="2400" dirty="0" smtClean="0">
                <a:solidFill>
                  <a:schemeClr val="accent1"/>
                </a:solidFill>
              </a:rPr>
              <a:t>CPU Time </a:t>
            </a:r>
          </a:p>
          <a:p>
            <a:pPr eaLnBrk="1" hangingPunct="1"/>
            <a:r>
              <a:rPr lang="en-US" sz="2400" dirty="0" smtClean="0"/>
              <a:t>per program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99225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200" dirty="0"/>
              <a:t>Chapter 1 — Computer Abstractions and Technology — </a:t>
            </a:r>
            <a:fld id="{94F18647-A4B5-471A-827F-D098DE4C24C2}" type="slidenum">
              <a:rPr lang="en-AU" sz="1200"/>
              <a:pPr/>
              <a:t>16</a:t>
            </a:fld>
            <a:endParaRPr lang="en-AU" sz="1200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 Time Example</a:t>
            </a:r>
            <a:endParaRPr lang="en-AU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97888" cy="3224472"/>
          </a:xfrm>
        </p:spPr>
        <p:txBody>
          <a:bodyPr/>
          <a:lstStyle/>
          <a:p>
            <a:pPr eaLnBrk="1" hangingPunct="1"/>
            <a:r>
              <a:rPr lang="en-US" dirty="0" smtClean="0"/>
              <a:t>Computer A has a 2GHz clock. Program P runs in 10s (i.e. takes 10s of CPU time)</a:t>
            </a:r>
          </a:p>
          <a:p>
            <a:pPr eaLnBrk="1" hangingPunct="1"/>
            <a:r>
              <a:rPr lang="en-US" dirty="0" smtClean="0"/>
              <a:t>We want to design computer B</a:t>
            </a:r>
          </a:p>
          <a:p>
            <a:pPr lvl="1" eaLnBrk="1" hangingPunct="1"/>
            <a:r>
              <a:rPr lang="en-US" dirty="0" smtClean="0"/>
              <a:t>We aim to run P in 6s of CPU time</a:t>
            </a:r>
          </a:p>
          <a:p>
            <a:pPr lvl="1" eaLnBrk="1" hangingPunct="1"/>
            <a:r>
              <a:rPr lang="en-US" dirty="0" smtClean="0"/>
              <a:t>We make a faster clock (increase the clock rate) which causes an increase of 1.2 × clock cycles for P on B with respect to (</a:t>
            </a:r>
            <a:r>
              <a:rPr lang="en-US" dirty="0" err="1" smtClean="0"/>
              <a:t>wrt</a:t>
            </a:r>
            <a:r>
              <a:rPr lang="en-US" dirty="0" smtClean="0"/>
              <a:t>) A</a:t>
            </a:r>
          </a:p>
          <a:p>
            <a:pPr eaLnBrk="1" hangingPunct="1"/>
            <a:r>
              <a:rPr lang="en-US" dirty="0" smtClean="0"/>
              <a:t>How fast must computer B clock be? (i.e. what is B’s clock rate?)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331640"/>
              </p:ext>
            </p:extLst>
          </p:nvPr>
        </p:nvGraphicFramePr>
        <p:xfrm>
          <a:off x="2057400" y="4267200"/>
          <a:ext cx="5459412" cy="2176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4" imgW="3568680" imgH="1422360" progId="Equation.3">
                  <p:embed/>
                </p:oleObj>
              </mc:Choice>
              <mc:Fallback>
                <p:oleObj name="Equation" r:id="rId4" imgW="3568680" imgH="1422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67200"/>
                        <a:ext cx="5459412" cy="217647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0385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program is made of instructions. The more instructions, the longer is the time required to execute the program.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Each instruction takes a certain amount of time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Some take several clock cycles (take longer time) some take just a few cycles (take a shorter time)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Let us consider an average time per instruction (average clock 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ycles </a:t>
            </a: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er </a:t>
            </a: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nstruction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formula that </a:t>
            </a:r>
            <a:r>
              <a:rPr lang="en-US" dirty="0" smtClean="0"/>
              <a:t>expresses </a:t>
            </a:r>
            <a:r>
              <a:rPr lang="en-US" dirty="0"/>
              <a:t>the execution time in terms of the instruction </a:t>
            </a:r>
            <a:r>
              <a:rPr lang="en-US" dirty="0" smtClean="0"/>
              <a:t>number consider multiplying the number of instructions (</a:t>
            </a: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nstruction 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ount</a:t>
            </a:r>
            <a:r>
              <a:rPr lang="en-US" dirty="0" smtClean="0"/>
              <a:t>) for the average time used by an instruction (</a:t>
            </a:r>
            <a:r>
              <a:rPr lang="en-US" dirty="0"/>
              <a:t>average clock </a:t>
            </a:r>
            <a:r>
              <a:rPr lang="en-US" dirty="0" smtClean="0">
                <a:solidFill>
                  <a:schemeClr val="accent1"/>
                </a:solidFill>
              </a:rPr>
              <a:t>CPI)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844718"/>
              </p:ext>
            </p:extLst>
          </p:nvPr>
        </p:nvGraphicFramePr>
        <p:xfrm>
          <a:off x="1371600" y="5029200"/>
          <a:ext cx="6553200" cy="1506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3" imgW="3695700" imgH="850900" progId="Equation.3">
                  <p:embed/>
                </p:oleObj>
              </mc:Choice>
              <mc:Fallback>
                <p:oleObj name="Equation" r:id="rId3" imgW="3695700" imgH="850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6553200" cy="1506174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636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99225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200" dirty="0"/>
              <a:t>Chapter 1 — Computer Abstractions and Technology — </a:t>
            </a:r>
            <a:fld id="{85436921-7330-4059-92E1-C4344B29386A}" type="slidenum">
              <a:rPr lang="en-AU" sz="1200"/>
              <a:pPr/>
              <a:t>18</a:t>
            </a:fld>
            <a:endParaRPr lang="en-AU" sz="12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117583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Instruction Count (IC) 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Cycles Per Instruction (CPI)</a:t>
            </a:r>
            <a:endParaRPr lang="en-AU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505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Instruction Count for a program (IC)</a:t>
            </a:r>
          </a:p>
          <a:p>
            <a:pPr lvl="1" eaLnBrk="1" hangingPunct="1"/>
            <a:r>
              <a:rPr lang="en-US" sz="2400" dirty="0" smtClean="0"/>
              <a:t>Determined by the program, the ISA and the compiler</a:t>
            </a:r>
          </a:p>
          <a:p>
            <a:pPr eaLnBrk="1" hangingPunct="1"/>
            <a:r>
              <a:rPr lang="en-US" sz="2800" dirty="0" smtClean="0"/>
              <a:t>Average cycles per instruction (CPI)</a:t>
            </a:r>
          </a:p>
          <a:p>
            <a:pPr lvl="1" eaLnBrk="1" hangingPunct="1"/>
            <a:r>
              <a:rPr lang="en-US" sz="2400" dirty="0" smtClean="0"/>
              <a:t>Determined by the CPU hardware</a:t>
            </a:r>
          </a:p>
          <a:p>
            <a:pPr lvl="1" eaLnBrk="1" hangingPunct="1"/>
            <a:r>
              <a:rPr lang="en-US" sz="2400" dirty="0" smtClean="0"/>
              <a:t>If different instructions have different CPI</a:t>
            </a:r>
          </a:p>
          <a:p>
            <a:pPr lvl="2" eaLnBrk="1" hangingPunct="1"/>
            <a:r>
              <a:rPr lang="en-US" sz="2000" dirty="0" smtClean="0"/>
              <a:t>Average CPI affected by instruction mix</a:t>
            </a:r>
            <a:endParaRPr lang="en-AU" sz="20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153400" cy="422275"/>
          </a:xfrm>
        </p:spPr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390946"/>
          </a:xfrm>
        </p:spPr>
        <p:txBody>
          <a:bodyPr/>
          <a:lstStyle/>
          <a:p>
            <a:r>
              <a:rPr lang="en-US" dirty="0" smtClean="0"/>
              <a:t>More on Performance</a:t>
            </a:r>
          </a:p>
          <a:p>
            <a:r>
              <a:rPr lang="en-US" dirty="0" smtClean="0"/>
              <a:t>Power Trend</a:t>
            </a:r>
          </a:p>
          <a:p>
            <a:r>
              <a:rPr lang="en-US" dirty="0" smtClean="0"/>
              <a:t>Integrated Technology</a:t>
            </a:r>
          </a:p>
          <a:p>
            <a:r>
              <a:rPr lang="en-US" dirty="0" err="1" smtClean="0"/>
              <a:t>Amdhal’s</a:t>
            </a:r>
            <a:r>
              <a:rPr lang="en-US" dirty="0" smtClean="0"/>
              <a:t> Law</a:t>
            </a:r>
          </a:p>
          <a:p>
            <a:r>
              <a:rPr lang="en-US" dirty="0" smtClean="0"/>
              <a:t>MIPS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HW 1 is issued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871663"/>
            <a:ext cx="8153400" cy="1436687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mtClean="0"/>
              <a:t>Indeed, the cost-performance ratio of the product will depend most heavily on the implementer, just as ease of use depends most heavily on the architect.</a:t>
            </a:r>
          </a:p>
          <a:p>
            <a:pPr algn="r">
              <a:buFont typeface="Symbol" pitchFamily="18" charset="2"/>
              <a:buNone/>
            </a:pPr>
            <a:r>
              <a:rPr lang="en-US" i="1" smtClean="0"/>
              <a:t>The Mythical Man-Month</a:t>
            </a:r>
            <a:r>
              <a:rPr lang="en-US" smtClean="0"/>
              <a:t>, Brooks, pg 46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 far…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4213" y="1174750"/>
            <a:ext cx="8270875" cy="5111750"/>
          </a:xfrm>
        </p:spPr>
        <p:txBody>
          <a:bodyPr/>
          <a:lstStyle/>
          <a:p>
            <a:r>
              <a:rPr lang="en-US" smtClean="0"/>
              <a:t>Progress in computer technology has been revolutionary</a:t>
            </a:r>
          </a:p>
          <a:p>
            <a:r>
              <a:rPr lang="en-US" smtClean="0"/>
              <a:t>The Computer Components</a:t>
            </a:r>
          </a:p>
          <a:p>
            <a:pPr lvl="1"/>
            <a:r>
              <a:rPr lang="en-US" smtClean="0"/>
              <a:t>I/O</a:t>
            </a:r>
          </a:p>
          <a:p>
            <a:pPr lvl="2"/>
            <a:r>
              <a:rPr lang="en-US" smtClean="0"/>
              <a:t>Mouse, Monitor,</a:t>
            </a:r>
          </a:p>
          <a:p>
            <a:pPr lvl="2">
              <a:buFont typeface="Wingdings" pitchFamily="2" charset="2"/>
              <a:buNone/>
            </a:pPr>
            <a:r>
              <a:rPr lang="en-US" smtClean="0"/>
              <a:t>	Printer, etc.</a:t>
            </a:r>
          </a:p>
          <a:p>
            <a:pPr lvl="1"/>
            <a:r>
              <a:rPr lang="en-US" smtClean="0"/>
              <a:t>Processor</a:t>
            </a:r>
          </a:p>
          <a:p>
            <a:pPr lvl="1"/>
            <a:r>
              <a:rPr lang="en-US" smtClean="0"/>
              <a:t>Memory</a:t>
            </a:r>
          </a:p>
          <a:p>
            <a:pPr lvl="2"/>
            <a:r>
              <a:rPr lang="en-US" sz="2000" smtClean="0"/>
              <a:t>Volatile main memory</a:t>
            </a:r>
          </a:p>
          <a:p>
            <a:pPr lvl="2"/>
            <a:r>
              <a:rPr lang="en-US" sz="2000" smtClean="0"/>
              <a:t>Non Volatile secondary</a:t>
            </a:r>
          </a:p>
          <a:p>
            <a:pPr lvl="2">
              <a:buFont typeface="Wingdings" pitchFamily="2" charset="2"/>
              <a:buNone/>
            </a:pPr>
            <a:r>
              <a:rPr lang="en-US" sz="2000" smtClean="0"/>
              <a:t>	memory</a:t>
            </a:r>
          </a:p>
          <a:p>
            <a:endParaRPr lang="en-US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/>
              <a:t>Chapter 1 — Computer Abstractions and Technology — </a:t>
            </a:r>
            <a:fld id="{FC5008BA-B68D-4B30-9AC7-55CF37BAF45C}" type="slidenum">
              <a:rPr lang="en-AU"/>
              <a:pPr/>
              <a:t>3</a:t>
            </a:fld>
            <a:endParaRPr lang="en-AU"/>
          </a:p>
        </p:txBody>
      </p:sp>
      <p:pic>
        <p:nvPicPr>
          <p:cNvPr id="29701" name="Picture 13" descr="f01-04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2786063"/>
            <a:ext cx="3973513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3649663" cy="422275"/>
          </a:xfrm>
          <a:noFill/>
        </p:spPr>
        <p:txBody>
          <a:bodyPr wrap="none"/>
          <a:lstStyle/>
          <a:p>
            <a:r>
              <a:rPr lang="en-US" smtClean="0"/>
              <a:t>Performance Metrics</a:t>
            </a:r>
            <a:endParaRPr lang="en-US" sz="4800" smtClean="0"/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305800" cy="5695950"/>
          </a:xfrm>
          <a:noFill/>
        </p:spPr>
        <p:txBody>
          <a:bodyPr/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smtClean="0"/>
              <a:t>Purchasing perspective</a:t>
            </a:r>
            <a:r>
              <a:rPr lang="en-US" sz="2800" smtClean="0"/>
              <a:t>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smtClean="0"/>
              <a:t>given a collection of machines, which has the</a:t>
            </a:r>
            <a:r>
              <a:rPr lang="en-US" sz="2400" smtClean="0"/>
              <a:t> 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smtClean="0"/>
              <a:t>best performance?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smtClean="0"/>
              <a:t>least cost?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smtClean="0"/>
              <a:t>best cost/performance?</a:t>
            </a:r>
            <a:endParaRPr lang="en-US" sz="2000" smtClean="0"/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smtClean="0"/>
              <a:t>Design perspective</a:t>
            </a:r>
            <a:endParaRPr lang="en-US" sz="2800" smtClean="0"/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smtClean="0"/>
              <a:t>faced with design options, which has the</a:t>
            </a:r>
            <a:r>
              <a:rPr lang="en-US" sz="2400" smtClean="0"/>
              <a:t> 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smtClean="0"/>
              <a:t>best performance improvement?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smtClean="0"/>
              <a:t>least cost?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smtClean="0"/>
              <a:t>best cost/performance?</a:t>
            </a:r>
            <a:endParaRPr lang="en-US" sz="2000" smtClean="0"/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smtClean="0"/>
              <a:t>Both require</a:t>
            </a:r>
            <a:endParaRPr lang="en-US" sz="2800" smtClean="0"/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smtClean="0"/>
              <a:t>basis for comparison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smtClean="0"/>
              <a:t>metric for evaluation</a:t>
            </a:r>
            <a:endParaRPr lang="en-US" sz="2400" smtClean="0"/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smtClean="0"/>
              <a:t>Our goal is to understand what factors in the architecture contribute to overall system performance and the relative importance (and cost) of these factors</a:t>
            </a:r>
            <a:endParaRPr 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1 — Computer Abstractions and Technology — </a:t>
            </a:r>
            <a:fld id="{8BCC6D8E-5564-49F5-BE90-DDE4F415064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Technology Trends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3311525" cy="2735262"/>
          </a:xfrm>
        </p:spPr>
        <p:txBody>
          <a:bodyPr/>
          <a:lstStyle/>
          <a:p>
            <a:pPr eaLnBrk="1" hangingPunct="1"/>
            <a:r>
              <a:rPr lang="en-AU" altLang="en-US" sz="2400" smtClean="0"/>
              <a:t>Electronics technology continues to evolve</a:t>
            </a:r>
          </a:p>
          <a:p>
            <a:pPr lvl="1" eaLnBrk="1" hangingPunct="1"/>
            <a:r>
              <a:rPr lang="en-AU" altLang="en-US" sz="2000" smtClean="0"/>
              <a:t>Increased capacity and performance</a:t>
            </a:r>
          </a:p>
          <a:p>
            <a:pPr lvl="1" eaLnBrk="1" hangingPunct="1"/>
            <a:r>
              <a:rPr lang="en-AU" altLang="en-US" sz="2000" smtClean="0"/>
              <a:t>Reduced cost</a:t>
            </a:r>
          </a:p>
        </p:txBody>
      </p:sp>
      <p:graphicFrame>
        <p:nvGraphicFramePr>
          <p:cNvPr id="258136" name="Group 88"/>
          <p:cNvGraphicFramePr>
            <a:graphicFrameLocks noGrp="1"/>
          </p:cNvGraphicFramePr>
          <p:nvPr/>
        </p:nvGraphicFramePr>
        <p:xfrm>
          <a:off x="612775" y="3860800"/>
          <a:ext cx="7920038" cy="2194200"/>
        </p:xfrm>
        <a:graphic>
          <a:graphicData uri="http://schemas.openxmlformats.org/drawingml/2006/table">
            <a:tbl>
              <a:tblPr/>
              <a:tblGrid>
                <a:gridCol w="865188"/>
                <a:gridCol w="3527425"/>
                <a:gridCol w="2736850"/>
                <a:gridCol w="790575"/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Technology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performance/cost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1951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Vacuum tube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1965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Transistor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1975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Integrated circuit (IC)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1995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large scale IC (VLSI)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2,400,000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 large scale IC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250,000,000,000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4" name="Text Box 89"/>
          <p:cNvSpPr txBox="1">
            <a:spLocks noChangeArrowheads="1"/>
          </p:cNvSpPr>
          <p:nvPr/>
        </p:nvSpPr>
        <p:spPr bwMode="auto">
          <a:xfrm>
            <a:off x="5867400" y="3259138"/>
            <a:ext cx="141763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DRAM capacity</a:t>
            </a:r>
          </a:p>
        </p:txBody>
      </p:sp>
      <p:pic>
        <p:nvPicPr>
          <p:cNvPr id="6185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268413"/>
            <a:ext cx="470852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6" name="Text Box 9"/>
          <p:cNvSpPr txBox="1">
            <a:spLocks noChangeArrowheads="1"/>
          </p:cNvSpPr>
          <p:nvPr/>
        </p:nvSpPr>
        <p:spPr bwMode="auto">
          <a:xfrm rot="5400000">
            <a:off x="6049169" y="2729706"/>
            <a:ext cx="582295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§1.5 Technologies for Building Processors and Memory</a:t>
            </a:r>
          </a:p>
        </p:txBody>
      </p:sp>
    </p:spTree>
    <p:extLst>
      <p:ext uri="{BB962C8B-B14F-4D97-AF65-F5344CB8AC3E}">
        <p14:creationId xmlns:p14="http://schemas.microsoft.com/office/powerpoint/2010/main" val="21187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/>
              <a:t>Chapter 1 — Computer Abstractions and Technology — </a:t>
            </a:r>
            <a:fld id="{5AD98893-D2CF-4CDF-8ED4-B2486E190F74}" type="slidenum">
              <a:rPr lang="en-AU"/>
              <a:pPr/>
              <a:t>6</a:t>
            </a:fld>
            <a:endParaRPr lang="en-AU"/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Performance</a:t>
            </a:r>
            <a:endParaRPr lang="en-AU" smtClean="0"/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503237"/>
          </a:xfrm>
        </p:spPr>
        <p:txBody>
          <a:bodyPr/>
          <a:lstStyle/>
          <a:p>
            <a:pPr eaLnBrk="1" hangingPunct="1"/>
            <a:r>
              <a:rPr lang="en-AU" sz="2800" smtClean="0"/>
              <a:t>Which airplane has the best performance?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900113" y="1839913"/>
          <a:ext cx="316706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Chart" r:id="rId4" imgW="3247875" imgH="2152835" progId="MSGraph.Chart.8">
                  <p:embed followColorScheme="full"/>
                </p:oleObj>
              </mc:Choice>
              <mc:Fallback>
                <p:oleObj name="Chart" r:id="rId4" imgW="3247875" imgH="215283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39913"/>
                        <a:ext cx="3167062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4356100" y="1836738"/>
          <a:ext cx="33528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Chart" r:id="rId6" imgW="3438513" imgH="2152835" progId="MSGraph.Chart.8">
                  <p:embed followColorScheme="full"/>
                </p:oleObj>
              </mc:Choice>
              <mc:Fallback>
                <p:oleObj name="Chart" r:id="rId6" imgW="3438513" imgH="2152835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836738"/>
                        <a:ext cx="3352800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900113" y="4065588"/>
          <a:ext cx="316706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Chart" r:id="rId8" imgW="3247875" imgH="2152835" progId="MSGraph.Chart.8">
                  <p:embed followColorScheme="full"/>
                </p:oleObj>
              </mc:Choice>
              <mc:Fallback>
                <p:oleObj name="Chart" r:id="rId8" imgW="3247875" imgH="2152835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65588"/>
                        <a:ext cx="3167062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6"/>
          <p:cNvGraphicFramePr>
            <a:graphicFrameLocks noChangeAspect="1"/>
          </p:cNvGraphicFramePr>
          <p:nvPr/>
        </p:nvGraphicFramePr>
        <p:xfrm>
          <a:off x="4356100" y="4056063"/>
          <a:ext cx="3379788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Chart" r:id="rId10" imgW="3448119" imgH="2152835" progId="MSGraph.Chart.8">
                  <p:embed followColorScheme="full"/>
                </p:oleObj>
              </mc:Choice>
              <mc:Fallback>
                <p:oleObj name="Chart" r:id="rId10" imgW="3448119" imgH="2152835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056063"/>
                        <a:ext cx="3379788" cy="2109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7"/>
          <p:cNvSpPr txBox="1">
            <a:spLocks noChangeArrowheads="1"/>
          </p:cNvSpPr>
          <p:nvPr/>
        </p:nvSpPr>
        <p:spPr bwMode="auto">
          <a:xfrm rot="5400000">
            <a:off x="7960519" y="816769"/>
            <a:ext cx="2000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§1.4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/>
              <a:t>Chapter 1 — Computer Abstractions and Technology — </a:t>
            </a:r>
            <a:fld id="{C2EE7BA6-F33F-4F5F-99B0-F6271059906F}" type="slidenum">
              <a:rPr lang="en-AU"/>
              <a:pPr/>
              <a:t>7</a:t>
            </a:fld>
            <a:endParaRPr lang="en-AU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58682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Response Time</a:t>
            </a:r>
            <a:endParaRPr lang="en-AU" sz="4000" dirty="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82000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Response time </a:t>
            </a:r>
            <a:r>
              <a:rPr lang="en-US" sz="2400" dirty="0" smtClean="0"/>
              <a:t>How long it takes to do a task</a:t>
            </a:r>
          </a:p>
          <a:p>
            <a:pPr lvl="1" eaLnBrk="1" hangingPunct="1"/>
            <a:r>
              <a:rPr lang="en-US" sz="2400" dirty="0" smtClean="0"/>
              <a:t>The length includes disk access, memory access, I/O activities, operating systems overhead, etc.</a:t>
            </a:r>
          </a:p>
          <a:p>
            <a:pPr lvl="1" eaLnBrk="1" hangingPunct="1"/>
            <a:r>
              <a:rPr lang="en-US" sz="2400" dirty="0" smtClean="0"/>
              <a:t>Important to individual </a:t>
            </a:r>
            <a:r>
              <a:rPr lang="en-US" sz="2400" dirty="0"/>
              <a:t>users but often not good for comparison </a:t>
            </a:r>
            <a:r>
              <a:rPr lang="en-US" sz="2400" dirty="0" smtClean="0"/>
              <a:t>purposes</a:t>
            </a:r>
          </a:p>
          <a:p>
            <a:pPr lvl="1" eaLnBrk="1" hangingPunct="1"/>
            <a:r>
              <a:rPr lang="en-US" sz="2400" dirty="0" smtClean="0"/>
              <a:t>Good to determine system </a:t>
            </a:r>
            <a:r>
              <a:rPr lang="en-US" sz="2400" dirty="0"/>
              <a:t>performance</a:t>
            </a:r>
          </a:p>
          <a:p>
            <a:pPr lvl="1" eaLnBrk="1" hangingPunct="1"/>
            <a:endParaRPr lang="en-US" sz="2400" dirty="0" smtClean="0"/>
          </a:p>
          <a:p>
            <a:pPr eaLnBrk="1" hangingPunct="1">
              <a:defRPr/>
            </a:pPr>
            <a:r>
              <a:rPr lang="en-US" sz="2800" u="sng" dirty="0" smtClean="0"/>
              <a:t>It is also called </a:t>
            </a:r>
            <a:r>
              <a:rPr lang="en-US" sz="2800" u="sng" dirty="0" smtClean="0">
                <a:solidFill>
                  <a:schemeClr val="accent1"/>
                </a:solidFill>
              </a:rPr>
              <a:t>execution </a:t>
            </a:r>
            <a:r>
              <a:rPr lang="en-US" sz="2800" u="sng" dirty="0">
                <a:solidFill>
                  <a:schemeClr val="accent1"/>
                </a:solidFill>
              </a:rPr>
              <a:t>time</a:t>
            </a:r>
            <a:r>
              <a:rPr lang="en-US" sz="2800" u="sng" dirty="0">
                <a:solidFill>
                  <a:srgbClr val="009900"/>
                </a:solidFill>
              </a:rPr>
              <a:t>, </a:t>
            </a:r>
            <a:r>
              <a:rPr lang="en-US" sz="2800" u="sng" dirty="0"/>
              <a:t>or</a:t>
            </a:r>
            <a:r>
              <a:rPr lang="en-US" sz="2800" u="sng" dirty="0">
                <a:solidFill>
                  <a:srgbClr val="009900"/>
                </a:solidFill>
              </a:rPr>
              <a:t> </a:t>
            </a:r>
            <a:r>
              <a:rPr lang="en-US" sz="2800" u="sng" dirty="0">
                <a:solidFill>
                  <a:schemeClr val="accent1"/>
                </a:solidFill>
              </a:rPr>
              <a:t>elapsed </a:t>
            </a:r>
            <a:r>
              <a:rPr lang="en-US" sz="2800" u="sng" dirty="0" smtClean="0">
                <a:solidFill>
                  <a:schemeClr val="accent1"/>
                </a:solidFill>
              </a:rPr>
              <a:t>time </a:t>
            </a:r>
            <a:endParaRPr lang="en-US" sz="2800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-36095" y="6499225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200" dirty="0"/>
              <a:t>Chapter 1 — Computer Abstractions and Technology — </a:t>
            </a:r>
            <a:fld id="{C2EE7BA6-F33F-4F5F-99B0-F6271059906F}" type="slidenum">
              <a:rPr lang="en-AU" sz="1200"/>
              <a:pPr/>
              <a:t>8</a:t>
            </a:fld>
            <a:endParaRPr lang="en-AU" sz="1200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422275"/>
          </a:xfrm>
        </p:spPr>
        <p:txBody>
          <a:bodyPr/>
          <a:lstStyle/>
          <a:p>
            <a:pPr eaLnBrk="1" hangingPunct="1"/>
            <a:r>
              <a:rPr lang="en-US" sz="4000" smtClean="0"/>
              <a:t>Response Time and Throughput</a:t>
            </a:r>
            <a:endParaRPr lang="en-AU" sz="400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82000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Throughput </a:t>
            </a:r>
            <a:r>
              <a:rPr lang="en-US" sz="2800" dirty="0" smtClean="0"/>
              <a:t>(also called </a:t>
            </a:r>
            <a:r>
              <a:rPr lang="en-US" sz="2800" dirty="0" smtClean="0">
                <a:solidFill>
                  <a:srgbClr val="009900"/>
                </a:solidFill>
              </a:rPr>
              <a:t>bandwidth</a:t>
            </a:r>
            <a:r>
              <a:rPr lang="en-US" sz="2800" dirty="0" smtClean="0"/>
              <a:t>) 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2400" dirty="0" smtClean="0"/>
              <a:t>Total work done per unit time</a:t>
            </a:r>
          </a:p>
          <a:p>
            <a:pPr lvl="2" eaLnBrk="1" hangingPunct="1"/>
            <a:r>
              <a:rPr lang="en-US" sz="2400" dirty="0" smtClean="0"/>
              <a:t>e.g., tasks/transactions/… per hour</a:t>
            </a:r>
          </a:p>
          <a:p>
            <a:pPr lvl="2"/>
            <a:r>
              <a:rPr lang="en-US" sz="2400" dirty="0" smtClean="0"/>
              <a:t>Important to data center managers</a:t>
            </a:r>
          </a:p>
          <a:p>
            <a:pPr lvl="2"/>
            <a:endParaRPr lang="en-US" dirty="0" smtClean="0"/>
          </a:p>
          <a:p>
            <a:pPr eaLnBrk="1" hangingPunct="1"/>
            <a:r>
              <a:rPr lang="en-US" sz="2800" dirty="0" smtClean="0"/>
              <a:t>How are response time and throughput affected by</a:t>
            </a:r>
          </a:p>
          <a:p>
            <a:pPr lvl="1" eaLnBrk="1" hangingPunct="1"/>
            <a:r>
              <a:rPr lang="en-US" sz="2400" dirty="0" smtClean="0"/>
              <a:t>Replacing the processor with a faster version?</a:t>
            </a:r>
          </a:p>
          <a:p>
            <a:pPr lvl="1" eaLnBrk="1" hangingPunct="1"/>
            <a:r>
              <a:rPr lang="en-US" sz="2400" dirty="0" smtClean="0"/>
              <a:t>Adding more processors?</a:t>
            </a:r>
          </a:p>
          <a:p>
            <a:pPr eaLnBrk="1" hangingPunct="1"/>
            <a:r>
              <a:rPr lang="en-US" sz="2800" dirty="0" smtClean="0"/>
              <a:t>We’ll focus on response time for now…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245122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99225"/>
            <a:ext cx="7272338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200" dirty="0"/>
              <a:t>Chapter 1 — Computer Abstractions and Technology — </a:t>
            </a:r>
            <a:fld id="{92A48B10-3478-4BA1-B793-475052D7CF74}" type="slidenum">
              <a:rPr lang="en-AU" sz="1200"/>
              <a:pPr/>
              <a:t>9</a:t>
            </a:fld>
            <a:endParaRPr lang="en-AU" sz="1200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Relative Performance</a:t>
            </a:r>
            <a:endParaRPr lang="en-AU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dirty="0" smtClean="0"/>
              <a:t>Define Performance = 1/Execution Time</a:t>
            </a:r>
          </a:p>
          <a:p>
            <a:pPr eaLnBrk="1" hangingPunct="1"/>
            <a:r>
              <a:rPr lang="en-US" dirty="0" smtClean="0"/>
              <a:t>“X is </a:t>
            </a:r>
            <a:r>
              <a:rPr lang="en-US" i="1" dirty="0" smtClean="0">
                <a:latin typeface="Times New Roman" pitchFamily="18" charset="0"/>
              </a:rPr>
              <a:t>n</a:t>
            </a:r>
            <a:r>
              <a:rPr lang="en-US" dirty="0" smtClean="0"/>
              <a:t> time faster than Y”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547813" y="2420938"/>
          <a:ext cx="57658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4" imgW="2616120" imgH="457200" progId="Equation.3">
                  <p:embed/>
                </p:oleObj>
              </mc:Choice>
              <mc:Fallback>
                <p:oleObj name="Equation" r:id="rId4" imgW="26161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20938"/>
                        <a:ext cx="5765800" cy="10080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684213" y="3573463"/>
            <a:ext cx="8270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Example: </a:t>
            </a:r>
            <a:r>
              <a:rPr lang="en-US" sz="2400" dirty="0"/>
              <a:t>time taken to run a </a:t>
            </a:r>
            <a:r>
              <a:rPr lang="en-US" sz="2400" dirty="0" smtClean="0"/>
              <a:t>program 10s </a:t>
            </a:r>
            <a:r>
              <a:rPr lang="en-US" sz="2400" dirty="0"/>
              <a:t>on A, 15s on </a:t>
            </a:r>
            <a:r>
              <a:rPr lang="en-US" sz="2400" dirty="0" smtClean="0"/>
              <a:t>B. How much faster is A than B?</a:t>
            </a:r>
            <a:endParaRPr lang="en-US" sz="240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Arial" pitchFamily="34" charset="0"/>
              <a:buChar char="•"/>
            </a:pPr>
            <a:r>
              <a:rPr lang="en-US" sz="2400" dirty="0"/>
              <a:t>Execution </a:t>
            </a:r>
            <a:r>
              <a:rPr lang="en-US" sz="2400" dirty="0" err="1"/>
              <a:t>Time</a:t>
            </a:r>
            <a:r>
              <a:rPr lang="en-US" sz="2400" baseline="-25000" dirty="0" err="1"/>
              <a:t>B</a:t>
            </a:r>
            <a:r>
              <a:rPr lang="en-US" sz="2400" dirty="0"/>
              <a:t> / Execution </a:t>
            </a:r>
            <a:r>
              <a:rPr lang="en-US" sz="2400" dirty="0" err="1"/>
              <a:t>Time</a:t>
            </a:r>
            <a:r>
              <a:rPr lang="en-US" sz="2400" baseline="-25000" dirty="0" err="1"/>
              <a:t>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= 15s / 10s = 1.5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Arial" pitchFamily="34" charset="0"/>
              <a:buChar char="•"/>
            </a:pPr>
            <a:r>
              <a:rPr lang="en-US" sz="2400" dirty="0"/>
              <a:t>So A is 1.5 times faster than B</a:t>
            </a:r>
            <a:endParaRPr lang="en-A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Pages>47</Pages>
  <Words>1177</Words>
  <Application>Microsoft Office PowerPoint</Application>
  <PresentationFormat>Letter Paper (8.5x11 in)</PresentationFormat>
  <Paragraphs>226</Paragraphs>
  <Slides>19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mjicse431</vt:lpstr>
      <vt:lpstr>Chart</vt:lpstr>
      <vt:lpstr>Equation</vt:lpstr>
      <vt:lpstr>Chapter 1</vt:lpstr>
      <vt:lpstr>PowerPoint Presentation</vt:lpstr>
      <vt:lpstr>So far…</vt:lpstr>
      <vt:lpstr>Performance Metrics</vt:lpstr>
      <vt:lpstr>Technology Trends</vt:lpstr>
      <vt:lpstr>Defining Performance</vt:lpstr>
      <vt:lpstr>Response Time</vt:lpstr>
      <vt:lpstr>Response Time and Throughput</vt:lpstr>
      <vt:lpstr>Relative Performance</vt:lpstr>
      <vt:lpstr>Another Example</vt:lpstr>
      <vt:lpstr>Measuring Execution Time</vt:lpstr>
      <vt:lpstr>Metric Units</vt:lpstr>
      <vt:lpstr>CPU Clocking</vt:lpstr>
      <vt:lpstr>Definitions and Formulas</vt:lpstr>
      <vt:lpstr>CPU Time</vt:lpstr>
      <vt:lpstr>CPU Time Example</vt:lpstr>
      <vt:lpstr>Performance</vt:lpstr>
      <vt:lpstr>Instruction Count (IC)  and Cycles Per Instruction (CPI)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subject>Lecture 01</dc:subject>
  <dc:creator>Janie Irwin</dc:creator>
  <cp:lastModifiedBy>Stark-jfaculty</cp:lastModifiedBy>
  <cp:revision>432</cp:revision>
  <cp:lastPrinted>1997-08-27T08:28:34Z</cp:lastPrinted>
  <dcterms:created xsi:type="dcterms:W3CDTF">1997-08-19T16:58:46Z</dcterms:created>
  <dcterms:modified xsi:type="dcterms:W3CDTF">2015-01-20T15:53:21Z</dcterms:modified>
</cp:coreProperties>
</file>