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327" r:id="rId2"/>
    <p:sldId id="370" r:id="rId3"/>
    <p:sldId id="371" r:id="rId4"/>
    <p:sldId id="372" r:id="rId5"/>
    <p:sldId id="373" r:id="rId6"/>
    <p:sldId id="374" r:id="rId7"/>
    <p:sldId id="375" r:id="rId8"/>
    <p:sldId id="398" r:id="rId9"/>
    <p:sldId id="396" r:id="rId10"/>
    <p:sldId id="397" r:id="rId11"/>
    <p:sldId id="393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99" r:id="rId20"/>
    <p:sldId id="400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68" r:id="rId30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A091"/>
    <a:srgbClr val="51DC00"/>
    <a:srgbClr val="8901F3"/>
    <a:srgbClr val="5A11FD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962" autoAdjust="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59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4763" y="619125"/>
            <a:ext cx="4779962" cy="358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863" y="4559300"/>
            <a:ext cx="6303962" cy="4319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7254" tIns="47774" rIns="97254" bIns="47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431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D987B9B9-8660-43CC-BA92-B8923F92DA87}" type="datetime4">
              <a:rPr lang="en-US"/>
              <a:pPr/>
              <a:t>January 29, 2015</a:t>
            </a:fld>
            <a:endParaRPr lang="en-US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6F66D793-C93D-4B47-9997-7E34D9CE9A5B}" type="slidenum">
              <a:rPr lang="en-US"/>
              <a:pPr/>
              <a:t>1</a:t>
            </a:fld>
            <a:endParaRPr lang="en-US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DB6F8360-76ED-4015-A661-95BFF4AB90D8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D4614E7B-DD3B-4D08-967E-8BAC27C159FB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522A208C-04BF-47F1-9BF0-FFB7BD55683A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27A916F7-6E17-483A-8E9B-89453A885EE4}" type="slidenum">
              <a:rPr lang="en-US"/>
              <a:pPr/>
              <a:t>13</a:t>
            </a:fld>
            <a:endParaRPr lang="en-US"/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35457C0C-FC98-4D7C-8081-95FD76E0D4B9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294D4625-AF11-49C6-9519-A4DF689727A4}" type="slidenum">
              <a:rPr lang="en-US"/>
              <a:pPr/>
              <a:t>14</a:t>
            </a:fld>
            <a:endParaRPr lang="en-US"/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3194C049-01B8-408F-882D-CA134023C7C9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2436BE39-AE23-4721-A92D-F2BED3DFD73E}" type="slidenum">
              <a:rPr lang="en-US"/>
              <a:pPr/>
              <a:t>15</a:t>
            </a:fld>
            <a:endParaRPr lang="en-US"/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B280C9D0-F8A3-44ED-8C8F-10EC54B064F5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28C47C9F-2FFE-4ADD-AAFB-5B6E4675829E}" type="slidenum">
              <a:rPr lang="en-US"/>
              <a:pPr/>
              <a:t>16</a:t>
            </a:fld>
            <a:endParaRPr lang="en-US"/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5EB19D75-523B-42E1-B226-2224E86AF201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A419545B-776D-4ED4-BAB2-64489BD1AA60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5CA859D6-779D-4EDA-B7EE-63E79248CADA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5752FB54-A694-4FC6-B51C-873744189213}" type="slidenum">
              <a:rPr lang="en-US"/>
              <a:pPr/>
              <a:t>18</a:t>
            </a:fld>
            <a:endParaRPr lang="en-US"/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6350" y="615950"/>
            <a:ext cx="4783138" cy="3587750"/>
          </a:xfrm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 lIns="96636" tIns="48318" rIns="96636" bIns="48318"/>
          <a:lstStyle/>
          <a:p>
            <a:r>
              <a:rPr lang="en-US"/>
              <a:t>All positive numbers - no sign bit</a:t>
            </a:r>
          </a:p>
          <a:p>
            <a:endParaRPr lang="en-US"/>
          </a:p>
          <a:p>
            <a:r>
              <a:rPr lang="en-US"/>
              <a:t>last entry is most significant byte address</a:t>
            </a:r>
          </a:p>
          <a:p>
            <a:r>
              <a:rPr lang="en-US"/>
              <a:t>fourth from last entry is most significant word address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6350" y="615950"/>
            <a:ext cx="4783138" cy="3587750"/>
          </a:xfrm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 lIns="96636" tIns="48318" rIns="96636" bIns="48318"/>
          <a:lstStyle/>
          <a:p>
            <a:r>
              <a:rPr lang="en-US"/>
              <a:t>see Figure 3.15 in the book for the complete listing - note that we are only using 7 of the 8 bits (7 bits gives us 127 encodings) - the extra bit can be used as a parity bit to detect single bit errors during transmission</a:t>
            </a:r>
          </a:p>
          <a:p>
            <a:endParaRPr lang="en-US"/>
          </a:p>
          <a:p>
            <a:r>
              <a:rPr lang="en-US"/>
              <a:t>Note that upper and lower case letters differ by exactly 32</a:t>
            </a:r>
          </a:p>
          <a:p>
            <a:r>
              <a:rPr lang="en-US"/>
              <a:t>13 is carriage return</a:t>
            </a:r>
          </a:p>
          <a:p>
            <a:r>
              <a:rPr lang="en-US"/>
              <a:t>0 is Null (marking the end of string in C)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3BA60370-A23A-47EF-BC2B-D86AF70EB9D7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99CC1A50-2E9A-453F-8125-E6425D91CCEE}" type="slidenum">
              <a:rPr lang="en-US"/>
              <a:pPr/>
              <a:t>21</a:t>
            </a:fld>
            <a:endParaRPr lang="en-US"/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2F3CDC05-CB9D-4778-B8D4-682D593486FB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E6364299-CA27-4914-8263-95F3F638C02B}" type="slidenum">
              <a:rPr lang="en-US"/>
              <a:pPr/>
              <a:t>2</a:t>
            </a:fld>
            <a:endParaRPr lang="en-US"/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5DEE972F-388D-4616-ADF7-135279D8F66B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5396EA43-75AA-4EE3-9F8B-02577FF9EB10}" type="slidenum">
              <a:rPr lang="en-US"/>
              <a:pPr/>
              <a:t>22</a:t>
            </a:fld>
            <a:endParaRPr lang="en-US"/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0B0CBC8C-2528-4695-9FD8-52D3540CDC29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0C99BFA7-A8D1-4459-B455-4647B0753641}" type="slidenum">
              <a:rPr lang="en-US"/>
              <a:pPr/>
              <a:t>23</a:t>
            </a:fld>
            <a:endParaRPr lang="en-US"/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5A8CEE5C-4DFE-4D1F-880C-73510835E418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254A5770-DFD7-4356-B4D0-99E90515E488}" type="slidenum">
              <a:rPr lang="en-US"/>
              <a:pPr/>
              <a:t>24</a:t>
            </a:fld>
            <a:endParaRPr lang="en-US"/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7613A135-DC94-42D0-A636-8A224CA3CE28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259E4305-F763-40B1-A581-ED69FF801902}" type="slidenum">
              <a:rPr lang="en-US"/>
              <a:pPr/>
              <a:t>25</a:t>
            </a:fld>
            <a:endParaRPr lang="en-US"/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91A1F22A-1F40-4E19-ACBB-F5486F0E1F74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5E237373-1EBD-468E-9A33-DFC835B84A09}" type="slidenum">
              <a:rPr lang="en-US"/>
              <a:pPr/>
              <a:t>26</a:t>
            </a:fld>
            <a:endParaRPr lang="en-US"/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865AACFA-0509-48AE-85EC-D4ED965F48FB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B0EBBF30-6CAC-4CEE-A83E-DBAAB3FB0FF3}" type="slidenum">
              <a:rPr lang="en-US"/>
              <a:pPr/>
              <a:t>27</a:t>
            </a:fld>
            <a:endParaRPr lang="en-US"/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8322E663-07CF-4639-BF4D-A25B662BFCF1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90AE399B-46F5-4992-9CB5-E3BD4A178E15}" type="slidenum">
              <a:rPr lang="en-US"/>
              <a:pPr/>
              <a:t>28</a:t>
            </a:fld>
            <a:endParaRPr lang="en-US"/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A92D042F-F405-429C-B45A-0A6436512F0B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528D68D0-A4DE-41DE-93B2-2AD410732757}" type="slidenum">
              <a:rPr lang="en-US"/>
              <a:pPr/>
              <a:t>3</a:t>
            </a:fld>
            <a:endParaRPr lang="en-US"/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B6855979-350F-490E-ACE2-461B9CAF8691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26C662E2-BACC-4920-859D-7849B3E329F6}" type="slidenum">
              <a:rPr lang="en-US"/>
              <a:pPr/>
              <a:t>5</a:t>
            </a:fld>
            <a:endParaRPr lang="en-US"/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E154BC18-4EE4-4C79-AD95-21924EEE46F0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EB84F88D-E359-409B-9DA8-2203F13342AE}" type="slidenum">
              <a:rPr lang="en-US"/>
              <a:pPr/>
              <a:t>6</a:t>
            </a:fld>
            <a:endParaRPr lang="en-US"/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DF41D97C-7302-4944-B011-DB334D7B7AB8}" type="datetime3">
              <a:rPr lang="en-US"/>
              <a:pPr/>
              <a:t>29 January 2015</a:t>
            </a:fld>
            <a:endParaRPr lang="en-US"/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CB12A13B-3448-4EC9-BB41-9D194C0B09BB}" type="slidenum">
              <a:rPr lang="en-US"/>
              <a:pPr/>
              <a:t>7</a:t>
            </a:fld>
            <a:endParaRPr lang="en-US"/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6350" y="615950"/>
            <a:ext cx="4783138" cy="3587750"/>
          </a:xfrm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/>
          <a:lstStyle/>
          <a:p>
            <a:r>
              <a:rPr lang="en-US"/>
              <a:t>For class handout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6350" y="615950"/>
            <a:ext cx="4783138" cy="3587750"/>
          </a:xfrm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/>
          <a:lstStyle/>
          <a:p>
            <a:r>
              <a:rPr lang="en-US"/>
              <a:t>For lecture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>
            <a:noFill/>
          </a:ln>
        </p:spPr>
        <p:txBody>
          <a:bodyPr lIns="95639" tIns="46981" rIns="95639" bIns="46981"/>
          <a:lstStyle/>
          <a:p>
            <a:endParaRPr lang="en-US"/>
          </a:p>
        </p:txBody>
      </p:sp>
      <p:sp>
        <p:nvSpPr>
          <p:cNvPr id="72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6350" y="615950"/>
            <a:ext cx="4783138" cy="358775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381000" y="6553200"/>
            <a:ext cx="20685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/>
              <a:t>CS35101 Computer Architecture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20000" y="6553200"/>
            <a:ext cx="6588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/>
              <a:t>Fall 2008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4" r:id="rId3"/>
    <p:sldLayoutId id="2147483665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6" r:id="rId15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Symbol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p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53328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Chapter </a:t>
            </a:r>
            <a:r>
              <a:rPr lang="en-US" sz="3600" dirty="0" smtClean="0"/>
              <a:t>2</a:t>
            </a:r>
            <a:endParaRPr lang="en-US" sz="3600" dirty="0" smtClean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315200" cy="1528624"/>
          </a:xfrm>
        </p:spPr>
        <p:txBody>
          <a:bodyPr/>
          <a:lstStyle/>
          <a:p>
            <a:pPr eaLnBrk="1" hangingPunct="1"/>
            <a:r>
              <a:rPr lang="en-US" dirty="0" smtClean="0"/>
              <a:t>Computer Abstractions and </a:t>
            </a:r>
            <a:r>
              <a:rPr lang="en-US" dirty="0" smtClean="0"/>
              <a:t>Technology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Lesson </a:t>
            </a:r>
            <a:r>
              <a:rPr lang="en-US" dirty="0"/>
              <a:t>4</a:t>
            </a:r>
            <a:r>
              <a:rPr lang="en-US" smtClean="0"/>
              <a:t>: </a:t>
            </a:r>
            <a:r>
              <a:rPr lang="en-US" smtClean="0">
                <a:solidFill>
                  <a:srgbClr val="C00000"/>
                </a:solidFill>
              </a:rPr>
              <a:t>Instructions - Language </a:t>
            </a:r>
            <a:r>
              <a:rPr lang="en-US" dirty="0">
                <a:solidFill>
                  <a:srgbClr val="C00000"/>
                </a:solidFill>
              </a:rPr>
              <a:t>of the Computer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562600" cy="422275"/>
          </a:xfrm>
        </p:spPr>
        <p:txBody>
          <a:bodyPr/>
          <a:lstStyle/>
          <a:p>
            <a:r>
              <a:rPr lang="en-US"/>
              <a:t>MIPS Arithmetic Instructions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1512888"/>
          </a:xfrm>
        </p:spPr>
        <p:txBody>
          <a:bodyPr/>
          <a:lstStyle/>
          <a:p>
            <a:r>
              <a:rPr lang="en-US"/>
              <a:t>MIPS assembly language arithmetic statement</a:t>
            </a:r>
          </a:p>
          <a:p>
            <a:pPr algn="ctr">
              <a:buFont typeface="Symbol" pitchFamily="18" charset="2"/>
              <a:buNone/>
            </a:pPr>
            <a:r>
              <a:rPr lang="en-US">
                <a:latin typeface="Courier New" pitchFamily="49" charset="0"/>
              </a:rPr>
              <a:t>add	$t0, $s1, $s2</a:t>
            </a:r>
          </a:p>
          <a:p>
            <a:pPr algn="ctr">
              <a:buFont typeface="Symbol" pitchFamily="18" charset="2"/>
              <a:buNone/>
            </a:pPr>
            <a:r>
              <a:rPr lang="en-US">
                <a:latin typeface="Courier New" pitchFamily="49" charset="0"/>
              </a:rPr>
              <a:t>sub	$t0, $s1, $s2</a:t>
            </a:r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85800" y="2590800"/>
            <a:ext cx="7848600" cy="2176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Symbol" pitchFamily="18" charset="2"/>
              <a:buChar char="¨"/>
            </a:pPr>
            <a:r>
              <a:rPr lang="en-US" sz="2400"/>
              <a:t>Each arithmetic instruction performs only </a:t>
            </a:r>
            <a:r>
              <a:rPr lang="en-US" sz="2400">
                <a:solidFill>
                  <a:schemeClr val="accent1"/>
                </a:solidFill>
              </a:rPr>
              <a:t>one</a:t>
            </a:r>
            <a:r>
              <a:rPr lang="en-US" sz="2400"/>
              <a:t> operation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Symbol" pitchFamily="18" charset="2"/>
              <a:buChar char="¨"/>
            </a:pPr>
            <a:r>
              <a:rPr lang="en-US" sz="2400"/>
              <a:t>Each arithmetic instruction fits in 32 bits and specifies exactly </a:t>
            </a:r>
            <a:r>
              <a:rPr lang="en-US" sz="2400">
                <a:solidFill>
                  <a:schemeClr val="accent1"/>
                </a:solidFill>
              </a:rPr>
              <a:t>three</a:t>
            </a:r>
            <a:r>
              <a:rPr lang="en-US" sz="2400"/>
              <a:t> operands</a:t>
            </a:r>
          </a:p>
          <a:p>
            <a:pPr marL="741363" lvl="1" indent="-246063" algn="ctr"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/>
              <a:t>destination  </a:t>
            </a:r>
            <a:r>
              <a:rPr lang="en-US" sz="2000">
                <a:sym typeface="Symbol" pitchFamily="18" charset="2"/>
              </a:rPr>
              <a:t> source1    </a:t>
            </a: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000">
                <a:sym typeface="Symbol" pitchFamily="18" charset="2"/>
              </a:rPr>
              <a:t>    source2</a:t>
            </a:r>
          </a:p>
        </p:txBody>
      </p:sp>
      <p:sp>
        <p:nvSpPr>
          <p:cNvPr id="733189" name="Line 5"/>
          <p:cNvSpPr>
            <a:spLocks noChangeShapeType="1"/>
          </p:cNvSpPr>
          <p:nvPr/>
        </p:nvSpPr>
        <p:spPr bwMode="auto">
          <a:xfrm flipV="1">
            <a:off x="3276600" y="2438400"/>
            <a:ext cx="762000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3190" name="Line 6"/>
          <p:cNvSpPr>
            <a:spLocks noChangeShapeType="1"/>
          </p:cNvSpPr>
          <p:nvPr/>
        </p:nvSpPr>
        <p:spPr bwMode="auto">
          <a:xfrm flipV="1">
            <a:off x="4724400" y="2438400"/>
            <a:ext cx="381000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3191" name="Line 7"/>
          <p:cNvSpPr>
            <a:spLocks noChangeShapeType="1"/>
          </p:cNvSpPr>
          <p:nvPr/>
        </p:nvSpPr>
        <p:spPr bwMode="auto">
          <a:xfrm flipH="1" flipV="1">
            <a:off x="6019800" y="2438400"/>
            <a:ext cx="457200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29000" y="2133600"/>
            <a:ext cx="2590800" cy="2667000"/>
            <a:chOff x="2160" y="1344"/>
            <a:chExt cx="1632" cy="1584"/>
          </a:xfrm>
        </p:grpSpPr>
        <p:sp>
          <p:nvSpPr>
            <p:cNvPr id="733193" name="Oval 9"/>
            <p:cNvSpPr>
              <a:spLocks noChangeArrowheads="1"/>
            </p:cNvSpPr>
            <p:nvPr/>
          </p:nvSpPr>
          <p:spPr bwMode="auto">
            <a:xfrm>
              <a:off x="3408" y="2640"/>
              <a:ext cx="38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33194" name="AutoShape 10"/>
            <p:cNvCxnSpPr>
              <a:cxnSpLocks noChangeShapeType="1"/>
              <a:stCxn id="733193" idx="0"/>
              <a:endCxn id="733195" idx="7"/>
            </p:cNvCxnSpPr>
            <p:nvPr/>
          </p:nvCxnSpPr>
          <p:spPr bwMode="auto">
            <a:xfrm rot="5400000" flipH="1">
              <a:off x="2261" y="1291"/>
              <a:ext cx="1280" cy="1399"/>
            </a:xfrm>
            <a:prstGeom prst="curvedConnector3">
              <a:avLst>
                <a:gd name="adj1" fmla="val 111796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3195" name="Oval 11"/>
            <p:cNvSpPr>
              <a:spLocks noChangeArrowheads="1"/>
            </p:cNvSpPr>
            <p:nvPr/>
          </p:nvSpPr>
          <p:spPr bwMode="auto">
            <a:xfrm>
              <a:off x="2160" y="1344"/>
              <a:ext cx="48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3196" name="Rectangle 12"/>
          <p:cNvSpPr>
            <a:spLocks noChangeArrowheads="1"/>
          </p:cNvSpPr>
          <p:nvPr/>
        </p:nvSpPr>
        <p:spPr bwMode="auto">
          <a:xfrm>
            <a:off x="685800" y="2590800"/>
            <a:ext cx="7848600" cy="2176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Symbol" pitchFamily="18" charset="2"/>
              <a:buChar char="¨"/>
            </a:pPr>
            <a:r>
              <a:rPr lang="en-US" sz="2400"/>
              <a:t>Each arithmetic instruction performs only </a:t>
            </a:r>
            <a:r>
              <a:rPr lang="en-US" sz="2400">
                <a:solidFill>
                  <a:schemeClr val="accent1"/>
                </a:solidFill>
              </a:rPr>
              <a:t>one</a:t>
            </a:r>
            <a:r>
              <a:rPr lang="en-US" sz="2400"/>
              <a:t> operation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Symbol" pitchFamily="18" charset="2"/>
              <a:buChar char="¨"/>
            </a:pPr>
            <a:r>
              <a:rPr lang="en-US" sz="2400"/>
              <a:t>Each arithmetic instruction fits in 32 bits and specifies exactly </a:t>
            </a:r>
            <a:r>
              <a:rPr lang="en-US" sz="2400">
                <a:solidFill>
                  <a:schemeClr val="accent1"/>
                </a:solidFill>
              </a:rPr>
              <a:t>three</a:t>
            </a:r>
            <a:r>
              <a:rPr lang="en-US" sz="2400"/>
              <a:t> operands</a:t>
            </a:r>
          </a:p>
          <a:p>
            <a:pPr marL="741363" lvl="1" indent="-246063" algn="ctr"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/>
              <a:t>destination  </a:t>
            </a:r>
            <a:r>
              <a:rPr lang="en-US" sz="2000">
                <a:sym typeface="Symbol" pitchFamily="18" charset="2"/>
              </a:rPr>
              <a:t> source1    </a:t>
            </a: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000">
                <a:sym typeface="Symbol" pitchFamily="18" charset="2"/>
              </a:rPr>
              <a:t>    source2</a:t>
            </a:r>
          </a:p>
        </p:txBody>
      </p:sp>
      <p:sp>
        <p:nvSpPr>
          <p:cNvPr id="733197" name="Rectangle 13"/>
          <p:cNvSpPr>
            <a:spLocks noChangeArrowheads="1"/>
          </p:cNvSpPr>
          <p:nvPr/>
        </p:nvSpPr>
        <p:spPr bwMode="auto">
          <a:xfrm>
            <a:off x="685800" y="4876800"/>
            <a:ext cx="7848600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Symbol" pitchFamily="18" charset="2"/>
              <a:buChar char="¨"/>
            </a:pPr>
            <a:r>
              <a:rPr lang="en-US" sz="2400"/>
              <a:t>Operand order is fixed (destination first)</a:t>
            </a:r>
            <a:r>
              <a:rPr lang="en-US" sz="2400">
                <a:sym typeface="Symbol" pitchFamily="18" charset="2"/>
              </a:rPr>
              <a:t> 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Symbol" pitchFamily="18" charset="2"/>
              <a:buChar char="¨"/>
            </a:pPr>
            <a:r>
              <a:rPr lang="en-US" sz="2400">
                <a:sym typeface="Symbol" pitchFamily="18" charset="2"/>
              </a:rPr>
              <a:t>Those operands are </a:t>
            </a:r>
            <a:r>
              <a:rPr lang="en-US" sz="2400">
                <a:solidFill>
                  <a:schemeClr val="accent1"/>
                </a:solidFill>
                <a:sym typeface="Symbol" pitchFamily="18" charset="2"/>
              </a:rPr>
              <a:t>all</a:t>
            </a:r>
            <a:r>
              <a:rPr lang="en-US" sz="2400">
                <a:sym typeface="Symbol" pitchFamily="18" charset="2"/>
              </a:rPr>
              <a:t> contained in the datapath’s </a:t>
            </a:r>
            <a:r>
              <a:rPr lang="en-US" sz="2400">
                <a:solidFill>
                  <a:schemeClr val="accent1"/>
                </a:solidFill>
                <a:sym typeface="Symbol" pitchFamily="18" charset="2"/>
              </a:rPr>
              <a:t>register file 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>
                <a:latin typeface="Courier New" pitchFamily="49" charset="0"/>
                <a:sym typeface="Symbol" pitchFamily="18" charset="2"/>
              </a:rPr>
              <a:t>$t0,$s1,$s2</a:t>
            </a:r>
            <a:r>
              <a:rPr lang="en-US" sz="2400">
                <a:sym typeface="Symbol" pitchFamily="18" charset="2"/>
              </a:rPr>
              <a:t>) – indicated by $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 build="p"/>
      <p:bldP spid="733189" grpId="0" animBg="1"/>
      <p:bldP spid="733190" grpId="0" animBg="1"/>
      <p:bldP spid="733191" grpId="0" animBg="1"/>
      <p:bldP spid="73319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04788"/>
            <a:ext cx="7861300" cy="422275"/>
          </a:xfrm>
          <a:noFill/>
          <a:ln/>
        </p:spPr>
        <p:txBody>
          <a:bodyPr wrap="none"/>
          <a:lstStyle/>
          <a:p>
            <a:r>
              <a:rPr lang="en-US"/>
              <a:t>MIPS R3000 Instruction Set Architecture (ISA)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028700"/>
            <a:ext cx="5448300" cy="2994025"/>
          </a:xfrm>
          <a:noFill/>
          <a:ln/>
        </p:spPr>
        <p:txBody>
          <a:bodyPr/>
          <a:lstStyle/>
          <a:p>
            <a:pPr marL="342900" indent="-342900">
              <a:lnSpc>
                <a:spcPct val="86000"/>
              </a:lnSpc>
            </a:pPr>
            <a:r>
              <a:rPr lang="en-US"/>
              <a:t>Instruction Categories</a:t>
            </a:r>
          </a:p>
          <a:p>
            <a:pPr marL="800100" lvl="1" indent="-342900"/>
            <a:r>
              <a:rPr lang="en-US">
                <a:solidFill>
                  <a:schemeClr val="accent1"/>
                </a:solidFill>
              </a:rPr>
              <a:t>Computational</a:t>
            </a:r>
            <a:r>
              <a:rPr lang="en-US"/>
              <a:t> </a:t>
            </a:r>
          </a:p>
          <a:p>
            <a:pPr marL="800100" lvl="1" indent="-342900"/>
            <a:r>
              <a:rPr lang="en-US">
                <a:solidFill>
                  <a:schemeClr val="accent1"/>
                </a:solidFill>
              </a:rPr>
              <a:t>Load/Store</a:t>
            </a:r>
          </a:p>
          <a:p>
            <a:pPr marL="800100" lvl="1" indent="-342900"/>
            <a:r>
              <a:rPr lang="en-US">
                <a:solidFill>
                  <a:schemeClr val="accent1"/>
                </a:solidFill>
              </a:rPr>
              <a:t>Jump and Branch</a:t>
            </a:r>
          </a:p>
          <a:p>
            <a:pPr marL="800100" lvl="1" indent="-342900"/>
            <a:r>
              <a:rPr lang="en-US"/>
              <a:t>Floating Point</a:t>
            </a:r>
          </a:p>
          <a:p>
            <a:pPr marL="1257300" lvl="2" indent="-342900"/>
            <a:r>
              <a:rPr lang="en-US"/>
              <a:t>coprocessor</a:t>
            </a:r>
          </a:p>
          <a:p>
            <a:pPr marL="800100" lvl="1" indent="-342900"/>
            <a:r>
              <a:rPr lang="en-US"/>
              <a:t>Memory Management</a:t>
            </a:r>
          </a:p>
          <a:p>
            <a:pPr marL="800100" lvl="1" indent="-342900"/>
            <a:r>
              <a:rPr lang="en-US"/>
              <a:t>Special</a:t>
            </a:r>
          </a:p>
        </p:txBody>
      </p:sp>
      <p:sp>
        <p:nvSpPr>
          <p:cNvPr id="724996" name="Rectangle 4"/>
          <p:cNvSpPr>
            <a:spLocks noChangeArrowheads="1"/>
          </p:cNvSpPr>
          <p:nvPr/>
        </p:nvSpPr>
        <p:spPr bwMode="auto">
          <a:xfrm>
            <a:off x="5518150" y="1301750"/>
            <a:ext cx="1993900" cy="163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997" name="Rectangle 5"/>
          <p:cNvSpPr>
            <a:spLocks noChangeArrowheads="1"/>
          </p:cNvSpPr>
          <p:nvPr/>
        </p:nvSpPr>
        <p:spPr bwMode="auto">
          <a:xfrm>
            <a:off x="5892800" y="1670050"/>
            <a:ext cx="1041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R0 - R31</a:t>
            </a:r>
          </a:p>
        </p:txBody>
      </p:sp>
      <p:sp>
        <p:nvSpPr>
          <p:cNvPr id="724998" name="Rectangle 6"/>
          <p:cNvSpPr>
            <a:spLocks noChangeArrowheads="1"/>
          </p:cNvSpPr>
          <p:nvPr/>
        </p:nvSpPr>
        <p:spPr bwMode="auto">
          <a:xfrm>
            <a:off x="5518150" y="3028950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999" name="Rectangle 7"/>
          <p:cNvSpPr>
            <a:spLocks noChangeArrowheads="1"/>
          </p:cNvSpPr>
          <p:nvPr/>
        </p:nvSpPr>
        <p:spPr bwMode="auto">
          <a:xfrm>
            <a:off x="5518150" y="3333750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5518150" y="3663950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229350" y="3016250"/>
            <a:ext cx="4572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PC</a:t>
            </a:r>
          </a:p>
        </p:txBody>
      </p:sp>
      <p:sp>
        <p:nvSpPr>
          <p:cNvPr id="725002" name="Rectangle 10"/>
          <p:cNvSpPr>
            <a:spLocks noChangeArrowheads="1"/>
          </p:cNvSpPr>
          <p:nvPr/>
        </p:nvSpPr>
        <p:spPr bwMode="auto">
          <a:xfrm>
            <a:off x="6229350" y="3321050"/>
            <a:ext cx="3683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HI</a:t>
            </a:r>
          </a:p>
        </p:txBody>
      </p:sp>
      <p:sp>
        <p:nvSpPr>
          <p:cNvPr id="725003" name="Rectangle 11"/>
          <p:cNvSpPr>
            <a:spLocks noChangeArrowheads="1"/>
          </p:cNvSpPr>
          <p:nvPr/>
        </p:nvSpPr>
        <p:spPr bwMode="auto">
          <a:xfrm>
            <a:off x="6229350" y="3676650"/>
            <a:ext cx="4572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LO</a:t>
            </a:r>
          </a:p>
        </p:txBody>
      </p:sp>
      <p:sp>
        <p:nvSpPr>
          <p:cNvPr id="725004" name="Rectangle 12"/>
          <p:cNvSpPr>
            <a:spLocks noChangeArrowheads="1"/>
          </p:cNvSpPr>
          <p:nvPr/>
        </p:nvSpPr>
        <p:spPr bwMode="auto">
          <a:xfrm>
            <a:off x="5867400" y="914400"/>
            <a:ext cx="1146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Registers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19150" y="4362450"/>
            <a:ext cx="7553325" cy="1885950"/>
            <a:chOff x="516" y="2748"/>
            <a:chExt cx="4758" cy="1188"/>
          </a:xfrm>
        </p:grpSpPr>
        <p:sp>
          <p:nvSpPr>
            <p:cNvPr id="725006" name="Rectangle 14"/>
            <p:cNvSpPr>
              <a:spLocks noChangeArrowheads="1"/>
            </p:cNvSpPr>
            <p:nvPr/>
          </p:nvSpPr>
          <p:spPr bwMode="auto">
            <a:xfrm>
              <a:off x="672" y="3061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07" name="Rectangle 15"/>
            <p:cNvSpPr>
              <a:spLocks noChangeArrowheads="1"/>
            </p:cNvSpPr>
            <p:nvPr/>
          </p:nvSpPr>
          <p:spPr bwMode="auto">
            <a:xfrm>
              <a:off x="864" y="3085"/>
              <a:ext cx="28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OP</a:t>
              </a:r>
            </a:p>
          </p:txBody>
        </p:sp>
        <p:sp>
          <p:nvSpPr>
            <p:cNvPr id="725008" name="Rectangle 16"/>
            <p:cNvSpPr>
              <a:spLocks noChangeArrowheads="1"/>
            </p:cNvSpPr>
            <p:nvPr/>
          </p:nvSpPr>
          <p:spPr bwMode="auto">
            <a:xfrm>
              <a:off x="1472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09" name="Rectangle 17"/>
            <p:cNvSpPr>
              <a:spLocks noChangeArrowheads="1"/>
            </p:cNvSpPr>
            <p:nvPr/>
          </p:nvSpPr>
          <p:spPr bwMode="auto">
            <a:xfrm>
              <a:off x="2080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10" name="Rectangle 18"/>
            <p:cNvSpPr>
              <a:spLocks noChangeArrowheads="1"/>
            </p:cNvSpPr>
            <p:nvPr/>
          </p:nvSpPr>
          <p:spPr bwMode="auto">
            <a:xfrm>
              <a:off x="672" y="3365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11" name="Rectangle 19"/>
            <p:cNvSpPr>
              <a:spLocks noChangeArrowheads="1"/>
            </p:cNvSpPr>
            <p:nvPr/>
          </p:nvSpPr>
          <p:spPr bwMode="auto">
            <a:xfrm>
              <a:off x="864" y="3389"/>
              <a:ext cx="28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OP</a:t>
              </a:r>
            </a:p>
          </p:txBody>
        </p:sp>
        <p:sp>
          <p:nvSpPr>
            <p:cNvPr id="725012" name="Rectangle 20"/>
            <p:cNvSpPr>
              <a:spLocks noChangeArrowheads="1"/>
            </p:cNvSpPr>
            <p:nvPr/>
          </p:nvSpPr>
          <p:spPr bwMode="auto">
            <a:xfrm>
              <a:off x="1472" y="3365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13" name="Rectangle 21"/>
            <p:cNvSpPr>
              <a:spLocks noChangeArrowheads="1"/>
            </p:cNvSpPr>
            <p:nvPr/>
          </p:nvSpPr>
          <p:spPr bwMode="auto">
            <a:xfrm>
              <a:off x="2080" y="3365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14" name="Rectangle 22"/>
            <p:cNvSpPr>
              <a:spLocks noChangeArrowheads="1"/>
            </p:cNvSpPr>
            <p:nvPr/>
          </p:nvSpPr>
          <p:spPr bwMode="auto">
            <a:xfrm>
              <a:off x="2688" y="3365"/>
              <a:ext cx="188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15" name="Rectangle 23"/>
            <p:cNvSpPr>
              <a:spLocks noChangeArrowheads="1"/>
            </p:cNvSpPr>
            <p:nvPr/>
          </p:nvSpPr>
          <p:spPr bwMode="auto">
            <a:xfrm>
              <a:off x="672" y="3685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16" name="Rectangle 24"/>
            <p:cNvSpPr>
              <a:spLocks noChangeArrowheads="1"/>
            </p:cNvSpPr>
            <p:nvPr/>
          </p:nvSpPr>
          <p:spPr bwMode="auto">
            <a:xfrm>
              <a:off x="864" y="3709"/>
              <a:ext cx="28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OP</a:t>
              </a:r>
            </a:p>
          </p:txBody>
        </p:sp>
        <p:sp>
          <p:nvSpPr>
            <p:cNvPr id="725017" name="Rectangle 25"/>
            <p:cNvSpPr>
              <a:spLocks noChangeArrowheads="1"/>
            </p:cNvSpPr>
            <p:nvPr/>
          </p:nvSpPr>
          <p:spPr bwMode="auto">
            <a:xfrm>
              <a:off x="1472" y="3685"/>
              <a:ext cx="3096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18" name="Rectangle 26"/>
            <p:cNvSpPr>
              <a:spLocks noChangeArrowheads="1"/>
            </p:cNvSpPr>
            <p:nvPr/>
          </p:nvSpPr>
          <p:spPr bwMode="auto">
            <a:xfrm>
              <a:off x="2688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19" name="Rectangle 27"/>
            <p:cNvSpPr>
              <a:spLocks noChangeArrowheads="1"/>
            </p:cNvSpPr>
            <p:nvPr/>
          </p:nvSpPr>
          <p:spPr bwMode="auto">
            <a:xfrm>
              <a:off x="3296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20" name="Rectangle 28"/>
            <p:cNvSpPr>
              <a:spLocks noChangeArrowheads="1"/>
            </p:cNvSpPr>
            <p:nvPr/>
          </p:nvSpPr>
          <p:spPr bwMode="auto">
            <a:xfrm>
              <a:off x="3904" y="3061"/>
              <a:ext cx="664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21" name="Rectangle 29"/>
            <p:cNvSpPr>
              <a:spLocks noChangeArrowheads="1"/>
            </p:cNvSpPr>
            <p:nvPr/>
          </p:nvSpPr>
          <p:spPr bwMode="auto">
            <a:xfrm>
              <a:off x="1552" y="3085"/>
              <a:ext cx="21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rs</a:t>
              </a:r>
            </a:p>
          </p:txBody>
        </p:sp>
        <p:sp>
          <p:nvSpPr>
            <p:cNvPr id="725022" name="Rectangle 30"/>
            <p:cNvSpPr>
              <a:spLocks noChangeArrowheads="1"/>
            </p:cNvSpPr>
            <p:nvPr/>
          </p:nvSpPr>
          <p:spPr bwMode="auto">
            <a:xfrm>
              <a:off x="2208" y="3101"/>
              <a:ext cx="18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rt</a:t>
              </a:r>
            </a:p>
          </p:txBody>
        </p:sp>
        <p:sp>
          <p:nvSpPr>
            <p:cNvPr id="725023" name="Rectangle 31"/>
            <p:cNvSpPr>
              <a:spLocks noChangeArrowheads="1"/>
            </p:cNvSpPr>
            <p:nvPr/>
          </p:nvSpPr>
          <p:spPr bwMode="auto">
            <a:xfrm>
              <a:off x="2832" y="3085"/>
              <a:ext cx="22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rd</a:t>
              </a:r>
            </a:p>
          </p:txBody>
        </p:sp>
        <p:sp>
          <p:nvSpPr>
            <p:cNvPr id="725024" name="Rectangle 32"/>
            <p:cNvSpPr>
              <a:spLocks noChangeArrowheads="1"/>
            </p:cNvSpPr>
            <p:nvPr/>
          </p:nvSpPr>
          <p:spPr bwMode="auto">
            <a:xfrm>
              <a:off x="3408" y="3085"/>
              <a:ext cx="24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sa</a:t>
              </a:r>
            </a:p>
          </p:txBody>
        </p:sp>
        <p:sp>
          <p:nvSpPr>
            <p:cNvPr id="725025" name="Rectangle 33"/>
            <p:cNvSpPr>
              <a:spLocks noChangeArrowheads="1"/>
            </p:cNvSpPr>
            <p:nvPr/>
          </p:nvSpPr>
          <p:spPr bwMode="auto">
            <a:xfrm>
              <a:off x="3984" y="3085"/>
              <a:ext cx="432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funct</a:t>
              </a:r>
            </a:p>
          </p:txBody>
        </p:sp>
        <p:sp>
          <p:nvSpPr>
            <p:cNvPr id="725026" name="Rectangle 34"/>
            <p:cNvSpPr>
              <a:spLocks noChangeArrowheads="1"/>
            </p:cNvSpPr>
            <p:nvPr/>
          </p:nvSpPr>
          <p:spPr bwMode="auto">
            <a:xfrm>
              <a:off x="1568" y="3389"/>
              <a:ext cx="21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rs</a:t>
              </a:r>
            </a:p>
          </p:txBody>
        </p:sp>
        <p:sp>
          <p:nvSpPr>
            <p:cNvPr id="725027" name="Rectangle 35"/>
            <p:cNvSpPr>
              <a:spLocks noChangeArrowheads="1"/>
            </p:cNvSpPr>
            <p:nvPr/>
          </p:nvSpPr>
          <p:spPr bwMode="auto">
            <a:xfrm>
              <a:off x="2224" y="3405"/>
              <a:ext cx="18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rt</a:t>
              </a:r>
            </a:p>
          </p:txBody>
        </p:sp>
        <p:sp>
          <p:nvSpPr>
            <p:cNvPr id="725028" name="Rectangle 36"/>
            <p:cNvSpPr>
              <a:spLocks noChangeArrowheads="1"/>
            </p:cNvSpPr>
            <p:nvPr/>
          </p:nvSpPr>
          <p:spPr bwMode="auto">
            <a:xfrm>
              <a:off x="2928" y="3421"/>
              <a:ext cx="792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immediate</a:t>
              </a:r>
            </a:p>
          </p:txBody>
        </p:sp>
        <p:sp>
          <p:nvSpPr>
            <p:cNvPr id="725029" name="Rectangle 37"/>
            <p:cNvSpPr>
              <a:spLocks noChangeArrowheads="1"/>
            </p:cNvSpPr>
            <p:nvPr/>
          </p:nvSpPr>
          <p:spPr bwMode="auto">
            <a:xfrm>
              <a:off x="2288" y="3757"/>
              <a:ext cx="86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jump target</a:t>
              </a:r>
            </a:p>
          </p:txBody>
        </p:sp>
        <p:sp>
          <p:nvSpPr>
            <p:cNvPr id="725030" name="Rectangle 38"/>
            <p:cNvSpPr>
              <a:spLocks noChangeArrowheads="1"/>
            </p:cNvSpPr>
            <p:nvPr/>
          </p:nvSpPr>
          <p:spPr bwMode="auto">
            <a:xfrm>
              <a:off x="516" y="2748"/>
              <a:ext cx="265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3 Instruction Formats: </a:t>
              </a:r>
              <a:r>
                <a:rPr lang="en-US" b="1">
                  <a:solidFill>
                    <a:schemeClr val="accent1"/>
                  </a:solidFill>
                </a:rPr>
                <a:t>all 32 bits wide</a:t>
              </a:r>
            </a:p>
          </p:txBody>
        </p:sp>
        <p:sp>
          <p:nvSpPr>
            <p:cNvPr id="725031" name="Rectangle 39"/>
            <p:cNvSpPr>
              <a:spLocks noChangeArrowheads="1"/>
            </p:cNvSpPr>
            <p:nvPr/>
          </p:nvSpPr>
          <p:spPr bwMode="auto">
            <a:xfrm>
              <a:off x="4608" y="3057"/>
              <a:ext cx="66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R format</a:t>
              </a:r>
            </a:p>
          </p:txBody>
        </p:sp>
        <p:sp>
          <p:nvSpPr>
            <p:cNvPr id="725032" name="Rectangle 40"/>
            <p:cNvSpPr>
              <a:spLocks noChangeArrowheads="1"/>
            </p:cNvSpPr>
            <p:nvPr/>
          </p:nvSpPr>
          <p:spPr bwMode="auto">
            <a:xfrm>
              <a:off x="4608" y="3345"/>
              <a:ext cx="6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I format</a:t>
              </a:r>
            </a:p>
          </p:txBody>
        </p:sp>
        <p:sp>
          <p:nvSpPr>
            <p:cNvPr id="725033" name="Rectangle 41"/>
            <p:cNvSpPr>
              <a:spLocks noChangeArrowheads="1"/>
            </p:cNvSpPr>
            <p:nvPr/>
          </p:nvSpPr>
          <p:spPr bwMode="auto">
            <a:xfrm>
              <a:off x="4608" y="3681"/>
              <a:ext cx="6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J format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9E4BB739-AA24-41A7-AF72-9766F2E3D5AA}" type="slidenum">
              <a:rPr lang="en-AU"/>
              <a:pPr/>
              <a:t>12</a:t>
            </a:fld>
            <a:endParaRPr lang="en-AU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 Operand Example</a:t>
            </a:r>
            <a:endParaRPr lang="en-AU" smtClean="0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code: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Lucida Console" pitchFamily="49" charset="0"/>
              </a:rPr>
              <a:t>	f = (g + h) - (i + j);</a:t>
            </a:r>
          </a:p>
          <a:p>
            <a:pPr lvl="1" eaLnBrk="1" hangingPunct="1"/>
            <a:r>
              <a:rPr lang="en-US" smtClean="0"/>
              <a:t>f, …, j in $s0, …, $s4</a:t>
            </a:r>
          </a:p>
          <a:p>
            <a:pPr eaLnBrk="1" hangingPunct="1"/>
            <a:r>
              <a:rPr lang="en-US" smtClean="0"/>
              <a:t>Compiled MIPS code: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Lucida Console" pitchFamily="49" charset="0"/>
              </a:rPr>
              <a:t>	add $t0, $s1, $s2</a:t>
            </a:r>
            <a:br>
              <a:rPr lang="en-US" sz="2800" smtClean="0">
                <a:latin typeface="Lucida Console" pitchFamily="49" charset="0"/>
              </a:rPr>
            </a:br>
            <a:r>
              <a:rPr lang="en-US" sz="2800" smtClean="0">
                <a:latin typeface="Lucida Console" pitchFamily="49" charset="0"/>
              </a:rPr>
              <a:t>add $t1, $s3, $s4</a:t>
            </a:r>
            <a:br>
              <a:rPr lang="en-US" sz="2800" smtClean="0">
                <a:latin typeface="Lucida Console" pitchFamily="49" charset="0"/>
              </a:rPr>
            </a:br>
            <a:r>
              <a:rPr lang="en-US" sz="2800" smtClean="0">
                <a:latin typeface="Lucida Console" pitchFamily="49" charset="0"/>
              </a:rPr>
              <a:t>sub $s0, $t0, $t1</a:t>
            </a:r>
            <a:endParaRPr lang="en-AU" sz="280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6F83D0E4-724A-4F96-87C4-557E96CDA59C}" type="slidenum">
              <a:rPr lang="en-AU"/>
              <a:pPr/>
              <a:t>13</a:t>
            </a:fld>
            <a:endParaRPr lang="en-AU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Operands</a:t>
            </a:r>
            <a:endParaRPr lang="en-AU" smtClean="0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33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Words are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Address must be a multiple of 4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MIPS is Big </a:t>
            </a:r>
            <a:r>
              <a:rPr lang="en-US" sz="2800" dirty="0" err="1" smtClean="0"/>
              <a:t>Endian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Most-significant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i="1" dirty="0" smtClean="0"/>
              <a:t>c.f.</a:t>
            </a:r>
            <a:r>
              <a:rPr lang="en-AU" sz="2400" dirty="0" smtClean="0"/>
              <a:t> Little </a:t>
            </a:r>
            <a:r>
              <a:rPr lang="en-AU" sz="2400" dirty="0" err="1" smtClean="0"/>
              <a:t>Endian</a:t>
            </a:r>
            <a:r>
              <a:rPr lang="en-AU" sz="2400" dirty="0" smtClean="0"/>
              <a:t>: least-significant byte at least address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4ED852E6-6667-4AE7-95EB-B7D4D52E3A7B}" type="slidenum">
              <a:rPr lang="en-AU"/>
              <a:pPr/>
              <a:t>14</a:t>
            </a:fld>
            <a:endParaRPr lang="en-AU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Operand Example 1</a:t>
            </a:r>
            <a:endParaRPr lang="en-AU" smtClean="0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code: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Lucida Console" pitchFamily="49" charset="0"/>
              </a:rPr>
              <a:t>	g = h + A[8];</a:t>
            </a:r>
          </a:p>
          <a:p>
            <a:pPr lvl="1" eaLnBrk="1" hangingPunct="1"/>
            <a:r>
              <a:rPr lang="en-US" smtClean="0"/>
              <a:t>g in $s1, h in $s2, base address of A in $s3</a:t>
            </a:r>
          </a:p>
          <a:p>
            <a:pPr eaLnBrk="1" hangingPunct="1"/>
            <a:r>
              <a:rPr lang="en-US" smtClean="0"/>
              <a:t>Compiled MIPS code:</a:t>
            </a:r>
          </a:p>
          <a:p>
            <a:pPr lvl="1" eaLnBrk="1" hangingPunct="1"/>
            <a:r>
              <a:rPr lang="en-US" smtClean="0"/>
              <a:t>Index 8 requires offset of 32</a:t>
            </a:r>
          </a:p>
          <a:p>
            <a:pPr lvl="2" eaLnBrk="1" hangingPunct="1"/>
            <a:r>
              <a:rPr lang="en-US" smtClean="0"/>
              <a:t>4 bytes per word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Lucida Console" pitchFamily="49" charset="0"/>
              </a:rPr>
              <a:t>	lw  $t0, 32($s3)    # load word</a:t>
            </a:r>
            <a:br>
              <a:rPr lang="en-US" sz="2800" smtClean="0">
                <a:latin typeface="Lucida Console" pitchFamily="49" charset="0"/>
              </a:rPr>
            </a:br>
            <a:r>
              <a:rPr lang="en-US" sz="2800" smtClean="0">
                <a:latin typeface="Lucida Console" pitchFamily="49" charset="0"/>
              </a:rPr>
              <a:t>add $s1, $s2, $t0</a:t>
            </a:r>
            <a:endParaRPr lang="en-AU" sz="2800" smtClean="0">
              <a:latin typeface="Lucida Console" pitchFamily="49" charset="0"/>
            </a:endParaRPr>
          </a:p>
        </p:txBody>
      </p:sp>
      <p:sp>
        <p:nvSpPr>
          <p:cNvPr id="17413" name="AutoShape 6"/>
          <p:cNvSpPr>
            <a:spLocks/>
          </p:cNvSpPr>
          <p:nvPr/>
        </p:nvSpPr>
        <p:spPr bwMode="auto">
          <a:xfrm>
            <a:off x="1619250" y="5445125"/>
            <a:ext cx="914400" cy="403225"/>
          </a:xfrm>
          <a:prstGeom prst="borderCallout1">
            <a:avLst>
              <a:gd name="adj1" fmla="val 28347"/>
              <a:gd name="adj2" fmla="val 108333"/>
              <a:gd name="adj3" fmla="val -190944"/>
              <a:gd name="adj4" fmla="val 160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AU"/>
              <a:t>offset</a:t>
            </a:r>
          </a:p>
        </p:txBody>
      </p:sp>
      <p:sp>
        <p:nvSpPr>
          <p:cNvPr id="17414" name="AutoShape 7"/>
          <p:cNvSpPr>
            <a:spLocks/>
          </p:cNvSpPr>
          <p:nvPr/>
        </p:nvSpPr>
        <p:spPr bwMode="auto">
          <a:xfrm>
            <a:off x="4140200" y="5445125"/>
            <a:ext cx="1655763" cy="403225"/>
          </a:xfrm>
          <a:prstGeom prst="borderCallout1">
            <a:avLst>
              <a:gd name="adj1" fmla="val 28347"/>
              <a:gd name="adj2" fmla="val -4602"/>
              <a:gd name="adj3" fmla="val -180708"/>
              <a:gd name="adj4" fmla="val -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AU"/>
              <a:t>base register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CB9DA62B-F0D3-4045-8052-32138F8076E1}" type="slidenum">
              <a:rPr lang="en-AU"/>
              <a:pPr/>
              <a:t>15</a:t>
            </a:fld>
            <a:endParaRPr lang="en-AU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Operand Example 2</a:t>
            </a:r>
            <a:endParaRPr lang="en-AU" smtClean="0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code: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Lucida Console" pitchFamily="49" charset="0"/>
              </a:rPr>
              <a:t>	A[12] = h + A[8];</a:t>
            </a:r>
          </a:p>
          <a:p>
            <a:pPr lvl="1" eaLnBrk="1" hangingPunct="1"/>
            <a:r>
              <a:rPr lang="en-US" smtClean="0"/>
              <a:t>h in $s2, base address of A in $s3</a:t>
            </a:r>
          </a:p>
          <a:p>
            <a:pPr eaLnBrk="1" hangingPunct="1"/>
            <a:r>
              <a:rPr lang="en-US" smtClean="0"/>
              <a:t>Compiled MIPS code:</a:t>
            </a:r>
          </a:p>
          <a:p>
            <a:pPr lvl="1" eaLnBrk="1" hangingPunct="1"/>
            <a:r>
              <a:rPr lang="en-US" smtClean="0"/>
              <a:t>Index 8 requires offset of 32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Lucida Console" pitchFamily="49" charset="0"/>
              </a:rPr>
              <a:t>	lw  $t0, 32($s3)    # load word</a:t>
            </a:r>
            <a:br>
              <a:rPr lang="en-US" sz="2800" smtClean="0">
                <a:latin typeface="Lucida Console" pitchFamily="49" charset="0"/>
              </a:rPr>
            </a:br>
            <a:r>
              <a:rPr lang="en-US" sz="2800" smtClean="0">
                <a:latin typeface="Lucida Console" pitchFamily="49" charset="0"/>
              </a:rPr>
              <a:t>add $t0, $s2, $t0</a:t>
            </a:r>
            <a:br>
              <a:rPr lang="en-US" sz="2800" smtClean="0">
                <a:latin typeface="Lucida Console" pitchFamily="49" charset="0"/>
              </a:rPr>
            </a:br>
            <a:r>
              <a:rPr lang="en-US" sz="2800" smtClean="0">
                <a:latin typeface="Lucida Console" pitchFamily="49" charset="0"/>
              </a:rPr>
              <a:t>sw  $t0, 48($s3)    # store word</a:t>
            </a:r>
            <a:endParaRPr lang="en-AU" sz="280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2DBA3052-D12F-4EA4-B400-4A40D6838D3D}" type="slidenum">
              <a:rPr lang="en-AU"/>
              <a:pPr/>
              <a:t>16</a:t>
            </a:fld>
            <a:endParaRPr lang="en-AU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Registers vs. Memory</a:t>
            </a:r>
            <a:endParaRPr lang="en-AU" smtClean="0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Register optimization is important!</a:t>
            </a:r>
            <a:endParaRPr lang="en-A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DA1055D0-9CE2-4C36-A51D-738A2FF87605}" type="slidenum">
              <a:rPr lang="en-AU"/>
              <a:pPr/>
              <a:t>17</a:t>
            </a:fld>
            <a:endParaRPr lang="en-AU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Immediate Operands</a:t>
            </a:r>
            <a:endParaRPr lang="en-AU" smtClean="0"/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 data specified in an instruction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Lucida Console" pitchFamily="49" charset="0"/>
              </a:rPr>
              <a:t>	addi $s3, $s3, 4</a:t>
            </a:r>
          </a:p>
          <a:p>
            <a:pPr eaLnBrk="1" hangingPunct="1"/>
            <a:r>
              <a:rPr lang="en-US" smtClean="0"/>
              <a:t>No subtract immediate instruction</a:t>
            </a:r>
          </a:p>
          <a:p>
            <a:pPr lvl="1" eaLnBrk="1" hangingPunct="1"/>
            <a:r>
              <a:rPr lang="en-US" smtClean="0"/>
              <a:t>Just use a negative constant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latin typeface="Lucida Console" pitchFamily="49" charset="0"/>
              </a:rPr>
              <a:t>	addi $s2, $s1, -1</a:t>
            </a:r>
          </a:p>
          <a:p>
            <a:pPr eaLnBrk="1" hangingPunct="1"/>
            <a:r>
              <a:rPr lang="en-US" i="1" smtClean="0"/>
              <a:t>Design Principle 3:</a:t>
            </a:r>
            <a:r>
              <a:rPr lang="en-US" smtClean="0"/>
              <a:t> Make the common case fast</a:t>
            </a:r>
          </a:p>
          <a:p>
            <a:pPr lvl="1" eaLnBrk="1" hangingPunct="1"/>
            <a:r>
              <a:rPr lang="en-US" smtClean="0"/>
              <a:t>Small constants are common</a:t>
            </a:r>
          </a:p>
          <a:p>
            <a:pPr lvl="1" eaLnBrk="1" hangingPunct="1"/>
            <a:r>
              <a:rPr lang="en-US" smtClean="0"/>
              <a:t>Immediate operand avoids a load instruction</a:t>
            </a:r>
            <a:endParaRPr lang="en-AU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C41D4B93-C67D-4EE6-8B87-80442E8FA607}" type="slidenum">
              <a:rPr lang="en-AU"/>
              <a:pPr/>
              <a:t>18</a:t>
            </a:fld>
            <a:endParaRPr lang="en-AU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The Constant Zero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MIPS register 0 ($zero) is the constant 0</a:t>
            </a:r>
          </a:p>
          <a:p>
            <a:pPr lvl="1" eaLnBrk="1" hangingPunct="1"/>
            <a:r>
              <a:rPr lang="en-AU" smtClean="0"/>
              <a:t>Cannot be overwritten</a:t>
            </a:r>
          </a:p>
          <a:p>
            <a:pPr eaLnBrk="1" hangingPunct="1"/>
            <a:r>
              <a:rPr lang="en-AU" smtClean="0"/>
              <a:t>Useful for common operations</a:t>
            </a:r>
          </a:p>
          <a:p>
            <a:pPr lvl="1" eaLnBrk="1" hangingPunct="1"/>
            <a:r>
              <a:rPr lang="en-AU" smtClean="0"/>
              <a:t>E.g., move between registers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smtClean="0">
                <a:latin typeface="Lucida Console" pitchFamily="49" charset="0"/>
              </a:rPr>
              <a:t>	add $t2, $s1, $zero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 Unsigned Binary Representation</a:t>
            </a:r>
          </a:p>
        </p:txBody>
      </p:sp>
      <p:graphicFrame>
        <p:nvGraphicFramePr>
          <p:cNvPr id="727043" name="Group 3"/>
          <p:cNvGraphicFramePr>
            <a:graphicFrameLocks noGrp="1"/>
          </p:cNvGraphicFramePr>
          <p:nvPr>
            <p:ph type="tbl" idx="1"/>
          </p:nvPr>
        </p:nvGraphicFramePr>
        <p:xfrm>
          <a:off x="381000" y="990600"/>
          <a:ext cx="4038600" cy="5440680"/>
        </p:xfrm>
        <a:graphic>
          <a:graphicData uri="http://schemas.openxmlformats.org/drawingml/2006/table">
            <a:tbl>
              <a:tblPr/>
              <a:tblGrid>
                <a:gridCol w="1600200"/>
                <a:gridCol w="1295400"/>
                <a:gridCol w="11430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0x00000000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0…0000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0x00000001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0…0001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0x00000002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0…0010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0x00000003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0x00000004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0…0100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0x00000005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0…0101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0x00000006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0…0110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0x00000007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0…0111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0x00000008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0…1000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0x00000009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0…1001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0xFFFFFFFC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1…1100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0xFFFFFFFD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1…1101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0xFFFFFFFE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1…1110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0xFFFFFFFF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1…1111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113" name="Rectangle 73"/>
          <p:cNvSpPr>
            <a:spLocks noChangeArrowheads="1"/>
          </p:cNvSpPr>
          <p:nvPr/>
        </p:nvSpPr>
        <p:spPr bwMode="auto">
          <a:xfrm>
            <a:off x="3429000" y="60960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32</a:t>
            </a:r>
            <a:r>
              <a:rPr lang="en-US"/>
              <a:t> - 1</a:t>
            </a:r>
          </a:p>
        </p:txBody>
      </p:sp>
      <p:sp>
        <p:nvSpPr>
          <p:cNvPr id="727114" name="Rectangle 74"/>
          <p:cNvSpPr>
            <a:spLocks noChangeArrowheads="1"/>
          </p:cNvSpPr>
          <p:nvPr/>
        </p:nvSpPr>
        <p:spPr bwMode="auto">
          <a:xfrm>
            <a:off x="3429000" y="57912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32</a:t>
            </a:r>
            <a:r>
              <a:rPr lang="en-US"/>
              <a:t> - 2</a:t>
            </a:r>
            <a:endParaRPr lang="en-US" baseline="30000">
              <a:cs typeface="Arial" pitchFamily="34" charset="0"/>
            </a:endParaRPr>
          </a:p>
        </p:txBody>
      </p:sp>
      <p:sp>
        <p:nvSpPr>
          <p:cNvPr id="727115" name="Rectangle 75"/>
          <p:cNvSpPr>
            <a:spLocks noChangeArrowheads="1"/>
          </p:cNvSpPr>
          <p:nvPr/>
        </p:nvSpPr>
        <p:spPr bwMode="auto">
          <a:xfrm>
            <a:off x="3429000" y="54102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32</a:t>
            </a:r>
            <a:r>
              <a:rPr lang="en-US"/>
              <a:t> - 3</a:t>
            </a:r>
          </a:p>
        </p:txBody>
      </p:sp>
      <p:sp>
        <p:nvSpPr>
          <p:cNvPr id="727116" name="Rectangle 76"/>
          <p:cNvSpPr>
            <a:spLocks noChangeArrowheads="1"/>
          </p:cNvSpPr>
          <p:nvPr/>
        </p:nvSpPr>
        <p:spPr bwMode="auto">
          <a:xfrm>
            <a:off x="3429000" y="51054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32</a:t>
            </a:r>
            <a:r>
              <a:rPr lang="en-US"/>
              <a:t> - 4</a:t>
            </a:r>
            <a:endParaRPr lang="en-US" baseline="30000"/>
          </a:p>
        </p:txBody>
      </p:sp>
      <p:sp>
        <p:nvSpPr>
          <p:cNvPr id="727117" name="Rectangle 77"/>
          <p:cNvSpPr>
            <a:spLocks noChangeArrowheads="1"/>
          </p:cNvSpPr>
          <p:nvPr/>
        </p:nvSpPr>
        <p:spPr bwMode="auto">
          <a:xfrm>
            <a:off x="5867400" y="4648200"/>
            <a:ext cx="879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/>
              <a:t>2</a:t>
            </a:r>
            <a:r>
              <a:rPr lang="en-US" b="1" baseline="30000"/>
              <a:t>32</a:t>
            </a:r>
            <a:r>
              <a:rPr lang="en-US" b="1"/>
              <a:t>  -  1</a:t>
            </a:r>
            <a:endParaRPr lang="en-US" b="1" baseline="30000"/>
          </a:p>
        </p:txBody>
      </p:sp>
      <p:sp>
        <p:nvSpPr>
          <p:cNvPr id="727118" name="Rectangle 78"/>
          <p:cNvSpPr>
            <a:spLocks noChangeArrowheads="1"/>
          </p:cNvSpPr>
          <p:nvPr/>
        </p:nvSpPr>
        <p:spPr bwMode="auto">
          <a:xfrm>
            <a:off x="4876800" y="2667000"/>
            <a:ext cx="35179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/>
              <a:t>1   1   1      . . .     1   1   1   1    bit</a:t>
            </a:r>
            <a:endParaRPr lang="en-US" b="1" baseline="30000"/>
          </a:p>
        </p:txBody>
      </p:sp>
      <p:sp>
        <p:nvSpPr>
          <p:cNvPr id="727119" name="Rectangle 79"/>
          <p:cNvSpPr>
            <a:spLocks noChangeArrowheads="1"/>
          </p:cNvSpPr>
          <p:nvPr/>
        </p:nvSpPr>
        <p:spPr bwMode="auto">
          <a:xfrm>
            <a:off x="4876800" y="2209800"/>
            <a:ext cx="40751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31  30  29       . . .        3    2    1     0      bit position</a:t>
            </a:r>
            <a:endParaRPr lang="en-US" sz="1400" baseline="30000">
              <a:solidFill>
                <a:schemeClr val="accent1"/>
              </a:solidFill>
            </a:endParaRPr>
          </a:p>
        </p:txBody>
      </p:sp>
      <p:sp>
        <p:nvSpPr>
          <p:cNvPr id="727120" name="Rectangle 80"/>
          <p:cNvSpPr>
            <a:spLocks noChangeArrowheads="1"/>
          </p:cNvSpPr>
          <p:nvPr/>
        </p:nvSpPr>
        <p:spPr bwMode="auto">
          <a:xfrm>
            <a:off x="4876800" y="1752600"/>
            <a:ext cx="4021138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rgbClr val="009900"/>
                </a:solidFill>
                <a:cs typeface="Arial" pitchFamily="34" charset="0"/>
              </a:rPr>
              <a:t>2</a:t>
            </a:r>
            <a:r>
              <a:rPr lang="en-US" sz="1400" baseline="30000">
                <a:solidFill>
                  <a:srgbClr val="009900"/>
                </a:solidFill>
                <a:cs typeface="Arial" pitchFamily="34" charset="0"/>
              </a:rPr>
              <a:t>31</a:t>
            </a:r>
            <a:r>
              <a:rPr lang="en-US" sz="1400">
                <a:solidFill>
                  <a:srgbClr val="009900"/>
                </a:solidFill>
              </a:rPr>
              <a:t>  2</a:t>
            </a:r>
            <a:r>
              <a:rPr lang="en-US" sz="1400" baseline="30000">
                <a:solidFill>
                  <a:srgbClr val="009900"/>
                </a:solidFill>
                <a:cs typeface="Arial" pitchFamily="34" charset="0"/>
              </a:rPr>
              <a:t>30</a:t>
            </a:r>
            <a:r>
              <a:rPr lang="en-US" sz="1400">
                <a:solidFill>
                  <a:srgbClr val="009900"/>
                </a:solidFill>
              </a:rPr>
              <a:t>  2</a:t>
            </a:r>
            <a:r>
              <a:rPr lang="en-US" sz="1400" baseline="30000">
                <a:solidFill>
                  <a:srgbClr val="009900"/>
                </a:solidFill>
                <a:cs typeface="Arial" pitchFamily="34" charset="0"/>
              </a:rPr>
              <a:t>29</a:t>
            </a:r>
            <a:r>
              <a:rPr lang="en-US" sz="1400">
                <a:solidFill>
                  <a:srgbClr val="009900"/>
                </a:solidFill>
              </a:rPr>
              <a:t>     . . .       2</a:t>
            </a:r>
            <a:r>
              <a:rPr lang="en-US" sz="1400" baseline="30000">
                <a:solidFill>
                  <a:srgbClr val="009900"/>
                </a:solidFill>
                <a:cs typeface="Arial" pitchFamily="34" charset="0"/>
              </a:rPr>
              <a:t>3</a:t>
            </a:r>
            <a:r>
              <a:rPr lang="en-US" sz="1400">
                <a:solidFill>
                  <a:srgbClr val="009900"/>
                </a:solidFill>
              </a:rPr>
              <a:t>   2</a:t>
            </a:r>
            <a:r>
              <a:rPr lang="en-US" sz="1400" baseline="30000">
                <a:solidFill>
                  <a:srgbClr val="009900"/>
                </a:solidFill>
                <a:cs typeface="Arial" pitchFamily="34" charset="0"/>
              </a:rPr>
              <a:t>2</a:t>
            </a:r>
            <a:r>
              <a:rPr lang="en-US" sz="1400">
                <a:solidFill>
                  <a:srgbClr val="009900"/>
                </a:solidFill>
              </a:rPr>
              <a:t>   2</a:t>
            </a:r>
            <a:r>
              <a:rPr lang="en-US" sz="1400" baseline="30000">
                <a:solidFill>
                  <a:srgbClr val="009900"/>
                </a:solidFill>
                <a:cs typeface="Arial" pitchFamily="34" charset="0"/>
              </a:rPr>
              <a:t>1</a:t>
            </a:r>
            <a:r>
              <a:rPr lang="en-US" sz="1400">
                <a:solidFill>
                  <a:srgbClr val="009900"/>
                </a:solidFill>
              </a:rPr>
              <a:t>    2</a:t>
            </a:r>
            <a:r>
              <a:rPr lang="en-US" sz="1400" baseline="30000">
                <a:solidFill>
                  <a:srgbClr val="009900"/>
                </a:solidFill>
              </a:rPr>
              <a:t>0</a:t>
            </a:r>
            <a:r>
              <a:rPr lang="en-US" sz="1400">
                <a:solidFill>
                  <a:srgbClr val="009900"/>
                </a:solidFill>
              </a:rPr>
              <a:t>      bit weight</a:t>
            </a:r>
          </a:p>
        </p:txBody>
      </p:sp>
      <p:sp>
        <p:nvSpPr>
          <p:cNvPr id="727121" name="Rectangle 81"/>
          <p:cNvSpPr>
            <a:spLocks noChangeArrowheads="1"/>
          </p:cNvSpPr>
          <p:nvPr/>
        </p:nvSpPr>
        <p:spPr bwMode="auto">
          <a:xfrm>
            <a:off x="4572000" y="3505200"/>
            <a:ext cx="40132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/>
              <a:t>1   0   0   0      . . .     0   0   0   0    -    1</a:t>
            </a:r>
            <a:endParaRPr lang="en-US" b="1" baseline="30000"/>
          </a:p>
        </p:txBody>
      </p:sp>
      <p:sp>
        <p:nvSpPr>
          <p:cNvPr id="727122" name="AutoShape 82"/>
          <p:cNvSpPr>
            <a:spLocks noChangeArrowheads="1"/>
          </p:cNvSpPr>
          <p:nvPr/>
        </p:nvSpPr>
        <p:spPr bwMode="auto">
          <a:xfrm>
            <a:off x="6019800" y="3124200"/>
            <a:ext cx="4572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23" name="AutoShape 83"/>
          <p:cNvSpPr>
            <a:spLocks noChangeArrowheads="1"/>
          </p:cNvSpPr>
          <p:nvPr/>
        </p:nvSpPr>
        <p:spPr bwMode="auto">
          <a:xfrm>
            <a:off x="6019800" y="4038600"/>
            <a:ext cx="4572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7" grpId="0"/>
      <p:bldP spid="727121" grpId="0"/>
      <p:bldP spid="727122" grpId="0" animBg="1"/>
      <p:bldP spid="7271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B83EDF76-8FE4-46ED-842C-0FC440463506}" type="slidenum">
              <a:rPr lang="en-AU"/>
              <a:pPr/>
              <a:t>2</a:t>
            </a:fld>
            <a:endParaRPr lang="en-AU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Set</a:t>
            </a:r>
            <a:endParaRPr lang="en-AU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47264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Many modern computers also have simple instruction sets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Aside:  Beyond Numbers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4075"/>
            <a:ext cx="8382000" cy="5241925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/>
              <a:t>merican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/>
              <a:t>td 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/>
              <a:t>ode for </a:t>
            </a:r>
            <a:r>
              <a:rPr lang="en-US">
                <a:solidFill>
                  <a:schemeClr val="accent1"/>
                </a:solidFill>
              </a:rPr>
              <a:t>I</a:t>
            </a:r>
            <a:r>
              <a:rPr lang="en-US"/>
              <a:t>nfo </a:t>
            </a:r>
            <a:r>
              <a:rPr lang="en-US">
                <a:solidFill>
                  <a:schemeClr val="accent1"/>
                </a:solidFill>
              </a:rPr>
              <a:t>I</a:t>
            </a:r>
            <a:r>
              <a:rPr lang="en-US"/>
              <a:t>nterchange (ASCII):  8-bit bytes representing characters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729092" name="Group 4"/>
          <p:cNvGraphicFramePr>
            <a:graphicFrameLocks noGrp="1"/>
          </p:cNvGraphicFramePr>
          <p:nvPr/>
        </p:nvGraphicFramePr>
        <p:xfrm>
          <a:off x="381000" y="1616075"/>
          <a:ext cx="8433435" cy="4466844"/>
        </p:xfrm>
        <a:graphic>
          <a:graphicData uri="http://schemas.openxmlformats.org/drawingml/2006/table">
            <a:tbl>
              <a:tblPr/>
              <a:tblGrid>
                <a:gridCol w="685800"/>
                <a:gridCol w="658813"/>
                <a:gridCol w="208280"/>
                <a:gridCol w="682625"/>
                <a:gridCol w="685800"/>
                <a:gridCol w="685800"/>
                <a:gridCol w="685800"/>
                <a:gridCol w="639763"/>
                <a:gridCol w="627062"/>
                <a:gridCol w="208280"/>
                <a:gridCol w="684212"/>
                <a:gridCol w="685800"/>
                <a:gridCol w="6858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@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`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bksp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28E28EC2-C3E6-413D-B7E3-55EA8EC35B6E}" type="slidenum">
              <a:rPr lang="en-AU"/>
              <a:pPr/>
              <a:t>21</a:t>
            </a:fld>
            <a:endParaRPr lang="en-AU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Unsigned Binary Integers</a:t>
            </a:r>
            <a:endParaRPr lang="en-AU" smtClean="0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smtClean="0"/>
              <a:t>Given an n-bit number</a:t>
            </a:r>
            <a:endParaRPr lang="en-AU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29" name="Equation" r:id="rId4" imgW="2501640" imgH="241200" progId="Equation.3">
                  <p:embed/>
                </p:oleObj>
              </mc:Choice>
              <mc:Fallback>
                <p:oleObj name="Equation" r:id="rId4" imgW="2501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Range: 0 to +2</a:t>
            </a:r>
            <a:r>
              <a:rPr lang="en-US" sz="3200" baseline="30000"/>
              <a:t>n</a:t>
            </a:r>
            <a:r>
              <a:rPr lang="en-US" sz="3200"/>
              <a:t> – 1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Example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/>
              <a:t>0000 0000 0000 0000 0000 0000 0000 1011</a:t>
            </a:r>
            <a:r>
              <a:rPr lang="en-US" sz="2400" baseline="-25000"/>
              <a:t>2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= 0 + … + 1×2</a:t>
            </a:r>
            <a:r>
              <a:rPr lang="en-US" sz="2400" baseline="30000"/>
              <a:t>3</a:t>
            </a:r>
            <a:r>
              <a:rPr lang="en-US" sz="2400"/>
              <a:t> + 0×2</a:t>
            </a:r>
            <a:r>
              <a:rPr lang="en-US" sz="2400" baseline="30000"/>
              <a:t>2</a:t>
            </a:r>
            <a:r>
              <a:rPr lang="en-US" sz="2400"/>
              <a:t> +1×2</a:t>
            </a:r>
            <a:r>
              <a:rPr lang="en-US" sz="2400" baseline="30000"/>
              <a:t>1</a:t>
            </a:r>
            <a:r>
              <a:rPr lang="en-US" sz="2400"/>
              <a:t> +1×2</a:t>
            </a:r>
            <a:r>
              <a:rPr lang="en-US" sz="2400" baseline="30000"/>
              <a:t>0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= 0 + … + 8 + 0 + 2 + 1 = 11</a:t>
            </a:r>
            <a:r>
              <a:rPr lang="en-US" sz="2400" baseline="-25000"/>
              <a:t>10</a:t>
            </a:r>
            <a:endParaRPr lang="en-US" sz="240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Using 32 bits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0 to +4,294,967,295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§2.4 Signed and Unsigned Numbers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1345A3CD-A6FE-4A92-ACBC-4A7ED224302A}" type="slidenum">
              <a:rPr lang="en-AU"/>
              <a:pPr/>
              <a:t>22</a:t>
            </a:fld>
            <a:endParaRPr lang="en-AU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sz="4000" smtClean="0"/>
              <a:t>2s-Complement Signed Integers</a:t>
            </a:r>
            <a:endParaRPr lang="en-AU" sz="4000" smtClean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smtClean="0"/>
              <a:t>Given an n-bit number</a:t>
            </a:r>
            <a:endParaRPr lang="en-AU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433513" y="18446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53" name="Equation" r:id="rId4" imgW="2590560" imgH="241200" progId="Equation.3">
                  <p:embed/>
                </p:oleObj>
              </mc:Choice>
              <mc:Fallback>
                <p:oleObj name="Equation" r:id="rId4" imgW="25905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8446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Range: –2</a:t>
            </a:r>
            <a:r>
              <a:rPr lang="en-US" sz="3200" baseline="30000"/>
              <a:t>n – 1</a:t>
            </a:r>
            <a:r>
              <a:rPr lang="en-US" sz="3200"/>
              <a:t> to +2</a:t>
            </a:r>
            <a:r>
              <a:rPr lang="en-US" sz="3200" baseline="30000"/>
              <a:t>n – 1</a:t>
            </a:r>
            <a:r>
              <a:rPr lang="en-US" sz="3200"/>
              <a:t> – 1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Example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/>
              <a:t>1111 1111 1111 1111 1111 1111 1111 1100</a:t>
            </a:r>
            <a:r>
              <a:rPr lang="en-US" sz="2400" baseline="-25000"/>
              <a:t>2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= –1×2</a:t>
            </a:r>
            <a:r>
              <a:rPr lang="en-US" sz="2400" baseline="30000"/>
              <a:t>31</a:t>
            </a:r>
            <a:r>
              <a:rPr lang="en-US" sz="2400"/>
              <a:t> + 1×2</a:t>
            </a:r>
            <a:r>
              <a:rPr lang="en-US" sz="2400" baseline="30000"/>
              <a:t>30</a:t>
            </a:r>
            <a:r>
              <a:rPr lang="en-US" sz="2400"/>
              <a:t> + … + 1×2</a:t>
            </a:r>
            <a:r>
              <a:rPr lang="en-US" sz="2400" baseline="30000"/>
              <a:t>2</a:t>
            </a:r>
            <a:r>
              <a:rPr lang="en-US" sz="2400"/>
              <a:t> +0×2</a:t>
            </a:r>
            <a:r>
              <a:rPr lang="en-US" sz="2400" baseline="30000"/>
              <a:t>1</a:t>
            </a:r>
            <a:r>
              <a:rPr lang="en-US" sz="2400"/>
              <a:t> +0×2</a:t>
            </a:r>
            <a:r>
              <a:rPr lang="en-US" sz="2400" baseline="30000"/>
              <a:t>0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= –2,147,483,648 + 2,147,483,644 = –4</a:t>
            </a:r>
            <a:r>
              <a:rPr lang="en-US" sz="2400" baseline="-25000"/>
              <a:t>10</a:t>
            </a:r>
            <a:endParaRPr lang="en-US" sz="240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Using 32 bits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–2,147,483,648 to +2,147,483,647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sz="4000" smtClean="0"/>
              <a:t>2s-Complement Signed Integers</a:t>
            </a:r>
            <a:endParaRPr lang="en-AU" sz="4000" smtClean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sz="2800" smtClean="0"/>
              <a:t>Bit 31 is sign bit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sz="2400" smtClean="0"/>
              <a:t>1 for negative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sz="2400" smtClean="0"/>
              <a:t>0 for non-negative numbers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sz="2800" smtClean="0"/>
              <a:t>–(–2</a:t>
            </a:r>
            <a:r>
              <a:rPr lang="en-AU" sz="2800" baseline="30000" smtClean="0"/>
              <a:t>n – 1</a:t>
            </a:r>
            <a:r>
              <a:rPr lang="en-AU" sz="2800" smtClean="0"/>
              <a:t>) can’t be represented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sz="2800" smtClean="0"/>
              <a:t>Non-negative numbers have the same unsigned and 2s-complement representation</a:t>
            </a:r>
            <a:endParaRPr lang="en-AU" sz="2800" smtClean="0"/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sz="2800" smtClean="0"/>
              <a:t>Some specific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sz="2400" smtClean="0"/>
              <a:t>  0:	0000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sz="2400" smtClean="0"/>
              <a:t>–1:	1111 1111 … 1111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sz="2400" smtClean="0"/>
              <a:t>Most-negative:	1000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sz="2400" smtClean="0"/>
              <a:t>Most-positive:	0111 1111 … 1111</a:t>
            </a:r>
            <a:endParaRPr lang="en-AU" sz="2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86404A9F-CE1A-4BCC-84FF-C645C1DDAFFF}" type="slidenum">
              <a:rPr lang="en-AU"/>
              <a:pPr/>
              <a:t>24</a:t>
            </a:fld>
            <a:endParaRPr lang="en-AU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Signed Negation</a:t>
            </a:r>
            <a:endParaRPr lang="en-AU" smtClean="0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95400"/>
          </a:xfrm>
        </p:spPr>
        <p:txBody>
          <a:bodyPr/>
          <a:lstStyle/>
          <a:p>
            <a:pPr eaLnBrk="1" hangingPunct="1"/>
            <a:r>
              <a:rPr lang="en-US" smtClean="0"/>
              <a:t>Complement and add 1</a:t>
            </a:r>
          </a:p>
          <a:p>
            <a:pPr lvl="1" eaLnBrk="1" hangingPunct="1"/>
            <a:r>
              <a:rPr lang="en-US" smtClean="0"/>
              <a:t>Complement means 1 </a:t>
            </a:r>
            <a:r>
              <a:rPr lang="en-US" smtClean="0">
                <a:cs typeface="Arial" pitchFamily="34" charset="0"/>
              </a:rPr>
              <a:t>→ </a:t>
            </a:r>
            <a:r>
              <a:rPr lang="en-US" smtClean="0"/>
              <a:t>0, 0 </a:t>
            </a:r>
            <a:r>
              <a:rPr lang="en-US" smtClean="0">
                <a:cs typeface="Arial" pitchFamily="34" charset="0"/>
              </a:rPr>
              <a:t>→</a:t>
            </a:r>
            <a:r>
              <a:rPr lang="en-US" smtClean="0"/>
              <a:t> 1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592263" y="2536825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977" name="Equation" r:id="rId4" imgW="1562040" imgH="507960" progId="Equation.3">
                  <p:embed/>
                </p:oleObj>
              </mc:Choice>
              <mc:Fallback>
                <p:oleObj name="Equation" r:id="rId4" imgW="156204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536825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Example: negate +2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+2 = 0000 0000 … 0010</a:t>
            </a:r>
            <a:r>
              <a:rPr lang="en-US" sz="2800" baseline="-25000"/>
              <a:t>2</a:t>
            </a:r>
            <a:endParaRPr lang="en-US" sz="2800"/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–2 = 1111 1111 … 1101</a:t>
            </a:r>
            <a:r>
              <a:rPr lang="en-US" sz="2800" baseline="-25000"/>
              <a:t>2</a:t>
            </a:r>
            <a:r>
              <a:rPr lang="en-US" sz="2800"/>
              <a:t> + 1</a:t>
            </a:r>
            <a:br>
              <a:rPr lang="en-US" sz="2800"/>
            </a:br>
            <a:r>
              <a:rPr lang="en-US" sz="2800"/>
              <a:t>     = 1111 1111 … 1110</a:t>
            </a:r>
            <a:r>
              <a:rPr lang="en-US" sz="2800" baseline="-25000"/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 Extension</a:t>
            </a:r>
            <a:endParaRPr lang="en-AU" smtClean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 MIPS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Lucida Console" pitchFamily="49" charset="0"/>
              </a:rPr>
              <a:t>addi</a:t>
            </a:r>
            <a:r>
              <a:rPr lang="en-US" sz="2400" dirty="0" smtClean="0"/>
              <a:t>: extend immediate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Lucida Console" pitchFamily="49" charset="0"/>
              </a:rPr>
              <a:t>lb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Lucida Console" pitchFamily="49" charset="0"/>
              </a:rPr>
              <a:t>lh</a:t>
            </a:r>
            <a:r>
              <a:rPr lang="en-US" sz="2400" dirty="0" smtClean="0"/>
              <a:t>: extend loaded byte/</a:t>
            </a:r>
            <a:r>
              <a:rPr lang="en-US" sz="2400" dirty="0" err="1" smtClean="0"/>
              <a:t>halfword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Lucida Console" pitchFamily="49" charset="0"/>
              </a:rPr>
              <a:t>beq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Lucida Console" pitchFamily="49" charset="0"/>
              </a:rPr>
              <a:t>bne</a:t>
            </a:r>
            <a:r>
              <a:rPr lang="en-US" sz="2400" dirty="0" smtClean="0"/>
              <a:t>: extend the displacement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Replicate the sign bit to the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c.f. unsigned values: extend with 0s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+2: </a:t>
            </a:r>
            <a:r>
              <a:rPr lang="en-US" sz="2400" dirty="0" smtClean="0">
                <a:solidFill>
                  <a:schemeClr val="hlink"/>
                </a:solidFill>
              </a:rPr>
              <a:t>0</a:t>
            </a:r>
            <a:r>
              <a:rPr lang="en-US" sz="2400" dirty="0" smtClean="0"/>
              <a:t>000 0010 =&gt; </a:t>
            </a:r>
            <a:r>
              <a:rPr lang="en-US" sz="2400" dirty="0" smtClean="0">
                <a:solidFill>
                  <a:schemeClr val="hlink"/>
                </a:solidFill>
              </a:rPr>
              <a:t>0000 0000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0</a:t>
            </a:r>
            <a:r>
              <a:rPr lang="en-US" sz="2400" dirty="0" smtClean="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 smtClean="0"/>
              <a:t>–2: </a:t>
            </a:r>
            <a:r>
              <a:rPr lang="en-AU" sz="2400" dirty="0" smtClean="0">
                <a:solidFill>
                  <a:schemeClr val="hlink"/>
                </a:solidFill>
              </a:rPr>
              <a:t>1</a:t>
            </a:r>
            <a:r>
              <a:rPr lang="en-AU" sz="2400" dirty="0" smtClean="0"/>
              <a:t>111 1110 =&gt; </a:t>
            </a:r>
            <a:r>
              <a:rPr lang="en-AU" sz="2400" dirty="0" smtClean="0">
                <a:solidFill>
                  <a:schemeClr val="hlink"/>
                </a:solidFill>
              </a:rPr>
              <a:t>1111 1111</a:t>
            </a:r>
            <a:r>
              <a:rPr lang="en-AU" sz="2400" dirty="0" smtClean="0"/>
              <a:t> </a:t>
            </a:r>
            <a:r>
              <a:rPr lang="en-AU" sz="2400" dirty="0" smtClean="0">
                <a:solidFill>
                  <a:schemeClr val="hlink"/>
                </a:solidFill>
              </a:rPr>
              <a:t>1</a:t>
            </a:r>
            <a:r>
              <a:rPr lang="en-AU" sz="2400" dirty="0" smtClean="0"/>
              <a:t>111 1110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14E2C4F8-B183-40DE-967E-9FD7E68C9667}" type="slidenum">
              <a:rPr lang="en-AU"/>
              <a:pPr/>
              <a:t>26</a:t>
            </a:fld>
            <a:endParaRPr lang="en-AU"/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Representing Instructions</a:t>
            </a:r>
            <a:endParaRPr lang="en-AU" smtClean="0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Instructions are encoded in binary</a:t>
            </a:r>
          </a:p>
          <a:p>
            <a:pPr lvl="1" eaLnBrk="1" hangingPunct="1"/>
            <a:r>
              <a:rPr lang="en-US" sz="2400" smtClean="0"/>
              <a:t>Called machine code</a:t>
            </a:r>
          </a:p>
          <a:p>
            <a:pPr eaLnBrk="1" hangingPunct="1"/>
            <a:r>
              <a:rPr lang="en-US" sz="2800" smtClean="0"/>
              <a:t>MIPS instructions</a:t>
            </a:r>
          </a:p>
          <a:p>
            <a:pPr lvl="1" eaLnBrk="1" hangingPunct="1"/>
            <a:r>
              <a:rPr lang="en-US" sz="2400" smtClean="0"/>
              <a:t>Encoded as 32-bit instruction words</a:t>
            </a:r>
          </a:p>
          <a:p>
            <a:pPr lvl="1" eaLnBrk="1" hangingPunct="1"/>
            <a:r>
              <a:rPr lang="en-US" sz="2400" smtClean="0"/>
              <a:t>Small number of formats encoding operation code (opcode), register numbers, …</a:t>
            </a:r>
          </a:p>
          <a:p>
            <a:pPr lvl="1" eaLnBrk="1" hangingPunct="1"/>
            <a:r>
              <a:rPr lang="en-US" sz="2400" smtClean="0"/>
              <a:t>Regularity!</a:t>
            </a:r>
          </a:p>
          <a:p>
            <a:pPr eaLnBrk="1" hangingPunct="1"/>
            <a:r>
              <a:rPr lang="en-US" sz="2800" smtClean="0"/>
              <a:t>Register numbers</a:t>
            </a:r>
          </a:p>
          <a:p>
            <a:pPr lvl="1" eaLnBrk="1" hangingPunct="1"/>
            <a:r>
              <a:rPr lang="en-US" sz="2400" smtClean="0"/>
              <a:t>$t0 – $t7 are reg’s 8 – 15</a:t>
            </a:r>
          </a:p>
          <a:p>
            <a:pPr lvl="1" eaLnBrk="1" hangingPunct="1"/>
            <a:r>
              <a:rPr lang="en-US" sz="2400" smtClean="0"/>
              <a:t>$t8 – $t9 are reg’s 24 – 25</a:t>
            </a:r>
          </a:p>
          <a:p>
            <a:pPr lvl="1" eaLnBrk="1" hangingPunct="1"/>
            <a:r>
              <a:rPr lang="en-US" sz="2400" smtClean="0"/>
              <a:t>$s0 – $s7 are reg’s 16 – 23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79020424-0E33-491F-B9EA-B601D445FA1C}" type="slidenum">
              <a:rPr lang="en-AU"/>
              <a:pPr/>
              <a:t>27</a:t>
            </a:fld>
            <a:endParaRPr lang="en-AU"/>
          </a:p>
        </p:txBody>
      </p:sp>
      <p:sp>
        <p:nvSpPr>
          <p:cNvPr id="2560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MIPS R-format Instructions</a:t>
            </a:r>
            <a:endParaRPr lang="en-AU" smtClean="0"/>
          </a:p>
        </p:txBody>
      </p:sp>
      <p:sp>
        <p:nvSpPr>
          <p:cNvPr id="2560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smtClean="0"/>
              <a:t>Instruction fields</a:t>
            </a:r>
          </a:p>
          <a:p>
            <a:pPr lvl="1" eaLnBrk="1" hangingPunct="1"/>
            <a:r>
              <a:rPr lang="en-US" smtClean="0"/>
              <a:t>op: operation code (opcode)</a:t>
            </a:r>
          </a:p>
          <a:p>
            <a:pPr lvl="1" eaLnBrk="1" hangingPunct="1"/>
            <a:r>
              <a:rPr lang="en-US" smtClean="0"/>
              <a:t>rs: first source register number</a:t>
            </a:r>
          </a:p>
          <a:p>
            <a:pPr lvl="1" eaLnBrk="1" hangingPunct="1"/>
            <a:r>
              <a:rPr lang="en-US" smtClean="0"/>
              <a:t>rt: second source register number</a:t>
            </a:r>
          </a:p>
          <a:p>
            <a:pPr lvl="1" eaLnBrk="1" hangingPunct="1"/>
            <a:r>
              <a:rPr lang="en-US" smtClean="0"/>
              <a:t>rd: destination register number</a:t>
            </a:r>
          </a:p>
          <a:p>
            <a:pPr lvl="1" eaLnBrk="1" hangingPunct="1"/>
            <a:r>
              <a:rPr lang="en-US" smtClean="0"/>
              <a:t>shamt: shift amount (00000 for now)</a:t>
            </a:r>
          </a:p>
          <a:p>
            <a:pPr lvl="1" eaLnBrk="1" hangingPunct="1"/>
            <a:r>
              <a:rPr lang="en-US" smtClean="0"/>
              <a:t>funct: function code (extends opcode)</a:t>
            </a:r>
            <a:endParaRPr lang="en-AU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5616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5617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986DC86F-2F8F-4048-BCB5-6F567B22CB0B}" type="slidenum">
              <a:rPr lang="en-AU"/>
              <a:pPr/>
              <a:t>28</a:t>
            </a:fld>
            <a:endParaRPr lang="en-AU"/>
          </a:p>
        </p:txBody>
      </p:sp>
      <p:sp>
        <p:nvSpPr>
          <p:cNvPr id="26627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R-format Example</a:t>
            </a:r>
            <a:endParaRPr lang="en-AU" smtClean="0"/>
          </a:p>
        </p:txBody>
      </p:sp>
      <p:sp>
        <p:nvSpPr>
          <p:cNvPr id="26628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Lucida Console" pitchFamily="49" charset="0"/>
              </a:rPr>
              <a:t>	add $t0, $s1, $s2</a:t>
            </a:r>
          </a:p>
        </p:txBody>
      </p:sp>
      <p:sp>
        <p:nvSpPr>
          <p:cNvPr id="26629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special</a:t>
            </a:r>
            <a:endParaRPr lang="en-AU" sz="2000"/>
          </a:p>
        </p:txBody>
      </p:sp>
      <p:sp>
        <p:nvSpPr>
          <p:cNvPr id="26630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$s1</a:t>
            </a:r>
            <a:endParaRPr lang="en-AU" sz="2000"/>
          </a:p>
        </p:txBody>
      </p:sp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$s2</a:t>
            </a:r>
            <a:endParaRPr lang="en-AU" sz="2000"/>
          </a:p>
        </p:txBody>
      </p:sp>
      <p:sp>
        <p:nvSpPr>
          <p:cNvPr id="26632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$t0</a:t>
            </a:r>
            <a:endParaRPr lang="en-AU" sz="2000"/>
          </a:p>
        </p:txBody>
      </p:sp>
      <p:sp>
        <p:nvSpPr>
          <p:cNvPr id="26633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0</a:t>
            </a:r>
            <a:endParaRPr lang="en-AU" sz="2000"/>
          </a:p>
        </p:txBody>
      </p:sp>
      <p:sp>
        <p:nvSpPr>
          <p:cNvPr id="26634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add</a:t>
            </a:r>
            <a:endParaRPr lang="en-AU" sz="2000"/>
          </a:p>
        </p:txBody>
      </p:sp>
      <p:sp>
        <p:nvSpPr>
          <p:cNvPr id="26635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0</a:t>
            </a:r>
            <a:endParaRPr lang="en-AU" sz="2000"/>
          </a:p>
        </p:txBody>
      </p:sp>
      <p:sp>
        <p:nvSpPr>
          <p:cNvPr id="26636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17</a:t>
            </a:r>
            <a:endParaRPr lang="en-AU" sz="2000"/>
          </a:p>
        </p:txBody>
      </p:sp>
      <p:sp>
        <p:nvSpPr>
          <p:cNvPr id="26637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18</a:t>
            </a:r>
            <a:endParaRPr lang="en-AU" sz="2000"/>
          </a:p>
        </p:txBody>
      </p:sp>
      <p:sp>
        <p:nvSpPr>
          <p:cNvPr id="26638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8</a:t>
            </a:r>
            <a:endParaRPr lang="en-AU" sz="2000"/>
          </a:p>
        </p:txBody>
      </p:sp>
      <p:sp>
        <p:nvSpPr>
          <p:cNvPr id="26639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0</a:t>
            </a:r>
            <a:endParaRPr lang="en-AU" sz="2000"/>
          </a:p>
        </p:txBody>
      </p:sp>
      <p:sp>
        <p:nvSpPr>
          <p:cNvPr id="26640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32</a:t>
            </a:r>
            <a:endParaRPr lang="en-AU" sz="2000"/>
          </a:p>
        </p:txBody>
      </p:sp>
      <p:sp>
        <p:nvSpPr>
          <p:cNvPr id="26641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000000</a:t>
            </a:r>
            <a:endParaRPr lang="en-AU" sz="2000"/>
          </a:p>
        </p:txBody>
      </p:sp>
      <p:sp>
        <p:nvSpPr>
          <p:cNvPr id="26642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10001</a:t>
            </a:r>
            <a:endParaRPr lang="en-AU" sz="2000"/>
          </a:p>
        </p:txBody>
      </p:sp>
      <p:sp>
        <p:nvSpPr>
          <p:cNvPr id="26643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10010</a:t>
            </a:r>
            <a:endParaRPr lang="en-AU" sz="2000"/>
          </a:p>
        </p:txBody>
      </p:sp>
      <p:sp>
        <p:nvSpPr>
          <p:cNvPr id="26644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01000</a:t>
            </a:r>
            <a:endParaRPr lang="en-AU" sz="2000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00000</a:t>
            </a:r>
            <a:endParaRPr lang="en-AU" sz="2000"/>
          </a:p>
        </p:txBody>
      </p:sp>
      <p:sp>
        <p:nvSpPr>
          <p:cNvPr id="26646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100000</a:t>
            </a:r>
            <a:endParaRPr lang="en-AU" sz="2000"/>
          </a:p>
        </p:txBody>
      </p:sp>
      <p:sp>
        <p:nvSpPr>
          <p:cNvPr id="26647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/>
              <a:t>00000010001100100100000000100000</a:t>
            </a:r>
            <a:r>
              <a:rPr lang="en-US" sz="2400" baseline="-25000"/>
              <a:t>2</a:t>
            </a:r>
            <a:r>
              <a:rPr lang="en-US" sz="2400"/>
              <a:t> = 02324020</a:t>
            </a:r>
            <a:r>
              <a:rPr lang="en-US" sz="2400" baseline="-25000"/>
              <a:t>16</a:t>
            </a:r>
            <a:endParaRPr lang="en-AU" sz="240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6649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26650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6651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6652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26653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26654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26655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6656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6657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6658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6659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6660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149850" cy="422275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3461"/>
            <a:ext cx="7848600" cy="2608919"/>
          </a:xfrm>
        </p:spPr>
        <p:txBody>
          <a:bodyPr/>
          <a:lstStyle/>
          <a:p>
            <a:pPr lvl="1"/>
            <a:r>
              <a:rPr lang="en-US" dirty="0" smtClean="0"/>
              <a:t>MIPS as millions of Instructions per second (do not confuse with the MIPS language!)</a:t>
            </a:r>
          </a:p>
          <a:p>
            <a:pPr lvl="1"/>
            <a:r>
              <a:rPr lang="en-US" dirty="0" err="1" smtClean="0"/>
              <a:t>Amdhal’s</a:t>
            </a:r>
            <a:r>
              <a:rPr lang="en-US" dirty="0" smtClean="0"/>
              <a:t> Law</a:t>
            </a:r>
          </a:p>
          <a:p>
            <a:pPr lvl="1"/>
            <a:r>
              <a:rPr lang="en-US" dirty="0" smtClean="0"/>
              <a:t>MIPS-32 and </a:t>
            </a:r>
            <a:r>
              <a:rPr lang="en-US" smtClean="0"/>
              <a:t>64 Instruction </a:t>
            </a:r>
            <a:r>
              <a:rPr lang="en-US" dirty="0" smtClean="0"/>
              <a:t>Set</a:t>
            </a:r>
            <a:endParaRPr lang="en-US" dirty="0"/>
          </a:p>
          <a:p>
            <a:pPr lvl="2"/>
            <a:r>
              <a:rPr lang="en-US" dirty="0"/>
              <a:t>Reading assignment – PH, Chapter </a:t>
            </a:r>
            <a:r>
              <a:rPr lang="en-US" dirty="0" smtClean="0"/>
              <a:t>2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Next time…we continue </a:t>
            </a:r>
            <a:r>
              <a:rPr lang="en-US" dirty="0" err="1" smtClean="0"/>
              <a:t>Ch</a:t>
            </a:r>
            <a:r>
              <a:rPr lang="en-US" dirty="0" smtClean="0"/>
              <a:t>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5C056DA1-070F-4436-98DC-C04FD12F0957}" type="slidenum">
              <a:rPr lang="en-AU"/>
              <a:pPr/>
              <a:t>3</a:t>
            </a:fld>
            <a:endParaRPr lang="en-A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MIPS Instruction Set</a:t>
            </a:r>
            <a:endParaRPr lang="en-AU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Used as the example throughout the book</a:t>
            </a:r>
          </a:p>
          <a:p>
            <a:pPr eaLnBrk="1" hangingPunct="1"/>
            <a:r>
              <a:rPr lang="en-US" sz="2800" smtClean="0"/>
              <a:t>Stanford MIPS commercialized by MIPS Technologies (</a:t>
            </a:r>
            <a:r>
              <a:rPr lang="en-US" sz="2800" smtClean="0">
                <a:hlinkClick r:id="rId3"/>
              </a:rPr>
              <a:t>www.mips.com</a:t>
            </a:r>
            <a:r>
              <a:rPr lang="en-US" sz="2800" smtClean="0"/>
              <a:t>)</a:t>
            </a:r>
          </a:p>
          <a:p>
            <a:pPr eaLnBrk="1" hangingPunct="1"/>
            <a:r>
              <a:rPr lang="en-US" sz="2800" smtClean="0"/>
              <a:t>Large share of embedded core market</a:t>
            </a:r>
          </a:p>
          <a:p>
            <a:pPr lvl="1" eaLnBrk="1" hangingPunct="1"/>
            <a:r>
              <a:rPr lang="en-US" sz="2400" smtClean="0"/>
              <a:t>Applications in consumer electronics, network/storage equipment, cameras, printers, …</a:t>
            </a:r>
          </a:p>
          <a:p>
            <a:pPr eaLnBrk="1" hangingPunct="1"/>
            <a:r>
              <a:rPr lang="en-US" sz="2800" smtClean="0"/>
              <a:t>Typical of many modern ISAs</a:t>
            </a:r>
          </a:p>
          <a:p>
            <a:pPr lvl="1" eaLnBrk="1" hangingPunct="1"/>
            <a:r>
              <a:rPr lang="en-US" sz="2400" smtClean="0"/>
              <a:t>See MIPS Reference Data tear-out card, and Appendixes B and 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MIPS (RISC) Design Principles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143000"/>
            <a:ext cx="7848600" cy="55086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</a:rPr>
              <a:t>Simplicity favors regularity</a:t>
            </a:r>
          </a:p>
          <a:p>
            <a:pPr lvl="1" eaLnBrk="1" hangingPunct="1">
              <a:defRPr/>
            </a:pPr>
            <a:r>
              <a:rPr lang="en-US" dirty="0" smtClean="0"/>
              <a:t>fixed size instructions – 32-bits</a:t>
            </a:r>
          </a:p>
          <a:p>
            <a:pPr lvl="1" eaLnBrk="1" hangingPunct="1">
              <a:defRPr/>
            </a:pPr>
            <a:r>
              <a:rPr lang="en-US" dirty="0" smtClean="0"/>
              <a:t>small number of instruction formats</a:t>
            </a:r>
          </a:p>
          <a:p>
            <a:pPr lvl="1" eaLnBrk="1" hangingPunct="1">
              <a:defRPr/>
            </a:pPr>
            <a:r>
              <a:rPr lang="en-US" dirty="0" err="1" smtClean="0"/>
              <a:t>opcode</a:t>
            </a:r>
            <a:r>
              <a:rPr lang="en-US" dirty="0" smtClean="0"/>
              <a:t> always the first 6 bits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</a:rPr>
              <a:t>Good design demands good compromises</a:t>
            </a:r>
          </a:p>
          <a:p>
            <a:pPr lvl="1" eaLnBrk="1" hangingPunct="1">
              <a:defRPr/>
            </a:pPr>
            <a:r>
              <a:rPr lang="en-US" dirty="0" smtClean="0"/>
              <a:t>three instruction formats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</a:rPr>
              <a:t>Smaller is faster</a:t>
            </a:r>
          </a:p>
          <a:p>
            <a:pPr lvl="1" eaLnBrk="1" hangingPunct="1">
              <a:defRPr/>
            </a:pPr>
            <a:r>
              <a:rPr lang="en-US" dirty="0" smtClean="0"/>
              <a:t>limited instruction set</a:t>
            </a:r>
          </a:p>
          <a:p>
            <a:pPr lvl="1" eaLnBrk="1" hangingPunct="1">
              <a:defRPr/>
            </a:pPr>
            <a:r>
              <a:rPr lang="en-US" dirty="0" smtClean="0"/>
              <a:t>limited number of registers in register file</a:t>
            </a:r>
          </a:p>
          <a:p>
            <a:pPr lvl="1" eaLnBrk="1" hangingPunct="1">
              <a:defRPr/>
            </a:pPr>
            <a:r>
              <a:rPr lang="en-US" dirty="0" smtClean="0"/>
              <a:t>limited number of addressing modes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</a:rPr>
              <a:t>Make the common case fast</a:t>
            </a:r>
          </a:p>
          <a:p>
            <a:pPr lvl="1" eaLnBrk="1" hangingPunct="1">
              <a:defRPr/>
            </a:pPr>
            <a:r>
              <a:rPr lang="en-US" dirty="0" smtClean="0"/>
              <a:t>arithmetic operands from the register file (load-store machine)</a:t>
            </a:r>
          </a:p>
          <a:p>
            <a:pPr lvl="1" eaLnBrk="1" hangingPunct="1">
              <a:defRPr/>
            </a:pPr>
            <a:r>
              <a:rPr lang="en-US" dirty="0" smtClean="0"/>
              <a:t>allow instructions to contain immediate operands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331146EE-A6AF-42C1-8CBF-23A0D7FAFEBC}" type="slidenum">
              <a:rPr lang="en-AU"/>
              <a:pPr/>
              <a:t>5</a:t>
            </a:fld>
            <a:endParaRPr lang="en-AU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Operations</a:t>
            </a:r>
            <a:endParaRPr lang="en-AU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and subtract, three operands</a:t>
            </a:r>
          </a:p>
          <a:p>
            <a:pPr lvl="1" eaLnBrk="1" hangingPunct="1"/>
            <a:r>
              <a:rPr lang="en-US" smtClean="0"/>
              <a:t>Two sources and one destination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Lucida Console" pitchFamily="49" charset="0"/>
              </a:rPr>
              <a:t>	add a, b, c  # a gets b + c</a:t>
            </a:r>
          </a:p>
          <a:p>
            <a:pPr eaLnBrk="1" hangingPunct="1"/>
            <a:r>
              <a:rPr lang="en-US" smtClean="0"/>
              <a:t>All arithmetic operations have this form</a:t>
            </a:r>
          </a:p>
          <a:p>
            <a:pPr eaLnBrk="1" hangingPunct="1"/>
            <a:r>
              <a:rPr lang="en-US" i="1" smtClean="0"/>
              <a:t>Design Principle 1:</a:t>
            </a:r>
            <a:r>
              <a:rPr lang="en-US" smtClean="0"/>
              <a:t> Simplicity favours regularity</a:t>
            </a:r>
          </a:p>
          <a:p>
            <a:pPr lvl="1" eaLnBrk="1" hangingPunct="1"/>
            <a:r>
              <a:rPr lang="en-US" smtClean="0"/>
              <a:t>Regularity makes implementation simpler</a:t>
            </a:r>
          </a:p>
          <a:p>
            <a:pPr lvl="1" eaLnBrk="1" hangingPunct="1"/>
            <a:r>
              <a:rPr lang="en-US" smtClean="0"/>
              <a:t>Simplicity enables higher performance at lower cost</a:t>
            </a:r>
            <a:endParaRPr lang="en-AU" smtClean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84A439D9-AEA5-40BB-878C-A9C8B818270B}" type="slidenum">
              <a:rPr lang="en-AU"/>
              <a:pPr/>
              <a:t>6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Example</a:t>
            </a:r>
            <a:endParaRPr lang="en-AU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800" smtClean="0">
                <a:latin typeface="Lucida Console" pitchFamily="49" charset="0"/>
              </a:rPr>
              <a:t>	f = (g + h) - (i + j);</a:t>
            </a:r>
          </a:p>
          <a:p>
            <a:pPr eaLnBrk="1" hangingPunct="1"/>
            <a:r>
              <a:rPr lang="en-US" smtClean="0"/>
              <a:t>Compiled MIPS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800" smtClean="0">
                <a:latin typeface="Lucida Console" pitchFamily="49" charset="0"/>
              </a:rPr>
              <a:t>	add t0, g, h   # temp t0 = g + h</a:t>
            </a:r>
            <a:br>
              <a:rPr lang="en-US" sz="2800" smtClean="0">
                <a:latin typeface="Lucida Console" pitchFamily="49" charset="0"/>
              </a:rPr>
            </a:br>
            <a:r>
              <a:rPr lang="en-US" sz="2800" smtClean="0">
                <a:latin typeface="Lucida Console" pitchFamily="49" charset="0"/>
              </a:rPr>
              <a:t>add t1, i, j   # temp t1 = i + j</a:t>
            </a:r>
            <a:br>
              <a:rPr lang="en-US" sz="2800" smtClean="0">
                <a:latin typeface="Lucida Console" pitchFamily="49" charset="0"/>
              </a:rPr>
            </a:br>
            <a:r>
              <a:rPr lang="en-US" sz="2800" smtClean="0">
                <a:latin typeface="Lucida Console" pitchFamily="49" charset="0"/>
              </a:rPr>
              <a:t>sub f, t0, t1  # f = t0 - t1</a:t>
            </a:r>
            <a:endParaRPr lang="en-AU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4DC0DC38-DF4B-45E8-A9C8-4981B5BAEFDE}" type="slidenum">
              <a:rPr lang="en-AU"/>
              <a:pPr/>
              <a:t>7</a:t>
            </a:fld>
            <a:endParaRPr lang="en-AU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 Operands</a:t>
            </a:r>
            <a:endParaRPr lang="en-AU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Arithmetic instructions use register</a:t>
            </a:r>
            <a:br>
              <a:rPr lang="en-US" sz="2800" smtClean="0"/>
            </a:br>
            <a:r>
              <a:rPr lang="en-US" sz="2800" smtClean="0"/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MIPS has a 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Assembler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$t0, $t1, …, $t9 for temporary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$s0, $s1, …, $s7 for saved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/>
              <a:t>Design Principle 2:</a:t>
            </a:r>
            <a:r>
              <a:rPr lang="en-US" sz="2800" smtClean="0"/>
              <a:t> Smaller is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c.f. main memory: millions of locations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Aside:  MIPS Register Convention</a:t>
            </a:r>
          </a:p>
        </p:txBody>
      </p:sp>
      <p:graphicFrame>
        <p:nvGraphicFramePr>
          <p:cNvPr id="73523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46574053"/>
              </p:ext>
            </p:extLst>
          </p:nvPr>
        </p:nvGraphicFramePr>
        <p:xfrm>
          <a:off x="685800" y="1066800"/>
          <a:ext cx="7772401" cy="5029200"/>
        </p:xfrm>
        <a:graphic>
          <a:graphicData uri="http://schemas.openxmlformats.org/drawingml/2006/table">
            <a:tbl>
              <a:tblPr/>
              <a:tblGrid>
                <a:gridCol w="1509204"/>
                <a:gridCol w="1433744"/>
                <a:gridCol w="3320249"/>
                <a:gridCol w="1509204"/>
              </a:tblGrid>
              <a:tr h="6155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Preserve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constant 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hardware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reserved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for assembler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$v0 - 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returned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$a0 - 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$t0 - 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$s0 - 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saved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$t8 - 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return addr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hardware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90000"/>
                            </a:schemeClr>
                          </a:solidFill>
                          <a:effectLst/>
                          <a:latin typeface="Arial" pitchFamily="34" charset="0"/>
                        </a:rPr>
                        <a:t>$k0-$k1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90000"/>
                            </a:schemeClr>
                          </a:solidFill>
                          <a:effectLst/>
                          <a:latin typeface="Arial" pitchFamily="34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90000"/>
                            </a:schemeClr>
                          </a:solidFill>
                          <a:effectLst/>
                          <a:latin typeface="Arial" pitchFamily="34" charset="0"/>
                        </a:rPr>
                        <a:t>reserved for the OS kernel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90000"/>
                            </a:schemeClr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562600" cy="422275"/>
          </a:xfrm>
        </p:spPr>
        <p:txBody>
          <a:bodyPr/>
          <a:lstStyle/>
          <a:p>
            <a:r>
              <a:rPr lang="en-US"/>
              <a:t>MIPS Arithmetic Instructions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1512888"/>
          </a:xfrm>
        </p:spPr>
        <p:txBody>
          <a:bodyPr/>
          <a:lstStyle/>
          <a:p>
            <a:r>
              <a:rPr lang="en-US"/>
              <a:t>MIPS assembly language arithmetic statement</a:t>
            </a:r>
          </a:p>
          <a:p>
            <a:pPr algn="ctr">
              <a:buFont typeface="Symbol" pitchFamily="18" charset="2"/>
              <a:buNone/>
            </a:pPr>
            <a:r>
              <a:rPr lang="en-US">
                <a:latin typeface="Courier New" pitchFamily="49" charset="0"/>
              </a:rPr>
              <a:t>add	$t0, $s1, $s2</a:t>
            </a:r>
          </a:p>
          <a:p>
            <a:pPr algn="ctr">
              <a:buFont typeface="Symbol" pitchFamily="18" charset="2"/>
              <a:buNone/>
            </a:pPr>
            <a:r>
              <a:rPr lang="en-US">
                <a:latin typeface="Courier New" pitchFamily="49" charset="0"/>
              </a:rPr>
              <a:t>sub	$t0, $s1, $s2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85800" y="2590800"/>
            <a:ext cx="7848600" cy="37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Symbol" pitchFamily="18" charset="2"/>
              <a:buChar char="¨"/>
            </a:pPr>
            <a:r>
              <a:rPr lang="en-US" sz="2400"/>
              <a:t>Each arithmetic instruction performs only </a:t>
            </a:r>
            <a:r>
              <a:rPr lang="en-US" sz="2400">
                <a:solidFill>
                  <a:schemeClr val="accent1"/>
                </a:solidFill>
              </a:rPr>
              <a:t>one</a:t>
            </a:r>
            <a:r>
              <a:rPr lang="en-US" sz="2400"/>
              <a:t> operation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Symbol" pitchFamily="18" charset="2"/>
              <a:buChar char="¨"/>
            </a:pPr>
            <a:r>
              <a:rPr lang="en-US" sz="2400"/>
              <a:t>Each arithmetic instruction fits in 32 bits and specifies exactly </a:t>
            </a:r>
            <a:r>
              <a:rPr lang="en-US" sz="2400">
                <a:solidFill>
                  <a:schemeClr val="accent1"/>
                </a:solidFill>
              </a:rPr>
              <a:t>three</a:t>
            </a:r>
            <a:r>
              <a:rPr lang="en-US" sz="2400"/>
              <a:t> operands</a:t>
            </a:r>
          </a:p>
          <a:p>
            <a:pPr marL="741363" lvl="1" indent="-246063" algn="ctr"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/>
              <a:t>destination  </a:t>
            </a:r>
            <a:r>
              <a:rPr lang="en-US" sz="2000">
                <a:sym typeface="Symbol" pitchFamily="18" charset="2"/>
              </a:rPr>
              <a:t> source1    </a:t>
            </a: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000">
                <a:sym typeface="Symbol" pitchFamily="18" charset="2"/>
              </a:rPr>
              <a:t>    source2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Symbol" pitchFamily="18" charset="2"/>
              <a:buChar char="¨"/>
            </a:pPr>
            <a:r>
              <a:rPr lang="en-US" sz="2400">
                <a:sym typeface="Symbol" pitchFamily="18" charset="2"/>
              </a:rPr>
              <a:t>Those operands are </a:t>
            </a:r>
            <a:r>
              <a:rPr lang="en-US" sz="2400">
                <a:solidFill>
                  <a:schemeClr val="accent1"/>
                </a:solidFill>
                <a:sym typeface="Symbol" pitchFamily="18" charset="2"/>
              </a:rPr>
              <a:t>all</a:t>
            </a:r>
            <a:r>
              <a:rPr lang="en-US" sz="2400">
                <a:sym typeface="Symbol" pitchFamily="18" charset="2"/>
              </a:rPr>
              <a:t> contained in the datapath’s </a:t>
            </a:r>
            <a:r>
              <a:rPr lang="en-US" sz="2400">
                <a:solidFill>
                  <a:schemeClr val="accent1"/>
                </a:solidFill>
                <a:sym typeface="Symbol" pitchFamily="18" charset="2"/>
              </a:rPr>
              <a:t>register file 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>
                <a:latin typeface="Courier New" pitchFamily="49" charset="0"/>
                <a:sym typeface="Symbol" pitchFamily="18" charset="2"/>
              </a:rPr>
              <a:t>$t0,$s1,$s2</a:t>
            </a:r>
            <a:r>
              <a:rPr lang="en-US" sz="2400">
                <a:sym typeface="Symbol" pitchFamily="18" charset="2"/>
              </a:rPr>
              <a:t>) – indicated by $</a:t>
            </a:r>
            <a:endParaRPr lang="en-US" sz="2400">
              <a:solidFill>
                <a:schemeClr val="accent1"/>
              </a:solidFill>
              <a:sym typeface="Symbol" pitchFamily="18" charset="2"/>
            </a:endParaRP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Symbol" pitchFamily="18" charset="2"/>
              <a:buChar char="¨"/>
            </a:pPr>
            <a:r>
              <a:rPr lang="en-US" sz="2400"/>
              <a:t>Operand order is fixed (destination first)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Pages>47</Pages>
  <Words>2152</Words>
  <Application>Microsoft Office PowerPoint</Application>
  <PresentationFormat>Letter Paper (8.5x11 in)</PresentationFormat>
  <Paragraphs>683</Paragraphs>
  <Slides>29</Slides>
  <Notes>26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mjicse431</vt:lpstr>
      <vt:lpstr>Equation</vt:lpstr>
      <vt:lpstr>Chapter 2</vt:lpstr>
      <vt:lpstr>Instruction Set</vt:lpstr>
      <vt:lpstr>The MIPS Instruction Set</vt:lpstr>
      <vt:lpstr>MIPS (RISC) Design Principles</vt:lpstr>
      <vt:lpstr>Arithmetic Operations</vt:lpstr>
      <vt:lpstr>Arithmetic Example</vt:lpstr>
      <vt:lpstr>Register Operands</vt:lpstr>
      <vt:lpstr>Aside:  MIPS Register Convention</vt:lpstr>
      <vt:lpstr>MIPS Arithmetic Instructions</vt:lpstr>
      <vt:lpstr>MIPS Arithmetic Instructions</vt:lpstr>
      <vt:lpstr>MIPS R3000 Instruction Set Architecture (ISA)</vt:lpstr>
      <vt:lpstr>Register Operand Example</vt:lpstr>
      <vt:lpstr>Memory Operands</vt:lpstr>
      <vt:lpstr>Memory Operand Example 1</vt:lpstr>
      <vt:lpstr>Memory Operand Example 2</vt:lpstr>
      <vt:lpstr>Registers vs. Memory</vt:lpstr>
      <vt:lpstr>Immediate Operands</vt:lpstr>
      <vt:lpstr>The Constant Zero</vt:lpstr>
      <vt:lpstr>Review:  Unsigned Binary Representation</vt:lpstr>
      <vt:lpstr>Aside:  Beyond Numbers</vt:lpstr>
      <vt:lpstr>Unsigned Binary Integers</vt:lpstr>
      <vt:lpstr>2s-Complement Signed Integers</vt:lpstr>
      <vt:lpstr>2s-Complement Signed Integers</vt:lpstr>
      <vt:lpstr>Signed Negation</vt:lpstr>
      <vt:lpstr>Sign Extension</vt:lpstr>
      <vt:lpstr>Representing Instructions</vt:lpstr>
      <vt:lpstr>MIPS R-format Instructions</vt:lpstr>
      <vt:lpstr>R-format Example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Stark-jfaculty</cp:lastModifiedBy>
  <cp:revision>378</cp:revision>
  <cp:lastPrinted>1997-08-27T08:28:34Z</cp:lastPrinted>
  <dcterms:created xsi:type="dcterms:W3CDTF">1997-08-19T16:58:46Z</dcterms:created>
  <dcterms:modified xsi:type="dcterms:W3CDTF">2015-01-29T17:24:46Z</dcterms:modified>
</cp:coreProperties>
</file>