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327" r:id="rId2"/>
    <p:sldId id="466" r:id="rId3"/>
    <p:sldId id="467" r:id="rId4"/>
    <p:sldId id="468" r:id="rId5"/>
    <p:sldId id="469" r:id="rId6"/>
    <p:sldId id="423" r:id="rId7"/>
    <p:sldId id="424" r:id="rId8"/>
    <p:sldId id="470" r:id="rId9"/>
    <p:sldId id="425" r:id="rId10"/>
    <p:sldId id="426" r:id="rId11"/>
    <p:sldId id="427" r:id="rId12"/>
    <p:sldId id="428" r:id="rId13"/>
    <p:sldId id="431" r:id="rId14"/>
    <p:sldId id="432" r:id="rId15"/>
    <p:sldId id="433" r:id="rId16"/>
    <p:sldId id="434" r:id="rId17"/>
    <p:sldId id="435" r:id="rId18"/>
    <p:sldId id="436" r:id="rId19"/>
    <p:sldId id="439" r:id="rId20"/>
    <p:sldId id="440" r:id="rId21"/>
    <p:sldId id="441" r:id="rId22"/>
    <p:sldId id="442" r:id="rId23"/>
    <p:sldId id="443" r:id="rId24"/>
    <p:sldId id="447" r:id="rId25"/>
    <p:sldId id="448" r:id="rId26"/>
    <p:sldId id="460" r:id="rId27"/>
    <p:sldId id="462" r:id="rId28"/>
    <p:sldId id="463" r:id="rId29"/>
    <p:sldId id="465" r:id="rId30"/>
  </p:sldIdLst>
  <p:sldSz cx="9144000" cy="6858000" type="letter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6A2"/>
    <a:srgbClr val="F99163"/>
    <a:srgbClr val="FFFFB3"/>
    <a:srgbClr val="009900"/>
    <a:srgbClr val="00A091"/>
    <a:srgbClr val="51DC00"/>
    <a:srgbClr val="8901F3"/>
    <a:srgbClr val="5A11FD"/>
    <a:srgbClr val="000000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5962" autoAdjust="0"/>
  </p:normalViewPr>
  <p:slideViewPr>
    <p:cSldViewPr>
      <p:cViewPr varScale="1">
        <p:scale>
          <a:sx n="63" d="100"/>
          <a:sy n="63" d="100"/>
        </p:scale>
        <p:origin x="-1596" y="-102"/>
      </p:cViewPr>
      <p:guideLst>
        <p:guide orient="horz" pos="2160"/>
        <p:guide pos="158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02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4763" y="619125"/>
            <a:ext cx="4779962" cy="3584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0863" y="4559300"/>
            <a:ext cx="6303962" cy="4319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7254" tIns="47774" rIns="97254" bIns="47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17227468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D987B9B9-8660-43CC-BA92-B8923F92DA87}" type="datetime4">
              <a:rPr lang="en-US"/>
              <a:pPr/>
              <a:t>January 31, 2015</a:t>
            </a:fld>
            <a:endParaRPr lang="en-US"/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6F66D793-C93D-4B47-9997-7E34D9CE9A5B}" type="slidenum">
              <a:rPr lang="en-US"/>
              <a:pPr/>
              <a:t>1</a:t>
            </a:fld>
            <a:endParaRPr lang="en-US"/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4EFB15F4-6718-456E-A793-C8C3D4264E43}" type="datetime3">
              <a:rPr lang="en-US"/>
              <a:pPr/>
              <a:t>31 January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585D7262-35EB-4EFF-8BE9-42217B3993B2}" type="slidenum">
              <a:rPr lang="en-US"/>
              <a:pPr/>
              <a:t>10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8FF5DEF7-D421-4CBF-92C3-470A5800D61D}" type="datetime3">
              <a:rPr lang="en-US"/>
              <a:pPr/>
              <a:t>31 January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4A5D5F02-B5FA-4987-A1F8-B9290EB671C6}" type="slidenum">
              <a:rPr lang="en-US"/>
              <a:pPr/>
              <a:t>11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6C128955-6524-4B3B-8165-FF39819CDA85}" type="datetime3">
              <a:rPr lang="en-US"/>
              <a:pPr/>
              <a:t>31 January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D8491751-446C-4FBF-A331-5BD81B15D9CF}" type="slidenum">
              <a:rPr lang="en-US"/>
              <a:pPr/>
              <a:t>12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D17B9483-1EF4-4727-BF03-3E79DB7E9294}" type="datetime3">
              <a:rPr lang="en-US"/>
              <a:pPr/>
              <a:t>31 January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0BD1A0DD-BE94-4D1A-B2C9-5A5ED3C56A8F}" type="slidenum">
              <a:rPr lang="en-US"/>
              <a:pPr/>
              <a:t>13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4CD4FD13-AA61-4799-BE3E-063379B18141}" type="datetime3">
              <a:rPr lang="en-US"/>
              <a:pPr/>
              <a:t>31 January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73DC946B-29B2-4669-99AD-6B36527C8780}" type="slidenum">
              <a:rPr lang="en-US"/>
              <a:pPr/>
              <a:t>14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12282B5B-E36F-4DB7-AD1B-B9406354CE9C}" type="datetime3">
              <a:rPr lang="en-US"/>
              <a:pPr/>
              <a:t>31 January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E5E15F0F-8525-42A2-B952-0B94CC8DDBA2}" type="slidenum">
              <a:rPr lang="en-US"/>
              <a:pPr/>
              <a:t>15</a:t>
            </a:fld>
            <a:endParaRPr 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B0EE6221-B598-468E-A533-56520C827227}" type="datetime3">
              <a:rPr lang="en-US"/>
              <a:pPr/>
              <a:t>31 January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06A1AB5A-0A49-47AF-88DB-629B63D4ABD2}" type="slidenum">
              <a:rPr lang="en-US"/>
              <a:pPr/>
              <a:t>16</a:t>
            </a:fld>
            <a:endParaRPr lang="en-US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1747D282-F991-47B9-9664-60E28A445CDF}" type="datetime3">
              <a:rPr lang="en-US"/>
              <a:pPr/>
              <a:t>31 January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67AA6E67-F827-4B7B-9F53-66C0441748E2}" type="slidenum">
              <a:rPr lang="en-US"/>
              <a:pPr/>
              <a:t>17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7D3B8242-D28C-4087-886B-582FE40E987D}" type="datetime3">
              <a:rPr lang="en-US"/>
              <a:pPr/>
              <a:t>31 January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65B3CDB6-35D0-421E-B5F5-F3B056F47C13}" type="slidenum">
              <a:rPr lang="en-US"/>
              <a:pPr/>
              <a:t>18</a:t>
            </a:fld>
            <a:endParaRPr 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D07FDF84-808F-4457-85CB-203B10EA7C1D}" type="datetime3">
              <a:rPr lang="en-US"/>
              <a:pPr/>
              <a:t>31 January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A21F8B39-4FCA-438A-B879-A8EDF5F2A183}" type="slidenum">
              <a:rPr lang="en-US"/>
              <a:pPr/>
              <a:t>19</a:t>
            </a:fld>
            <a:endParaRPr lang="en-US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048D6D88-A658-4402-8386-CF2E0C2AAFED}" type="datetime3">
              <a:rPr lang="en-US"/>
              <a:pPr/>
              <a:t>31 January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9F8D443A-0EFF-43BA-8AEC-AE5146DA0CCF}" type="slidenum">
              <a:rPr lang="en-US"/>
              <a:pPr/>
              <a:t>2</a:t>
            </a:fld>
            <a:endParaRPr 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1EAB8F9E-7C81-405A-BC4C-CF6C16C435E7}" type="datetime3">
              <a:rPr lang="en-US"/>
              <a:pPr/>
              <a:t>31 January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E97F9FB3-0067-47B8-803E-DEFC1A2E2E9B}" type="slidenum">
              <a:rPr lang="en-US"/>
              <a:pPr/>
              <a:t>20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D5F9821D-1531-49A3-8DA3-EE40E07ED1FD}" type="datetime3">
              <a:rPr lang="en-US"/>
              <a:pPr/>
              <a:t>31 January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5E464964-986A-4451-A5C9-4817C52F6A19}" type="slidenum">
              <a:rPr lang="en-US"/>
              <a:pPr/>
              <a:t>21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5740838E-7C1D-4F49-B8A9-3337285B40D6}" type="datetime3">
              <a:rPr lang="en-US"/>
              <a:pPr/>
              <a:t>31 January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149F0AD9-9C94-4494-B837-4B7BCC35C6C7}" type="slidenum">
              <a:rPr lang="en-US"/>
              <a:pPr/>
              <a:t>22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2928D887-B953-42E8-844B-339CA7BD82F1}" type="datetime3">
              <a:rPr lang="en-US"/>
              <a:pPr/>
              <a:t>31 January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FB6A9855-208C-4596-B021-A65749DD153C}" type="slidenum">
              <a:rPr lang="en-US"/>
              <a:pPr/>
              <a:t>23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C91881AA-AF5A-450F-B681-8E980681B095}" type="datetime3">
              <a:rPr lang="en-US"/>
              <a:pPr/>
              <a:t>31 January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F7938556-5A7B-45EA-8886-3354840BAB0F}" type="slidenum">
              <a:rPr lang="en-US"/>
              <a:pPr/>
              <a:t>24</a:t>
            </a:fld>
            <a:endParaRPr lang="en-US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723E9688-317A-4519-A78F-FE18E8C18A86}" type="datetime3">
              <a:rPr lang="en-US"/>
              <a:pPr/>
              <a:t>31 January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02C6532B-B4B2-49D0-9193-A60EB9C3E920}" type="slidenum">
              <a:rPr lang="en-US"/>
              <a:pPr/>
              <a:t>25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E70C146C-4252-490A-A750-EADCBE9E93C9}" type="datetime3">
              <a:rPr lang="en-US"/>
              <a:pPr/>
              <a:t>31 January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010F2833-1B43-48C9-96D7-E1EF6C0CB019}" type="slidenum">
              <a:rPr lang="en-US"/>
              <a:pPr/>
              <a:t>26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66A601D0-583F-4F06-852D-3735191184ED}" type="datetime3">
              <a:rPr lang="en-US"/>
              <a:pPr/>
              <a:t>31 January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7E29DED8-4808-4E62-BD86-807A3B8E7BDA}" type="slidenum">
              <a:rPr lang="en-US"/>
              <a:pPr/>
              <a:t>27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F750061B-6C16-4EC6-BB2E-6063017B89B5}" type="datetime3">
              <a:rPr lang="en-US"/>
              <a:pPr/>
              <a:t>31 January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0D60C91A-31DB-4054-BC04-52420FF6376A}" type="slidenum">
              <a:rPr lang="en-US"/>
              <a:pPr/>
              <a:t>28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BE5A9DC5-9033-46AC-808E-BB15C89DAE96}" type="datetime3">
              <a:rPr lang="en-US"/>
              <a:pPr/>
              <a:t>31 January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A185D8F3-258C-4605-ACE4-77B38CBD1C1E}" type="slidenum">
              <a:rPr lang="en-US"/>
              <a:pPr/>
              <a:t>3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A6FAD948-380C-45F7-BD1B-22874ADDE42C}" type="datetime3">
              <a:rPr lang="en-US"/>
              <a:pPr/>
              <a:t>31 January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DEDAC8F2-07E6-4C86-A6D4-B418FB340F14}" type="slidenum">
              <a:rPr lang="en-US"/>
              <a:pPr/>
              <a:t>4</a:t>
            </a:fld>
            <a:endParaRPr 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792C420B-FF2A-48A3-A3D5-ECA94E5DDFEF}" type="datetime3">
              <a:rPr lang="en-US"/>
              <a:pPr/>
              <a:t>31 January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215AE709-8FC3-44E1-89FE-EFD40A46B381}" type="slidenum">
              <a:rPr lang="en-US"/>
              <a:pPr/>
              <a:t>5</a:t>
            </a:fld>
            <a:endParaRPr lang="en-US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DFA18163-2C5D-4CB9-9EC7-A68D79F8965A}" type="datetime3">
              <a:rPr lang="en-US"/>
              <a:pPr/>
              <a:t>31 January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46A4C4A3-6476-4A93-9DD2-4F0898BA9CE0}" type="slidenum">
              <a:rPr lang="en-US"/>
              <a:pPr/>
              <a:t>6</a:t>
            </a:fld>
            <a:endParaRPr 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96252271-875D-45E6-8FAC-ECD47C6D6E89}" type="datetime3">
              <a:rPr lang="en-US"/>
              <a:pPr/>
              <a:t>31 January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EB222DD8-97F6-4DFD-BDF8-1A28D6C15188}" type="slidenum">
              <a:rPr lang="en-US"/>
              <a:pPr/>
              <a:t>7</a:t>
            </a:fld>
            <a:endParaRPr lang="en-US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96252271-875D-45E6-8FAC-ECD47C6D6E89}" type="datetime3">
              <a:rPr lang="en-US"/>
              <a:pPr/>
              <a:t>31 January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EB222DD8-97F6-4DFD-BDF8-1A28D6C15188}" type="slidenum">
              <a:rPr lang="en-US"/>
              <a:pPr/>
              <a:t>8</a:t>
            </a:fld>
            <a:endParaRPr lang="en-US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10AED473-B24A-4342-8425-AD5354993FB7}" type="datetime3">
              <a:rPr lang="en-US"/>
              <a:pPr/>
              <a:t>31 January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BC8AF60D-FA81-4E31-A44F-F9E7AC2694EE}" type="slidenum">
              <a:rPr lang="en-US"/>
              <a:pPr/>
              <a:t>9</a:t>
            </a:fld>
            <a:endParaRPr lang="en-U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04800"/>
            <a:ext cx="2038350" cy="3003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962650" cy="3003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914400"/>
            <a:ext cx="4000500" cy="239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00500" cy="239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1534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Title goes here</a:t>
            </a:r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381000" y="6553200"/>
            <a:ext cx="2068513" cy="20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000" b="1"/>
              <a:t>CS35101 Computer Architecture</a:t>
            </a: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620000" y="6553200"/>
            <a:ext cx="658813" cy="20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000" b="1"/>
              <a:t>Fall 2008</a:t>
            </a:r>
          </a:p>
        </p:txBody>
      </p:sp>
      <p:sp>
        <p:nvSpPr>
          <p:cNvPr id="5754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14400"/>
            <a:ext cx="8153400" cy="239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our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  <a:p>
            <a:pPr lvl="0"/>
            <a:r>
              <a:rPr lang="en-US" smtClean="0"/>
              <a:t>This is our next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</p:txBody>
      </p:sp>
      <p:sp>
        <p:nvSpPr>
          <p:cNvPr id="575494" name="Line 6"/>
          <p:cNvSpPr>
            <a:spLocks noChangeShapeType="1"/>
          </p:cNvSpPr>
          <p:nvPr/>
        </p:nvSpPr>
        <p:spPr bwMode="auto">
          <a:xfrm>
            <a:off x="533400" y="685800"/>
            <a:ext cx="8153400" cy="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64" r:id="rId3"/>
    <p:sldLayoutId id="2147483665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lnSpc>
          <a:spcPct val="90000"/>
        </a:lnSpc>
        <a:spcBef>
          <a:spcPct val="65000"/>
        </a:spcBef>
        <a:spcAft>
          <a:spcPct val="0"/>
        </a:spcAft>
        <a:buClr>
          <a:schemeClr val="accent1"/>
        </a:buClr>
        <a:buSzPct val="75000"/>
        <a:buFont typeface="Symbol" pitchFamily="18" charset="2"/>
        <a:buChar char="¨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4606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146175" indent="-17621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426142"/>
          </a:xfrm>
        </p:spPr>
        <p:txBody>
          <a:bodyPr/>
          <a:lstStyle/>
          <a:p>
            <a:pPr eaLnBrk="1" hangingPunct="1"/>
            <a:r>
              <a:rPr lang="en-US" dirty="0" smtClean="0"/>
              <a:t>Chapter 2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528624"/>
          </a:xfrm>
        </p:spPr>
        <p:txBody>
          <a:bodyPr/>
          <a:lstStyle/>
          <a:p>
            <a:pPr eaLnBrk="1" hangingPunct="1"/>
            <a:r>
              <a:rPr lang="en-US" dirty="0" smtClean="0"/>
              <a:t>Computer Abstractions and Technology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smtClean="0"/>
              <a:t>Lesson 6-7: </a:t>
            </a:r>
            <a:r>
              <a:rPr lang="en-US" dirty="0" smtClean="0">
                <a:solidFill>
                  <a:srgbClr val="FF0000"/>
                </a:solidFill>
              </a:rPr>
              <a:t>MIPS (cont…)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59367890-4046-464E-A493-148D52774DD0}" type="slidenum">
              <a:rPr lang="en-AU"/>
              <a:pPr/>
              <a:t>10</a:t>
            </a:fld>
            <a:endParaRPr lang="en-AU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Addressing Example</a:t>
            </a:r>
            <a:endParaRPr lang="en-AU"/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8725"/>
          </a:xfrm>
        </p:spPr>
        <p:txBody>
          <a:bodyPr/>
          <a:lstStyle/>
          <a:p>
            <a:r>
              <a:rPr lang="en-US"/>
              <a:t>Loop code from earlier example</a:t>
            </a:r>
          </a:p>
          <a:p>
            <a:pPr lvl="1"/>
            <a:r>
              <a:rPr lang="en-US"/>
              <a:t>Assume Loop at location 80000</a:t>
            </a:r>
            <a:endParaRPr lang="en-AU" sz="2000">
              <a:solidFill>
                <a:schemeClr val="folHlink"/>
              </a:solidFill>
              <a:latin typeface="Lucida Console" pitchFamily="49" charset="0"/>
            </a:endParaRPr>
          </a:p>
        </p:txBody>
      </p:sp>
      <p:graphicFrame>
        <p:nvGraphicFramePr>
          <p:cNvPr id="332877" name="Group 77"/>
          <p:cNvGraphicFramePr>
            <a:graphicFrameLocks noGrp="1"/>
          </p:cNvGraphicFramePr>
          <p:nvPr/>
        </p:nvGraphicFramePr>
        <p:xfrm>
          <a:off x="684213" y="2708275"/>
          <a:ext cx="8202612" cy="2952751"/>
        </p:xfrm>
        <a:graphic>
          <a:graphicData uri="http://schemas.openxmlformats.org/drawingml/2006/table">
            <a:tbl>
              <a:tblPr/>
              <a:tblGrid>
                <a:gridCol w="3671887"/>
                <a:gridCol w="863600"/>
                <a:gridCol w="611188"/>
                <a:gridCol w="611187"/>
                <a:gridCol w="611188"/>
                <a:gridCol w="611187"/>
                <a:gridCol w="611188"/>
                <a:gridCol w="611187"/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Loop: sll  $t1, $s3, 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add  $t1, $t1, $s6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80004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lw   $t0, 0($t1)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80008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35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bne  $t0, $s5, Exit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80012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addi $s3, $s3, 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80016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j    Loop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80020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Exit: …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80024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2871" name="Line 71"/>
          <p:cNvSpPr>
            <a:spLocks noChangeShapeType="1"/>
          </p:cNvSpPr>
          <p:nvPr/>
        </p:nvSpPr>
        <p:spPr bwMode="auto">
          <a:xfrm flipH="1" flipV="1">
            <a:off x="5003800" y="2997200"/>
            <a:ext cx="2016125" cy="2016125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72" name="Line 72"/>
          <p:cNvSpPr>
            <a:spLocks noChangeShapeType="1"/>
          </p:cNvSpPr>
          <p:nvPr/>
        </p:nvSpPr>
        <p:spPr bwMode="auto">
          <a:xfrm flipH="1">
            <a:off x="5076825" y="4149725"/>
            <a:ext cx="2808288" cy="1150938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B82BEFF8-091A-4176-89ED-492C295D46BA}" type="slidenum">
              <a:rPr lang="en-AU"/>
              <a:pPr/>
              <a:t>11</a:t>
            </a:fld>
            <a:endParaRPr lang="en-AU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Branching Far Away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5486400"/>
          </a:xfrm>
        </p:spPr>
        <p:txBody>
          <a:bodyPr/>
          <a:lstStyle/>
          <a:p>
            <a:pPr>
              <a:tabLst>
                <a:tab pos="1619250" algn="l"/>
              </a:tabLst>
            </a:pPr>
            <a:r>
              <a:rPr lang="en-AU" dirty="0"/>
              <a:t>If branch target is too far to encode with 16-bit offset, assembler rewrites the code</a:t>
            </a:r>
          </a:p>
          <a:p>
            <a:pPr>
              <a:tabLst>
                <a:tab pos="1619250" algn="l"/>
              </a:tabLst>
            </a:pPr>
            <a:r>
              <a:rPr lang="en-AU" dirty="0"/>
              <a:t>Example</a:t>
            </a:r>
          </a:p>
          <a:p>
            <a:pPr lvl="1">
              <a:buFont typeface="Wingdings" pitchFamily="2" charset="2"/>
              <a:buNone/>
              <a:tabLst>
                <a:tab pos="1619250" algn="l"/>
              </a:tabLst>
            </a:pPr>
            <a:r>
              <a:rPr lang="en-AU" dirty="0">
                <a:latin typeface="Lucida Console" pitchFamily="49" charset="0"/>
              </a:rPr>
              <a:t>		</a:t>
            </a:r>
            <a:r>
              <a:rPr lang="en-AU" dirty="0" err="1">
                <a:latin typeface="Lucida Console" pitchFamily="49" charset="0"/>
              </a:rPr>
              <a:t>beq</a:t>
            </a:r>
            <a:r>
              <a:rPr lang="en-AU" dirty="0">
                <a:latin typeface="Lucida Console" pitchFamily="49" charset="0"/>
              </a:rPr>
              <a:t> $s0,$s1, L1</a:t>
            </a:r>
          </a:p>
          <a:p>
            <a:pPr lvl="1">
              <a:buFont typeface="Wingdings" pitchFamily="2" charset="2"/>
              <a:buNone/>
              <a:tabLst>
                <a:tab pos="1619250" algn="l"/>
              </a:tabLst>
            </a:pPr>
            <a:r>
              <a:rPr lang="en-AU" dirty="0">
                <a:cs typeface="Arial" pitchFamily="34" charset="0"/>
              </a:rPr>
              <a:t>				↓</a:t>
            </a:r>
          </a:p>
          <a:p>
            <a:pPr lvl="1">
              <a:buFont typeface="Wingdings" pitchFamily="2" charset="2"/>
              <a:buNone/>
              <a:tabLst>
                <a:tab pos="1619250" algn="l"/>
              </a:tabLst>
            </a:pPr>
            <a:r>
              <a:rPr lang="en-AU" dirty="0">
                <a:latin typeface="Lucida Console" pitchFamily="49" charset="0"/>
              </a:rPr>
              <a:t>		</a:t>
            </a:r>
            <a:r>
              <a:rPr lang="en-AU" dirty="0" err="1">
                <a:latin typeface="Lucida Console" pitchFamily="49" charset="0"/>
              </a:rPr>
              <a:t>bne</a:t>
            </a:r>
            <a:r>
              <a:rPr lang="en-AU" dirty="0">
                <a:latin typeface="Lucida Console" pitchFamily="49" charset="0"/>
              </a:rPr>
              <a:t> $s0,$s1, L2</a:t>
            </a:r>
            <a:br>
              <a:rPr lang="en-AU" dirty="0">
                <a:latin typeface="Lucida Console" pitchFamily="49" charset="0"/>
              </a:rPr>
            </a:br>
            <a:r>
              <a:rPr lang="en-AU" dirty="0">
                <a:latin typeface="Lucida Console" pitchFamily="49" charset="0"/>
              </a:rPr>
              <a:t>	j L1</a:t>
            </a:r>
            <a:br>
              <a:rPr lang="en-AU" dirty="0">
                <a:latin typeface="Lucida Console" pitchFamily="49" charset="0"/>
              </a:rPr>
            </a:br>
            <a:r>
              <a:rPr lang="en-AU" dirty="0">
                <a:latin typeface="Lucida Console" pitchFamily="49" charset="0"/>
              </a:rPr>
              <a:t>L2:	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53AE6491-DB22-4D34-B31F-CA21D52B05F3}" type="slidenum">
              <a:rPr lang="en-AU"/>
              <a:pPr/>
              <a:t>12</a:t>
            </a:fld>
            <a:endParaRPr lang="en-AU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Addressing Mode Summary</a:t>
            </a:r>
            <a:endParaRPr lang="en-AU"/>
          </a:p>
        </p:txBody>
      </p:sp>
      <p:pic>
        <p:nvPicPr>
          <p:cNvPr id="334854" name="Picture 6" descr="f02-18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38" y="1268413"/>
            <a:ext cx="4106862" cy="4921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89DBAA20-00B2-4945-9C85-1D8903735172}" type="slidenum">
              <a:rPr lang="en-AU"/>
              <a:pPr/>
              <a:t>13</a:t>
            </a:fld>
            <a:endParaRPr lang="en-AU"/>
          </a:p>
        </p:txBody>
      </p:sp>
      <p:pic>
        <p:nvPicPr>
          <p:cNvPr id="336906" name="Picture 10" descr="f02-21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1700213"/>
            <a:ext cx="6030913" cy="4414837"/>
          </a:xfrm>
          <a:prstGeom prst="rect">
            <a:avLst/>
          </a:prstGeom>
          <a:noFill/>
        </p:spPr>
      </p:pic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and Startup</a:t>
            </a:r>
            <a:endParaRPr lang="en-AU"/>
          </a:p>
        </p:txBody>
      </p:sp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3563938" y="1989138"/>
            <a:ext cx="2736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Many compilers produce object modules directly</a:t>
            </a:r>
            <a:endParaRPr lang="en-AU"/>
          </a:p>
        </p:txBody>
      </p:sp>
      <p:sp>
        <p:nvSpPr>
          <p:cNvPr id="336901" name="AutoShape 5"/>
          <p:cNvSpPr>
            <a:spLocks/>
          </p:cNvSpPr>
          <p:nvPr/>
        </p:nvSpPr>
        <p:spPr bwMode="auto">
          <a:xfrm rot="-2520133">
            <a:off x="3276600" y="1557338"/>
            <a:ext cx="215900" cy="1800225"/>
          </a:xfrm>
          <a:prstGeom prst="rightBrace">
            <a:avLst>
              <a:gd name="adj1" fmla="val 69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902" name="Text Box 6"/>
          <p:cNvSpPr txBox="1">
            <a:spLocks noChangeArrowheads="1"/>
          </p:cNvSpPr>
          <p:nvPr/>
        </p:nvSpPr>
        <p:spPr bwMode="auto">
          <a:xfrm>
            <a:off x="7164388" y="4149725"/>
            <a:ext cx="1554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Static linking</a:t>
            </a:r>
            <a:endParaRPr lang="en-AU"/>
          </a:p>
        </p:txBody>
      </p:sp>
      <p:sp>
        <p:nvSpPr>
          <p:cNvPr id="336903" name="AutoShape 7"/>
          <p:cNvSpPr>
            <a:spLocks/>
          </p:cNvSpPr>
          <p:nvPr/>
        </p:nvSpPr>
        <p:spPr bwMode="auto">
          <a:xfrm>
            <a:off x="6948488" y="3573463"/>
            <a:ext cx="215900" cy="15113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904" name="Text Box 8"/>
          <p:cNvSpPr txBox="1">
            <a:spLocks noChangeArrowheads="1"/>
          </p:cNvSpPr>
          <p:nvPr/>
        </p:nvSpPr>
        <p:spPr bwMode="auto">
          <a:xfrm rot="5400000">
            <a:off x="6773069" y="2004219"/>
            <a:ext cx="43751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§2.12 Translating and Starting a Program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942C69F6-F89F-491D-9DD3-A1B42BED481B}" type="slidenum">
              <a:rPr lang="en-AU"/>
              <a:pPr/>
              <a:t>14</a:t>
            </a:fld>
            <a:endParaRPr lang="en-AU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r>
              <a:rPr lang="en-US" sz="4000"/>
              <a:t>Assembler Pseudoinstructions</a:t>
            </a:r>
            <a:endParaRPr lang="en-AU" sz="4000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409950" algn="l"/>
                <a:tab pos="4038600" algn="l"/>
              </a:tabLst>
            </a:pPr>
            <a:r>
              <a:rPr lang="en-US"/>
              <a:t>Most assembler instructions represent machine instructions one-to-one</a:t>
            </a:r>
          </a:p>
          <a:p>
            <a:pPr>
              <a:tabLst>
                <a:tab pos="3409950" algn="l"/>
                <a:tab pos="4038600" algn="l"/>
              </a:tabLst>
            </a:pPr>
            <a:r>
              <a:rPr lang="en-US"/>
              <a:t>Pseudoinstructions: figments of the assembler’s imagination</a:t>
            </a:r>
          </a:p>
          <a:p>
            <a:pPr>
              <a:buFont typeface="Wingdings" pitchFamily="2" charset="2"/>
              <a:buNone/>
              <a:tabLst>
                <a:tab pos="3409950" algn="l"/>
                <a:tab pos="4038600" algn="l"/>
              </a:tabLst>
            </a:pPr>
            <a:r>
              <a:rPr lang="en-US" sz="2400">
                <a:latin typeface="Lucida Console" pitchFamily="49" charset="0"/>
              </a:rPr>
              <a:t>	move $t0, $t1</a:t>
            </a:r>
            <a:r>
              <a:rPr lang="en-US" sz="2800"/>
              <a:t>	</a:t>
            </a:r>
            <a:r>
              <a:rPr lang="en-US" sz="2800">
                <a:cs typeface="Arial" pitchFamily="34" charset="0"/>
              </a:rPr>
              <a:t>→</a:t>
            </a:r>
            <a:r>
              <a:rPr lang="en-US" sz="2800"/>
              <a:t>	</a:t>
            </a:r>
            <a:r>
              <a:rPr lang="en-US" sz="2400">
                <a:latin typeface="Lucida Console" pitchFamily="49" charset="0"/>
              </a:rPr>
              <a:t>add $t0, $zero, $t1</a:t>
            </a:r>
          </a:p>
          <a:p>
            <a:pPr>
              <a:buFont typeface="Wingdings" pitchFamily="2" charset="2"/>
              <a:buNone/>
              <a:tabLst>
                <a:tab pos="3409950" algn="l"/>
                <a:tab pos="4038600" algn="l"/>
              </a:tabLst>
            </a:pPr>
            <a:r>
              <a:rPr lang="en-US" sz="2400">
                <a:latin typeface="Lucida Console" pitchFamily="49" charset="0"/>
              </a:rPr>
              <a:t>	blt $t0, $t1, L</a:t>
            </a:r>
            <a:r>
              <a:rPr lang="en-US" sz="2800"/>
              <a:t>	 </a:t>
            </a:r>
            <a:r>
              <a:rPr lang="en-US" sz="2800">
                <a:cs typeface="Arial" pitchFamily="34" charset="0"/>
              </a:rPr>
              <a:t>→</a:t>
            </a:r>
            <a:r>
              <a:rPr lang="en-US" sz="2800"/>
              <a:t> 	</a:t>
            </a:r>
            <a:r>
              <a:rPr lang="en-US" sz="2400">
                <a:latin typeface="Lucida Console" pitchFamily="49" charset="0"/>
              </a:rPr>
              <a:t>slt $at, $t0, $t1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>		</a:t>
            </a:r>
            <a:r>
              <a:rPr lang="en-US" sz="2400">
                <a:latin typeface="Lucida Console" pitchFamily="49" charset="0"/>
              </a:rPr>
              <a:t>bne $at, $zero, L</a:t>
            </a:r>
          </a:p>
          <a:p>
            <a:pPr lvl="1">
              <a:tabLst>
                <a:tab pos="3409950" algn="l"/>
                <a:tab pos="4038600" algn="l"/>
              </a:tabLst>
            </a:pPr>
            <a:r>
              <a:rPr lang="en-US"/>
              <a:t>$at (register 1): assembler temporary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75F7FDEE-3FCC-4005-BAC7-BC2AC2CCC34D}" type="slidenum">
              <a:rPr lang="en-AU"/>
              <a:pPr/>
              <a:t>15</a:t>
            </a:fld>
            <a:endParaRPr lang="en-AU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Producing an Object Module</a:t>
            </a:r>
            <a:endParaRPr lang="en-AU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Assembler (or compiler) translates program into machine instructions</a:t>
            </a:r>
          </a:p>
          <a:p>
            <a:pPr>
              <a:lnSpc>
                <a:spcPct val="90000"/>
              </a:lnSpc>
            </a:pPr>
            <a:r>
              <a:rPr lang="en-US" sz="2800"/>
              <a:t>Provides information for building a complete program from the pieces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Header: described contents of object module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Text segment: translated instructions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Static data segment: data allocated for the life of the program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Relocation info: for contents that depend on absolute location of loaded program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Symbol table: global definitions and external refs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Debug info: for associating with source code</a:t>
            </a:r>
            <a:endParaRPr lang="en-AU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06D9A90C-20B1-48E8-8125-90352D2171AA}" type="slidenum">
              <a:rPr lang="en-AU"/>
              <a:pPr/>
              <a:t>16</a:t>
            </a:fld>
            <a:endParaRPr lang="en-AU"/>
          </a:p>
        </p:txBody>
      </p:sp>
      <p:sp>
        <p:nvSpPr>
          <p:cNvPr id="3430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Linking Object Modules</a:t>
            </a:r>
            <a:endParaRPr lang="en-AU"/>
          </a:p>
        </p:txBody>
      </p:sp>
      <p:sp>
        <p:nvSpPr>
          <p:cNvPr id="3430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Produces an executable image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hlink"/>
                </a:solidFill>
              </a:rPr>
              <a:t>1.</a:t>
            </a:r>
            <a:r>
              <a:rPr lang="en-US"/>
              <a:t>	Merges segments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hlink"/>
                </a:solidFill>
              </a:rPr>
              <a:t>2.</a:t>
            </a:r>
            <a:r>
              <a:rPr lang="en-US"/>
              <a:t>	Resolve labels (determine their addresses)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hlink"/>
                </a:solidFill>
              </a:rPr>
              <a:t>3.</a:t>
            </a:r>
            <a:r>
              <a:rPr lang="en-US"/>
              <a:t>	Patch location-dependent and external refs</a:t>
            </a:r>
          </a:p>
          <a:p>
            <a:r>
              <a:rPr lang="en-US"/>
              <a:t>Could leave location dependencies for fixing by a relocating loader</a:t>
            </a:r>
          </a:p>
          <a:p>
            <a:pPr lvl="1"/>
            <a:r>
              <a:rPr lang="en-US"/>
              <a:t>But with virtual memory, no need to do this</a:t>
            </a:r>
          </a:p>
          <a:p>
            <a:pPr lvl="1"/>
            <a:r>
              <a:rPr lang="en-US"/>
              <a:t>Program can be loaded into absolute location in virtual memory space</a:t>
            </a:r>
            <a:endParaRPr lang="en-A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72767D36-FDB4-462F-B18B-67905C21F988}" type="slidenum">
              <a:rPr lang="en-AU"/>
              <a:pPr/>
              <a:t>17</a:t>
            </a:fld>
            <a:endParaRPr lang="en-AU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a Program</a:t>
            </a:r>
            <a:endParaRPr lang="en-AU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Load from image file on disk into memory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hlink"/>
                </a:solidFill>
              </a:rPr>
              <a:t>1.</a:t>
            </a:r>
            <a:r>
              <a:rPr lang="en-US"/>
              <a:t>	Read header to determine segment sizes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hlink"/>
                </a:solidFill>
              </a:rPr>
              <a:t>2.</a:t>
            </a:r>
            <a:r>
              <a:rPr lang="en-US"/>
              <a:t>	Create virtual address space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hlink"/>
                </a:solidFill>
              </a:rPr>
              <a:t>3.</a:t>
            </a:r>
            <a:r>
              <a:rPr lang="en-US"/>
              <a:t>	Copy text and initialized data into memory</a:t>
            </a:r>
          </a:p>
          <a:p>
            <a:pPr lvl="2"/>
            <a:r>
              <a:rPr lang="en-US"/>
              <a:t>Or set page table entries so they can be faulted in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hlink"/>
                </a:solidFill>
              </a:rPr>
              <a:t>4.</a:t>
            </a:r>
            <a:r>
              <a:rPr lang="en-US"/>
              <a:t>	Set up arguments on stack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hlink"/>
                </a:solidFill>
              </a:rPr>
              <a:t>5.</a:t>
            </a:r>
            <a:r>
              <a:rPr lang="en-US"/>
              <a:t>	Initialize registers (including $sp, $fp, $gp)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hlink"/>
                </a:solidFill>
              </a:rPr>
              <a:t>6.</a:t>
            </a:r>
            <a:r>
              <a:rPr lang="en-US"/>
              <a:t>	Jump to startup routine</a:t>
            </a:r>
          </a:p>
          <a:p>
            <a:pPr lvl="2"/>
            <a:r>
              <a:rPr lang="en-US"/>
              <a:t>Copies arguments to $a0, … and calls main</a:t>
            </a:r>
          </a:p>
          <a:p>
            <a:pPr lvl="2"/>
            <a:r>
              <a:rPr lang="en-US"/>
              <a:t>When main returns, do exit syscall</a:t>
            </a:r>
            <a:endParaRPr lang="en-A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499F503A-661F-4076-9114-FE337D38D539}" type="slidenum">
              <a:rPr lang="en-AU"/>
              <a:pPr/>
              <a:t>18</a:t>
            </a:fld>
            <a:endParaRPr lang="en-AU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Linking</a:t>
            </a:r>
            <a:endParaRPr lang="en-AU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Only link/load library procedure when it is called</a:t>
            </a:r>
          </a:p>
          <a:p>
            <a:pPr lvl="1"/>
            <a:r>
              <a:rPr lang="en-US"/>
              <a:t>Requires procedure code to be relocatable</a:t>
            </a:r>
          </a:p>
          <a:p>
            <a:pPr lvl="1"/>
            <a:r>
              <a:rPr lang="en-US"/>
              <a:t>Avoids image bloat caused by static linking of all (transitively) referenced libraries</a:t>
            </a:r>
          </a:p>
          <a:p>
            <a:pPr lvl="1"/>
            <a:r>
              <a:rPr lang="en-US"/>
              <a:t>Automatically picks up new library versions</a:t>
            </a:r>
            <a:endParaRPr lang="en-A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0C09FDC2-FCB7-42FE-A5B9-317EB7F696C0}" type="slidenum">
              <a:rPr lang="en-AU"/>
              <a:pPr/>
              <a:t>19</a:t>
            </a:fld>
            <a:endParaRPr lang="en-AU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800989"/>
          </a:xfrm>
        </p:spPr>
        <p:txBody>
          <a:bodyPr/>
          <a:lstStyle/>
          <a:p>
            <a:r>
              <a:rPr lang="en-US" dirty="0"/>
              <a:t>C Sort </a:t>
            </a:r>
            <a:r>
              <a:rPr lang="en-US" dirty="0" smtClean="0"/>
              <a:t>Example </a:t>
            </a:r>
            <a:br>
              <a:rPr lang="en-US" dirty="0" smtClean="0"/>
            </a:br>
            <a:r>
              <a:rPr lang="en-US" dirty="0" smtClean="0"/>
              <a:t>(study by yourself-bring questions)</a:t>
            </a:r>
            <a:endParaRPr lang="en-AU" dirty="0"/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821612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Illustrates use of assembly instructions for a C bubble sort function</a:t>
            </a:r>
          </a:p>
          <a:p>
            <a:pPr>
              <a:lnSpc>
                <a:spcPct val="90000"/>
              </a:lnSpc>
            </a:pPr>
            <a:r>
              <a:rPr lang="en-US"/>
              <a:t>Swap procedure (leaf)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	void swap(int v[], int k)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{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  int temp;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  temp = v[k];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  v[k] = v[k+1];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  v[k+1] = temp;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/>
              <a:t>v in $a0, k in $a1, temp in $t0</a:t>
            </a:r>
          </a:p>
        </p:txBody>
      </p:sp>
      <p:sp>
        <p:nvSpPr>
          <p:cNvPr id="369668" name="Text Box 4"/>
          <p:cNvSpPr txBox="1">
            <a:spLocks noChangeArrowheads="1"/>
          </p:cNvSpPr>
          <p:nvPr/>
        </p:nvSpPr>
        <p:spPr bwMode="auto">
          <a:xfrm rot="5400000">
            <a:off x="6569869" y="2207419"/>
            <a:ext cx="47815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§2.13 A C Sort Example to Put It All Together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C9FCE65A-1E61-4795-8CD4-D05BF49F0668}" type="slidenum">
              <a:rPr lang="en-AU"/>
              <a:pPr/>
              <a:t>2</a:t>
            </a:fld>
            <a:endParaRPr lang="en-AU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Data</a:t>
            </a:r>
            <a:endParaRPr lang="en-AU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4800600"/>
          </a:xfrm>
        </p:spPr>
        <p:txBody>
          <a:bodyPr/>
          <a:lstStyle/>
          <a:p>
            <a:r>
              <a:rPr lang="en-US" dirty="0"/>
              <a:t>Byte-encoded character sets</a:t>
            </a:r>
          </a:p>
          <a:p>
            <a:pPr lvl="1"/>
            <a:r>
              <a:rPr lang="en-US" dirty="0"/>
              <a:t>ASCII: 128 characters</a:t>
            </a:r>
          </a:p>
          <a:p>
            <a:pPr lvl="2"/>
            <a:r>
              <a:rPr lang="en-US" dirty="0"/>
              <a:t>95 graphic, 33 control</a:t>
            </a:r>
          </a:p>
          <a:p>
            <a:pPr lvl="1"/>
            <a:r>
              <a:rPr lang="en-US" dirty="0"/>
              <a:t>Latin-1: 256 characters</a:t>
            </a:r>
          </a:p>
          <a:p>
            <a:pPr lvl="2"/>
            <a:r>
              <a:rPr lang="en-US" dirty="0"/>
              <a:t>ASCII, +96 more graphic characters</a:t>
            </a:r>
          </a:p>
          <a:p>
            <a:r>
              <a:rPr lang="en-US" dirty="0"/>
              <a:t>Unicode: 32-bit character set</a:t>
            </a:r>
          </a:p>
          <a:p>
            <a:pPr lvl="1"/>
            <a:r>
              <a:rPr lang="en-US" dirty="0"/>
              <a:t>Used in Java, C++ wide characters, …</a:t>
            </a:r>
          </a:p>
          <a:p>
            <a:pPr lvl="1"/>
            <a:r>
              <a:rPr lang="en-US" dirty="0"/>
              <a:t>Most of the world’s alphabets, plus symbols</a:t>
            </a:r>
          </a:p>
          <a:p>
            <a:pPr lvl="1"/>
            <a:r>
              <a:rPr lang="en-US" dirty="0"/>
              <a:t>UTF-8, UTF-16: variable-length encodings</a:t>
            </a:r>
            <a:endParaRPr lang="en-AU" dirty="0"/>
          </a:p>
        </p:txBody>
      </p:sp>
      <p:sp>
        <p:nvSpPr>
          <p:cNvPr id="318468" name="Text Box 4"/>
          <p:cNvSpPr txBox="1">
            <a:spLocks noChangeArrowheads="1"/>
          </p:cNvSpPr>
          <p:nvPr/>
        </p:nvSpPr>
        <p:spPr bwMode="auto">
          <a:xfrm rot="5400000">
            <a:off x="7198519" y="1578769"/>
            <a:ext cx="35242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§2.9 Communicating with People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D7CD08C3-2FC7-4FD5-A320-B11BFC9F5CD2}" type="slidenum">
              <a:rPr lang="en-AU"/>
              <a:pPr/>
              <a:t>20</a:t>
            </a:fld>
            <a:endParaRPr lang="en-AU"/>
          </a:p>
        </p:txBody>
      </p:sp>
      <p:sp>
        <p:nvSpPr>
          <p:cNvPr id="454660" name="Rectangle 4"/>
          <p:cNvSpPr>
            <a:spLocks noChangeArrowheads="1"/>
          </p:cNvSpPr>
          <p:nvPr/>
        </p:nvSpPr>
        <p:spPr bwMode="auto">
          <a:xfrm>
            <a:off x="684213" y="1268413"/>
            <a:ext cx="8002587" cy="9985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661" name="Rectangle 5"/>
          <p:cNvSpPr>
            <a:spLocks noChangeArrowheads="1"/>
          </p:cNvSpPr>
          <p:nvPr/>
        </p:nvSpPr>
        <p:spPr bwMode="auto">
          <a:xfrm>
            <a:off x="684213" y="2266950"/>
            <a:ext cx="8002587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662" name="Rectangle 6"/>
          <p:cNvSpPr>
            <a:spLocks noChangeArrowheads="1"/>
          </p:cNvSpPr>
          <p:nvPr/>
        </p:nvSpPr>
        <p:spPr bwMode="auto">
          <a:xfrm>
            <a:off x="684213" y="2952750"/>
            <a:ext cx="8002587" cy="6667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663" name="Rectangle 7"/>
          <p:cNvSpPr>
            <a:spLocks noChangeArrowheads="1"/>
          </p:cNvSpPr>
          <p:nvPr/>
        </p:nvSpPr>
        <p:spPr bwMode="auto">
          <a:xfrm>
            <a:off x="684213" y="3619500"/>
            <a:ext cx="8002587" cy="3714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800989"/>
          </a:xfrm>
        </p:spPr>
        <p:txBody>
          <a:bodyPr/>
          <a:lstStyle/>
          <a:p>
            <a:r>
              <a:rPr lang="en-AU" dirty="0"/>
              <a:t>The Procedure </a:t>
            </a:r>
            <a:r>
              <a:rPr lang="en-AU" dirty="0" smtClean="0"/>
              <a:t>Swap</a:t>
            </a:r>
            <a:br>
              <a:rPr lang="en-AU" dirty="0" smtClean="0"/>
            </a:br>
            <a:r>
              <a:rPr lang="en-US" dirty="0"/>
              <a:t>(study by yourself-bring questions)</a:t>
            </a:r>
            <a:endParaRPr lang="en-AU" dirty="0"/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002587" cy="269398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000" dirty="0">
                <a:latin typeface="Lucida Console" pitchFamily="49" charset="0"/>
              </a:rPr>
              <a:t>swap: </a:t>
            </a:r>
            <a:r>
              <a:rPr lang="en-AU" sz="2000" dirty="0" err="1">
                <a:latin typeface="Lucida Console" pitchFamily="49" charset="0"/>
              </a:rPr>
              <a:t>sll</a:t>
            </a:r>
            <a:r>
              <a:rPr lang="en-AU" sz="2000" dirty="0">
                <a:latin typeface="Lucida Console" pitchFamily="49" charset="0"/>
              </a:rPr>
              <a:t> $t1, $a1, 2   # $t1 = k * 4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000" dirty="0">
                <a:latin typeface="Lucida Console" pitchFamily="49" charset="0"/>
              </a:rPr>
              <a:t>      add $t1, $a0, $t1 # $t1 = v+(k*4)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000" dirty="0">
                <a:latin typeface="Lucida Console" pitchFamily="49" charset="0"/>
              </a:rPr>
              <a:t>                        #   (address of v[k])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000" dirty="0">
                <a:latin typeface="Lucida Console" pitchFamily="49" charset="0"/>
              </a:rPr>
              <a:t>      </a:t>
            </a:r>
            <a:r>
              <a:rPr lang="en-AU" sz="2000" dirty="0" err="1">
                <a:latin typeface="Lucida Console" pitchFamily="49" charset="0"/>
              </a:rPr>
              <a:t>lw</a:t>
            </a:r>
            <a:r>
              <a:rPr lang="en-AU" sz="2000" dirty="0">
                <a:latin typeface="Lucida Console" pitchFamily="49" charset="0"/>
              </a:rPr>
              <a:t> $t0, 0($t1)    # $t0 (temp) = v[k]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000" dirty="0">
                <a:latin typeface="Lucida Console" pitchFamily="49" charset="0"/>
              </a:rPr>
              <a:t>      </a:t>
            </a:r>
            <a:r>
              <a:rPr lang="en-AU" sz="2000" dirty="0" err="1">
                <a:latin typeface="Lucida Console" pitchFamily="49" charset="0"/>
              </a:rPr>
              <a:t>lw</a:t>
            </a:r>
            <a:r>
              <a:rPr lang="en-AU" sz="2000" dirty="0">
                <a:latin typeface="Lucida Console" pitchFamily="49" charset="0"/>
              </a:rPr>
              <a:t> $t2, 4($t1)    # $t2 = v[k+1]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000" dirty="0">
                <a:latin typeface="Lucida Console" pitchFamily="49" charset="0"/>
              </a:rPr>
              <a:t>      </a:t>
            </a:r>
            <a:r>
              <a:rPr lang="en-AU" sz="2000" dirty="0" err="1">
                <a:latin typeface="Lucida Console" pitchFamily="49" charset="0"/>
              </a:rPr>
              <a:t>sw</a:t>
            </a:r>
            <a:r>
              <a:rPr lang="en-AU" sz="2000" dirty="0">
                <a:latin typeface="Lucida Console" pitchFamily="49" charset="0"/>
              </a:rPr>
              <a:t> $t2, 0($t1)    # v[k] = $t2 (v[k+1])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000" dirty="0">
                <a:latin typeface="Lucida Console" pitchFamily="49" charset="0"/>
              </a:rPr>
              <a:t>      </a:t>
            </a:r>
            <a:r>
              <a:rPr lang="en-AU" sz="2000" dirty="0" err="1">
                <a:latin typeface="Lucida Console" pitchFamily="49" charset="0"/>
              </a:rPr>
              <a:t>sw</a:t>
            </a:r>
            <a:r>
              <a:rPr lang="en-AU" sz="2000" dirty="0">
                <a:latin typeface="Lucida Console" pitchFamily="49" charset="0"/>
              </a:rPr>
              <a:t> $t0, 4($t1)    # v[k+1] = $t0 (temp)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000" dirty="0">
                <a:latin typeface="Lucida Console" pitchFamily="49" charset="0"/>
              </a:rPr>
              <a:t>      </a:t>
            </a:r>
            <a:r>
              <a:rPr lang="en-AU" sz="2000" dirty="0" err="1">
                <a:latin typeface="Lucida Console" pitchFamily="49" charset="0"/>
              </a:rPr>
              <a:t>jr</a:t>
            </a:r>
            <a:r>
              <a:rPr lang="en-AU" sz="2000" dirty="0">
                <a:latin typeface="Lucida Console" pitchFamily="49" charset="0"/>
              </a:rPr>
              <a:t> $</a:t>
            </a:r>
            <a:r>
              <a:rPr lang="en-AU" sz="2000" dirty="0" err="1">
                <a:latin typeface="Lucida Console" pitchFamily="49" charset="0"/>
              </a:rPr>
              <a:t>ra</a:t>
            </a:r>
            <a:r>
              <a:rPr lang="en-AU" sz="2000" dirty="0">
                <a:latin typeface="Lucida Console" pitchFamily="49" charset="0"/>
              </a:rPr>
              <a:t>            # return to calling routine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C0DE58BE-51D2-4D49-9792-DE6B02608F54}" type="slidenum">
              <a:rPr lang="en-AU"/>
              <a:pPr/>
              <a:t>21</a:t>
            </a:fld>
            <a:endParaRPr lang="en-AU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800989"/>
          </a:xfrm>
        </p:spPr>
        <p:txBody>
          <a:bodyPr/>
          <a:lstStyle/>
          <a:p>
            <a:r>
              <a:rPr lang="en-AU" dirty="0"/>
              <a:t>The Sort Procedure in </a:t>
            </a:r>
            <a:r>
              <a:rPr lang="en-AU" dirty="0" smtClean="0"/>
              <a:t>C</a:t>
            </a:r>
            <a:br>
              <a:rPr lang="en-AU" dirty="0" smtClean="0"/>
            </a:br>
            <a:r>
              <a:rPr lang="en-US" dirty="0"/>
              <a:t>(study by yourself-bring questions)</a:t>
            </a:r>
            <a:endParaRPr lang="en-AU" dirty="0"/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43485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Non-leaf (calls swap)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Lucida Console" pitchFamily="49" charset="0"/>
              </a:rPr>
              <a:t>	void sort (</a:t>
            </a:r>
            <a:r>
              <a:rPr lang="en-US" dirty="0" err="1"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v[], </a:t>
            </a:r>
            <a:r>
              <a:rPr lang="en-US" dirty="0" err="1"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n)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Lucida Console" pitchFamily="49" charset="0"/>
              </a:rPr>
              <a:t>	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Lucida Console" pitchFamily="49" charset="0"/>
              </a:rPr>
              <a:t>	  </a:t>
            </a:r>
            <a:r>
              <a:rPr lang="en-US" dirty="0" err="1"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i, j;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Lucida Console" pitchFamily="49" charset="0"/>
              </a:rPr>
              <a:t>	  for (i = 0; i &lt; n; i += 1)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Lucida Console" pitchFamily="49" charset="0"/>
              </a:rPr>
              <a:t>	    for (j = i – 1;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Lucida Console" pitchFamily="49" charset="0"/>
              </a:rPr>
              <a:t>	         j &gt;= 0 &amp;&amp; v[j] &gt; v[j + 1];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Lucida Console" pitchFamily="49" charset="0"/>
              </a:rPr>
              <a:t>	         j -= 1)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Lucida Console" pitchFamily="49" charset="0"/>
              </a:rPr>
              <a:t>	      swap(</a:t>
            </a:r>
            <a:r>
              <a:rPr lang="en-US" dirty="0" err="1">
                <a:latin typeface="Lucida Console" pitchFamily="49" charset="0"/>
              </a:rPr>
              <a:t>v,j</a:t>
            </a:r>
            <a:r>
              <a:rPr lang="en-US" dirty="0">
                <a:latin typeface="Lucida Console" pitchFamily="49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Lucida Console" pitchFamily="49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Lucida Console" pitchFamily="49" charset="0"/>
              </a:rPr>
              <a:t>	  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Lucida Console" pitchFamily="49" charset="0"/>
              </a:rPr>
              <a:t>	}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v in $a0, k in $a1, i in $s0, j in $s1</a:t>
            </a:r>
            <a:endParaRPr lang="en-A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Chapter 2 — Instructions: Language of the Computer — </a:t>
            </a:r>
            <a:fld id="{6FFA03F6-97BE-4558-A511-C86C08514ADE}" type="slidenum">
              <a:rPr lang="en-AU"/>
              <a:pPr/>
              <a:t>22</a:t>
            </a:fld>
            <a:endParaRPr lang="en-AU" dirty="0"/>
          </a:p>
        </p:txBody>
      </p:sp>
      <p:grpSp>
        <p:nvGrpSpPr>
          <p:cNvPr id="17" name="Group 16"/>
          <p:cNvGrpSpPr/>
          <p:nvPr/>
        </p:nvGrpSpPr>
        <p:grpSpPr>
          <a:xfrm>
            <a:off x="228601" y="1116013"/>
            <a:ext cx="7772400" cy="5149850"/>
            <a:chOff x="684213" y="1116013"/>
            <a:chExt cx="7316787" cy="5149850"/>
          </a:xfrm>
        </p:grpSpPr>
        <p:sp>
          <p:nvSpPr>
            <p:cNvPr id="458757" name="Rectangle 5"/>
            <p:cNvSpPr>
              <a:spLocks noChangeArrowheads="1"/>
            </p:cNvSpPr>
            <p:nvPr/>
          </p:nvSpPr>
          <p:spPr bwMode="auto">
            <a:xfrm>
              <a:off x="684213" y="1116013"/>
              <a:ext cx="7316787" cy="48418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758" name="Rectangle 6"/>
            <p:cNvSpPr>
              <a:spLocks noChangeArrowheads="1"/>
            </p:cNvSpPr>
            <p:nvPr/>
          </p:nvSpPr>
          <p:spPr bwMode="auto">
            <a:xfrm>
              <a:off x="684213" y="1600200"/>
              <a:ext cx="7316787" cy="4841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759" name="Rectangle 7"/>
            <p:cNvSpPr>
              <a:spLocks noChangeArrowheads="1"/>
            </p:cNvSpPr>
            <p:nvPr/>
          </p:nvSpPr>
          <p:spPr bwMode="auto">
            <a:xfrm>
              <a:off x="684213" y="2084388"/>
              <a:ext cx="7316787" cy="24590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760" name="Rectangle 8"/>
            <p:cNvSpPr>
              <a:spLocks noChangeArrowheads="1"/>
            </p:cNvSpPr>
            <p:nvPr/>
          </p:nvSpPr>
          <p:spPr bwMode="auto">
            <a:xfrm>
              <a:off x="684213" y="4543425"/>
              <a:ext cx="7316787" cy="7334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761" name="Rectangle 9"/>
            <p:cNvSpPr>
              <a:spLocks noChangeArrowheads="1"/>
            </p:cNvSpPr>
            <p:nvPr/>
          </p:nvSpPr>
          <p:spPr bwMode="auto">
            <a:xfrm>
              <a:off x="684213" y="5276850"/>
              <a:ext cx="7316787" cy="48577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762" name="Rectangle 10"/>
            <p:cNvSpPr>
              <a:spLocks noChangeArrowheads="1"/>
            </p:cNvSpPr>
            <p:nvPr/>
          </p:nvSpPr>
          <p:spPr bwMode="auto">
            <a:xfrm>
              <a:off x="684213" y="5762625"/>
              <a:ext cx="7316787" cy="50323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800989"/>
          </a:xfrm>
        </p:spPr>
        <p:txBody>
          <a:bodyPr/>
          <a:lstStyle/>
          <a:p>
            <a:r>
              <a:rPr lang="en-AU" dirty="0"/>
              <a:t>The Procedure </a:t>
            </a:r>
            <a:r>
              <a:rPr lang="en-AU" dirty="0" smtClean="0"/>
              <a:t>Body</a:t>
            </a:r>
            <a:br>
              <a:rPr lang="en-AU" dirty="0" smtClean="0"/>
            </a:br>
            <a:r>
              <a:rPr lang="en-US" dirty="0"/>
              <a:t>(study by yourself-bring questions)</a:t>
            </a:r>
            <a:endParaRPr lang="en-AU" dirty="0"/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7848600" cy="518160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         move $s2, $a0           # save $a0 into $s2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         move $s3, $a1           # save $a1 into $s3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         move $s0, $zero         # </a:t>
            </a:r>
            <a:r>
              <a:rPr lang="en-AU" sz="1600" dirty="0" err="1">
                <a:latin typeface="Lucida Console" pitchFamily="49" charset="0"/>
              </a:rPr>
              <a:t>i</a:t>
            </a:r>
            <a:r>
              <a:rPr lang="en-AU" sz="1600" dirty="0">
                <a:latin typeface="Lucida Console" pitchFamily="49" charset="0"/>
              </a:rPr>
              <a:t> = 0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for1tst: </a:t>
            </a:r>
            <a:r>
              <a:rPr lang="en-AU" sz="1600" dirty="0" err="1">
                <a:latin typeface="Lucida Console" pitchFamily="49" charset="0"/>
              </a:rPr>
              <a:t>slt</a:t>
            </a:r>
            <a:r>
              <a:rPr lang="en-AU" sz="1600" dirty="0">
                <a:latin typeface="Lucida Console" pitchFamily="49" charset="0"/>
              </a:rPr>
              <a:t>  $t0, $s0, $s3      # $t0 = 0 if $s0 ≥ $s3 (</a:t>
            </a:r>
            <a:r>
              <a:rPr lang="en-AU" sz="1600" dirty="0" err="1">
                <a:latin typeface="Lucida Console" pitchFamily="49" charset="0"/>
              </a:rPr>
              <a:t>i</a:t>
            </a:r>
            <a:r>
              <a:rPr lang="en-AU" sz="1600" dirty="0">
                <a:latin typeface="Lucida Console" pitchFamily="49" charset="0"/>
              </a:rPr>
              <a:t> ≥ n)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         </a:t>
            </a:r>
            <a:r>
              <a:rPr lang="en-AU" sz="1600" dirty="0" err="1">
                <a:latin typeface="Lucida Console" pitchFamily="49" charset="0"/>
              </a:rPr>
              <a:t>beq</a:t>
            </a:r>
            <a:r>
              <a:rPr lang="en-AU" sz="1600" dirty="0">
                <a:latin typeface="Lucida Console" pitchFamily="49" charset="0"/>
              </a:rPr>
              <a:t>  $t0, $zero, exit1  # go to exit1 if $s0 ≥ $s3 (</a:t>
            </a:r>
            <a:r>
              <a:rPr lang="en-AU" sz="1600" dirty="0" err="1">
                <a:latin typeface="Lucida Console" pitchFamily="49" charset="0"/>
              </a:rPr>
              <a:t>i</a:t>
            </a:r>
            <a:r>
              <a:rPr lang="en-AU" sz="1600" dirty="0">
                <a:latin typeface="Lucida Console" pitchFamily="49" charset="0"/>
              </a:rPr>
              <a:t> ≥ n)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         </a:t>
            </a:r>
            <a:r>
              <a:rPr lang="en-AU" sz="1600" dirty="0" err="1">
                <a:latin typeface="Lucida Console" pitchFamily="49" charset="0"/>
              </a:rPr>
              <a:t>addi</a:t>
            </a:r>
            <a:r>
              <a:rPr lang="en-AU" sz="1600" dirty="0">
                <a:latin typeface="Lucida Console" pitchFamily="49" charset="0"/>
              </a:rPr>
              <a:t> $s1, $s0, –1       # j = </a:t>
            </a:r>
            <a:r>
              <a:rPr lang="en-AU" sz="1600" dirty="0" err="1">
                <a:latin typeface="Lucida Console" pitchFamily="49" charset="0"/>
              </a:rPr>
              <a:t>i</a:t>
            </a:r>
            <a:r>
              <a:rPr lang="en-AU" sz="1600" dirty="0">
                <a:latin typeface="Lucida Console" pitchFamily="49" charset="0"/>
              </a:rPr>
              <a:t> – 1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for2tst: </a:t>
            </a:r>
            <a:r>
              <a:rPr lang="en-AU" sz="1600" dirty="0" err="1">
                <a:latin typeface="Lucida Console" pitchFamily="49" charset="0"/>
              </a:rPr>
              <a:t>slti</a:t>
            </a:r>
            <a:r>
              <a:rPr lang="en-AU" sz="1600" dirty="0">
                <a:latin typeface="Lucida Console" pitchFamily="49" charset="0"/>
              </a:rPr>
              <a:t> $t0, $s1, 0        # $t0 = 1 if $s1 &lt; 0 (j &lt; 0)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         </a:t>
            </a:r>
            <a:r>
              <a:rPr lang="en-AU" sz="1600" dirty="0" err="1">
                <a:latin typeface="Lucida Console" pitchFamily="49" charset="0"/>
              </a:rPr>
              <a:t>bne</a:t>
            </a:r>
            <a:r>
              <a:rPr lang="en-AU" sz="1600" dirty="0">
                <a:latin typeface="Lucida Console" pitchFamily="49" charset="0"/>
              </a:rPr>
              <a:t>  $t0, $zero, exit2  # go to exit2 if $s1 &lt; 0 (j &lt; 0)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         </a:t>
            </a:r>
            <a:r>
              <a:rPr lang="en-AU" sz="1600" dirty="0" err="1">
                <a:latin typeface="Lucida Console" pitchFamily="49" charset="0"/>
              </a:rPr>
              <a:t>sll</a:t>
            </a:r>
            <a:r>
              <a:rPr lang="en-AU" sz="1600" dirty="0">
                <a:latin typeface="Lucida Console" pitchFamily="49" charset="0"/>
              </a:rPr>
              <a:t>  $t1, $s1, 2        # $t1 = j * 4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         add  $t2, $s2, $t1      # $t2 = v + (j * 4)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         </a:t>
            </a:r>
            <a:r>
              <a:rPr lang="en-AU" sz="1600" dirty="0" err="1">
                <a:latin typeface="Lucida Console" pitchFamily="49" charset="0"/>
              </a:rPr>
              <a:t>lw</a:t>
            </a:r>
            <a:r>
              <a:rPr lang="en-AU" sz="1600" dirty="0">
                <a:latin typeface="Lucida Console" pitchFamily="49" charset="0"/>
              </a:rPr>
              <a:t>   $t3, 0($t2)        # $t3 = v[j]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         </a:t>
            </a:r>
            <a:r>
              <a:rPr lang="en-AU" sz="1600" dirty="0" err="1">
                <a:latin typeface="Lucida Console" pitchFamily="49" charset="0"/>
              </a:rPr>
              <a:t>lw</a:t>
            </a:r>
            <a:r>
              <a:rPr lang="en-AU" sz="1600" dirty="0">
                <a:latin typeface="Lucida Console" pitchFamily="49" charset="0"/>
              </a:rPr>
              <a:t>   $t4, 4($t2)        # $t4 = v[j + 1]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         </a:t>
            </a:r>
            <a:r>
              <a:rPr lang="en-AU" sz="1600" dirty="0" err="1">
                <a:latin typeface="Lucida Console" pitchFamily="49" charset="0"/>
              </a:rPr>
              <a:t>slt</a:t>
            </a:r>
            <a:r>
              <a:rPr lang="en-AU" sz="1600" dirty="0">
                <a:latin typeface="Lucida Console" pitchFamily="49" charset="0"/>
              </a:rPr>
              <a:t>  $t0, $t4, $t3      # $t0 = 0 if $t4 ≥ $t3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         </a:t>
            </a:r>
            <a:r>
              <a:rPr lang="en-AU" sz="1600" dirty="0" err="1">
                <a:latin typeface="Lucida Console" pitchFamily="49" charset="0"/>
              </a:rPr>
              <a:t>beq</a:t>
            </a:r>
            <a:r>
              <a:rPr lang="en-AU" sz="1600" dirty="0">
                <a:latin typeface="Lucida Console" pitchFamily="49" charset="0"/>
              </a:rPr>
              <a:t>  $t0, $zero, exit2  # go to exit2 if $t4 ≥ $t3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         move $a0, $s2           # 1st </a:t>
            </a:r>
            <a:r>
              <a:rPr lang="en-AU" sz="1600" dirty="0" err="1">
                <a:latin typeface="Lucida Console" pitchFamily="49" charset="0"/>
              </a:rPr>
              <a:t>param</a:t>
            </a:r>
            <a:r>
              <a:rPr lang="en-AU" sz="1600" dirty="0">
                <a:latin typeface="Lucida Console" pitchFamily="49" charset="0"/>
              </a:rPr>
              <a:t> of swap is v (old $a0)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         move $a1, $s1           # 2nd </a:t>
            </a:r>
            <a:r>
              <a:rPr lang="en-AU" sz="1600" dirty="0" err="1">
                <a:latin typeface="Lucida Console" pitchFamily="49" charset="0"/>
              </a:rPr>
              <a:t>param</a:t>
            </a:r>
            <a:r>
              <a:rPr lang="en-AU" sz="1600" dirty="0">
                <a:latin typeface="Lucida Console" pitchFamily="49" charset="0"/>
              </a:rPr>
              <a:t> of swap is j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         </a:t>
            </a:r>
            <a:r>
              <a:rPr lang="en-AU" sz="1600" dirty="0" err="1">
                <a:latin typeface="Lucida Console" pitchFamily="49" charset="0"/>
              </a:rPr>
              <a:t>jal</a:t>
            </a:r>
            <a:r>
              <a:rPr lang="en-AU" sz="1600" dirty="0">
                <a:latin typeface="Lucida Console" pitchFamily="49" charset="0"/>
              </a:rPr>
              <a:t>  swap               # call swap procedure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         </a:t>
            </a:r>
            <a:r>
              <a:rPr lang="en-AU" sz="1600" dirty="0" err="1">
                <a:latin typeface="Lucida Console" pitchFamily="49" charset="0"/>
              </a:rPr>
              <a:t>addi</a:t>
            </a:r>
            <a:r>
              <a:rPr lang="en-AU" sz="1600" dirty="0">
                <a:latin typeface="Lucida Console" pitchFamily="49" charset="0"/>
              </a:rPr>
              <a:t> $s1, $s1, –1       # j –= 1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         j    for2tst            # jump to test of inner loop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exit2:   </a:t>
            </a:r>
            <a:r>
              <a:rPr lang="en-AU" sz="1600" dirty="0" err="1">
                <a:latin typeface="Lucida Console" pitchFamily="49" charset="0"/>
              </a:rPr>
              <a:t>addi</a:t>
            </a:r>
            <a:r>
              <a:rPr lang="en-AU" sz="1600" dirty="0">
                <a:latin typeface="Lucida Console" pitchFamily="49" charset="0"/>
              </a:rPr>
              <a:t> $s0, $s0, 1        # </a:t>
            </a:r>
            <a:r>
              <a:rPr lang="en-AU" sz="1600" dirty="0" err="1">
                <a:latin typeface="Lucida Console" pitchFamily="49" charset="0"/>
              </a:rPr>
              <a:t>i</a:t>
            </a:r>
            <a:r>
              <a:rPr lang="en-AU" sz="1600" dirty="0">
                <a:latin typeface="Lucida Console" pitchFamily="49" charset="0"/>
              </a:rPr>
              <a:t> += 1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         j    for1tst            # jump to test of outer loop</a:t>
            </a:r>
          </a:p>
        </p:txBody>
      </p:sp>
      <p:sp>
        <p:nvSpPr>
          <p:cNvPr id="458768" name="Rectangle 16"/>
          <p:cNvSpPr>
            <a:spLocks noChangeArrowheads="1"/>
          </p:cNvSpPr>
          <p:nvPr/>
        </p:nvSpPr>
        <p:spPr bwMode="auto">
          <a:xfrm>
            <a:off x="8062913" y="4591050"/>
            <a:ext cx="749300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54000" rIns="54000" anchor="ctr"/>
          <a:lstStyle/>
          <a:p>
            <a:r>
              <a:rPr lang="en-AU" sz="1400"/>
              <a:t>Pass</a:t>
            </a:r>
            <a:br>
              <a:rPr lang="en-AU" sz="1400"/>
            </a:br>
            <a:r>
              <a:rPr lang="en-AU" sz="1400"/>
              <a:t>params</a:t>
            </a:r>
            <a:br>
              <a:rPr lang="en-AU" sz="1400"/>
            </a:br>
            <a:r>
              <a:rPr lang="en-AU" sz="1400"/>
              <a:t>&amp; call</a:t>
            </a:r>
          </a:p>
        </p:txBody>
      </p:sp>
      <p:sp>
        <p:nvSpPr>
          <p:cNvPr id="458771" name="Rectangle 19"/>
          <p:cNvSpPr>
            <a:spLocks noChangeArrowheads="1"/>
          </p:cNvSpPr>
          <p:nvPr/>
        </p:nvSpPr>
        <p:spPr bwMode="auto">
          <a:xfrm>
            <a:off x="8062913" y="1122363"/>
            <a:ext cx="7588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54000" rIns="54000" anchor="ctr"/>
          <a:lstStyle/>
          <a:p>
            <a:r>
              <a:rPr lang="en-AU" sz="1400"/>
              <a:t>Move</a:t>
            </a:r>
            <a:br>
              <a:rPr lang="en-AU" sz="1400"/>
            </a:br>
            <a:r>
              <a:rPr lang="en-AU" sz="1400"/>
              <a:t>params</a:t>
            </a:r>
          </a:p>
        </p:txBody>
      </p:sp>
      <p:sp>
        <p:nvSpPr>
          <p:cNvPr id="458775" name="Rectangle 23"/>
          <p:cNvSpPr>
            <a:spLocks noChangeArrowheads="1"/>
          </p:cNvSpPr>
          <p:nvPr/>
        </p:nvSpPr>
        <p:spPr bwMode="auto">
          <a:xfrm>
            <a:off x="8062913" y="5405438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54000" rIns="54000" anchor="ctr"/>
          <a:lstStyle/>
          <a:p>
            <a:r>
              <a:rPr lang="en-AU" sz="1400"/>
              <a:t>Inner loop</a:t>
            </a:r>
          </a:p>
        </p:txBody>
      </p:sp>
      <p:sp>
        <p:nvSpPr>
          <p:cNvPr id="458776" name="Rectangle 24"/>
          <p:cNvSpPr>
            <a:spLocks noChangeArrowheads="1"/>
          </p:cNvSpPr>
          <p:nvPr/>
        </p:nvSpPr>
        <p:spPr bwMode="auto">
          <a:xfrm>
            <a:off x="8062913" y="5891213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54000" rIns="54000" anchor="ctr"/>
          <a:lstStyle/>
          <a:p>
            <a:r>
              <a:rPr lang="en-AU" sz="1400"/>
              <a:t>Outer loop</a:t>
            </a:r>
          </a:p>
        </p:txBody>
      </p:sp>
      <p:sp>
        <p:nvSpPr>
          <p:cNvPr id="458777" name="Rectangle 25"/>
          <p:cNvSpPr>
            <a:spLocks noChangeArrowheads="1"/>
          </p:cNvSpPr>
          <p:nvPr/>
        </p:nvSpPr>
        <p:spPr bwMode="auto">
          <a:xfrm>
            <a:off x="8062913" y="3148013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54000" rIns="54000" anchor="ctr"/>
          <a:lstStyle/>
          <a:p>
            <a:r>
              <a:rPr lang="en-AU" sz="1400"/>
              <a:t>Inner loop</a:t>
            </a:r>
          </a:p>
        </p:txBody>
      </p:sp>
      <p:sp>
        <p:nvSpPr>
          <p:cNvPr id="458780" name="Rectangle 28"/>
          <p:cNvSpPr>
            <a:spLocks noChangeArrowheads="1"/>
          </p:cNvSpPr>
          <p:nvPr/>
        </p:nvSpPr>
        <p:spPr bwMode="auto">
          <a:xfrm>
            <a:off x="8062913" y="1728788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54000" rIns="54000" anchor="ctr"/>
          <a:lstStyle/>
          <a:p>
            <a:r>
              <a:rPr lang="en-AU" sz="1400"/>
              <a:t>Outer loop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5D4DCFD6-6F24-442B-A4CF-831D5B0AA0CE}" type="slidenum">
              <a:rPr lang="en-AU"/>
              <a:pPr/>
              <a:t>23</a:t>
            </a:fld>
            <a:endParaRPr lang="en-AU"/>
          </a:p>
        </p:txBody>
      </p:sp>
      <p:grpSp>
        <p:nvGrpSpPr>
          <p:cNvPr id="9" name="Group 8"/>
          <p:cNvGrpSpPr/>
          <p:nvPr/>
        </p:nvGrpSpPr>
        <p:grpSpPr>
          <a:xfrm>
            <a:off x="228600" y="1201738"/>
            <a:ext cx="8459787" cy="4132261"/>
            <a:chOff x="684213" y="1201738"/>
            <a:chExt cx="7450137" cy="3903661"/>
          </a:xfrm>
        </p:grpSpPr>
        <p:sp>
          <p:nvSpPr>
            <p:cNvPr id="460802" name="Rectangle 2"/>
            <p:cNvSpPr>
              <a:spLocks noChangeArrowheads="1"/>
            </p:cNvSpPr>
            <p:nvPr/>
          </p:nvSpPr>
          <p:spPr bwMode="auto">
            <a:xfrm>
              <a:off x="684213" y="1201738"/>
              <a:ext cx="7450137" cy="146685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03" name="Rectangle 3"/>
            <p:cNvSpPr>
              <a:spLocks noChangeArrowheads="1"/>
            </p:cNvSpPr>
            <p:nvPr/>
          </p:nvSpPr>
          <p:spPr bwMode="auto">
            <a:xfrm>
              <a:off x="684213" y="3152775"/>
              <a:ext cx="7450137" cy="149383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04" name="Rectangle 4"/>
            <p:cNvSpPr>
              <a:spLocks noChangeArrowheads="1"/>
            </p:cNvSpPr>
            <p:nvPr/>
          </p:nvSpPr>
          <p:spPr bwMode="auto">
            <a:xfrm>
              <a:off x="684213" y="4646612"/>
              <a:ext cx="7450137" cy="45878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16" name="Rectangle 16"/>
            <p:cNvSpPr>
              <a:spLocks noChangeArrowheads="1"/>
            </p:cNvSpPr>
            <p:nvPr/>
          </p:nvSpPr>
          <p:spPr bwMode="auto">
            <a:xfrm>
              <a:off x="684213" y="2668588"/>
              <a:ext cx="7450137" cy="48418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0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3703637"/>
          </a:xfrm>
          <a:noFill/>
          <a:ln/>
        </p:spPr>
        <p:txBody>
          <a:bodyPr>
            <a:noAutofit/>
          </a:bodyPr>
          <a:lstStyle/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sort:    </a:t>
            </a:r>
            <a:r>
              <a:rPr lang="en-AU" sz="1600" dirty="0" err="1">
                <a:latin typeface="Lucida Console" pitchFamily="49" charset="0"/>
              </a:rPr>
              <a:t>addi</a:t>
            </a:r>
            <a:r>
              <a:rPr lang="en-AU" sz="1600" dirty="0">
                <a:latin typeface="Lucida Console" pitchFamily="49" charset="0"/>
              </a:rPr>
              <a:t> $</a:t>
            </a:r>
            <a:r>
              <a:rPr lang="en-AU" sz="1600" dirty="0" err="1">
                <a:latin typeface="Lucida Console" pitchFamily="49" charset="0"/>
              </a:rPr>
              <a:t>sp,$sp</a:t>
            </a:r>
            <a:r>
              <a:rPr lang="en-AU" sz="1600" dirty="0">
                <a:latin typeface="Lucida Console" pitchFamily="49" charset="0"/>
              </a:rPr>
              <a:t>, –20      # make room on stack for 5 registers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         </a:t>
            </a:r>
            <a:r>
              <a:rPr lang="en-AU" sz="1600" dirty="0" err="1">
                <a:latin typeface="Lucida Console" pitchFamily="49" charset="0"/>
              </a:rPr>
              <a:t>sw</a:t>
            </a:r>
            <a:r>
              <a:rPr lang="en-AU" sz="1600" dirty="0">
                <a:latin typeface="Lucida Console" pitchFamily="49" charset="0"/>
              </a:rPr>
              <a:t> $</a:t>
            </a:r>
            <a:r>
              <a:rPr lang="en-AU" sz="1600" dirty="0" err="1">
                <a:latin typeface="Lucida Console" pitchFamily="49" charset="0"/>
              </a:rPr>
              <a:t>ra</a:t>
            </a:r>
            <a:r>
              <a:rPr lang="en-AU" sz="1600" dirty="0">
                <a:latin typeface="Lucida Console" pitchFamily="49" charset="0"/>
              </a:rPr>
              <a:t>, 16($sp)        # save $</a:t>
            </a:r>
            <a:r>
              <a:rPr lang="en-AU" sz="1600" dirty="0" err="1">
                <a:latin typeface="Lucida Console" pitchFamily="49" charset="0"/>
              </a:rPr>
              <a:t>ra</a:t>
            </a:r>
            <a:r>
              <a:rPr lang="en-AU" sz="1600" dirty="0">
                <a:latin typeface="Lucida Console" pitchFamily="49" charset="0"/>
              </a:rPr>
              <a:t> on stack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         </a:t>
            </a:r>
            <a:r>
              <a:rPr lang="en-AU" sz="1600" dirty="0" err="1">
                <a:latin typeface="Lucida Console" pitchFamily="49" charset="0"/>
              </a:rPr>
              <a:t>sw</a:t>
            </a:r>
            <a:r>
              <a:rPr lang="en-AU" sz="1600" dirty="0">
                <a:latin typeface="Lucida Console" pitchFamily="49" charset="0"/>
              </a:rPr>
              <a:t> $s3,12($sp)         # save $s3 on stack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         </a:t>
            </a:r>
            <a:r>
              <a:rPr lang="en-AU" sz="1600" dirty="0" err="1">
                <a:latin typeface="Lucida Console" pitchFamily="49" charset="0"/>
              </a:rPr>
              <a:t>sw</a:t>
            </a:r>
            <a:r>
              <a:rPr lang="en-AU" sz="1600" dirty="0">
                <a:latin typeface="Lucida Console" pitchFamily="49" charset="0"/>
              </a:rPr>
              <a:t> $s2, 8($sp)         # save $s2 on stack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         </a:t>
            </a:r>
            <a:r>
              <a:rPr lang="en-AU" sz="1600" dirty="0" err="1">
                <a:latin typeface="Lucida Console" pitchFamily="49" charset="0"/>
              </a:rPr>
              <a:t>sw</a:t>
            </a:r>
            <a:r>
              <a:rPr lang="en-AU" sz="1600" dirty="0">
                <a:latin typeface="Lucida Console" pitchFamily="49" charset="0"/>
              </a:rPr>
              <a:t> $s1, 4($sp)         # save $s1 on stack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         </a:t>
            </a:r>
            <a:r>
              <a:rPr lang="en-AU" sz="1600" dirty="0" err="1">
                <a:latin typeface="Lucida Console" pitchFamily="49" charset="0"/>
              </a:rPr>
              <a:t>sw</a:t>
            </a:r>
            <a:r>
              <a:rPr lang="en-AU" sz="1600" dirty="0">
                <a:latin typeface="Lucida Console" pitchFamily="49" charset="0"/>
              </a:rPr>
              <a:t> $s0, 0($sp)         # save $s0 on stack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         …                      # procedure body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         …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         exit1: </a:t>
            </a:r>
            <a:r>
              <a:rPr lang="en-AU" sz="1600" dirty="0" err="1">
                <a:latin typeface="Lucida Console" pitchFamily="49" charset="0"/>
              </a:rPr>
              <a:t>lw</a:t>
            </a:r>
            <a:r>
              <a:rPr lang="en-AU" sz="1600" dirty="0">
                <a:latin typeface="Lucida Console" pitchFamily="49" charset="0"/>
              </a:rPr>
              <a:t> $s0, 0($sp)  # restore $s0 from stack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         </a:t>
            </a:r>
            <a:r>
              <a:rPr lang="en-AU" sz="1600" dirty="0" err="1">
                <a:latin typeface="Lucida Console" pitchFamily="49" charset="0"/>
              </a:rPr>
              <a:t>lw</a:t>
            </a:r>
            <a:r>
              <a:rPr lang="en-AU" sz="1600" dirty="0">
                <a:latin typeface="Lucida Console" pitchFamily="49" charset="0"/>
              </a:rPr>
              <a:t> $s1, 4($sp)         # restore $s1 from stack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         </a:t>
            </a:r>
            <a:r>
              <a:rPr lang="en-AU" sz="1600" dirty="0" err="1">
                <a:latin typeface="Lucida Console" pitchFamily="49" charset="0"/>
              </a:rPr>
              <a:t>lw</a:t>
            </a:r>
            <a:r>
              <a:rPr lang="en-AU" sz="1600" dirty="0">
                <a:latin typeface="Lucida Console" pitchFamily="49" charset="0"/>
              </a:rPr>
              <a:t> $s2, 8($sp)         # restore $s2 from stack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         </a:t>
            </a:r>
            <a:r>
              <a:rPr lang="en-AU" sz="1600" dirty="0" err="1">
                <a:latin typeface="Lucida Console" pitchFamily="49" charset="0"/>
              </a:rPr>
              <a:t>lw</a:t>
            </a:r>
            <a:r>
              <a:rPr lang="en-AU" sz="1600" dirty="0">
                <a:latin typeface="Lucida Console" pitchFamily="49" charset="0"/>
              </a:rPr>
              <a:t> $s3,12($sp)         # restore $s3 from stack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         </a:t>
            </a:r>
            <a:r>
              <a:rPr lang="en-AU" sz="1600" dirty="0" err="1">
                <a:latin typeface="Lucida Console" pitchFamily="49" charset="0"/>
              </a:rPr>
              <a:t>lw</a:t>
            </a:r>
            <a:r>
              <a:rPr lang="en-AU" sz="1600" dirty="0">
                <a:latin typeface="Lucida Console" pitchFamily="49" charset="0"/>
              </a:rPr>
              <a:t> $ra,16($sp)         # restore $</a:t>
            </a:r>
            <a:r>
              <a:rPr lang="en-AU" sz="1600" dirty="0" err="1">
                <a:latin typeface="Lucida Console" pitchFamily="49" charset="0"/>
              </a:rPr>
              <a:t>ra</a:t>
            </a:r>
            <a:r>
              <a:rPr lang="en-AU" sz="1600" dirty="0">
                <a:latin typeface="Lucida Console" pitchFamily="49" charset="0"/>
              </a:rPr>
              <a:t> from stack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         </a:t>
            </a:r>
            <a:r>
              <a:rPr lang="en-AU" sz="1600" dirty="0" err="1">
                <a:latin typeface="Lucida Console" pitchFamily="49" charset="0"/>
              </a:rPr>
              <a:t>addi</a:t>
            </a:r>
            <a:r>
              <a:rPr lang="en-AU" sz="1600" dirty="0">
                <a:latin typeface="Lucida Console" pitchFamily="49" charset="0"/>
              </a:rPr>
              <a:t> $</a:t>
            </a:r>
            <a:r>
              <a:rPr lang="en-AU" sz="1600" dirty="0" err="1">
                <a:latin typeface="Lucida Console" pitchFamily="49" charset="0"/>
              </a:rPr>
              <a:t>sp,$sp</a:t>
            </a:r>
            <a:r>
              <a:rPr lang="en-AU" sz="1600" dirty="0">
                <a:latin typeface="Lucida Console" pitchFamily="49" charset="0"/>
              </a:rPr>
              <a:t>, 20       # restore stack pointer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600" dirty="0">
                <a:latin typeface="Lucida Console" pitchFamily="49" charset="0"/>
              </a:rPr>
              <a:t>         </a:t>
            </a:r>
            <a:r>
              <a:rPr lang="en-AU" sz="1600" dirty="0" err="1">
                <a:latin typeface="Lucida Console" pitchFamily="49" charset="0"/>
              </a:rPr>
              <a:t>jr</a:t>
            </a:r>
            <a:r>
              <a:rPr lang="en-AU" sz="1600" dirty="0">
                <a:latin typeface="Lucida Console" pitchFamily="49" charset="0"/>
              </a:rPr>
              <a:t> $</a:t>
            </a:r>
            <a:r>
              <a:rPr lang="en-AU" sz="1600" dirty="0" err="1">
                <a:latin typeface="Lucida Console" pitchFamily="49" charset="0"/>
              </a:rPr>
              <a:t>ra</a:t>
            </a:r>
            <a:r>
              <a:rPr lang="en-AU" sz="1600" dirty="0">
                <a:latin typeface="Lucida Console" pitchFamily="49" charset="0"/>
              </a:rPr>
              <a:t>                 # return to calling routine</a:t>
            </a:r>
          </a:p>
        </p:txBody>
      </p:sp>
      <p:sp>
        <p:nvSpPr>
          <p:cNvPr id="460808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800989"/>
          </a:xfrm>
        </p:spPr>
        <p:txBody>
          <a:bodyPr/>
          <a:lstStyle/>
          <a:p>
            <a:r>
              <a:rPr lang="en-AU" dirty="0"/>
              <a:t>The Full </a:t>
            </a:r>
            <a:r>
              <a:rPr lang="en-AU" dirty="0" smtClean="0"/>
              <a:t>Procedure</a:t>
            </a:r>
            <a:br>
              <a:rPr lang="en-AU" dirty="0" smtClean="0"/>
            </a:br>
            <a:r>
              <a:rPr lang="en-US" dirty="0"/>
              <a:t>(study by yourself-bring questions)</a:t>
            </a:r>
            <a:endParaRPr lang="en-A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6AAB1DAD-D0EC-4F3A-ACFE-E3A0FBAD07A6}" type="slidenum">
              <a:rPr lang="en-AU"/>
              <a:pPr/>
              <a:t>24</a:t>
            </a:fld>
            <a:endParaRPr lang="en-AU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800989"/>
          </a:xfrm>
        </p:spPr>
        <p:txBody>
          <a:bodyPr/>
          <a:lstStyle/>
          <a:p>
            <a:r>
              <a:rPr lang="en-US" dirty="0"/>
              <a:t>Arrays vs. </a:t>
            </a:r>
            <a:r>
              <a:rPr lang="en-US" dirty="0"/>
              <a:t>Pointers</a:t>
            </a:r>
            <a:br>
              <a:rPr lang="en-US" dirty="0"/>
            </a:br>
            <a:r>
              <a:rPr lang="en-US" dirty="0"/>
              <a:t>(study by yourself-bring questions)</a:t>
            </a:r>
            <a:endParaRPr lang="en-AU" dirty="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897812" cy="5111750"/>
          </a:xfrm>
        </p:spPr>
        <p:txBody>
          <a:bodyPr/>
          <a:lstStyle/>
          <a:p>
            <a:r>
              <a:rPr lang="en-US"/>
              <a:t>Array indexing involves</a:t>
            </a:r>
          </a:p>
          <a:p>
            <a:pPr lvl="1"/>
            <a:r>
              <a:rPr lang="en-US"/>
              <a:t>Multiplying index by element size</a:t>
            </a:r>
          </a:p>
          <a:p>
            <a:pPr lvl="1"/>
            <a:r>
              <a:rPr lang="en-US"/>
              <a:t>Adding to array base address</a:t>
            </a:r>
            <a:endParaRPr lang="en-AU"/>
          </a:p>
          <a:p>
            <a:r>
              <a:rPr lang="en-US"/>
              <a:t>Pointers correspond directly to memory addresses</a:t>
            </a:r>
          </a:p>
          <a:p>
            <a:pPr lvl="1"/>
            <a:r>
              <a:rPr lang="en-US"/>
              <a:t>Can avoid indexing complexity</a:t>
            </a: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 rot="5400000">
            <a:off x="7401719" y="1375569"/>
            <a:ext cx="31178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§2.14 Arrays versus Pointers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85778531-2A84-489F-9271-4766465F21F5}" type="slidenum">
              <a:rPr lang="en-AU"/>
              <a:pPr/>
              <a:t>25</a:t>
            </a:fld>
            <a:endParaRPr lang="en-AU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800989"/>
          </a:xfrm>
        </p:spPr>
        <p:txBody>
          <a:bodyPr/>
          <a:lstStyle/>
          <a:p>
            <a:r>
              <a:rPr lang="en-US" dirty="0"/>
              <a:t>Example: Clearing </a:t>
            </a:r>
            <a:r>
              <a:rPr lang="en-US" dirty="0"/>
              <a:t>an Array</a:t>
            </a:r>
            <a:br>
              <a:rPr lang="en-US" dirty="0"/>
            </a:br>
            <a:r>
              <a:rPr lang="en-US" dirty="0"/>
              <a:t>(study by yourself-bring questions)</a:t>
            </a:r>
            <a:endParaRPr lang="en-AU" dirty="0"/>
          </a:p>
        </p:txBody>
      </p:sp>
      <p:graphicFrame>
        <p:nvGraphicFramePr>
          <p:cNvPr id="396291" name="Group 3"/>
          <p:cNvGraphicFramePr>
            <a:graphicFrameLocks noGrp="1"/>
          </p:cNvGraphicFramePr>
          <p:nvPr/>
        </p:nvGraphicFramePr>
        <p:xfrm>
          <a:off x="107950" y="1457325"/>
          <a:ext cx="8928100" cy="4064826"/>
        </p:xfrm>
        <a:graphic>
          <a:graphicData uri="http://schemas.openxmlformats.org/drawingml/2006/table">
            <a:tbl>
              <a:tblPr/>
              <a:tblGrid>
                <a:gridCol w="4392613"/>
                <a:gridCol w="4535487"/>
              </a:tblGrid>
              <a:tr h="1455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clear1(int array[], int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int i;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for (i = 0; i &lt; size; i +=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array[i]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clear2(int *array, int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int *p;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for (p = &amp;array[0]; p &lt; &amp;array[size];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p = p + 1)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*p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move $t0,$zero   # i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loop1: sll $t1,$t0,2    # $t1 = i *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add $t2,$a0,$t1  # $t2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  #   &amp;array[i]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sw $zero, 0($t2) # array[i]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addi $t0,$t0,1   # i = i + 1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slt $t3,$t0,$a1  # $t3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  #   (i &lt; size)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bne $t3,$zero,loop1 # if (…)</a:t>
                      </a:r>
                      <a:b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</a:b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     # goto loop1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move $t0,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$a0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Lucida Console" pitchFamily="49" charset="0"/>
                        </a:rPr>
                        <a:t>    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# p = &amp; array[0]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sll $t1,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$a1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,2   # $t1 = 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size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*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add $t2,$a0,$t1 # $t2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 #   &amp;array[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size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loop2: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sw $zero,0(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$t0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) # 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Memory[p]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addi $t0,$t0,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# 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p = p + 4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slt $t3,$t0,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$t2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# $t3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 #(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p&lt;&amp;array[size]</a:t>
                      </a: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bne $t3,$zero,loop2 # if (…)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     # goto loop2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F7BD693B-484C-4A80-A3D6-84B6AB3B6980}" type="slidenum">
              <a:rPr lang="en-AU"/>
              <a:pPr/>
              <a:t>26</a:t>
            </a:fld>
            <a:endParaRPr lang="en-AU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 - Fallacies</a:t>
            </a:r>
            <a:endParaRPr lang="en-AU" dirty="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Powerful instruction </a:t>
            </a:r>
            <a:r>
              <a:rPr lang="en-US" sz="2800">
                <a:sym typeface="Symbol" pitchFamily="18" charset="2"/>
              </a:rPr>
              <a:t> higher performance</a:t>
            </a:r>
          </a:p>
          <a:p>
            <a:pPr lvl="1"/>
            <a:r>
              <a:rPr lang="en-US" sz="2400">
                <a:sym typeface="Symbol" pitchFamily="18" charset="2"/>
              </a:rPr>
              <a:t>Fewer instructions required</a:t>
            </a:r>
          </a:p>
          <a:p>
            <a:pPr lvl="1"/>
            <a:r>
              <a:rPr lang="en-US" sz="2400">
                <a:sym typeface="Symbol" pitchFamily="18" charset="2"/>
              </a:rPr>
              <a:t>But complex instructions are hard to implement</a:t>
            </a:r>
          </a:p>
          <a:p>
            <a:pPr lvl="2"/>
            <a:r>
              <a:rPr lang="en-US" sz="2000">
                <a:sym typeface="Symbol" pitchFamily="18" charset="2"/>
              </a:rPr>
              <a:t>May slow down all instructions, including simple ones</a:t>
            </a:r>
          </a:p>
          <a:p>
            <a:pPr lvl="1"/>
            <a:r>
              <a:rPr lang="en-US" sz="2400">
                <a:sym typeface="Symbol" pitchFamily="18" charset="2"/>
              </a:rPr>
              <a:t>Compilers are good at making fast code from simple instructions</a:t>
            </a:r>
          </a:p>
          <a:p>
            <a:r>
              <a:rPr lang="en-US" sz="2800">
                <a:sym typeface="Symbol" pitchFamily="18" charset="2"/>
              </a:rPr>
              <a:t>Use assembly code for high performance</a:t>
            </a:r>
          </a:p>
          <a:p>
            <a:pPr lvl="1"/>
            <a:r>
              <a:rPr lang="en-US" sz="2400">
                <a:sym typeface="Symbol" pitchFamily="18" charset="2"/>
              </a:rPr>
              <a:t>But modern compilers are better at dealing with modern processors</a:t>
            </a:r>
          </a:p>
          <a:p>
            <a:pPr lvl="1"/>
            <a:r>
              <a:rPr lang="en-US" sz="2400">
                <a:sym typeface="Symbol" pitchFamily="18" charset="2"/>
              </a:rPr>
              <a:t>More lines of code  more errors and less productivity</a:t>
            </a:r>
          </a:p>
        </p:txBody>
      </p:sp>
      <p:sp>
        <p:nvSpPr>
          <p:cNvPr id="408580" name="Text Box 4"/>
          <p:cNvSpPr txBox="1">
            <a:spLocks noChangeArrowheads="1"/>
          </p:cNvSpPr>
          <p:nvPr/>
        </p:nvSpPr>
        <p:spPr bwMode="auto">
          <a:xfrm rot="5400000">
            <a:off x="7509669" y="1267619"/>
            <a:ext cx="29019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§2.18 Fallacies and Pitfalls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3A284659-E713-45D6-8F28-2147C4B96E0C}" type="slidenum">
              <a:rPr lang="en-AU"/>
              <a:pPr/>
              <a:t>27</a:t>
            </a:fld>
            <a:endParaRPr lang="en-AU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Conclusion - Pitfalls</a:t>
            </a:r>
            <a:endParaRPr lang="en-AU" dirty="0"/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3784626"/>
          </a:xfrm>
        </p:spPr>
        <p:txBody>
          <a:bodyPr/>
          <a:lstStyle/>
          <a:p>
            <a:r>
              <a:rPr lang="en-US" dirty="0"/>
              <a:t>Sequential words are not at sequential addresses</a:t>
            </a:r>
          </a:p>
          <a:p>
            <a:pPr lvl="1"/>
            <a:r>
              <a:rPr lang="en-US" dirty="0"/>
              <a:t>Increment by 4, not by 1!</a:t>
            </a:r>
          </a:p>
          <a:p>
            <a:r>
              <a:rPr lang="en-US" dirty="0"/>
              <a:t>Keeping a pointer to an automatic variable after procedure returns</a:t>
            </a:r>
          </a:p>
          <a:p>
            <a:pPr lvl="1"/>
            <a:r>
              <a:rPr lang="en-US" dirty="0"/>
              <a:t>e.g., passing pointer back via an argument</a:t>
            </a:r>
          </a:p>
          <a:p>
            <a:pPr lvl="1"/>
            <a:r>
              <a:rPr lang="en-US" dirty="0"/>
              <a:t>Pointer becomes invalid when stack </a:t>
            </a:r>
            <a:r>
              <a:rPr lang="en-US" dirty="0" smtClean="0"/>
              <a:t>popped</a:t>
            </a:r>
          </a:p>
          <a:p>
            <a:r>
              <a:rPr lang="en-AU" dirty="0" smtClean="0"/>
              <a:t>Backward compatibility </a:t>
            </a:r>
            <a:r>
              <a:rPr lang="en-US" dirty="0" smtClean="0">
                <a:sym typeface="Symbol" pitchFamily="18" charset="2"/>
              </a:rPr>
              <a:t> instruction set doesn’t change</a:t>
            </a:r>
          </a:p>
          <a:p>
            <a:pPr lvl="1"/>
            <a:r>
              <a:rPr lang="en-AU" dirty="0" smtClean="0">
                <a:sym typeface="Symbol" pitchFamily="18" charset="2"/>
              </a:rPr>
              <a:t>But they do accrete more instructions</a:t>
            </a:r>
          </a:p>
          <a:p>
            <a:pPr lvl="1"/>
            <a:endParaRPr lang="en-AU" dirty="0"/>
          </a:p>
        </p:txBody>
      </p:sp>
      <p:pic>
        <p:nvPicPr>
          <p:cNvPr id="5" name="Picture 6" descr="f02-43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4460547"/>
            <a:ext cx="2971800" cy="2061239"/>
          </a:xfrm>
          <a:prstGeom prst="rect">
            <a:avLst/>
          </a:prstGeom>
          <a:noFill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29400" y="5638800"/>
            <a:ext cx="2087563" cy="27699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AU" sz="1200" dirty="0"/>
              <a:t>x86 instruction set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5BAF43C8-F02A-4C19-A61F-C2CBDF637549}" type="slidenum">
              <a:rPr lang="en-AU"/>
              <a:pPr/>
              <a:t>28</a:t>
            </a:fld>
            <a:endParaRPr lang="en-AU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Conclusion - Concluding </a:t>
            </a:r>
            <a:r>
              <a:rPr lang="en-US" dirty="0"/>
              <a:t>Remarks</a:t>
            </a:r>
            <a:endParaRPr lang="en-AU" dirty="0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4674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Design principles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hlink"/>
                </a:solidFill>
              </a:rPr>
              <a:t>1.</a:t>
            </a:r>
            <a:r>
              <a:rPr lang="en-US" dirty="0"/>
              <a:t>	Simplicity favors regularity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hlink"/>
                </a:solidFill>
              </a:rPr>
              <a:t>2.</a:t>
            </a:r>
            <a:r>
              <a:rPr lang="en-US" dirty="0"/>
              <a:t>	Smaller is faster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hlink"/>
                </a:solidFill>
              </a:rPr>
              <a:t>3.</a:t>
            </a:r>
            <a:r>
              <a:rPr lang="en-US" dirty="0"/>
              <a:t>	Make the common case fast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chemeClr val="hlink"/>
                </a:solidFill>
              </a:rPr>
              <a:t>4.</a:t>
            </a:r>
            <a:r>
              <a:rPr lang="en-US" dirty="0" smtClean="0"/>
              <a:t>	Good </a:t>
            </a:r>
            <a:r>
              <a:rPr lang="en-US" dirty="0"/>
              <a:t>design demands </a:t>
            </a:r>
            <a:r>
              <a:rPr lang="en-US" dirty="0" smtClean="0"/>
              <a:t>good compromises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Layers of software/hardware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Compiler, assembler, hardware</a:t>
            </a:r>
          </a:p>
          <a:p>
            <a:pPr>
              <a:lnSpc>
                <a:spcPct val="90000"/>
              </a:lnSpc>
            </a:pPr>
            <a:r>
              <a:rPr lang="en-US" dirty="0"/>
              <a:t>MIPS: typical of RISC </a:t>
            </a:r>
            <a:r>
              <a:rPr lang="en-US" dirty="0" smtClean="0"/>
              <a:t>ISAs</a:t>
            </a:r>
          </a:p>
          <a:p>
            <a:r>
              <a:rPr lang="en-US" dirty="0" smtClean="0"/>
              <a:t>Measure MIPS instruction </a:t>
            </a:r>
            <a:r>
              <a:rPr lang="en-US" dirty="0" smtClean="0"/>
              <a:t>executions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in </a:t>
            </a:r>
            <a:r>
              <a:rPr lang="en-US" dirty="0" smtClean="0"/>
              <a:t>benchmark </a:t>
            </a:r>
            <a:r>
              <a:rPr lang="en-US" dirty="0" smtClean="0"/>
              <a:t>programs</a:t>
            </a:r>
            <a:endParaRPr lang="en-US" dirty="0" smtClean="0"/>
          </a:p>
        </p:txBody>
      </p:sp>
      <p:sp>
        <p:nvSpPr>
          <p:cNvPr id="412676" name="Text Box 4"/>
          <p:cNvSpPr txBox="1">
            <a:spLocks noChangeArrowheads="1"/>
          </p:cNvSpPr>
          <p:nvPr/>
        </p:nvSpPr>
        <p:spPr bwMode="auto">
          <a:xfrm rot="5400000">
            <a:off x="7490619" y="1286669"/>
            <a:ext cx="29400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§2.19 Concluding Remarks</a:t>
            </a:r>
          </a:p>
        </p:txBody>
      </p:sp>
      <p:graphicFrame>
        <p:nvGraphicFramePr>
          <p:cNvPr id="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122753"/>
              </p:ext>
            </p:extLst>
          </p:nvPr>
        </p:nvGraphicFramePr>
        <p:xfrm>
          <a:off x="6065520" y="3718560"/>
          <a:ext cx="2879884" cy="2606040"/>
        </p:xfrm>
        <a:graphic>
          <a:graphicData uri="http://schemas.openxmlformats.org/drawingml/2006/table">
            <a:tbl>
              <a:tblPr/>
              <a:tblGrid>
                <a:gridCol w="661026"/>
                <a:gridCol w="1160943"/>
                <a:gridCol w="420833"/>
                <a:gridCol w="637082"/>
              </a:tblGrid>
              <a:tr h="121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Instruction class</a:t>
                      </a:r>
                      <a:endParaRPr kumimoji="0" lang="en-A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MIPS examples</a:t>
                      </a:r>
                      <a:endParaRPr kumimoji="0" lang="en-A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SPEC2006 </a:t>
                      </a: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endParaRPr kumimoji="0" lang="en-A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SPEC2006 FP</a:t>
                      </a:r>
                      <a:endParaRPr kumimoji="0" lang="en-A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65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Arithmetic</a:t>
                      </a:r>
                      <a:endParaRPr kumimoji="0" lang="en-A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add, sub, addi</a:t>
                      </a:r>
                      <a:endParaRPr kumimoji="0" lang="en-A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16%</a:t>
                      </a:r>
                      <a:endParaRPr kumimoji="0" lang="en-A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48%</a:t>
                      </a:r>
                      <a:endParaRPr kumimoji="0" lang="en-A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Data transfer</a:t>
                      </a:r>
                      <a:endParaRPr kumimoji="0" lang="en-A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lw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sw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lb, </a:t>
                      </a: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lbu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lh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lhu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sb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lui</a:t>
                      </a:r>
                      <a:endParaRPr kumimoji="0" lang="en-A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35%</a:t>
                      </a:r>
                      <a:endParaRPr kumimoji="0" lang="en-A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36%</a:t>
                      </a:r>
                      <a:endParaRPr kumimoji="0" lang="en-A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Logical</a:t>
                      </a:r>
                      <a:endParaRPr kumimoji="0" lang="en-A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and, or, nor, andi, ori, sll, srl</a:t>
                      </a:r>
                      <a:endParaRPr kumimoji="0" lang="en-A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12%</a:t>
                      </a:r>
                      <a:endParaRPr kumimoji="0" lang="en-A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4%</a:t>
                      </a:r>
                      <a:endParaRPr kumimoji="0" lang="en-A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Cond. Branch</a:t>
                      </a:r>
                      <a:endParaRPr kumimoji="0" lang="en-A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beq, bne, slt, slti, sltiu</a:t>
                      </a:r>
                      <a:endParaRPr kumimoji="0" lang="en-A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34%</a:t>
                      </a:r>
                      <a:endParaRPr kumimoji="0" lang="en-A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8%</a:t>
                      </a:r>
                      <a:endParaRPr kumimoji="0" lang="en-A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65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Jump</a:t>
                      </a:r>
                      <a:endParaRPr kumimoji="0" lang="en-A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j, jr, jal</a:t>
                      </a:r>
                      <a:endParaRPr kumimoji="0" lang="en-A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2%</a:t>
                      </a:r>
                      <a:endParaRPr kumimoji="0" lang="en-A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0%</a:t>
                      </a:r>
                      <a:endParaRPr kumimoji="0" lang="en-A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1528624"/>
          </a:xfrm>
        </p:spPr>
        <p:txBody>
          <a:bodyPr/>
          <a:lstStyle/>
          <a:p>
            <a:r>
              <a:rPr lang="en-US" dirty="0" smtClean="0"/>
              <a:t>We start Ch 3 – Arithmetic for Computers</a:t>
            </a:r>
          </a:p>
          <a:p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2B3EF8FE-45D2-427B-8CE1-CBBF3002A464}" type="slidenum">
              <a:rPr lang="en-AU"/>
              <a:pPr/>
              <a:t>3</a:t>
            </a:fld>
            <a:endParaRPr lang="en-AU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Byte/Halfword Operations</a:t>
            </a:r>
            <a:endParaRPr lang="en-AU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5105400"/>
          </a:xfrm>
        </p:spPr>
        <p:txBody>
          <a:bodyPr/>
          <a:lstStyle/>
          <a:p>
            <a:r>
              <a:rPr lang="en-US" dirty="0"/>
              <a:t>Could use bitwise operations</a:t>
            </a:r>
          </a:p>
          <a:p>
            <a:r>
              <a:rPr lang="en-US" dirty="0"/>
              <a:t>MIPS byte/</a:t>
            </a:r>
            <a:r>
              <a:rPr lang="en-US" dirty="0" err="1"/>
              <a:t>halfword</a:t>
            </a:r>
            <a:r>
              <a:rPr lang="en-US" dirty="0"/>
              <a:t> load/store</a:t>
            </a:r>
          </a:p>
          <a:p>
            <a:pPr lvl="1"/>
            <a:r>
              <a:rPr lang="en-US" dirty="0"/>
              <a:t>String processing is a common case</a:t>
            </a:r>
          </a:p>
          <a:p>
            <a:pPr>
              <a:buFont typeface="Wingdings" pitchFamily="2" charset="2"/>
              <a:buNone/>
            </a:pPr>
            <a:r>
              <a:rPr lang="en-US" sz="2600" dirty="0">
                <a:latin typeface="Lucida Console" pitchFamily="49" charset="0"/>
              </a:rPr>
              <a:t>lb </a:t>
            </a:r>
            <a:r>
              <a:rPr lang="en-US" sz="2600" dirty="0" err="1">
                <a:latin typeface="Lucida Console" pitchFamily="49" charset="0"/>
              </a:rPr>
              <a:t>rt</a:t>
            </a:r>
            <a:r>
              <a:rPr lang="en-US" sz="2600" dirty="0">
                <a:latin typeface="Lucida Console" pitchFamily="49" charset="0"/>
              </a:rPr>
              <a:t>, offset(</a:t>
            </a:r>
            <a:r>
              <a:rPr lang="en-US" sz="2600" dirty="0" err="1">
                <a:latin typeface="Lucida Console" pitchFamily="49" charset="0"/>
              </a:rPr>
              <a:t>rs</a:t>
            </a:r>
            <a:r>
              <a:rPr lang="en-US" sz="2600" dirty="0">
                <a:latin typeface="Lucida Console" pitchFamily="49" charset="0"/>
              </a:rPr>
              <a:t>)     </a:t>
            </a:r>
            <a:r>
              <a:rPr lang="en-US" sz="2600" dirty="0" err="1">
                <a:latin typeface="Lucida Console" pitchFamily="49" charset="0"/>
              </a:rPr>
              <a:t>lh</a:t>
            </a:r>
            <a:r>
              <a:rPr lang="en-US" sz="2600" dirty="0">
                <a:latin typeface="Lucida Console" pitchFamily="49" charset="0"/>
              </a:rPr>
              <a:t> </a:t>
            </a:r>
            <a:r>
              <a:rPr lang="en-US" sz="2600" dirty="0" err="1">
                <a:latin typeface="Lucida Console" pitchFamily="49" charset="0"/>
              </a:rPr>
              <a:t>rt</a:t>
            </a:r>
            <a:r>
              <a:rPr lang="en-US" sz="2600" dirty="0">
                <a:latin typeface="Lucida Console" pitchFamily="49" charset="0"/>
              </a:rPr>
              <a:t>, offset(</a:t>
            </a:r>
            <a:r>
              <a:rPr lang="en-US" sz="2600" dirty="0" err="1">
                <a:latin typeface="Lucida Console" pitchFamily="49" charset="0"/>
              </a:rPr>
              <a:t>rs</a:t>
            </a:r>
            <a:r>
              <a:rPr lang="en-US" sz="2600" dirty="0">
                <a:latin typeface="Lucida Console" pitchFamily="49" charset="0"/>
              </a:rPr>
              <a:t>)</a:t>
            </a:r>
          </a:p>
          <a:p>
            <a:pPr lvl="1"/>
            <a:r>
              <a:rPr lang="en-US" dirty="0"/>
              <a:t>Sign extend to 32 bits in </a:t>
            </a:r>
            <a:r>
              <a:rPr lang="en-US" dirty="0" err="1"/>
              <a:t>rt</a:t>
            </a: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sz="2600" dirty="0" err="1">
                <a:latin typeface="Lucida Console" pitchFamily="49" charset="0"/>
              </a:rPr>
              <a:t>lbu</a:t>
            </a:r>
            <a:r>
              <a:rPr lang="en-US" sz="2600" dirty="0">
                <a:latin typeface="Lucida Console" pitchFamily="49" charset="0"/>
              </a:rPr>
              <a:t> </a:t>
            </a:r>
            <a:r>
              <a:rPr lang="en-US" sz="2600" dirty="0" err="1">
                <a:latin typeface="Lucida Console" pitchFamily="49" charset="0"/>
              </a:rPr>
              <a:t>rt</a:t>
            </a:r>
            <a:r>
              <a:rPr lang="en-US" sz="2600" dirty="0">
                <a:latin typeface="Lucida Console" pitchFamily="49" charset="0"/>
              </a:rPr>
              <a:t>, offset(</a:t>
            </a:r>
            <a:r>
              <a:rPr lang="en-US" sz="2600" dirty="0" err="1">
                <a:latin typeface="Lucida Console" pitchFamily="49" charset="0"/>
              </a:rPr>
              <a:t>rs</a:t>
            </a:r>
            <a:r>
              <a:rPr lang="en-US" sz="2600" dirty="0">
                <a:latin typeface="Lucida Console" pitchFamily="49" charset="0"/>
              </a:rPr>
              <a:t>)    </a:t>
            </a:r>
            <a:r>
              <a:rPr lang="en-US" sz="2600" dirty="0" err="1">
                <a:latin typeface="Lucida Console" pitchFamily="49" charset="0"/>
              </a:rPr>
              <a:t>lhu</a:t>
            </a:r>
            <a:r>
              <a:rPr lang="en-US" sz="2600" dirty="0">
                <a:latin typeface="Lucida Console" pitchFamily="49" charset="0"/>
              </a:rPr>
              <a:t> </a:t>
            </a:r>
            <a:r>
              <a:rPr lang="en-US" sz="2600" dirty="0" err="1">
                <a:latin typeface="Lucida Console" pitchFamily="49" charset="0"/>
              </a:rPr>
              <a:t>rt</a:t>
            </a:r>
            <a:r>
              <a:rPr lang="en-US" sz="2600" dirty="0">
                <a:latin typeface="Lucida Console" pitchFamily="49" charset="0"/>
              </a:rPr>
              <a:t>, offset(</a:t>
            </a:r>
            <a:r>
              <a:rPr lang="en-US" sz="2600" dirty="0" err="1">
                <a:latin typeface="Lucida Console" pitchFamily="49" charset="0"/>
              </a:rPr>
              <a:t>rs</a:t>
            </a:r>
            <a:r>
              <a:rPr lang="en-US" sz="2600" dirty="0">
                <a:latin typeface="Lucida Console" pitchFamily="49" charset="0"/>
              </a:rPr>
              <a:t>)</a:t>
            </a:r>
          </a:p>
          <a:p>
            <a:pPr lvl="1"/>
            <a:r>
              <a:rPr lang="en-US" dirty="0"/>
              <a:t>Zero extend to 32 bits in </a:t>
            </a:r>
            <a:r>
              <a:rPr lang="en-US" dirty="0" err="1"/>
              <a:t>rt</a:t>
            </a: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sz="2600" dirty="0" err="1">
                <a:latin typeface="Lucida Console" pitchFamily="49" charset="0"/>
              </a:rPr>
              <a:t>sb</a:t>
            </a:r>
            <a:r>
              <a:rPr lang="en-US" sz="2600" dirty="0">
                <a:latin typeface="Lucida Console" pitchFamily="49" charset="0"/>
              </a:rPr>
              <a:t> </a:t>
            </a:r>
            <a:r>
              <a:rPr lang="en-US" sz="2600" dirty="0" err="1">
                <a:latin typeface="Lucida Console" pitchFamily="49" charset="0"/>
              </a:rPr>
              <a:t>rt</a:t>
            </a:r>
            <a:r>
              <a:rPr lang="en-US" sz="2600" dirty="0">
                <a:latin typeface="Lucida Console" pitchFamily="49" charset="0"/>
              </a:rPr>
              <a:t>, offset(</a:t>
            </a:r>
            <a:r>
              <a:rPr lang="en-US" sz="2600" dirty="0" err="1">
                <a:latin typeface="Lucida Console" pitchFamily="49" charset="0"/>
              </a:rPr>
              <a:t>rs</a:t>
            </a:r>
            <a:r>
              <a:rPr lang="en-US" sz="2600" dirty="0">
                <a:latin typeface="Lucida Console" pitchFamily="49" charset="0"/>
              </a:rPr>
              <a:t>)     </a:t>
            </a:r>
            <a:r>
              <a:rPr lang="en-US" sz="2600" dirty="0" err="1">
                <a:latin typeface="Lucida Console" pitchFamily="49" charset="0"/>
              </a:rPr>
              <a:t>sh</a:t>
            </a:r>
            <a:r>
              <a:rPr lang="en-US" sz="2600" dirty="0">
                <a:latin typeface="Lucida Console" pitchFamily="49" charset="0"/>
              </a:rPr>
              <a:t> </a:t>
            </a:r>
            <a:r>
              <a:rPr lang="en-US" sz="2600" dirty="0" err="1">
                <a:latin typeface="Lucida Console" pitchFamily="49" charset="0"/>
              </a:rPr>
              <a:t>rt</a:t>
            </a:r>
            <a:r>
              <a:rPr lang="en-US" sz="2600" dirty="0">
                <a:latin typeface="Lucida Console" pitchFamily="49" charset="0"/>
              </a:rPr>
              <a:t>, offset(</a:t>
            </a:r>
            <a:r>
              <a:rPr lang="en-US" sz="2600" dirty="0" err="1">
                <a:latin typeface="Lucida Console" pitchFamily="49" charset="0"/>
              </a:rPr>
              <a:t>rs</a:t>
            </a:r>
            <a:r>
              <a:rPr lang="en-US" sz="2600" dirty="0">
                <a:latin typeface="Lucida Console" pitchFamily="49" charset="0"/>
              </a:rPr>
              <a:t>)</a:t>
            </a:r>
          </a:p>
          <a:p>
            <a:pPr lvl="1"/>
            <a:r>
              <a:rPr lang="en-US" dirty="0"/>
              <a:t>Store just rightmost byte/</a:t>
            </a:r>
            <a:r>
              <a:rPr lang="en-US" dirty="0" err="1"/>
              <a:t>halfword</a:t>
            </a:r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092AAFDF-9278-4B0C-AC34-ACBFAEA40018}" type="slidenum">
              <a:rPr lang="en-AU"/>
              <a:pPr/>
              <a:t>4</a:t>
            </a:fld>
            <a:endParaRPr lang="en-AU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Copy Example</a:t>
            </a:r>
            <a:endParaRPr lang="en-AU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5029200"/>
          </a:xfrm>
        </p:spPr>
        <p:txBody>
          <a:bodyPr/>
          <a:lstStyle/>
          <a:p>
            <a:r>
              <a:rPr lang="en-US" dirty="0"/>
              <a:t>C code (naïve):</a:t>
            </a:r>
          </a:p>
          <a:p>
            <a:pPr lvl="1"/>
            <a:r>
              <a:rPr lang="en-US" dirty="0"/>
              <a:t>Null-terminated string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Lucida Console" pitchFamily="49" charset="0"/>
              </a:rPr>
              <a:t>	void </a:t>
            </a:r>
            <a:r>
              <a:rPr lang="en-US" sz="2800" dirty="0" err="1">
                <a:latin typeface="Lucida Console" pitchFamily="49" charset="0"/>
              </a:rPr>
              <a:t>strcpy</a:t>
            </a:r>
            <a:r>
              <a:rPr lang="en-US" sz="2800" dirty="0">
                <a:latin typeface="Lucida Console" pitchFamily="49" charset="0"/>
              </a:rPr>
              <a:t> (char x[], char y[])</a:t>
            </a:r>
            <a:br>
              <a:rPr lang="en-US" sz="2800" dirty="0">
                <a:latin typeface="Lucida Console" pitchFamily="49" charset="0"/>
              </a:rPr>
            </a:br>
            <a:r>
              <a:rPr lang="en-US" sz="2800" dirty="0">
                <a:latin typeface="Lucida Console" pitchFamily="49" charset="0"/>
              </a:rPr>
              <a:t>{ </a:t>
            </a:r>
            <a:r>
              <a:rPr lang="en-US" sz="2800" dirty="0" err="1">
                <a:latin typeface="Lucida Console" pitchFamily="49" charset="0"/>
              </a:rPr>
              <a:t>int</a:t>
            </a:r>
            <a:r>
              <a:rPr lang="en-US" sz="2800" dirty="0">
                <a:latin typeface="Lucida Console" pitchFamily="49" charset="0"/>
              </a:rPr>
              <a:t> </a:t>
            </a:r>
            <a:r>
              <a:rPr lang="en-US" sz="2800" dirty="0" err="1">
                <a:latin typeface="Lucida Console" pitchFamily="49" charset="0"/>
              </a:rPr>
              <a:t>i</a:t>
            </a:r>
            <a:r>
              <a:rPr lang="en-US" sz="2800" dirty="0">
                <a:latin typeface="Lucida Console" pitchFamily="49" charset="0"/>
              </a:rPr>
              <a:t>;</a:t>
            </a:r>
            <a:br>
              <a:rPr lang="en-US" sz="2800" dirty="0">
                <a:latin typeface="Lucida Console" pitchFamily="49" charset="0"/>
              </a:rPr>
            </a:br>
            <a:r>
              <a:rPr lang="en-US" sz="2800" dirty="0">
                <a:latin typeface="Lucida Console" pitchFamily="49" charset="0"/>
              </a:rPr>
              <a:t>  </a:t>
            </a:r>
            <a:r>
              <a:rPr lang="en-US" sz="2800" dirty="0" err="1">
                <a:latin typeface="Lucida Console" pitchFamily="49" charset="0"/>
              </a:rPr>
              <a:t>i</a:t>
            </a:r>
            <a:r>
              <a:rPr lang="en-US" sz="2800" dirty="0">
                <a:latin typeface="Lucida Console" pitchFamily="49" charset="0"/>
              </a:rPr>
              <a:t> = 0;</a:t>
            </a:r>
            <a:br>
              <a:rPr lang="en-US" sz="2800" dirty="0">
                <a:latin typeface="Lucida Console" pitchFamily="49" charset="0"/>
              </a:rPr>
            </a:br>
            <a:r>
              <a:rPr lang="en-US" sz="2800" dirty="0">
                <a:latin typeface="Lucida Console" pitchFamily="49" charset="0"/>
              </a:rPr>
              <a:t>  while ((x[</a:t>
            </a:r>
            <a:r>
              <a:rPr lang="en-US" sz="2800" dirty="0" err="1">
                <a:latin typeface="Lucida Console" pitchFamily="49" charset="0"/>
              </a:rPr>
              <a:t>i</a:t>
            </a:r>
            <a:r>
              <a:rPr lang="en-US" sz="2800" dirty="0">
                <a:latin typeface="Lucida Console" pitchFamily="49" charset="0"/>
              </a:rPr>
              <a:t>]=y[</a:t>
            </a:r>
            <a:r>
              <a:rPr lang="en-US" sz="2800" dirty="0" err="1">
                <a:latin typeface="Lucida Console" pitchFamily="49" charset="0"/>
              </a:rPr>
              <a:t>i</a:t>
            </a:r>
            <a:r>
              <a:rPr lang="en-US" sz="2800" dirty="0">
                <a:latin typeface="Lucida Console" pitchFamily="49" charset="0"/>
              </a:rPr>
              <a:t>])!='\0')</a:t>
            </a:r>
            <a:br>
              <a:rPr lang="en-US" sz="2800" dirty="0">
                <a:latin typeface="Lucida Console" pitchFamily="49" charset="0"/>
              </a:rPr>
            </a:br>
            <a:r>
              <a:rPr lang="en-US" sz="2800" dirty="0">
                <a:latin typeface="Lucida Console" pitchFamily="49" charset="0"/>
              </a:rPr>
              <a:t>    </a:t>
            </a:r>
            <a:r>
              <a:rPr lang="en-US" sz="2800" dirty="0" err="1">
                <a:latin typeface="Lucida Console" pitchFamily="49" charset="0"/>
              </a:rPr>
              <a:t>i</a:t>
            </a:r>
            <a:r>
              <a:rPr lang="en-US" sz="2800" dirty="0">
                <a:latin typeface="Lucida Console" pitchFamily="49" charset="0"/>
              </a:rPr>
              <a:t> += 1;</a:t>
            </a:r>
            <a:br>
              <a:rPr lang="en-US" sz="2800" dirty="0">
                <a:latin typeface="Lucida Console" pitchFamily="49" charset="0"/>
              </a:rPr>
            </a:br>
            <a:r>
              <a:rPr lang="en-US" sz="2800" dirty="0">
                <a:latin typeface="Lucida Console" pitchFamily="49" charset="0"/>
              </a:rPr>
              <a:t>}</a:t>
            </a:r>
          </a:p>
          <a:p>
            <a:pPr lvl="1"/>
            <a:r>
              <a:rPr lang="en-US" dirty="0"/>
              <a:t>Addresses of x, y in $a0, $a1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in $s0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DD3E46D8-5E0A-4DDB-8BF4-A707A3261A29}" type="slidenum">
              <a:rPr lang="en-AU"/>
              <a:pPr/>
              <a:t>5</a:t>
            </a:fld>
            <a:endParaRPr lang="en-AU"/>
          </a:p>
        </p:txBody>
      </p:sp>
      <p:grpSp>
        <p:nvGrpSpPr>
          <p:cNvPr id="2" name="Group 14"/>
          <p:cNvGrpSpPr/>
          <p:nvPr/>
        </p:nvGrpSpPr>
        <p:grpSpPr>
          <a:xfrm>
            <a:off x="685800" y="2209800"/>
            <a:ext cx="7620000" cy="3505200"/>
            <a:chOff x="1009650" y="1657350"/>
            <a:chExt cx="7477125" cy="3867150"/>
          </a:xfrm>
        </p:grpSpPr>
        <p:sp>
          <p:nvSpPr>
            <p:cNvPr id="324612" name="Rectangle 4"/>
            <p:cNvSpPr>
              <a:spLocks noChangeArrowheads="1"/>
            </p:cNvSpPr>
            <p:nvPr/>
          </p:nvSpPr>
          <p:spPr bwMode="auto">
            <a:xfrm>
              <a:off x="1009650" y="1657350"/>
              <a:ext cx="7477125" cy="2794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13" name="Rectangle 5"/>
            <p:cNvSpPr>
              <a:spLocks noChangeArrowheads="1"/>
            </p:cNvSpPr>
            <p:nvPr/>
          </p:nvSpPr>
          <p:spPr bwMode="auto">
            <a:xfrm>
              <a:off x="1009650" y="1936750"/>
              <a:ext cx="7477125" cy="5461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14" name="Rectangle 6"/>
            <p:cNvSpPr>
              <a:spLocks noChangeArrowheads="1"/>
            </p:cNvSpPr>
            <p:nvPr/>
          </p:nvSpPr>
          <p:spPr bwMode="auto">
            <a:xfrm>
              <a:off x="1009650" y="2482850"/>
              <a:ext cx="7477125" cy="2794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15" name="Rectangle 7"/>
            <p:cNvSpPr>
              <a:spLocks noChangeArrowheads="1"/>
            </p:cNvSpPr>
            <p:nvPr/>
          </p:nvSpPr>
          <p:spPr bwMode="auto">
            <a:xfrm>
              <a:off x="1009650" y="2762250"/>
              <a:ext cx="7477125" cy="53975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16" name="Rectangle 8"/>
            <p:cNvSpPr>
              <a:spLocks noChangeArrowheads="1"/>
            </p:cNvSpPr>
            <p:nvPr/>
          </p:nvSpPr>
          <p:spPr bwMode="auto">
            <a:xfrm>
              <a:off x="1009650" y="3302000"/>
              <a:ext cx="7477125" cy="558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17" name="Rectangle 9"/>
            <p:cNvSpPr>
              <a:spLocks noChangeArrowheads="1"/>
            </p:cNvSpPr>
            <p:nvPr/>
          </p:nvSpPr>
          <p:spPr bwMode="auto">
            <a:xfrm>
              <a:off x="1009650" y="3860800"/>
              <a:ext cx="7477125" cy="27305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18" name="Rectangle 10"/>
            <p:cNvSpPr>
              <a:spLocks noChangeArrowheads="1"/>
            </p:cNvSpPr>
            <p:nvPr/>
          </p:nvSpPr>
          <p:spPr bwMode="auto">
            <a:xfrm>
              <a:off x="1009650" y="4133850"/>
              <a:ext cx="7477125" cy="55245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19" name="Rectangle 11"/>
            <p:cNvSpPr>
              <a:spLocks noChangeArrowheads="1"/>
            </p:cNvSpPr>
            <p:nvPr/>
          </p:nvSpPr>
          <p:spPr bwMode="auto">
            <a:xfrm>
              <a:off x="1009650" y="4686300"/>
              <a:ext cx="7477125" cy="55245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20" name="Rectangle 12"/>
            <p:cNvSpPr>
              <a:spLocks noChangeArrowheads="1"/>
            </p:cNvSpPr>
            <p:nvPr/>
          </p:nvSpPr>
          <p:spPr bwMode="auto">
            <a:xfrm>
              <a:off x="1009650" y="5238750"/>
              <a:ext cx="7477125" cy="28575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Copy Example</a:t>
            </a:r>
            <a:endParaRPr lang="en-AU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53400" cy="4109330"/>
          </a:xfrm>
        </p:spPr>
        <p:txBody>
          <a:bodyPr/>
          <a:lstStyle/>
          <a:p>
            <a:r>
              <a:rPr lang="en-US" sz="2800" dirty="0"/>
              <a:t>MIPS code: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Lucida Console" pitchFamily="49" charset="0"/>
              </a:rPr>
              <a:t>	</a:t>
            </a:r>
            <a:r>
              <a:rPr lang="en-US" sz="1800" dirty="0" err="1">
                <a:latin typeface="Lucida Console" pitchFamily="49" charset="0"/>
              </a:rPr>
              <a:t>strcpy</a:t>
            </a:r>
            <a:r>
              <a:rPr lang="en-US" sz="1800" dirty="0">
                <a:latin typeface="Lucida Console" pitchFamily="49" charset="0"/>
              </a:rPr>
              <a:t>:</a:t>
            </a:r>
            <a:br>
              <a:rPr lang="en-US" sz="1800" dirty="0">
                <a:latin typeface="Lucida Console" pitchFamily="49" charset="0"/>
              </a:rPr>
            </a:br>
            <a:r>
              <a:rPr lang="en-US" sz="1800" dirty="0">
                <a:latin typeface="Lucida Console" pitchFamily="49" charset="0"/>
              </a:rPr>
              <a:t>    </a:t>
            </a:r>
            <a:r>
              <a:rPr lang="en-US" sz="1800" dirty="0" err="1">
                <a:latin typeface="Lucida Console" pitchFamily="49" charset="0"/>
              </a:rPr>
              <a:t>addi</a:t>
            </a:r>
            <a:r>
              <a:rPr lang="en-US" sz="1800" dirty="0">
                <a:latin typeface="Lucida Console" pitchFamily="49" charset="0"/>
              </a:rPr>
              <a:t> $sp, $sp, -4      # adjust stack for 1 item</a:t>
            </a:r>
            <a:br>
              <a:rPr lang="en-US" sz="1800" dirty="0">
                <a:latin typeface="Lucida Console" pitchFamily="49" charset="0"/>
              </a:rPr>
            </a:br>
            <a:r>
              <a:rPr lang="en-US" sz="1800" dirty="0">
                <a:latin typeface="Lucida Console" pitchFamily="49" charset="0"/>
              </a:rPr>
              <a:t>    </a:t>
            </a:r>
            <a:r>
              <a:rPr lang="en-US" sz="1800" dirty="0" err="1">
                <a:latin typeface="Lucida Console" pitchFamily="49" charset="0"/>
              </a:rPr>
              <a:t>sw</a:t>
            </a:r>
            <a:r>
              <a:rPr lang="en-US" sz="1800" dirty="0">
                <a:latin typeface="Lucida Console" pitchFamily="49" charset="0"/>
              </a:rPr>
              <a:t>   $s0, 0($sp)       # save $s0</a:t>
            </a:r>
            <a:br>
              <a:rPr lang="en-US" sz="1800" dirty="0">
                <a:latin typeface="Lucida Console" pitchFamily="49" charset="0"/>
              </a:rPr>
            </a:br>
            <a:r>
              <a:rPr lang="en-US" sz="1800" dirty="0">
                <a:latin typeface="Lucida Console" pitchFamily="49" charset="0"/>
              </a:rPr>
              <a:t>    add  $s0, $zero, $zero # </a:t>
            </a:r>
            <a:r>
              <a:rPr lang="en-US" sz="1800" dirty="0" err="1">
                <a:latin typeface="Lucida Console" pitchFamily="49" charset="0"/>
              </a:rPr>
              <a:t>i</a:t>
            </a:r>
            <a:r>
              <a:rPr lang="en-US" sz="1800" dirty="0">
                <a:latin typeface="Lucida Console" pitchFamily="49" charset="0"/>
              </a:rPr>
              <a:t> = 0</a:t>
            </a:r>
            <a:br>
              <a:rPr lang="en-US" sz="1800" dirty="0">
                <a:latin typeface="Lucida Console" pitchFamily="49" charset="0"/>
              </a:rPr>
            </a:br>
            <a:r>
              <a:rPr lang="en-US" sz="1800" dirty="0">
                <a:latin typeface="Lucida Console" pitchFamily="49" charset="0"/>
              </a:rPr>
              <a:t>L1: add  $t1, $s0, $a1     # </a:t>
            </a:r>
            <a:r>
              <a:rPr lang="en-US" sz="1800" dirty="0" err="1">
                <a:latin typeface="Lucida Console" pitchFamily="49" charset="0"/>
              </a:rPr>
              <a:t>addr</a:t>
            </a:r>
            <a:r>
              <a:rPr lang="en-US" sz="1800" dirty="0">
                <a:latin typeface="Lucida Console" pitchFamily="49" charset="0"/>
              </a:rPr>
              <a:t> of y[</a:t>
            </a:r>
            <a:r>
              <a:rPr lang="en-US" sz="1800" dirty="0" err="1">
                <a:latin typeface="Lucida Console" pitchFamily="49" charset="0"/>
              </a:rPr>
              <a:t>i</a:t>
            </a:r>
            <a:r>
              <a:rPr lang="en-US" sz="1800" dirty="0">
                <a:latin typeface="Lucida Console" pitchFamily="49" charset="0"/>
              </a:rPr>
              <a:t>] in $t1</a:t>
            </a:r>
            <a:br>
              <a:rPr lang="en-US" sz="1800" dirty="0">
                <a:latin typeface="Lucida Console" pitchFamily="49" charset="0"/>
              </a:rPr>
            </a:br>
            <a:r>
              <a:rPr lang="en-US" sz="1800" dirty="0">
                <a:latin typeface="Lucida Console" pitchFamily="49" charset="0"/>
              </a:rPr>
              <a:t>    </a:t>
            </a:r>
            <a:r>
              <a:rPr lang="en-US" sz="1800" dirty="0" err="1">
                <a:latin typeface="Lucida Console" pitchFamily="49" charset="0"/>
              </a:rPr>
              <a:t>lbu</a:t>
            </a:r>
            <a:r>
              <a:rPr lang="en-US" sz="1800" dirty="0">
                <a:latin typeface="Lucida Console" pitchFamily="49" charset="0"/>
              </a:rPr>
              <a:t>  $t2, 0($t1)       # $t2 = y[</a:t>
            </a:r>
            <a:r>
              <a:rPr lang="en-US" sz="1800" dirty="0" err="1">
                <a:latin typeface="Lucida Console" pitchFamily="49" charset="0"/>
              </a:rPr>
              <a:t>i</a:t>
            </a:r>
            <a:r>
              <a:rPr lang="en-US" sz="1800" dirty="0">
                <a:latin typeface="Lucida Console" pitchFamily="49" charset="0"/>
              </a:rPr>
              <a:t>]</a:t>
            </a:r>
            <a:br>
              <a:rPr lang="en-US" sz="1800" dirty="0">
                <a:latin typeface="Lucida Console" pitchFamily="49" charset="0"/>
              </a:rPr>
            </a:br>
            <a:r>
              <a:rPr lang="en-US" sz="1800" dirty="0">
                <a:latin typeface="Lucida Console" pitchFamily="49" charset="0"/>
              </a:rPr>
              <a:t>    add  $t3, $s0, $a0     # </a:t>
            </a:r>
            <a:r>
              <a:rPr lang="en-US" sz="1800" dirty="0" err="1">
                <a:latin typeface="Lucida Console" pitchFamily="49" charset="0"/>
              </a:rPr>
              <a:t>addr</a:t>
            </a:r>
            <a:r>
              <a:rPr lang="en-US" sz="1800" dirty="0">
                <a:latin typeface="Lucida Console" pitchFamily="49" charset="0"/>
              </a:rPr>
              <a:t> of x[</a:t>
            </a:r>
            <a:r>
              <a:rPr lang="en-US" sz="1800" dirty="0" err="1">
                <a:latin typeface="Lucida Console" pitchFamily="49" charset="0"/>
              </a:rPr>
              <a:t>i</a:t>
            </a:r>
            <a:r>
              <a:rPr lang="en-US" sz="1800" dirty="0">
                <a:latin typeface="Lucida Console" pitchFamily="49" charset="0"/>
              </a:rPr>
              <a:t>] in $t3</a:t>
            </a:r>
            <a:br>
              <a:rPr lang="en-US" sz="1800" dirty="0">
                <a:latin typeface="Lucida Console" pitchFamily="49" charset="0"/>
              </a:rPr>
            </a:br>
            <a:r>
              <a:rPr lang="en-US" sz="1800" dirty="0">
                <a:latin typeface="Lucida Console" pitchFamily="49" charset="0"/>
              </a:rPr>
              <a:t>    </a:t>
            </a:r>
            <a:r>
              <a:rPr lang="en-US" sz="1800" dirty="0" err="1">
                <a:latin typeface="Lucida Console" pitchFamily="49" charset="0"/>
              </a:rPr>
              <a:t>sb</a:t>
            </a:r>
            <a:r>
              <a:rPr lang="en-US" sz="1800" dirty="0">
                <a:latin typeface="Lucida Console" pitchFamily="49" charset="0"/>
              </a:rPr>
              <a:t>   $t2, 0($t3)       # x[</a:t>
            </a:r>
            <a:r>
              <a:rPr lang="en-US" sz="1800" dirty="0" err="1">
                <a:latin typeface="Lucida Console" pitchFamily="49" charset="0"/>
              </a:rPr>
              <a:t>i</a:t>
            </a:r>
            <a:r>
              <a:rPr lang="en-US" sz="1800" dirty="0">
                <a:latin typeface="Lucida Console" pitchFamily="49" charset="0"/>
              </a:rPr>
              <a:t>] = y[</a:t>
            </a:r>
            <a:r>
              <a:rPr lang="en-US" sz="1800" dirty="0" err="1">
                <a:latin typeface="Lucida Console" pitchFamily="49" charset="0"/>
              </a:rPr>
              <a:t>i</a:t>
            </a:r>
            <a:r>
              <a:rPr lang="en-US" sz="1800" dirty="0">
                <a:latin typeface="Lucida Console" pitchFamily="49" charset="0"/>
              </a:rPr>
              <a:t>]</a:t>
            </a:r>
            <a:br>
              <a:rPr lang="en-US" sz="1800" dirty="0">
                <a:latin typeface="Lucida Console" pitchFamily="49" charset="0"/>
              </a:rPr>
            </a:br>
            <a:r>
              <a:rPr lang="en-US" sz="1800" dirty="0">
                <a:latin typeface="Lucida Console" pitchFamily="49" charset="0"/>
              </a:rPr>
              <a:t>    </a:t>
            </a:r>
            <a:r>
              <a:rPr lang="en-US" sz="1800" dirty="0" err="1">
                <a:latin typeface="Lucida Console" pitchFamily="49" charset="0"/>
              </a:rPr>
              <a:t>beq</a:t>
            </a:r>
            <a:r>
              <a:rPr lang="en-US" sz="1800" dirty="0">
                <a:latin typeface="Lucida Console" pitchFamily="49" charset="0"/>
              </a:rPr>
              <a:t>  $t2, $zero, L2    # exit loop if y[</a:t>
            </a:r>
            <a:r>
              <a:rPr lang="en-US" sz="1800" dirty="0" err="1">
                <a:latin typeface="Lucida Console" pitchFamily="49" charset="0"/>
              </a:rPr>
              <a:t>i</a:t>
            </a:r>
            <a:r>
              <a:rPr lang="en-US" sz="1800" dirty="0">
                <a:latin typeface="Lucida Console" pitchFamily="49" charset="0"/>
              </a:rPr>
              <a:t>] == 0  </a:t>
            </a:r>
            <a:br>
              <a:rPr lang="en-US" sz="1800" dirty="0">
                <a:latin typeface="Lucida Console" pitchFamily="49" charset="0"/>
              </a:rPr>
            </a:br>
            <a:r>
              <a:rPr lang="en-US" sz="1800" dirty="0">
                <a:latin typeface="Lucida Console" pitchFamily="49" charset="0"/>
              </a:rPr>
              <a:t>    </a:t>
            </a:r>
            <a:r>
              <a:rPr lang="en-US" sz="1800" dirty="0" err="1">
                <a:latin typeface="Lucida Console" pitchFamily="49" charset="0"/>
              </a:rPr>
              <a:t>addi</a:t>
            </a:r>
            <a:r>
              <a:rPr lang="en-US" sz="1800" dirty="0">
                <a:latin typeface="Lucida Console" pitchFamily="49" charset="0"/>
              </a:rPr>
              <a:t> $s0, $s0, 1       # </a:t>
            </a:r>
            <a:r>
              <a:rPr lang="en-US" sz="1800" dirty="0" err="1">
                <a:latin typeface="Lucida Console" pitchFamily="49" charset="0"/>
              </a:rPr>
              <a:t>i</a:t>
            </a:r>
            <a:r>
              <a:rPr lang="en-US" sz="1800" dirty="0">
                <a:latin typeface="Lucida Console" pitchFamily="49" charset="0"/>
              </a:rPr>
              <a:t> = </a:t>
            </a:r>
            <a:r>
              <a:rPr lang="en-US" sz="1800" dirty="0" err="1">
                <a:latin typeface="Lucida Console" pitchFamily="49" charset="0"/>
              </a:rPr>
              <a:t>i</a:t>
            </a:r>
            <a:r>
              <a:rPr lang="en-US" sz="1800" dirty="0">
                <a:latin typeface="Lucida Console" pitchFamily="49" charset="0"/>
              </a:rPr>
              <a:t> + 1</a:t>
            </a:r>
            <a:br>
              <a:rPr lang="en-US" sz="1800" dirty="0">
                <a:latin typeface="Lucida Console" pitchFamily="49" charset="0"/>
              </a:rPr>
            </a:br>
            <a:r>
              <a:rPr lang="en-US" sz="1800" dirty="0">
                <a:latin typeface="Lucida Console" pitchFamily="49" charset="0"/>
              </a:rPr>
              <a:t>    j    L1                # next iteration of loop</a:t>
            </a:r>
            <a:br>
              <a:rPr lang="en-US" sz="1800" dirty="0">
                <a:latin typeface="Lucida Console" pitchFamily="49" charset="0"/>
              </a:rPr>
            </a:br>
            <a:r>
              <a:rPr lang="en-US" sz="1800" dirty="0">
                <a:latin typeface="Lucida Console" pitchFamily="49" charset="0"/>
              </a:rPr>
              <a:t>L2: </a:t>
            </a:r>
            <a:r>
              <a:rPr lang="en-US" sz="1800" dirty="0" err="1">
                <a:latin typeface="Lucida Console" pitchFamily="49" charset="0"/>
              </a:rPr>
              <a:t>lw</a:t>
            </a:r>
            <a:r>
              <a:rPr lang="en-US" sz="1800" dirty="0">
                <a:latin typeface="Lucida Console" pitchFamily="49" charset="0"/>
              </a:rPr>
              <a:t>   $s0, 0($sp)       # restore saved $s0</a:t>
            </a:r>
            <a:br>
              <a:rPr lang="en-US" sz="1800" dirty="0">
                <a:latin typeface="Lucida Console" pitchFamily="49" charset="0"/>
              </a:rPr>
            </a:br>
            <a:r>
              <a:rPr lang="en-US" sz="1800" dirty="0">
                <a:latin typeface="Lucida Console" pitchFamily="49" charset="0"/>
              </a:rPr>
              <a:t>    </a:t>
            </a:r>
            <a:r>
              <a:rPr lang="en-US" sz="1800" dirty="0" err="1">
                <a:latin typeface="Lucida Console" pitchFamily="49" charset="0"/>
              </a:rPr>
              <a:t>addi</a:t>
            </a:r>
            <a:r>
              <a:rPr lang="en-US" sz="1800" dirty="0">
                <a:latin typeface="Lucida Console" pitchFamily="49" charset="0"/>
              </a:rPr>
              <a:t> $sp, $sp, 4       # pop 1 item from stack</a:t>
            </a:r>
            <a:br>
              <a:rPr lang="en-US" sz="1800" dirty="0">
                <a:latin typeface="Lucida Console" pitchFamily="49" charset="0"/>
              </a:rPr>
            </a:br>
            <a:r>
              <a:rPr lang="en-US" sz="1800" dirty="0">
                <a:latin typeface="Lucida Console" pitchFamily="49" charset="0"/>
              </a:rPr>
              <a:t>    </a:t>
            </a:r>
            <a:r>
              <a:rPr lang="en-US" sz="1800" dirty="0" err="1">
                <a:latin typeface="Lucida Console" pitchFamily="49" charset="0"/>
              </a:rPr>
              <a:t>jr</a:t>
            </a:r>
            <a:r>
              <a:rPr lang="en-US" sz="1800" dirty="0">
                <a:latin typeface="Lucida Console" pitchFamily="49" charset="0"/>
              </a:rPr>
              <a:t>   $</a:t>
            </a:r>
            <a:r>
              <a:rPr lang="en-US" sz="1800" dirty="0" err="1">
                <a:latin typeface="Lucida Console" pitchFamily="49" charset="0"/>
              </a:rPr>
              <a:t>ra</a:t>
            </a:r>
            <a:r>
              <a:rPr lang="en-US" sz="1800" dirty="0">
                <a:latin typeface="Lucida Console" pitchFamily="49" charset="0"/>
              </a:rPr>
              <a:t>               # and return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95800" y="226874"/>
            <a:ext cx="4572000" cy="1754326"/>
          </a:xfrm>
          <a:prstGeom prst="rect">
            <a:avLst/>
          </a:prstGeom>
          <a:solidFill>
            <a:srgbClr val="C6E6A2"/>
          </a:solidFill>
        </p:spPr>
        <p:txBody>
          <a:bodyPr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void </a:t>
            </a:r>
            <a:r>
              <a:rPr lang="en-US" dirty="0" err="1" smtClean="0">
                <a:latin typeface="Lucida Console" pitchFamily="49" charset="0"/>
              </a:rPr>
              <a:t>strcpy</a:t>
            </a:r>
            <a:r>
              <a:rPr lang="en-US" dirty="0" smtClean="0">
                <a:latin typeface="Lucida Console" pitchFamily="49" charset="0"/>
              </a:rPr>
              <a:t> (char x[],char y[])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{ </a:t>
            </a:r>
            <a:r>
              <a:rPr lang="en-US" dirty="0" err="1" smtClean="0"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;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 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= 0;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  while ((x[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]=y[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])!='\0')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   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+= 1;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33634F69-309F-4263-9B6F-458E1C499512}" type="slidenum">
              <a:rPr lang="en-AU"/>
              <a:pPr/>
              <a:t>6</a:t>
            </a:fld>
            <a:endParaRPr lang="en-AU"/>
          </a:p>
        </p:txBody>
      </p:sp>
      <p:sp>
        <p:nvSpPr>
          <p:cNvPr id="326667" name="Rectangle 11"/>
          <p:cNvSpPr>
            <a:spLocks noChangeArrowheads="1"/>
          </p:cNvSpPr>
          <p:nvPr/>
        </p:nvSpPr>
        <p:spPr bwMode="auto">
          <a:xfrm>
            <a:off x="3363913" y="4868863"/>
            <a:ext cx="2570162" cy="4111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660" name="Text Box 4"/>
          <p:cNvSpPr txBox="1">
            <a:spLocks noChangeArrowheads="1"/>
          </p:cNvSpPr>
          <p:nvPr/>
        </p:nvSpPr>
        <p:spPr bwMode="auto">
          <a:xfrm>
            <a:off x="3363913" y="4873625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0000 0000 0111 1101 0000 0000 0000 0000</a:t>
            </a:r>
            <a:endParaRPr lang="en-AU" sz="2000"/>
          </a:p>
        </p:txBody>
      </p:sp>
      <p:sp>
        <p:nvSpPr>
          <p:cNvPr id="326668" name="Rectangle 12"/>
          <p:cNvSpPr>
            <a:spLocks noChangeArrowheads="1"/>
          </p:cNvSpPr>
          <p:nvPr/>
        </p:nvSpPr>
        <p:spPr bwMode="auto">
          <a:xfrm>
            <a:off x="5934075" y="5516563"/>
            <a:ext cx="2633663" cy="4111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66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32-bit Constants</a:t>
            </a:r>
            <a:endParaRPr lang="en-AU"/>
          </a:p>
        </p:txBody>
      </p:sp>
      <p:sp>
        <p:nvSpPr>
          <p:cNvPr id="32666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3455987"/>
          </a:xfrm>
        </p:spPr>
        <p:txBody>
          <a:bodyPr/>
          <a:lstStyle/>
          <a:p>
            <a:r>
              <a:rPr lang="en-US"/>
              <a:t>Most constants are small</a:t>
            </a:r>
          </a:p>
          <a:p>
            <a:pPr lvl="1"/>
            <a:r>
              <a:rPr lang="en-US"/>
              <a:t>16-bit immediate is sufficient</a:t>
            </a:r>
          </a:p>
          <a:p>
            <a:r>
              <a:rPr lang="en-US"/>
              <a:t>For the occasional 32-bit constant</a:t>
            </a:r>
          </a:p>
          <a:p>
            <a:pPr>
              <a:buFont typeface="Wingdings" pitchFamily="2" charset="2"/>
              <a:buNone/>
            </a:pPr>
            <a:r>
              <a:rPr lang="en-US"/>
              <a:t>	</a:t>
            </a:r>
            <a:r>
              <a:rPr lang="en-US">
                <a:latin typeface="Lucida Console" pitchFamily="49" charset="0"/>
              </a:rPr>
              <a:t>lui rt, constant</a:t>
            </a:r>
          </a:p>
          <a:p>
            <a:pPr lvl="1"/>
            <a:r>
              <a:rPr lang="en-US"/>
              <a:t>Copies 16-bit constant to left 16 bits of rt</a:t>
            </a:r>
          </a:p>
          <a:p>
            <a:pPr lvl="1"/>
            <a:r>
              <a:rPr lang="en-US"/>
              <a:t>Clears right 16 bits of rt to 0</a:t>
            </a:r>
            <a:endParaRPr lang="en-AU"/>
          </a:p>
        </p:txBody>
      </p:sp>
      <p:sp>
        <p:nvSpPr>
          <p:cNvPr id="326661" name="Text Box 5"/>
          <p:cNvSpPr txBox="1">
            <a:spLocks noChangeArrowheads="1"/>
          </p:cNvSpPr>
          <p:nvPr/>
        </p:nvSpPr>
        <p:spPr bwMode="auto">
          <a:xfrm>
            <a:off x="107950" y="4879975"/>
            <a:ext cx="20351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>
                <a:latin typeface="Lucida Console" pitchFamily="49" charset="0"/>
              </a:rPr>
              <a:t>lhi $s0, 61</a:t>
            </a:r>
            <a:endParaRPr lang="en-AU" sz="2200">
              <a:latin typeface="Lucida Console" pitchFamily="49" charset="0"/>
            </a:endParaRPr>
          </a:p>
        </p:txBody>
      </p:sp>
      <p:sp>
        <p:nvSpPr>
          <p:cNvPr id="326662" name="Text Box 6"/>
          <p:cNvSpPr txBox="1">
            <a:spLocks noChangeArrowheads="1"/>
          </p:cNvSpPr>
          <p:nvPr/>
        </p:nvSpPr>
        <p:spPr bwMode="auto">
          <a:xfrm>
            <a:off x="3363913" y="5521325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0000 0000 0111 1101 0000 1001 0000 0000</a:t>
            </a:r>
            <a:endParaRPr lang="en-AU" sz="2000"/>
          </a:p>
        </p:txBody>
      </p:sp>
      <p:sp>
        <p:nvSpPr>
          <p:cNvPr id="326663" name="Text Box 7"/>
          <p:cNvSpPr txBox="1">
            <a:spLocks noChangeArrowheads="1"/>
          </p:cNvSpPr>
          <p:nvPr/>
        </p:nvSpPr>
        <p:spPr bwMode="auto">
          <a:xfrm>
            <a:off x="107950" y="5527675"/>
            <a:ext cx="32131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>
                <a:latin typeface="Lucida Console" pitchFamily="49" charset="0"/>
              </a:rPr>
              <a:t>ori $s0, $s0, 2304</a:t>
            </a:r>
            <a:endParaRPr lang="en-AU" sz="2200">
              <a:latin typeface="Lucida Console" pitchFamily="49" charset="0"/>
            </a:endParaRPr>
          </a:p>
        </p:txBody>
      </p:sp>
      <p:sp>
        <p:nvSpPr>
          <p:cNvPr id="326664" name="Text Box 8"/>
          <p:cNvSpPr txBox="1">
            <a:spLocks noChangeArrowheads="1"/>
          </p:cNvSpPr>
          <p:nvPr/>
        </p:nvSpPr>
        <p:spPr bwMode="auto">
          <a:xfrm rot="5400000">
            <a:off x="5757069" y="3020219"/>
            <a:ext cx="64071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§2.10 MIPS Addressing for 32-Bit Immediates and Addresses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BE6D6070-F1CC-4AE6-A129-08FE95FBFEBE}" type="slidenum">
              <a:rPr lang="en-AU"/>
              <a:pPr/>
              <a:t>7</a:t>
            </a:fld>
            <a:endParaRPr lang="en-AU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Addressing</a:t>
            </a:r>
            <a:endParaRPr lang="en-AU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76350"/>
            <a:ext cx="8270875" cy="2381250"/>
          </a:xfrm>
        </p:spPr>
        <p:txBody>
          <a:bodyPr/>
          <a:lstStyle/>
          <a:p>
            <a:r>
              <a:rPr lang="en-US" dirty="0"/>
              <a:t>Branch instructions specify</a:t>
            </a:r>
          </a:p>
          <a:p>
            <a:pPr lvl="1"/>
            <a:r>
              <a:rPr lang="en-US" dirty="0" err="1"/>
              <a:t>Opcode</a:t>
            </a:r>
            <a:r>
              <a:rPr lang="en-US" dirty="0"/>
              <a:t>, two registers, target address</a:t>
            </a:r>
          </a:p>
          <a:p>
            <a:r>
              <a:rPr lang="en-US" dirty="0"/>
              <a:t>Most branch targets are near branch</a:t>
            </a:r>
          </a:p>
          <a:p>
            <a:pPr lvl="1"/>
            <a:r>
              <a:rPr lang="en-US" dirty="0"/>
              <a:t>Forward or backward</a:t>
            </a:r>
            <a:endParaRPr lang="en-AU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03350" y="3341687"/>
            <a:ext cx="6913563" cy="773113"/>
            <a:chOff x="884" y="981"/>
            <a:chExt cx="4355" cy="487"/>
          </a:xfrm>
        </p:grpSpPr>
        <p:sp>
          <p:nvSpPr>
            <p:cNvPr id="328709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328710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328711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328712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constant or address</a:t>
              </a:r>
              <a:endParaRPr lang="en-AU" sz="2000"/>
            </a:p>
          </p:txBody>
        </p:sp>
        <p:sp>
          <p:nvSpPr>
            <p:cNvPr id="328713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328714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5 bits</a:t>
              </a:r>
              <a:endParaRPr lang="en-AU" sz="1600" dirty="0"/>
            </a:p>
          </p:txBody>
        </p:sp>
        <p:sp>
          <p:nvSpPr>
            <p:cNvPr id="328715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328716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16 bits</a:t>
              </a:r>
              <a:endParaRPr lang="en-AU" sz="1600"/>
            </a:p>
          </p:txBody>
        </p:sp>
      </p:grpSp>
      <p:sp>
        <p:nvSpPr>
          <p:cNvPr id="328717" name="Rectangle 13"/>
          <p:cNvSpPr>
            <a:spLocks noChangeArrowheads="1"/>
          </p:cNvSpPr>
          <p:nvPr/>
        </p:nvSpPr>
        <p:spPr bwMode="auto">
          <a:xfrm>
            <a:off x="609600" y="3581400"/>
            <a:ext cx="8229600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BE6D6070-F1CC-4AE6-A129-08FE95FBFEBE}" type="slidenum">
              <a:rPr lang="en-AU"/>
              <a:pPr/>
              <a:t>8</a:t>
            </a:fld>
            <a:endParaRPr lang="en-AU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Addressing</a:t>
            </a:r>
            <a:endParaRPr lang="en-AU"/>
          </a:p>
        </p:txBody>
      </p:sp>
      <p:sp>
        <p:nvSpPr>
          <p:cNvPr id="328717" name="Rectangle 13"/>
          <p:cNvSpPr>
            <a:spLocks noChangeArrowheads="1"/>
          </p:cNvSpPr>
          <p:nvPr/>
        </p:nvSpPr>
        <p:spPr bwMode="auto">
          <a:xfrm>
            <a:off x="457200" y="990600"/>
            <a:ext cx="8382000" cy="549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 smtClean="0"/>
              <a:t>PC-relative addressing</a:t>
            </a:r>
          </a:p>
          <a:p>
            <a:pPr lvl="2" indent="-457200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</a:pPr>
            <a:r>
              <a:rPr lang="en-US" sz="2800" dirty="0" smtClean="0"/>
              <a:t>Increment the PC with an offset relative to the address of the following PC instruction (i.e. PC+4) as opposed to the current instruction</a:t>
            </a:r>
          </a:p>
          <a:p>
            <a:pPr lvl="2" indent="-4572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Char char="•"/>
            </a:pPr>
            <a:endParaRPr lang="en-US" sz="2800" dirty="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smtClean="0"/>
              <a:t>PC-relative </a:t>
            </a:r>
            <a:r>
              <a:rPr lang="en-US" sz="2800" dirty="0" smtClean="0"/>
              <a:t>addresses refer to the number of words to the next instruction instead of the number of </a:t>
            </a:r>
            <a:r>
              <a:rPr lang="en-US" sz="2800" dirty="0"/>
              <a:t>bytes.</a:t>
            </a:r>
          </a:p>
          <a:p>
            <a:pPr lvl="2" indent="-457200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</a:pPr>
            <a:r>
              <a:rPr lang="en-US" sz="2800" dirty="0" smtClean="0"/>
              <a:t>To Target address = PC + offset × 4</a:t>
            </a:r>
            <a:r>
              <a:rPr lang="en-US" sz="2800" dirty="0"/>
              <a:t>	</a:t>
            </a:r>
          </a:p>
          <a:p>
            <a:pPr lvl="2" indent="-457200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</a:pPr>
            <a:r>
              <a:rPr lang="en-US" sz="2800" dirty="0" smtClean="0"/>
              <a:t>Shift Left the PC by 2 first, then add offset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200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5B4B9DF0-7962-430D-AC79-B8CE7B7C4DB5}" type="slidenum">
              <a:rPr lang="en-AU"/>
              <a:pPr/>
              <a:t>9</a:t>
            </a:fld>
            <a:endParaRPr lang="en-AU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Jump Addressing</a:t>
            </a:r>
            <a:endParaRPr lang="en-AU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57313"/>
            <a:ext cx="8270875" cy="1843087"/>
          </a:xfrm>
        </p:spPr>
        <p:txBody>
          <a:bodyPr/>
          <a:lstStyle/>
          <a:p>
            <a:r>
              <a:rPr lang="en-US" dirty="0"/>
              <a:t>Jump (</a:t>
            </a:r>
            <a:r>
              <a:rPr lang="en-US" dirty="0">
                <a:latin typeface="Lucida Console" pitchFamily="49" charset="0"/>
              </a:rPr>
              <a:t>j</a:t>
            </a:r>
            <a:r>
              <a:rPr lang="en-US" dirty="0"/>
              <a:t> and </a:t>
            </a:r>
            <a:r>
              <a:rPr lang="en-US" dirty="0" err="1">
                <a:latin typeface="Lucida Console" pitchFamily="49" charset="0"/>
              </a:rPr>
              <a:t>jal</a:t>
            </a:r>
            <a:r>
              <a:rPr lang="en-US" dirty="0"/>
              <a:t>) targets could be anywhere in text segment</a:t>
            </a:r>
          </a:p>
          <a:p>
            <a:pPr lvl="1"/>
            <a:r>
              <a:rPr lang="en-US" dirty="0"/>
              <a:t>Encode full address in instruction</a:t>
            </a:r>
            <a:endParaRPr lang="en-AU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9200" y="2843212"/>
            <a:ext cx="7097713" cy="1195388"/>
            <a:chOff x="884" y="2356"/>
            <a:chExt cx="4355" cy="487"/>
          </a:xfrm>
        </p:grpSpPr>
        <p:sp>
          <p:nvSpPr>
            <p:cNvPr id="330757" name="Text Box 5"/>
            <p:cNvSpPr txBox="1">
              <a:spLocks noChangeArrowheads="1"/>
            </p:cNvSpPr>
            <p:nvPr/>
          </p:nvSpPr>
          <p:spPr bwMode="auto">
            <a:xfrm>
              <a:off x="884" y="2356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330758" name="Text Box 6"/>
            <p:cNvSpPr txBox="1">
              <a:spLocks noChangeArrowheads="1"/>
            </p:cNvSpPr>
            <p:nvPr/>
          </p:nvSpPr>
          <p:spPr bwMode="auto">
            <a:xfrm>
              <a:off x="1701" y="2356"/>
              <a:ext cx="353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address</a:t>
              </a:r>
              <a:endParaRPr lang="en-AU" sz="2000"/>
            </a:p>
          </p:txBody>
        </p:sp>
        <p:sp>
          <p:nvSpPr>
            <p:cNvPr id="330759" name="Text Box 7"/>
            <p:cNvSpPr txBox="1">
              <a:spLocks noChangeArrowheads="1"/>
            </p:cNvSpPr>
            <p:nvPr/>
          </p:nvSpPr>
          <p:spPr bwMode="auto">
            <a:xfrm>
              <a:off x="1067" y="2631"/>
              <a:ext cx="4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330760" name="Text Box 8"/>
            <p:cNvSpPr txBox="1">
              <a:spLocks noChangeArrowheads="1"/>
            </p:cNvSpPr>
            <p:nvPr/>
          </p:nvSpPr>
          <p:spPr bwMode="auto">
            <a:xfrm>
              <a:off x="3244" y="2617"/>
              <a:ext cx="4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26 bits</a:t>
              </a:r>
              <a:endParaRPr lang="en-AU" sz="1600"/>
            </a:p>
          </p:txBody>
        </p:sp>
      </p:grpSp>
      <p:sp>
        <p:nvSpPr>
          <p:cNvPr id="330761" name="Rectangle 9"/>
          <p:cNvSpPr>
            <a:spLocks noChangeArrowheads="1"/>
          </p:cNvSpPr>
          <p:nvPr/>
        </p:nvSpPr>
        <p:spPr bwMode="auto">
          <a:xfrm>
            <a:off x="684213" y="4076701"/>
            <a:ext cx="7697788" cy="2095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rmAutofit fontScale="92500" lnSpcReduction="10000"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 dirty="0"/>
              <a:t>(Pseudo)Direct jump addressing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 dirty="0"/>
              <a:t>Target address = PC</a:t>
            </a:r>
            <a:r>
              <a:rPr lang="en-US" sz="2800" baseline="-25000" dirty="0"/>
              <a:t>31…28</a:t>
            </a:r>
            <a:r>
              <a:rPr lang="en-US" sz="2800" dirty="0"/>
              <a:t> : (address × 4</a:t>
            </a:r>
            <a:r>
              <a:rPr lang="en-US" sz="2800" dirty="0" smtClean="0"/>
              <a:t>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 dirty="0" smtClean="0"/>
              <a:t>When jump address is 26 bits of the instruction concatenated with the upper bits of the PC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jicse43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mjicse43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jicse43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jicse43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Pages>47</Pages>
  <Words>2762</Words>
  <Application>Microsoft Office PowerPoint</Application>
  <PresentationFormat>Letter Paper (8.5x11 in)</PresentationFormat>
  <Paragraphs>477</Paragraphs>
  <Slides>29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mjicse431</vt:lpstr>
      <vt:lpstr>Chapter 2</vt:lpstr>
      <vt:lpstr>Character Data</vt:lpstr>
      <vt:lpstr>Byte/Halfword Operations</vt:lpstr>
      <vt:lpstr>String Copy Example</vt:lpstr>
      <vt:lpstr>String Copy Example</vt:lpstr>
      <vt:lpstr>32-bit Constants</vt:lpstr>
      <vt:lpstr>Branch Addressing</vt:lpstr>
      <vt:lpstr>Branch Addressing</vt:lpstr>
      <vt:lpstr>Jump Addressing</vt:lpstr>
      <vt:lpstr>Target Addressing Example</vt:lpstr>
      <vt:lpstr>Branching Far Away</vt:lpstr>
      <vt:lpstr>Addressing Mode Summary</vt:lpstr>
      <vt:lpstr>Translation and Startup</vt:lpstr>
      <vt:lpstr>Assembler Pseudoinstructions</vt:lpstr>
      <vt:lpstr>Producing an Object Module</vt:lpstr>
      <vt:lpstr>Linking Object Modules</vt:lpstr>
      <vt:lpstr>Loading a Program</vt:lpstr>
      <vt:lpstr>Dynamic Linking</vt:lpstr>
      <vt:lpstr>C Sort Example  (study by yourself-bring questions)</vt:lpstr>
      <vt:lpstr>The Procedure Swap (study by yourself-bring questions)</vt:lpstr>
      <vt:lpstr>The Sort Procedure in C (study by yourself-bring questions)</vt:lpstr>
      <vt:lpstr>The Procedure Body (study by yourself-bring questions)</vt:lpstr>
      <vt:lpstr>The Full Procedure (study by yourself-bring questions)</vt:lpstr>
      <vt:lpstr>Arrays vs. Pointers (study by yourself-bring questions)</vt:lpstr>
      <vt:lpstr>Example: Clearing an Array (study by yourself-bring questions)</vt:lpstr>
      <vt:lpstr>In Conclusion - Fallacies</vt:lpstr>
      <vt:lpstr>In Conclusion - Pitfalls</vt:lpstr>
      <vt:lpstr>In Conclusion - Concluding Remarks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431. Computer Architecture</dc:title>
  <dc:subject>Lecture 01</dc:subject>
  <dc:creator>Janie Irwin</dc:creator>
  <cp:keywords/>
  <dc:description/>
  <cp:lastModifiedBy>Stark-jfaculty</cp:lastModifiedBy>
  <cp:revision>425</cp:revision>
  <cp:lastPrinted>1997-08-27T08:28:34Z</cp:lastPrinted>
  <dcterms:created xsi:type="dcterms:W3CDTF">1997-08-19T16:58:46Z</dcterms:created>
  <dcterms:modified xsi:type="dcterms:W3CDTF">2015-01-31T16:45:44Z</dcterms:modified>
</cp:coreProperties>
</file>