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5"/>
  </p:notesMasterIdLst>
  <p:handoutMasterIdLst>
    <p:handoutMasterId r:id="rId26"/>
  </p:handoutMasterIdLst>
  <p:sldIdLst>
    <p:sldId id="327" r:id="rId2"/>
    <p:sldId id="399" r:id="rId3"/>
    <p:sldId id="378" r:id="rId4"/>
    <p:sldId id="379" r:id="rId5"/>
    <p:sldId id="387" r:id="rId6"/>
    <p:sldId id="389" r:id="rId7"/>
    <p:sldId id="388" r:id="rId8"/>
    <p:sldId id="329" r:id="rId9"/>
    <p:sldId id="380" r:id="rId10"/>
    <p:sldId id="383" r:id="rId11"/>
    <p:sldId id="392" r:id="rId12"/>
    <p:sldId id="393" r:id="rId13"/>
    <p:sldId id="385" r:id="rId14"/>
    <p:sldId id="386" r:id="rId15"/>
    <p:sldId id="390" r:id="rId16"/>
    <p:sldId id="391" r:id="rId17"/>
    <p:sldId id="382" r:id="rId18"/>
    <p:sldId id="395" r:id="rId19"/>
    <p:sldId id="334" r:id="rId20"/>
    <p:sldId id="398" r:id="rId21"/>
    <p:sldId id="396" r:id="rId22"/>
    <p:sldId id="397" r:id="rId23"/>
    <p:sldId id="394" r:id="rId24"/>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6A2"/>
    <a:srgbClr val="F99163"/>
    <a:srgbClr val="FFFFB3"/>
    <a:srgbClr val="009900"/>
    <a:srgbClr val="00A091"/>
    <a:srgbClr val="51DC00"/>
    <a:srgbClr val="8901F3"/>
    <a:srgbClr val="5A11FD"/>
    <a:srgbClr val="0000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962" autoAdjust="0"/>
  </p:normalViewPr>
  <p:slideViewPr>
    <p:cSldViewPr>
      <p:cViewPr varScale="1">
        <p:scale>
          <a:sx n="79" d="100"/>
          <a:sy n="79" d="100"/>
        </p:scale>
        <p:origin x="-1698" y="-78"/>
      </p:cViewPr>
      <p:guideLst>
        <p:guide orient="horz" pos="2160"/>
        <p:guide pos="15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63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74763" y="619125"/>
            <a:ext cx="4779962" cy="35845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50863" y="4559300"/>
            <a:ext cx="6303962" cy="4319588"/>
          </a:xfrm>
          <a:prstGeom prst="rect">
            <a:avLst/>
          </a:prstGeom>
          <a:noFill/>
          <a:ln w="12700">
            <a:solidFill>
              <a:schemeClr val="tx1"/>
            </a:solidFill>
            <a:miter lim="800000"/>
            <a:headEnd/>
            <a:tailEnd/>
          </a:ln>
          <a:effectLst/>
        </p:spPr>
        <p:txBody>
          <a:bodyPr vert="horz" wrap="square" lIns="97254" tIns="47774" rIns="97254" bIns="47774" numCol="1" anchor="t" anchorCtr="0" compatLnSpc="1">
            <a:prstTxWarp prst="textNoShape">
              <a:avLst/>
            </a:prstTxWarp>
          </a:bodyPr>
          <a:lstStyle/>
          <a:p>
            <a:pPr lvl="0"/>
            <a:r>
              <a:rPr lang="en-US" smtClean="0"/>
              <a:t>we want this to be in font 11 and justify.</a:t>
            </a:r>
          </a:p>
        </p:txBody>
      </p:sp>
    </p:spTree>
    <p:extLst>
      <p:ext uri="{BB962C8B-B14F-4D97-AF65-F5344CB8AC3E}">
        <p14:creationId xmlns:p14="http://schemas.microsoft.com/office/powerpoint/2010/main" val="1609180299"/>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xfrm>
            <a:off x="1" y="0"/>
            <a:ext cx="3170138" cy="479539"/>
          </a:xfrm>
          <a:prstGeom prst="rect">
            <a:avLst/>
          </a:prstGeom>
          <a:noFill/>
        </p:spPr>
        <p:txBody>
          <a:bodyPr/>
          <a:lstStyle/>
          <a:p>
            <a:r>
              <a:rPr lang="en-US"/>
              <a:t>Morgan Kaufmann Publishers</a:t>
            </a:r>
          </a:p>
        </p:txBody>
      </p:sp>
      <p:sp>
        <p:nvSpPr>
          <p:cNvPr id="68611" name="Rectangle 3"/>
          <p:cNvSpPr>
            <a:spLocks noGrp="1" noChangeArrowheads="1"/>
          </p:cNvSpPr>
          <p:nvPr>
            <p:ph type="dt" sz="quarter" idx="1"/>
          </p:nvPr>
        </p:nvSpPr>
        <p:spPr>
          <a:xfrm>
            <a:off x="4143427" y="0"/>
            <a:ext cx="3170138" cy="479539"/>
          </a:xfrm>
          <a:prstGeom prst="rect">
            <a:avLst/>
          </a:prstGeom>
          <a:noFill/>
        </p:spPr>
        <p:txBody>
          <a:bodyPr/>
          <a:lstStyle/>
          <a:p>
            <a:fld id="{D987B9B9-8660-43CC-BA92-B8923F92DA87}" type="datetime4">
              <a:rPr lang="en-US"/>
              <a:pPr/>
              <a:t>February 19, 2013</a:t>
            </a:fld>
            <a:endParaRPr lang="en-US"/>
          </a:p>
        </p:txBody>
      </p:sp>
      <p:sp>
        <p:nvSpPr>
          <p:cNvPr id="68612" name="Rectangle 6"/>
          <p:cNvSpPr>
            <a:spLocks noGrp="1" noChangeArrowheads="1"/>
          </p:cNvSpPr>
          <p:nvPr>
            <p:ph type="ftr" sz="quarter" idx="4"/>
          </p:nvPr>
        </p:nvSpPr>
        <p:spPr>
          <a:xfrm>
            <a:off x="1" y="9120172"/>
            <a:ext cx="3170138" cy="479539"/>
          </a:xfrm>
          <a:prstGeom prst="rect">
            <a:avLst/>
          </a:prstGeom>
          <a:noFill/>
        </p:spPr>
        <p:txBody>
          <a:bodyPr/>
          <a:lstStyle/>
          <a:p>
            <a:r>
              <a:rPr lang="en-US"/>
              <a:t>Chapter 1 — Computer Abstractions and Technology</a:t>
            </a:r>
          </a:p>
        </p:txBody>
      </p:sp>
      <p:sp>
        <p:nvSpPr>
          <p:cNvPr id="68613" name="Rectangle 7"/>
          <p:cNvSpPr>
            <a:spLocks noGrp="1" noChangeArrowheads="1"/>
          </p:cNvSpPr>
          <p:nvPr>
            <p:ph type="sldNum" sz="quarter" idx="5"/>
          </p:nvPr>
        </p:nvSpPr>
        <p:spPr>
          <a:xfrm>
            <a:off x="4143427" y="9120172"/>
            <a:ext cx="3170138" cy="479539"/>
          </a:xfrm>
          <a:prstGeom prst="rect">
            <a:avLst/>
          </a:prstGeom>
          <a:noFill/>
        </p:spPr>
        <p:txBody>
          <a:bodyPr/>
          <a:lstStyle/>
          <a:p>
            <a:fld id="{6F66D793-C93D-4B47-9997-7E34D9CE9A5B}" type="slidenum">
              <a:rPr lang="en-US"/>
              <a:pPr/>
              <a:t>1</a:t>
            </a:fld>
            <a:endParaRPr lang="en-US"/>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endParaRPr lang="en-A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body" idx="1"/>
          </p:nvPr>
        </p:nvSpPr>
        <p:spPr>
          <a:xfrm>
            <a:off x="550863" y="4562475"/>
            <a:ext cx="6303962" cy="4319588"/>
          </a:xfrm>
          <a:ln>
            <a:noFill/>
          </a:ln>
        </p:spPr>
        <p:txBody>
          <a:bodyPr lIns="95827" tIns="47074" rIns="95827" bIns="47074"/>
          <a:lstStyle/>
          <a:p>
            <a:endParaRPr lang="en-US"/>
          </a:p>
        </p:txBody>
      </p:sp>
      <p:sp>
        <p:nvSpPr>
          <p:cNvPr id="837635"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8135FD53-D616-4DD9-9470-89FE15D30B89}"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F0BD6C13-F393-441B-9386-08278A0D0283}" type="slidenum">
              <a:rPr lang="en-AU"/>
              <a:pPr/>
              <a:t>13</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00BC118E-54BE-46AC-A145-8DF782FA15C8}"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09744B21-4A8B-4A46-9990-209A711E0C23}" type="slidenum">
              <a:rPr lang="en-AU"/>
              <a:pPr/>
              <a:t>14</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p:sp>
      <p:sp>
        <p:nvSpPr>
          <p:cNvPr id="803843" name="Rectangle 3"/>
          <p:cNvSpPr>
            <a:spLocks noGrp="1" noChangeArrowheads="1"/>
          </p:cNvSpPr>
          <p:nvPr>
            <p:ph type="body" idx="1"/>
          </p:nvPr>
        </p:nvSpPr>
        <p:spPr>
          <a:ln/>
        </p:spPr>
        <p:txBody>
          <a:bodyPr/>
          <a:lstStyle/>
          <a:p>
            <a:pPr>
              <a:buFontTx/>
              <a:buChar char="•"/>
            </a:pPr>
            <a:r>
              <a:rPr lang="en-US"/>
              <a:t>The xor complements each bit of B</a:t>
            </a:r>
          </a:p>
          <a:p>
            <a:pPr lvl="1">
              <a:buFontTx/>
              <a:buChar char="•"/>
            </a:pPr>
            <a:r>
              <a:rPr lang="en-US"/>
              <a:t>C</a:t>
            </a:r>
            <a:r>
              <a:rPr lang="en-US" baseline="-25000"/>
              <a:t>0</a:t>
            </a:r>
            <a:r>
              <a:rPr lang="en-US"/>
              <a:t> = 1 since we must add 1 to B to obtain the 2s’ complement.</a:t>
            </a:r>
          </a:p>
          <a:p>
            <a:pPr lvl="1">
              <a:buFontTx/>
              <a:buChar char="•"/>
            </a:pPr>
            <a:r>
              <a:rPr lang="en-US"/>
              <a:t>So first step we add a0 + b0 + c0 then we proceed with the rest of the addition.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A8ED44CA-141E-4F19-9F3D-4F2575737EDC}"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88A13EAE-0D76-4FDB-A256-35D6D5615C4F}" type="slidenum">
              <a:rPr lang="en-AU"/>
              <a:pPr/>
              <a:t>18</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0BD16AF7-AB81-40C6-AB6D-70C7D4D58EAE}"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7C31E630-B412-487C-81F6-94BFA9390D09}" type="slidenum">
              <a:rPr lang="en-AU"/>
              <a:pPr/>
              <a:t>19</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C951EF8E-B3D7-40BF-A687-06FDFF095C8E}"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0057E31E-3C3D-4CF3-A509-3851274A641D}" type="slidenum">
              <a:rPr lang="en-AU"/>
              <a:pPr/>
              <a:t>20</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0691D6E0-7065-43FD-ABEE-7E2326D3A7D3}"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AAAF1E4A-A5AB-43CC-825C-52F9A5472BD8}" type="slidenum">
              <a:rPr lang="en-AU"/>
              <a:pPr/>
              <a:t>21</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1F5840AB-F85B-44E1-871D-DBFE7168EB0E}"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0AA11981-20B6-4073-B5B8-07BD63683539}" type="slidenum">
              <a:rPr lang="en-AU"/>
              <a:pPr/>
              <a:t>22</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xfrm>
            <a:off x="1274763" y="615950"/>
            <a:ext cx="4783137" cy="3587750"/>
          </a:xfrm>
        </p:spPr>
      </p:sp>
      <p:sp>
        <p:nvSpPr>
          <p:cNvPr id="790531" name="Rectangle 3"/>
          <p:cNvSpPr>
            <a:spLocks noGrp="1" noChangeArrowheads="1"/>
          </p:cNvSpPr>
          <p:nvPr>
            <p:ph type="body" idx="1"/>
          </p:nvPr>
        </p:nvSpPr>
        <p:spPr>
          <a:xfrm>
            <a:off x="550863" y="4560888"/>
            <a:ext cx="6303962" cy="4318000"/>
          </a:xfrm>
          <a:ln/>
        </p:spPr>
        <p:txBody>
          <a:bodyPr lIns="96651" tIns="48325" rIns="96651" bIns="48325"/>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body" idx="1"/>
          </p:nvPr>
        </p:nvSpPr>
        <p:spPr>
          <a:xfrm>
            <a:off x="974725" y="4562475"/>
            <a:ext cx="5365750" cy="4319588"/>
          </a:xfrm>
          <a:ln>
            <a:noFill/>
          </a:ln>
        </p:spPr>
        <p:txBody>
          <a:bodyPr lIns="94042" tIns="46195" rIns="94042" bIns="46195"/>
          <a:lstStyle/>
          <a:p>
            <a:endParaRPr lang="en-US"/>
          </a:p>
        </p:txBody>
      </p:sp>
      <p:sp>
        <p:nvSpPr>
          <p:cNvPr id="794627" name="Rectangle 3"/>
          <p:cNvSpPr>
            <a:spLocks noGrp="1" noRot="1" noChangeAspect="1" noChangeArrowheads="1" noTextEdit="1"/>
          </p:cNvSpPr>
          <p:nvPr>
            <p:ph type="sldImg"/>
          </p:nvPr>
        </p:nvSpPr>
        <p:spPr>
          <a:xfrm>
            <a:off x="1266825" y="725488"/>
            <a:ext cx="4781550" cy="3586162"/>
          </a:xfrm>
          <a:ln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1274763" y="615950"/>
            <a:ext cx="4783137" cy="3587750"/>
          </a:xfrm>
        </p:spPr>
      </p:sp>
      <p:sp>
        <p:nvSpPr>
          <p:cNvPr id="798723" name="Rectangle 3"/>
          <p:cNvSpPr>
            <a:spLocks noGrp="1" noChangeArrowheads="1"/>
          </p:cNvSpPr>
          <p:nvPr>
            <p:ph type="body" idx="1"/>
          </p:nvPr>
        </p:nvSpPr>
        <p:spPr>
          <a:xfrm>
            <a:off x="550863" y="4560888"/>
            <a:ext cx="6303962" cy="4318000"/>
          </a:xfrm>
          <a:ln/>
        </p:spPr>
        <p:txBody>
          <a:bodyPr lIns="98284" tIns="49142" rIns="98284" bIns="49142"/>
          <a:lstStyle/>
          <a:p>
            <a:r>
              <a:rPr lang="en-US"/>
              <a:t>Signed numbers – assuming 2’s complement representation – for eight bits</a:t>
            </a:r>
          </a:p>
          <a:p>
            <a:endParaRPr lang="en-US"/>
          </a:p>
          <a:p>
            <a:r>
              <a:rPr lang="en-US"/>
              <a:t>Note that msb of 1 indicates a negative number, the bit string all 0’s is zero, that the largest positive number that can be represented is 7 (2**(n-1) –1 for n bits) whereas the largest negative number that can be represented is –8 (-2**(n-1) for n bits)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body" idx="1"/>
          </p:nvPr>
        </p:nvSpPr>
        <p:spPr>
          <a:xfrm>
            <a:off x="974725" y="4562475"/>
            <a:ext cx="5365750" cy="4319588"/>
          </a:xfrm>
          <a:ln>
            <a:noFill/>
          </a:ln>
        </p:spPr>
        <p:txBody>
          <a:bodyPr lIns="94042" tIns="46195" rIns="94042" bIns="46195"/>
          <a:lstStyle/>
          <a:p>
            <a:endParaRPr lang="en-US"/>
          </a:p>
        </p:txBody>
      </p:sp>
      <p:sp>
        <p:nvSpPr>
          <p:cNvPr id="835587" name="Rectangle 3"/>
          <p:cNvSpPr>
            <a:spLocks noGrp="1" noRot="1" noChangeAspect="1" noChangeArrowheads="1" noTextEdit="1"/>
          </p:cNvSpPr>
          <p:nvPr>
            <p:ph type="sldImg"/>
          </p:nvPr>
        </p:nvSpPr>
        <p:spPr>
          <a:xfrm>
            <a:off x="1266825" y="725488"/>
            <a:ext cx="4781550" cy="3586162"/>
          </a:xfrm>
          <a:ln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111A96D3-4956-4C9B-AA5B-A42D7736B331}"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2E3E2034-55D4-43FB-B07E-802B0A3420BE}" type="slidenum">
              <a:rPr lang="en-AU"/>
              <a:pPr/>
              <a:t>8</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body" idx="1"/>
          </p:nvPr>
        </p:nvSpPr>
        <p:spPr>
          <a:xfrm>
            <a:off x="550863" y="4562475"/>
            <a:ext cx="6303962" cy="4319588"/>
          </a:xfrm>
          <a:ln>
            <a:noFill/>
          </a:ln>
        </p:spPr>
        <p:txBody>
          <a:bodyPr lIns="95827" tIns="47074" rIns="95827" bIns="47074"/>
          <a:lstStyle/>
          <a:p>
            <a:endParaRPr lang="en-US"/>
          </a:p>
        </p:txBody>
      </p:sp>
      <p:sp>
        <p:nvSpPr>
          <p:cNvPr id="796675"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0138" cy="479539"/>
          </a:xfrm>
          <a:prstGeom prst="rect">
            <a:avLst/>
          </a:prstGeom>
          <a:ln/>
        </p:spPr>
        <p:txBody>
          <a:bodyPr/>
          <a:lstStyle/>
          <a:p>
            <a:r>
              <a:rPr lang="en-AU"/>
              <a:t>Morgan Kaufmann Publishers</a:t>
            </a:r>
          </a:p>
        </p:txBody>
      </p:sp>
      <p:sp>
        <p:nvSpPr>
          <p:cNvPr id="5" name="Rectangle 3"/>
          <p:cNvSpPr>
            <a:spLocks noGrp="1" noChangeArrowheads="1"/>
          </p:cNvSpPr>
          <p:nvPr>
            <p:ph type="dt" idx="1"/>
          </p:nvPr>
        </p:nvSpPr>
        <p:spPr>
          <a:xfrm>
            <a:off x="4143427" y="0"/>
            <a:ext cx="3170138" cy="479539"/>
          </a:xfrm>
          <a:prstGeom prst="rect">
            <a:avLst/>
          </a:prstGeom>
          <a:ln/>
        </p:spPr>
        <p:txBody>
          <a:bodyPr/>
          <a:lstStyle/>
          <a:p>
            <a:fld id="{9F02E80E-D11F-4A73-B6D6-DB09F59D10F8}" type="datetime3">
              <a:rPr lang="en-AU"/>
              <a:pPr/>
              <a:t>19 February, 2013</a:t>
            </a:fld>
            <a:endParaRPr lang="en-AU"/>
          </a:p>
        </p:txBody>
      </p:sp>
      <p:sp>
        <p:nvSpPr>
          <p:cNvPr id="6" name="Rectangle 6"/>
          <p:cNvSpPr>
            <a:spLocks noGrp="1" noChangeArrowheads="1"/>
          </p:cNvSpPr>
          <p:nvPr>
            <p:ph type="ftr" sz="quarter" idx="4"/>
          </p:nvPr>
        </p:nvSpPr>
        <p:spPr>
          <a:xfrm>
            <a:off x="1" y="9120172"/>
            <a:ext cx="3170138" cy="479539"/>
          </a:xfrm>
          <a:prstGeom prst="rect">
            <a:avLst/>
          </a:prstGeom>
          <a:ln/>
        </p:spPr>
        <p:txBody>
          <a:bodyPr/>
          <a:lstStyle/>
          <a:p>
            <a:r>
              <a:rPr lang="en-AU"/>
              <a:t>Chapter 3 — Arithmetic for Computers</a:t>
            </a:r>
          </a:p>
        </p:txBody>
      </p:sp>
      <p:sp>
        <p:nvSpPr>
          <p:cNvPr id="7" name="Rectangle 7"/>
          <p:cNvSpPr>
            <a:spLocks noGrp="1" noChangeArrowheads="1"/>
          </p:cNvSpPr>
          <p:nvPr>
            <p:ph type="sldNum" sz="quarter" idx="5"/>
          </p:nvPr>
        </p:nvSpPr>
        <p:spPr>
          <a:xfrm>
            <a:off x="4143427" y="9120172"/>
            <a:ext cx="3170138" cy="479539"/>
          </a:xfrm>
          <a:prstGeom prst="rect">
            <a:avLst/>
          </a:prstGeom>
          <a:ln/>
        </p:spPr>
        <p:txBody>
          <a:bodyPr/>
          <a:lstStyle/>
          <a:p>
            <a:fld id="{E4BB3F19-37C6-4376-B8A0-62EB5A6741B8}" type="slidenum">
              <a:rPr lang="en-AU"/>
              <a:pPr/>
              <a:t>10</a:t>
            </a:fld>
            <a:endParaRPr lang="en-AU"/>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body" idx="1"/>
          </p:nvPr>
        </p:nvSpPr>
        <p:spPr>
          <a:xfrm>
            <a:off x="550863" y="4562475"/>
            <a:ext cx="6303962" cy="4318000"/>
          </a:xfrm>
          <a:noFill/>
          <a:ln>
            <a:noFill/>
          </a:ln>
        </p:spPr>
        <p:txBody>
          <a:bodyPr lIns="97464" tIns="47877" rIns="97464" bIns="47877"/>
          <a:lstStyle/>
          <a:p>
            <a:r>
              <a:rPr lang="en-US"/>
              <a:t>For lecture</a:t>
            </a:r>
          </a:p>
          <a:p>
            <a:r>
              <a:rPr lang="en-US"/>
              <a:t>Recalled from some earlier slides that the biggest positive number you can represent using 4-bit  is 7 and the smallest negative you can represent is negative 8.</a:t>
            </a:r>
          </a:p>
          <a:p>
            <a:r>
              <a:rPr lang="en-US"/>
              <a:t>So any time your addition results in a number bigger than 7 or less than negative 8, you have an overflow.</a:t>
            </a:r>
          </a:p>
          <a:p>
            <a:r>
              <a:rPr lang="en-US"/>
              <a:t>Keep in mind is that whenever you try to add two numbers together that have different signs, that is adding a negative number to a positive number, overflow can NOT occur.</a:t>
            </a:r>
          </a:p>
          <a:p>
            <a:r>
              <a:rPr lang="en-US"/>
              <a:t>Overflow occurs when you to add two positive numbers together and the sum has a negative sign. Or, when you try to add negative numbers together and the sum has a positive sign.</a:t>
            </a:r>
          </a:p>
          <a:p>
            <a:r>
              <a:rPr lang="en-US"/>
              <a:t>If you spend some time, you can convince yourself that If the Carry into the most significant bit is NOT the same as the Carry coming out of the MSB, you have a overflow.</a:t>
            </a:r>
          </a:p>
        </p:txBody>
      </p:sp>
      <p:sp>
        <p:nvSpPr>
          <p:cNvPr id="807939" name="Rectangle 3"/>
          <p:cNvSpPr>
            <a:spLocks noGrp="1" noRot="1" noChangeAspect="1" noChangeArrowheads="1" noTextEdit="1"/>
          </p:cNvSpPr>
          <p:nvPr>
            <p:ph type="sldImg"/>
          </p:nvPr>
        </p:nvSpPr>
        <p:spPr>
          <a:xfrm>
            <a:off x="1273175" y="614363"/>
            <a:ext cx="4786313" cy="3589337"/>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914400"/>
            <a:ext cx="8153400" cy="239395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75491" name="Rectangle 3"/>
          <p:cNvSpPr>
            <a:spLocks noChangeArrowheads="1"/>
          </p:cNvSpPr>
          <p:nvPr/>
        </p:nvSpPr>
        <p:spPr bwMode="auto">
          <a:xfrm>
            <a:off x="381000" y="6553200"/>
            <a:ext cx="2068513" cy="203200"/>
          </a:xfrm>
          <a:prstGeom prst="rect">
            <a:avLst/>
          </a:prstGeom>
          <a:noFill/>
          <a:ln w="12700">
            <a:noFill/>
            <a:miter lim="800000"/>
            <a:headEnd/>
            <a:tailEnd/>
          </a:ln>
          <a:effectLst/>
        </p:spPr>
        <p:txBody>
          <a:bodyPr wrap="none" lIns="63500" tIns="25400" rIns="63500" bIns="25400">
            <a:spAutoFit/>
          </a:bodyPr>
          <a:lstStyle/>
          <a:p>
            <a:r>
              <a:rPr lang="en-US" sz="1000" b="1"/>
              <a:t>CS35101 Computer Architecture</a:t>
            </a:r>
          </a:p>
        </p:txBody>
      </p:sp>
      <p:sp>
        <p:nvSpPr>
          <p:cNvPr id="575492" name="Rectangle 4"/>
          <p:cNvSpPr>
            <a:spLocks noChangeArrowheads="1"/>
          </p:cNvSpPr>
          <p:nvPr/>
        </p:nvSpPr>
        <p:spPr bwMode="auto">
          <a:xfrm>
            <a:off x="7620000" y="6553200"/>
            <a:ext cx="658813" cy="203200"/>
          </a:xfrm>
          <a:prstGeom prst="rect">
            <a:avLst/>
          </a:prstGeom>
          <a:noFill/>
          <a:ln w="12700">
            <a:noFill/>
            <a:miter lim="800000"/>
            <a:headEnd/>
            <a:tailEnd/>
          </a:ln>
          <a:effectLst/>
        </p:spPr>
        <p:txBody>
          <a:bodyPr wrap="none" lIns="63500" tIns="25400" rIns="63500" bIns="25400">
            <a:spAutoFit/>
          </a:bodyPr>
          <a:lstStyle/>
          <a:p>
            <a:r>
              <a:rPr lang="en-US" sz="1000" b="1"/>
              <a:t>Fall 2008</a:t>
            </a:r>
          </a:p>
        </p:txBody>
      </p:sp>
      <p:sp>
        <p:nvSpPr>
          <p:cNvPr id="575493"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smtClean="0"/>
              <a:t>This is our 1st Level Bullet</a:t>
            </a:r>
          </a:p>
          <a:p>
            <a:pPr lvl="1"/>
            <a:r>
              <a:rPr lang="en-US" smtClean="0"/>
              <a:t>this is our 2nd level bullet</a:t>
            </a:r>
          </a:p>
          <a:p>
            <a:pPr lvl="2"/>
            <a:r>
              <a:rPr lang="en-US" smtClean="0"/>
              <a:t>this is our 3rd level bullet</a:t>
            </a:r>
          </a:p>
          <a:p>
            <a:pPr lvl="0"/>
            <a:r>
              <a:rPr lang="en-US" smtClean="0"/>
              <a:t>This is our next 1st Level Bullet</a:t>
            </a:r>
          </a:p>
          <a:p>
            <a:pPr lvl="1"/>
            <a:r>
              <a:rPr lang="en-US" smtClean="0"/>
              <a:t>this is our 2nd level bullet</a:t>
            </a:r>
          </a:p>
          <a:p>
            <a:pPr lvl="2"/>
            <a:r>
              <a:rPr lang="en-US" smtClean="0"/>
              <a:t>this is our 3rd level bullet</a:t>
            </a:r>
          </a:p>
        </p:txBody>
      </p:sp>
      <p:sp>
        <p:nvSpPr>
          <p:cNvPr id="575494"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5"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6" r:id="rId15"/>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Symbol" pitchFamily="18" charset="2"/>
        <a:buChar char="¨"/>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Wingdings" pitchFamily="2" charset="2"/>
        <a:buChar char="q"/>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Font typeface="Wingdings" pitchFamily="2" charset="2"/>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a:xfrm>
            <a:off x="685800" y="2130425"/>
            <a:ext cx="7772400" cy="426142"/>
          </a:xfrm>
        </p:spPr>
        <p:txBody>
          <a:bodyPr/>
          <a:lstStyle/>
          <a:p>
            <a:pPr eaLnBrk="1" hangingPunct="1"/>
            <a:r>
              <a:rPr lang="en-US" dirty="0" smtClean="0"/>
              <a:t>Chapter 3</a:t>
            </a:r>
          </a:p>
        </p:txBody>
      </p:sp>
      <p:sp>
        <p:nvSpPr>
          <p:cNvPr id="31747" name="Rectangle 5"/>
          <p:cNvSpPr>
            <a:spLocks noGrp="1" noChangeArrowheads="1"/>
          </p:cNvSpPr>
          <p:nvPr>
            <p:ph type="subTitle" idx="1"/>
          </p:nvPr>
        </p:nvSpPr>
        <p:spPr>
          <a:xfrm>
            <a:off x="1371600" y="3886200"/>
            <a:ext cx="6400800" cy="1528624"/>
          </a:xfrm>
        </p:spPr>
        <p:txBody>
          <a:bodyPr/>
          <a:lstStyle/>
          <a:p>
            <a:pPr eaLnBrk="1" hangingPunct="1"/>
            <a:r>
              <a:rPr lang="en-US" dirty="0" smtClean="0"/>
              <a:t>Computer Abstractions and Technology</a:t>
            </a:r>
          </a:p>
          <a:p>
            <a:pPr eaLnBrk="1" hangingPunct="1"/>
            <a:endParaRPr lang="en-US" dirty="0" smtClean="0"/>
          </a:p>
          <a:p>
            <a:pPr eaLnBrk="1" hangingPunct="1"/>
            <a:r>
              <a:rPr lang="en-US" dirty="0" smtClean="0"/>
              <a:t>Lesson </a:t>
            </a:r>
            <a:r>
              <a:rPr lang="en-US" dirty="0"/>
              <a:t>6</a:t>
            </a:r>
            <a:r>
              <a:rPr lang="en-US" dirty="0" smtClean="0"/>
              <a:t>: </a:t>
            </a:r>
            <a:r>
              <a:rPr lang="en-US" dirty="0" smtClean="0">
                <a:solidFill>
                  <a:srgbClr val="FF0000"/>
                </a:solidFill>
              </a:rPr>
              <a:t>Arithmetic for Computers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31C16B5E-B743-49F7-9C35-A2726AFF13AB}" type="slidenum">
              <a:rPr lang="en-AU"/>
              <a:pPr/>
              <a:t>10</a:t>
            </a:fld>
            <a:endParaRPr lang="en-AU"/>
          </a:p>
        </p:txBody>
      </p:sp>
      <p:pic>
        <p:nvPicPr>
          <p:cNvPr id="240649" name="Picture 9" descr="f03-01-P374493"/>
          <p:cNvPicPr>
            <a:picLocks noChangeAspect="1" noChangeArrowheads="1"/>
          </p:cNvPicPr>
          <p:nvPr/>
        </p:nvPicPr>
        <p:blipFill>
          <a:blip r:embed="rId3" cstate="print"/>
          <a:srcRect/>
          <a:stretch>
            <a:fillRect/>
          </a:stretch>
        </p:blipFill>
        <p:spPr bwMode="auto">
          <a:xfrm>
            <a:off x="1116013" y="1844675"/>
            <a:ext cx="6938962" cy="1619250"/>
          </a:xfrm>
          <a:prstGeom prst="rect">
            <a:avLst/>
          </a:prstGeom>
          <a:noFill/>
        </p:spPr>
      </p:pic>
      <p:sp>
        <p:nvSpPr>
          <p:cNvPr id="240642" name="Rectangle 2"/>
          <p:cNvSpPr>
            <a:spLocks noGrp="1" noChangeArrowheads="1"/>
          </p:cNvSpPr>
          <p:nvPr>
            <p:ph type="title"/>
          </p:nvPr>
        </p:nvSpPr>
        <p:spPr/>
        <p:txBody>
          <a:bodyPr/>
          <a:lstStyle/>
          <a:p>
            <a:r>
              <a:rPr lang="en-AU" dirty="0"/>
              <a:t>Integer </a:t>
            </a:r>
            <a:r>
              <a:rPr lang="en-AU" dirty="0" smtClean="0"/>
              <a:t>Addition and Subtraction</a:t>
            </a:r>
            <a:endParaRPr lang="en-AU" dirty="0"/>
          </a:p>
        </p:txBody>
      </p:sp>
      <p:sp>
        <p:nvSpPr>
          <p:cNvPr id="240643" name="Rectangle 3"/>
          <p:cNvSpPr>
            <a:spLocks noGrp="1" noChangeArrowheads="1"/>
          </p:cNvSpPr>
          <p:nvPr>
            <p:ph type="body" idx="1"/>
          </p:nvPr>
        </p:nvSpPr>
        <p:spPr>
          <a:xfrm>
            <a:off x="684213" y="1125538"/>
            <a:ext cx="8270875" cy="7711855"/>
          </a:xfrm>
        </p:spPr>
        <p:txBody>
          <a:bodyPr/>
          <a:lstStyle/>
          <a:p>
            <a:r>
              <a:rPr lang="en-US" dirty="0"/>
              <a:t>Example: 7 + </a:t>
            </a:r>
            <a:r>
              <a:rPr lang="en-US" dirty="0" smtClean="0"/>
              <a:t>6</a:t>
            </a:r>
          </a:p>
          <a:p>
            <a:endParaRPr lang="en-US" dirty="0" smtClean="0"/>
          </a:p>
          <a:p>
            <a:endParaRPr lang="en-US" dirty="0"/>
          </a:p>
          <a:p>
            <a:endParaRPr lang="en-US" dirty="0" smtClean="0"/>
          </a:p>
          <a:p>
            <a:pPr marL="342900" indent="-342900">
              <a:buFont typeface="Arial" pitchFamily="34" charset="0"/>
              <a:buChar char="•"/>
            </a:pPr>
            <a:endParaRPr lang="en-US" sz="1200" dirty="0" smtClean="0"/>
          </a:p>
          <a:p>
            <a:pPr marL="342900" indent="-342900">
              <a:buFont typeface="Arial" pitchFamily="34" charset="0"/>
              <a:buChar char="•"/>
            </a:pPr>
            <a:r>
              <a:rPr lang="en-US" dirty="0" smtClean="0"/>
              <a:t>Subtraction </a:t>
            </a:r>
            <a:r>
              <a:rPr lang="en-US" dirty="0"/>
              <a:t>is an the addition of the negation of the second operand</a:t>
            </a:r>
          </a:p>
          <a:p>
            <a:r>
              <a:rPr lang="en-US" dirty="0"/>
              <a:t>Example: 7 – 6 = 7 </a:t>
            </a:r>
            <a:r>
              <a:rPr lang="en-US" dirty="0">
                <a:solidFill>
                  <a:srgbClr val="FF0000"/>
                </a:solidFill>
              </a:rPr>
              <a:t>+ </a:t>
            </a:r>
            <a:r>
              <a:rPr lang="en-US" dirty="0"/>
              <a:t>(–6)</a:t>
            </a:r>
            <a:endParaRPr lang="en-AU" dirty="0"/>
          </a:p>
          <a:p>
            <a:pPr lvl="1">
              <a:buNone/>
            </a:pPr>
            <a:r>
              <a:rPr lang="en-US" sz="2400" dirty="0"/>
              <a:t>	</a:t>
            </a:r>
            <a:r>
              <a:rPr lang="en-US" sz="2800" dirty="0">
                <a:latin typeface="Courier New" pitchFamily="49" charset="0"/>
                <a:cs typeface="Courier New" pitchFamily="49" charset="0"/>
              </a:rPr>
              <a:t>+7:	0000 0000 … 0000 0111</a:t>
            </a:r>
            <a:br>
              <a:rPr lang="en-US" sz="2800" dirty="0">
                <a:latin typeface="Courier New" pitchFamily="49" charset="0"/>
                <a:cs typeface="Courier New" pitchFamily="49" charset="0"/>
              </a:rPr>
            </a:br>
            <a:r>
              <a:rPr lang="en-US" sz="2800" dirty="0">
                <a:latin typeface="Courier New" pitchFamily="49" charset="0"/>
                <a:cs typeface="Courier New" pitchFamily="49" charset="0"/>
              </a:rPr>
              <a:t>	</a:t>
            </a:r>
            <a:r>
              <a:rPr lang="en-US" sz="2800" u="sng" dirty="0">
                <a:latin typeface="Courier New" pitchFamily="49" charset="0"/>
                <a:cs typeface="Courier New" pitchFamily="49" charset="0"/>
              </a:rPr>
              <a:t>–6:	1111 1111 … 1111 1010</a:t>
            </a:r>
            <a:r>
              <a:rPr lang="en-US" sz="2800" dirty="0">
                <a:latin typeface="Courier New" pitchFamily="49" charset="0"/>
                <a:cs typeface="Courier New" pitchFamily="49" charset="0"/>
              </a:rPr>
              <a:t/>
            </a:r>
            <a:br>
              <a:rPr lang="en-US" sz="2800" dirty="0">
                <a:latin typeface="Courier New" pitchFamily="49" charset="0"/>
                <a:cs typeface="Courier New" pitchFamily="49" charset="0"/>
              </a:rPr>
            </a:br>
            <a:r>
              <a:rPr lang="en-US" sz="2800" dirty="0">
                <a:latin typeface="Courier New" pitchFamily="49" charset="0"/>
                <a:cs typeface="Courier New" pitchFamily="49" charset="0"/>
              </a:rPr>
              <a:t>	+1:	0000 0000 … 0000 0001</a:t>
            </a:r>
          </a:p>
          <a:p>
            <a:endParaRPr lang="en-US" dirty="0"/>
          </a:p>
          <a:p>
            <a:endParaRPr lang="en-US" dirty="0" smtClean="0"/>
          </a:p>
          <a:p>
            <a:endParaRPr lang="en-US" dirty="0"/>
          </a:p>
          <a:p>
            <a:endParaRPr lang="en-AU" dirty="0"/>
          </a:p>
        </p:txBody>
      </p:sp>
      <p:sp>
        <p:nvSpPr>
          <p:cNvPr id="240644" name="Text Box 4"/>
          <p:cNvSpPr txBox="1">
            <a:spLocks noChangeArrowheads="1"/>
          </p:cNvSpPr>
          <p:nvPr/>
        </p:nvSpPr>
        <p:spPr bwMode="auto">
          <a:xfrm rot="5400000">
            <a:off x="7369969" y="1407319"/>
            <a:ext cx="31813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§3.2 Addition and Subtraction</a:t>
            </a:r>
          </a:p>
        </p:txBody>
      </p:sp>
      <p:sp>
        <p:nvSpPr>
          <p:cNvPr id="240647" name="Rectangle 7"/>
          <p:cNvSpPr>
            <a:spLocks noChangeArrowheads="1"/>
          </p:cNvSpPr>
          <p:nvPr/>
        </p:nvSpPr>
        <p:spPr bwMode="auto">
          <a:xfrm>
            <a:off x="684213" y="3644900"/>
            <a:ext cx="7772400" cy="259238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a:xfrm>
            <a:off x="685800" y="263525"/>
            <a:ext cx="5621732" cy="426142"/>
          </a:xfrm>
          <a:noFill/>
          <a:ln/>
        </p:spPr>
        <p:txBody>
          <a:bodyPr wrap="none"/>
          <a:lstStyle/>
          <a:p>
            <a:r>
              <a:rPr lang="en-US" dirty="0" smtClean="0"/>
              <a:t>Examples of Overflow </a:t>
            </a:r>
            <a:r>
              <a:rPr lang="en-US" dirty="0"/>
              <a:t>Detection</a:t>
            </a:r>
          </a:p>
        </p:txBody>
      </p:sp>
      <p:sp>
        <p:nvSpPr>
          <p:cNvPr id="806915" name="Rectangle 3"/>
          <p:cNvSpPr>
            <a:spLocks noGrp="1" noChangeArrowheads="1"/>
          </p:cNvSpPr>
          <p:nvPr>
            <p:ph type="body" idx="1"/>
          </p:nvPr>
        </p:nvSpPr>
        <p:spPr>
          <a:xfrm>
            <a:off x="457200" y="1066800"/>
            <a:ext cx="8305800" cy="3067506"/>
          </a:xfrm>
          <a:noFill/>
          <a:ln/>
        </p:spPr>
        <p:txBody>
          <a:bodyPr/>
          <a:lstStyle/>
          <a:p>
            <a:r>
              <a:rPr lang="en-US" dirty="0"/>
              <a:t>Overflow:  the result is too large to represent in 32 bits</a:t>
            </a:r>
          </a:p>
          <a:p>
            <a:r>
              <a:rPr lang="en-US" dirty="0"/>
              <a:t>Overflow occurs when</a:t>
            </a:r>
          </a:p>
          <a:p>
            <a:pPr lvl="1"/>
            <a:r>
              <a:rPr lang="en-US" dirty="0"/>
              <a:t>adding two positives yields a negative </a:t>
            </a:r>
          </a:p>
          <a:p>
            <a:pPr lvl="1"/>
            <a:r>
              <a:rPr lang="en-US" dirty="0"/>
              <a:t>or, adding two negatives gives a positive</a:t>
            </a:r>
          </a:p>
          <a:p>
            <a:pPr lvl="1"/>
            <a:r>
              <a:rPr lang="en-US" dirty="0"/>
              <a:t>or, subtract a negative from a positive gives a negative</a:t>
            </a:r>
          </a:p>
          <a:p>
            <a:pPr lvl="1"/>
            <a:r>
              <a:rPr lang="en-US" dirty="0"/>
              <a:t>or, subtract a positive from a negative gives a positive</a:t>
            </a:r>
          </a:p>
          <a:p>
            <a:endParaRPr lang="en-US" dirty="0"/>
          </a:p>
        </p:txBody>
      </p:sp>
      <p:grpSp>
        <p:nvGrpSpPr>
          <p:cNvPr id="2" name="Group 4"/>
          <p:cNvGrpSpPr>
            <a:grpSpLocks/>
          </p:cNvGrpSpPr>
          <p:nvPr/>
        </p:nvGrpSpPr>
        <p:grpSpPr bwMode="auto">
          <a:xfrm>
            <a:off x="2057400" y="4648200"/>
            <a:ext cx="890588" cy="1479550"/>
            <a:chOff x="1312" y="2928"/>
            <a:chExt cx="561" cy="932"/>
          </a:xfrm>
        </p:grpSpPr>
        <p:sp>
          <p:nvSpPr>
            <p:cNvPr id="806917" name="Rectangle 5"/>
            <p:cNvSpPr>
              <a:spLocks noChangeArrowheads="1"/>
            </p:cNvSpPr>
            <p:nvPr/>
          </p:nvSpPr>
          <p:spPr bwMode="auto">
            <a:xfrm>
              <a:off x="1680"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18" name="Line 6"/>
            <p:cNvSpPr>
              <a:spLocks noChangeShapeType="1"/>
            </p:cNvSpPr>
            <p:nvPr/>
          </p:nvSpPr>
          <p:spPr bwMode="auto">
            <a:xfrm flipH="1" flipV="1">
              <a:off x="1466"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sp>
          <p:nvSpPr>
            <p:cNvPr id="806919" name="Rectangle 7"/>
            <p:cNvSpPr>
              <a:spLocks noChangeArrowheads="1"/>
            </p:cNvSpPr>
            <p:nvPr/>
          </p:nvSpPr>
          <p:spPr bwMode="auto">
            <a:xfrm>
              <a:off x="1312" y="292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grpSp>
      <p:sp>
        <p:nvSpPr>
          <p:cNvPr id="806920" name="Rectangle 8"/>
          <p:cNvSpPr>
            <a:spLocks noChangeArrowheads="1"/>
          </p:cNvSpPr>
          <p:nvPr/>
        </p:nvSpPr>
        <p:spPr bwMode="auto">
          <a:xfrm>
            <a:off x="7086600" y="5791200"/>
            <a:ext cx="306175" cy="335989"/>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21" name="Rectangle 9"/>
          <p:cNvSpPr>
            <a:spLocks noChangeArrowheads="1"/>
          </p:cNvSpPr>
          <p:nvPr/>
        </p:nvSpPr>
        <p:spPr bwMode="auto">
          <a:xfrm>
            <a:off x="7696200" y="5791200"/>
            <a:ext cx="306175" cy="335989"/>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grpSp>
        <p:nvGrpSpPr>
          <p:cNvPr id="3" name="Group 10"/>
          <p:cNvGrpSpPr>
            <a:grpSpLocks/>
          </p:cNvGrpSpPr>
          <p:nvPr/>
        </p:nvGrpSpPr>
        <p:grpSpPr bwMode="auto">
          <a:xfrm>
            <a:off x="5257800" y="4648200"/>
            <a:ext cx="890588" cy="1479550"/>
            <a:chOff x="3328" y="2928"/>
            <a:chExt cx="561" cy="932"/>
          </a:xfrm>
        </p:grpSpPr>
        <p:sp>
          <p:nvSpPr>
            <p:cNvPr id="806923" name="Rectangle 11"/>
            <p:cNvSpPr>
              <a:spLocks noChangeArrowheads="1"/>
            </p:cNvSpPr>
            <p:nvPr/>
          </p:nvSpPr>
          <p:spPr bwMode="auto">
            <a:xfrm>
              <a:off x="3696"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24" name="Line 12"/>
            <p:cNvSpPr>
              <a:spLocks noChangeShapeType="1"/>
            </p:cNvSpPr>
            <p:nvPr/>
          </p:nvSpPr>
          <p:spPr bwMode="auto">
            <a:xfrm flipH="1" flipV="1">
              <a:off x="3482"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sp>
          <p:nvSpPr>
            <p:cNvPr id="806925" name="Rectangle 13"/>
            <p:cNvSpPr>
              <a:spLocks noChangeArrowheads="1"/>
            </p:cNvSpPr>
            <p:nvPr/>
          </p:nvSpPr>
          <p:spPr bwMode="auto">
            <a:xfrm>
              <a:off x="3328" y="2928"/>
              <a:ext cx="193" cy="212"/>
            </a:xfrm>
            <a:prstGeom prst="rect">
              <a:avLst/>
            </a:prstGeom>
            <a:noFill/>
            <a:ln w="12700">
              <a:noFill/>
              <a:miter lim="800000"/>
              <a:headEnd/>
              <a:tailEnd/>
            </a:ln>
            <a:effectLst/>
          </p:spPr>
          <p:txBody>
            <a:bodyPr wrap="none" lIns="90488" tIns="44450" rIns="90488" bIns="44450">
              <a:spAutoFit/>
            </a:bodyPr>
            <a:lstStyle/>
            <a:p>
              <a:r>
                <a:rPr lang="en-US" sz="1600" b="1">
                  <a:solidFill>
                    <a:schemeClr val="accent1"/>
                  </a:solidFill>
                  <a:latin typeface="Courier New" pitchFamily="49" charset="0"/>
                  <a:cs typeface="Courier New" pitchFamily="49" charset="0"/>
                </a:rPr>
                <a:t>1</a:t>
              </a:r>
            </a:p>
          </p:txBody>
        </p:sp>
      </p:grpSp>
      <p:grpSp>
        <p:nvGrpSpPr>
          <p:cNvPr id="4" name="Group 14"/>
          <p:cNvGrpSpPr>
            <a:grpSpLocks/>
          </p:cNvGrpSpPr>
          <p:nvPr/>
        </p:nvGrpSpPr>
        <p:grpSpPr bwMode="auto">
          <a:xfrm>
            <a:off x="1447800" y="4648200"/>
            <a:ext cx="890588" cy="1479550"/>
            <a:chOff x="928" y="2928"/>
            <a:chExt cx="561" cy="932"/>
          </a:xfrm>
        </p:grpSpPr>
        <p:sp>
          <p:nvSpPr>
            <p:cNvPr id="806927" name="Rectangle 15"/>
            <p:cNvSpPr>
              <a:spLocks noChangeArrowheads="1"/>
            </p:cNvSpPr>
            <p:nvPr/>
          </p:nvSpPr>
          <p:spPr bwMode="auto">
            <a:xfrm>
              <a:off x="1296"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28" name="Rectangle 16"/>
            <p:cNvSpPr>
              <a:spLocks noChangeArrowheads="1"/>
            </p:cNvSpPr>
            <p:nvPr/>
          </p:nvSpPr>
          <p:spPr bwMode="auto">
            <a:xfrm>
              <a:off x="928" y="2928"/>
              <a:ext cx="193" cy="212"/>
            </a:xfrm>
            <a:prstGeom prst="rect">
              <a:avLst/>
            </a:prstGeom>
            <a:noFill/>
            <a:ln w="12700">
              <a:noFill/>
              <a:miter lim="800000"/>
              <a:headEnd/>
              <a:tailEnd/>
            </a:ln>
            <a:effectLst/>
          </p:spPr>
          <p:txBody>
            <a:bodyPr wrap="none" lIns="90488" tIns="44450" rIns="90488" bIns="44450">
              <a:spAutoFit/>
            </a:bodyPr>
            <a:lstStyle/>
            <a:p>
              <a:r>
                <a:rPr lang="en-US" sz="1600" b="1">
                  <a:solidFill>
                    <a:schemeClr val="accent1"/>
                  </a:solidFill>
                  <a:latin typeface="Courier New" pitchFamily="49" charset="0"/>
                  <a:cs typeface="Courier New" pitchFamily="49" charset="0"/>
                </a:rPr>
                <a:t>1</a:t>
              </a:r>
            </a:p>
          </p:txBody>
        </p:sp>
        <p:sp>
          <p:nvSpPr>
            <p:cNvPr id="806929" name="Line 17"/>
            <p:cNvSpPr>
              <a:spLocks noChangeShapeType="1"/>
            </p:cNvSpPr>
            <p:nvPr/>
          </p:nvSpPr>
          <p:spPr bwMode="auto">
            <a:xfrm flipH="1" flipV="1">
              <a:off x="1082"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grpSp>
      <p:grpSp>
        <p:nvGrpSpPr>
          <p:cNvPr id="5" name="Group 18"/>
          <p:cNvGrpSpPr>
            <a:grpSpLocks/>
          </p:cNvGrpSpPr>
          <p:nvPr/>
        </p:nvGrpSpPr>
        <p:grpSpPr bwMode="auto">
          <a:xfrm>
            <a:off x="914400" y="4648200"/>
            <a:ext cx="814388" cy="1479550"/>
            <a:chOff x="592" y="2928"/>
            <a:chExt cx="513" cy="932"/>
          </a:xfrm>
        </p:grpSpPr>
        <p:sp>
          <p:nvSpPr>
            <p:cNvPr id="806931" name="Rectangle 19"/>
            <p:cNvSpPr>
              <a:spLocks noChangeArrowheads="1"/>
            </p:cNvSpPr>
            <p:nvPr/>
          </p:nvSpPr>
          <p:spPr bwMode="auto">
            <a:xfrm>
              <a:off x="912"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32" name="Rectangle 20"/>
            <p:cNvSpPr>
              <a:spLocks noChangeArrowheads="1"/>
            </p:cNvSpPr>
            <p:nvPr/>
          </p:nvSpPr>
          <p:spPr bwMode="auto">
            <a:xfrm>
              <a:off x="592" y="2928"/>
              <a:ext cx="193" cy="212"/>
            </a:xfrm>
            <a:prstGeom prst="rect">
              <a:avLst/>
            </a:prstGeom>
            <a:noFill/>
            <a:ln w="12700">
              <a:noFill/>
              <a:miter lim="800000"/>
              <a:headEnd/>
              <a:tailEnd/>
            </a:ln>
            <a:effectLst/>
          </p:spPr>
          <p:txBody>
            <a:bodyPr wrap="none" lIns="90488" tIns="44450" rIns="90488" bIns="44450">
              <a:spAutoFit/>
            </a:bodyPr>
            <a:lstStyle/>
            <a:p>
              <a:r>
                <a:rPr lang="en-US" sz="1600" b="1">
                  <a:solidFill>
                    <a:schemeClr val="accent1"/>
                  </a:solidFill>
                  <a:latin typeface="Courier New" pitchFamily="49" charset="0"/>
                  <a:cs typeface="Courier New" pitchFamily="49" charset="0"/>
                </a:rPr>
                <a:t>0</a:t>
              </a:r>
            </a:p>
          </p:txBody>
        </p:sp>
        <p:sp>
          <p:nvSpPr>
            <p:cNvPr id="806933" name="Line 21"/>
            <p:cNvSpPr>
              <a:spLocks noChangeShapeType="1"/>
            </p:cNvSpPr>
            <p:nvPr/>
          </p:nvSpPr>
          <p:spPr bwMode="auto">
            <a:xfrm flipH="1" flipV="1">
              <a:off x="698"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grpSp>
      <p:grpSp>
        <p:nvGrpSpPr>
          <p:cNvPr id="6" name="Group 22"/>
          <p:cNvGrpSpPr>
            <a:grpSpLocks/>
          </p:cNvGrpSpPr>
          <p:nvPr/>
        </p:nvGrpSpPr>
        <p:grpSpPr bwMode="auto">
          <a:xfrm>
            <a:off x="685800" y="5029200"/>
            <a:ext cx="3354388" cy="717550"/>
            <a:chOff x="448" y="3168"/>
            <a:chExt cx="2113" cy="452"/>
          </a:xfrm>
        </p:grpSpPr>
        <p:sp>
          <p:nvSpPr>
            <p:cNvPr id="806935" name="Rectangle 23"/>
            <p:cNvSpPr>
              <a:spLocks noChangeArrowheads="1"/>
            </p:cNvSpPr>
            <p:nvPr/>
          </p:nvSpPr>
          <p:spPr bwMode="auto">
            <a:xfrm>
              <a:off x="928"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36" name="Rectangle 24"/>
            <p:cNvSpPr>
              <a:spLocks noChangeArrowheads="1"/>
            </p:cNvSpPr>
            <p:nvPr/>
          </p:nvSpPr>
          <p:spPr bwMode="auto">
            <a:xfrm>
              <a:off x="1312"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37" name="Rectangle 25"/>
            <p:cNvSpPr>
              <a:spLocks noChangeArrowheads="1"/>
            </p:cNvSpPr>
            <p:nvPr/>
          </p:nvSpPr>
          <p:spPr bwMode="auto">
            <a:xfrm>
              <a:off x="1696"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38" name="Rectangle 26"/>
            <p:cNvSpPr>
              <a:spLocks noChangeArrowheads="1"/>
            </p:cNvSpPr>
            <p:nvPr/>
          </p:nvSpPr>
          <p:spPr bwMode="auto">
            <a:xfrm>
              <a:off x="2080"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39" name="Rectangle 27"/>
            <p:cNvSpPr>
              <a:spLocks noChangeArrowheads="1"/>
            </p:cNvSpPr>
            <p:nvPr/>
          </p:nvSpPr>
          <p:spPr bwMode="auto">
            <a:xfrm>
              <a:off x="928"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40" name="Rectangle 28"/>
            <p:cNvSpPr>
              <a:spLocks noChangeArrowheads="1"/>
            </p:cNvSpPr>
            <p:nvPr/>
          </p:nvSpPr>
          <p:spPr bwMode="auto">
            <a:xfrm>
              <a:off x="1312"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41" name="Rectangle 29"/>
            <p:cNvSpPr>
              <a:spLocks noChangeArrowheads="1"/>
            </p:cNvSpPr>
            <p:nvPr/>
          </p:nvSpPr>
          <p:spPr bwMode="auto">
            <a:xfrm>
              <a:off x="1696"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42" name="Rectangle 30"/>
            <p:cNvSpPr>
              <a:spLocks noChangeArrowheads="1"/>
            </p:cNvSpPr>
            <p:nvPr/>
          </p:nvSpPr>
          <p:spPr bwMode="auto">
            <a:xfrm>
              <a:off x="2080"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43" name="Rectangle 31"/>
            <p:cNvSpPr>
              <a:spLocks noChangeArrowheads="1"/>
            </p:cNvSpPr>
            <p:nvPr/>
          </p:nvSpPr>
          <p:spPr bwMode="auto">
            <a:xfrm>
              <a:off x="448"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a:t>
              </a:r>
            </a:p>
          </p:txBody>
        </p:sp>
        <p:sp>
          <p:nvSpPr>
            <p:cNvPr id="806944" name="Line 32"/>
            <p:cNvSpPr>
              <a:spLocks noChangeShapeType="1"/>
            </p:cNvSpPr>
            <p:nvPr/>
          </p:nvSpPr>
          <p:spPr bwMode="auto">
            <a:xfrm>
              <a:off x="580" y="3600"/>
              <a:ext cx="1636" cy="1"/>
            </a:xfrm>
            <a:prstGeom prst="line">
              <a:avLst/>
            </a:prstGeom>
            <a:noFill/>
            <a:ln w="25400">
              <a:solidFill>
                <a:schemeClr val="tx1"/>
              </a:solidFill>
              <a:round/>
              <a:headEnd/>
              <a:tailEnd/>
            </a:ln>
            <a:effectLst/>
          </p:spPr>
          <p:txBody>
            <a:bodyPr wrap="none" anchor="ctr"/>
            <a:lstStyle/>
            <a:p>
              <a:endParaRPr lang="en-US" b="1">
                <a:latin typeface="Courier New" pitchFamily="49" charset="0"/>
                <a:cs typeface="Courier New" pitchFamily="49" charset="0"/>
              </a:endParaRPr>
            </a:p>
          </p:txBody>
        </p:sp>
        <p:sp>
          <p:nvSpPr>
            <p:cNvPr id="806945" name="Rectangle 33"/>
            <p:cNvSpPr>
              <a:spLocks noChangeArrowheads="1"/>
            </p:cNvSpPr>
            <p:nvPr/>
          </p:nvSpPr>
          <p:spPr bwMode="auto">
            <a:xfrm>
              <a:off x="2368"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7</a:t>
              </a:r>
            </a:p>
          </p:txBody>
        </p:sp>
        <p:sp>
          <p:nvSpPr>
            <p:cNvPr id="806946" name="Rectangle 34"/>
            <p:cNvSpPr>
              <a:spLocks noChangeArrowheads="1"/>
            </p:cNvSpPr>
            <p:nvPr/>
          </p:nvSpPr>
          <p:spPr bwMode="auto">
            <a:xfrm>
              <a:off x="2352"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3</a:t>
              </a:r>
            </a:p>
          </p:txBody>
        </p:sp>
      </p:grpSp>
      <p:grpSp>
        <p:nvGrpSpPr>
          <p:cNvPr id="7" name="Group 35"/>
          <p:cNvGrpSpPr>
            <a:grpSpLocks/>
          </p:cNvGrpSpPr>
          <p:nvPr/>
        </p:nvGrpSpPr>
        <p:grpSpPr bwMode="auto">
          <a:xfrm>
            <a:off x="2667000" y="4648200"/>
            <a:ext cx="915988" cy="1479550"/>
            <a:chOff x="1696" y="2928"/>
            <a:chExt cx="577" cy="932"/>
          </a:xfrm>
        </p:grpSpPr>
        <p:sp>
          <p:nvSpPr>
            <p:cNvPr id="806948" name="Rectangle 36"/>
            <p:cNvSpPr>
              <a:spLocks noChangeArrowheads="1"/>
            </p:cNvSpPr>
            <p:nvPr/>
          </p:nvSpPr>
          <p:spPr bwMode="auto">
            <a:xfrm>
              <a:off x="2080"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49" name="Rectangle 37"/>
            <p:cNvSpPr>
              <a:spLocks noChangeArrowheads="1"/>
            </p:cNvSpPr>
            <p:nvPr/>
          </p:nvSpPr>
          <p:spPr bwMode="auto">
            <a:xfrm>
              <a:off x="1696" y="292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50" name="Line 38"/>
            <p:cNvSpPr>
              <a:spLocks noChangeShapeType="1"/>
            </p:cNvSpPr>
            <p:nvPr/>
          </p:nvSpPr>
          <p:spPr bwMode="auto">
            <a:xfrm flipH="1" flipV="1">
              <a:off x="1850"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grpSp>
      <p:sp>
        <p:nvSpPr>
          <p:cNvPr id="806951" name="Rectangle 39"/>
          <p:cNvSpPr>
            <a:spLocks noChangeArrowheads="1"/>
          </p:cNvSpPr>
          <p:nvPr/>
        </p:nvSpPr>
        <p:spPr bwMode="auto">
          <a:xfrm>
            <a:off x="3632200" y="5791200"/>
            <a:ext cx="429606"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accent1"/>
                </a:solidFill>
                <a:latin typeface="Courier New" pitchFamily="49" charset="0"/>
                <a:cs typeface="Courier New" pitchFamily="49" charset="0"/>
              </a:rPr>
              <a:t>–6</a:t>
            </a:r>
            <a:endParaRPr lang="en-US" sz="1600" b="1" dirty="0">
              <a:solidFill>
                <a:schemeClr val="accent1"/>
              </a:solidFill>
              <a:latin typeface="Courier New" pitchFamily="49" charset="0"/>
              <a:cs typeface="Courier New" pitchFamily="49" charset="0"/>
            </a:endParaRPr>
          </a:p>
        </p:txBody>
      </p:sp>
      <p:grpSp>
        <p:nvGrpSpPr>
          <p:cNvPr id="8" name="Group 40"/>
          <p:cNvGrpSpPr>
            <a:grpSpLocks/>
          </p:cNvGrpSpPr>
          <p:nvPr/>
        </p:nvGrpSpPr>
        <p:grpSpPr bwMode="auto">
          <a:xfrm>
            <a:off x="5181599" y="5029200"/>
            <a:ext cx="3409950" cy="717550"/>
            <a:chOff x="3280" y="3168"/>
            <a:chExt cx="2148" cy="452"/>
          </a:xfrm>
        </p:grpSpPr>
        <p:sp>
          <p:nvSpPr>
            <p:cNvPr id="806953" name="Rectangle 41"/>
            <p:cNvSpPr>
              <a:spLocks noChangeArrowheads="1"/>
            </p:cNvSpPr>
            <p:nvPr/>
          </p:nvSpPr>
          <p:spPr bwMode="auto">
            <a:xfrm>
              <a:off x="3712"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54" name="Rectangle 42"/>
            <p:cNvSpPr>
              <a:spLocks noChangeArrowheads="1"/>
            </p:cNvSpPr>
            <p:nvPr/>
          </p:nvSpPr>
          <p:spPr bwMode="auto">
            <a:xfrm>
              <a:off x="4096"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55" name="Rectangle 43"/>
            <p:cNvSpPr>
              <a:spLocks noChangeArrowheads="1"/>
            </p:cNvSpPr>
            <p:nvPr/>
          </p:nvSpPr>
          <p:spPr bwMode="auto">
            <a:xfrm>
              <a:off x="4480"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56" name="Rectangle 44"/>
            <p:cNvSpPr>
              <a:spLocks noChangeArrowheads="1"/>
            </p:cNvSpPr>
            <p:nvPr/>
          </p:nvSpPr>
          <p:spPr bwMode="auto">
            <a:xfrm>
              <a:off x="4864" y="316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57" name="Rectangle 45"/>
            <p:cNvSpPr>
              <a:spLocks noChangeArrowheads="1"/>
            </p:cNvSpPr>
            <p:nvPr/>
          </p:nvSpPr>
          <p:spPr bwMode="auto">
            <a:xfrm>
              <a:off x="3712"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58" name="Rectangle 46"/>
            <p:cNvSpPr>
              <a:spLocks noChangeArrowheads="1"/>
            </p:cNvSpPr>
            <p:nvPr/>
          </p:nvSpPr>
          <p:spPr bwMode="auto">
            <a:xfrm>
              <a:off x="4096"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0</a:t>
              </a:r>
            </a:p>
          </p:txBody>
        </p:sp>
        <p:sp>
          <p:nvSpPr>
            <p:cNvPr id="806959" name="Rectangle 47"/>
            <p:cNvSpPr>
              <a:spLocks noChangeArrowheads="1"/>
            </p:cNvSpPr>
            <p:nvPr/>
          </p:nvSpPr>
          <p:spPr bwMode="auto">
            <a:xfrm>
              <a:off x="4480"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60" name="Rectangle 48"/>
            <p:cNvSpPr>
              <a:spLocks noChangeArrowheads="1"/>
            </p:cNvSpPr>
            <p:nvPr/>
          </p:nvSpPr>
          <p:spPr bwMode="auto">
            <a:xfrm>
              <a:off x="4864"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61" name="Rectangle 49"/>
            <p:cNvSpPr>
              <a:spLocks noChangeArrowheads="1"/>
            </p:cNvSpPr>
            <p:nvPr/>
          </p:nvSpPr>
          <p:spPr bwMode="auto">
            <a:xfrm>
              <a:off x="3280" y="340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a:t>
              </a:r>
            </a:p>
          </p:txBody>
        </p:sp>
        <p:sp>
          <p:nvSpPr>
            <p:cNvPr id="806962" name="Line 50"/>
            <p:cNvSpPr>
              <a:spLocks noChangeShapeType="1"/>
            </p:cNvSpPr>
            <p:nvPr/>
          </p:nvSpPr>
          <p:spPr bwMode="auto">
            <a:xfrm>
              <a:off x="3408" y="3600"/>
              <a:ext cx="1592" cy="1"/>
            </a:xfrm>
            <a:prstGeom prst="line">
              <a:avLst/>
            </a:prstGeom>
            <a:noFill/>
            <a:ln w="25400">
              <a:solidFill>
                <a:schemeClr val="tx1"/>
              </a:solidFill>
              <a:round/>
              <a:headEnd/>
              <a:tailEnd/>
            </a:ln>
            <a:effectLst/>
          </p:spPr>
          <p:txBody>
            <a:bodyPr wrap="none" anchor="ctr"/>
            <a:lstStyle/>
            <a:p>
              <a:endParaRPr lang="en-US" b="1">
                <a:latin typeface="Courier New" pitchFamily="49" charset="0"/>
                <a:cs typeface="Courier New" pitchFamily="49" charset="0"/>
              </a:endParaRPr>
            </a:p>
          </p:txBody>
        </p:sp>
        <p:sp>
          <p:nvSpPr>
            <p:cNvPr id="806963" name="Rectangle 51"/>
            <p:cNvSpPr>
              <a:spLocks noChangeArrowheads="1"/>
            </p:cNvSpPr>
            <p:nvPr/>
          </p:nvSpPr>
          <p:spPr bwMode="auto">
            <a:xfrm>
              <a:off x="5157" y="3168"/>
              <a:ext cx="271"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–4</a:t>
              </a:r>
            </a:p>
          </p:txBody>
        </p:sp>
        <p:sp>
          <p:nvSpPr>
            <p:cNvPr id="806964" name="Rectangle 52"/>
            <p:cNvSpPr>
              <a:spLocks noChangeArrowheads="1"/>
            </p:cNvSpPr>
            <p:nvPr/>
          </p:nvSpPr>
          <p:spPr bwMode="auto">
            <a:xfrm>
              <a:off x="5152" y="3408"/>
              <a:ext cx="271" cy="212"/>
            </a:xfrm>
            <a:prstGeom prst="rect">
              <a:avLst/>
            </a:prstGeom>
            <a:noFill/>
            <a:ln w="12700">
              <a:noFill/>
              <a:miter lim="800000"/>
              <a:headEnd/>
              <a:tailEnd/>
            </a:ln>
            <a:effectLst/>
          </p:spPr>
          <p:txBody>
            <a:bodyPr wrap="none" lIns="90488" tIns="44450" rIns="90488" bIns="44450">
              <a:spAutoFit/>
            </a:bodyPr>
            <a:lstStyle/>
            <a:p>
              <a:r>
                <a:rPr lang="en-US" sz="1600" b="1" dirty="0" smtClean="0">
                  <a:latin typeface="Courier New" pitchFamily="49" charset="0"/>
                  <a:cs typeface="Courier New" pitchFamily="49" charset="0"/>
                </a:rPr>
                <a:t>–5</a:t>
              </a:r>
              <a:endParaRPr lang="en-US" sz="1600" b="1" dirty="0">
                <a:latin typeface="Courier New" pitchFamily="49" charset="0"/>
                <a:cs typeface="Courier New" pitchFamily="49" charset="0"/>
              </a:endParaRPr>
            </a:p>
          </p:txBody>
        </p:sp>
      </p:grpSp>
      <p:sp>
        <p:nvSpPr>
          <p:cNvPr id="806965" name="Rectangle 53"/>
          <p:cNvSpPr>
            <a:spLocks noChangeArrowheads="1"/>
          </p:cNvSpPr>
          <p:nvPr/>
        </p:nvSpPr>
        <p:spPr bwMode="auto">
          <a:xfrm>
            <a:off x="8229600" y="5791200"/>
            <a:ext cx="306175" cy="335989"/>
          </a:xfrm>
          <a:prstGeom prst="rect">
            <a:avLst/>
          </a:prstGeom>
          <a:noFill/>
          <a:ln w="12700">
            <a:noFill/>
            <a:miter lim="800000"/>
            <a:headEnd/>
            <a:tailEnd/>
          </a:ln>
          <a:effectLst/>
        </p:spPr>
        <p:txBody>
          <a:bodyPr wrap="none" lIns="90488" tIns="44450" rIns="90488" bIns="44450">
            <a:spAutoFit/>
          </a:bodyPr>
          <a:lstStyle/>
          <a:p>
            <a:r>
              <a:rPr lang="en-US" sz="1600" b="1">
                <a:solidFill>
                  <a:schemeClr val="accent1"/>
                </a:solidFill>
                <a:latin typeface="Courier New" pitchFamily="49" charset="0"/>
                <a:cs typeface="Courier New" pitchFamily="49" charset="0"/>
              </a:rPr>
              <a:t>7</a:t>
            </a:r>
          </a:p>
        </p:txBody>
      </p:sp>
      <p:grpSp>
        <p:nvGrpSpPr>
          <p:cNvPr id="9" name="Group 54"/>
          <p:cNvGrpSpPr>
            <a:grpSpLocks/>
          </p:cNvGrpSpPr>
          <p:nvPr/>
        </p:nvGrpSpPr>
        <p:grpSpPr bwMode="auto">
          <a:xfrm>
            <a:off x="5867400" y="4648200"/>
            <a:ext cx="915988" cy="1479550"/>
            <a:chOff x="3712" y="2928"/>
            <a:chExt cx="577" cy="932"/>
          </a:xfrm>
        </p:grpSpPr>
        <p:sp>
          <p:nvSpPr>
            <p:cNvPr id="806967" name="Rectangle 55"/>
            <p:cNvSpPr>
              <a:spLocks noChangeArrowheads="1"/>
            </p:cNvSpPr>
            <p:nvPr/>
          </p:nvSpPr>
          <p:spPr bwMode="auto">
            <a:xfrm>
              <a:off x="4096" y="3648"/>
              <a:ext cx="193" cy="212"/>
            </a:xfrm>
            <a:prstGeom prst="rect">
              <a:avLst/>
            </a:prstGeom>
            <a:noFill/>
            <a:ln w="12700">
              <a:noFill/>
              <a:miter lim="800000"/>
              <a:headEnd/>
              <a:tailEnd/>
            </a:ln>
            <a:effectLst/>
          </p:spPr>
          <p:txBody>
            <a:bodyPr wrap="none" lIns="90488" tIns="44450" rIns="90488" bIns="44450">
              <a:spAutoFit/>
            </a:bodyPr>
            <a:lstStyle/>
            <a:p>
              <a:r>
                <a:rPr lang="en-US" sz="1600" b="1">
                  <a:latin typeface="Courier New" pitchFamily="49" charset="0"/>
                  <a:cs typeface="Courier New" pitchFamily="49" charset="0"/>
                </a:rPr>
                <a:t>1</a:t>
              </a:r>
            </a:p>
          </p:txBody>
        </p:sp>
        <p:sp>
          <p:nvSpPr>
            <p:cNvPr id="806968" name="Rectangle 56"/>
            <p:cNvSpPr>
              <a:spLocks noChangeArrowheads="1"/>
            </p:cNvSpPr>
            <p:nvPr/>
          </p:nvSpPr>
          <p:spPr bwMode="auto">
            <a:xfrm>
              <a:off x="3712" y="2928"/>
              <a:ext cx="193" cy="212"/>
            </a:xfrm>
            <a:prstGeom prst="rect">
              <a:avLst/>
            </a:prstGeom>
            <a:noFill/>
            <a:ln w="12700">
              <a:noFill/>
              <a:miter lim="800000"/>
              <a:headEnd/>
              <a:tailEnd/>
            </a:ln>
            <a:effectLst/>
          </p:spPr>
          <p:txBody>
            <a:bodyPr wrap="none" lIns="90488" tIns="44450" rIns="90488" bIns="44450">
              <a:spAutoFit/>
            </a:bodyPr>
            <a:lstStyle/>
            <a:p>
              <a:r>
                <a:rPr lang="en-US" sz="1600" b="1">
                  <a:solidFill>
                    <a:schemeClr val="accent1"/>
                  </a:solidFill>
                  <a:latin typeface="Courier New" pitchFamily="49" charset="0"/>
                  <a:cs typeface="Courier New" pitchFamily="49" charset="0"/>
                </a:rPr>
                <a:t>0</a:t>
              </a:r>
            </a:p>
          </p:txBody>
        </p:sp>
        <p:sp>
          <p:nvSpPr>
            <p:cNvPr id="806969" name="Line 57"/>
            <p:cNvSpPr>
              <a:spLocks noChangeShapeType="1"/>
            </p:cNvSpPr>
            <p:nvPr/>
          </p:nvSpPr>
          <p:spPr bwMode="auto">
            <a:xfrm flipH="1" flipV="1">
              <a:off x="3866" y="3073"/>
              <a:ext cx="238" cy="439"/>
            </a:xfrm>
            <a:prstGeom prst="line">
              <a:avLst/>
            </a:prstGeom>
            <a:noFill/>
            <a:ln w="25400">
              <a:solidFill>
                <a:schemeClr val="tx1"/>
              </a:solidFill>
              <a:round/>
              <a:headEnd/>
              <a:tailEnd type="triangle" w="med" len="med"/>
            </a:ln>
            <a:effectLst/>
          </p:spPr>
          <p:txBody>
            <a:bodyPr wrap="none" anchor="ctr"/>
            <a:lstStyle/>
            <a:p>
              <a:endParaRPr lang="en-US" b="1">
                <a:latin typeface="Courier New" pitchFamily="49" charset="0"/>
                <a:cs typeface="Courier New" pitchFamily="49" charset="0"/>
              </a:endParaRPr>
            </a:p>
          </p:txBody>
        </p:sp>
      </p:grpSp>
      <p:sp>
        <p:nvSpPr>
          <p:cNvPr id="806970" name="Rectangle 58"/>
          <p:cNvSpPr>
            <a:spLocks noChangeArrowheads="1"/>
          </p:cNvSpPr>
          <p:nvPr/>
        </p:nvSpPr>
        <p:spPr bwMode="auto">
          <a:xfrm>
            <a:off x="889000" y="4648200"/>
            <a:ext cx="827088" cy="349250"/>
          </a:xfrm>
          <a:prstGeom prst="rect">
            <a:avLst/>
          </a:prstGeom>
          <a:noFill/>
          <a:ln w="25400">
            <a:solidFill>
              <a:schemeClr val="accent1"/>
            </a:solidFill>
            <a:miter lim="800000"/>
            <a:headEnd/>
            <a:tailEnd/>
          </a:ln>
          <a:effectLst/>
        </p:spPr>
        <p:txBody>
          <a:bodyPr wrap="none" anchor="ctr"/>
          <a:lstStyle/>
          <a:p>
            <a:endParaRPr lang="en-US" b="1">
              <a:latin typeface="Courier New" pitchFamily="49" charset="0"/>
              <a:cs typeface="Courier New" pitchFamily="49" charset="0"/>
            </a:endParaRPr>
          </a:p>
        </p:txBody>
      </p:sp>
      <p:sp>
        <p:nvSpPr>
          <p:cNvPr id="806971" name="Rectangle 59"/>
          <p:cNvSpPr>
            <a:spLocks noChangeArrowheads="1"/>
          </p:cNvSpPr>
          <p:nvPr/>
        </p:nvSpPr>
        <p:spPr bwMode="auto">
          <a:xfrm>
            <a:off x="5308600" y="4679950"/>
            <a:ext cx="827088" cy="349250"/>
          </a:xfrm>
          <a:prstGeom prst="rect">
            <a:avLst/>
          </a:prstGeom>
          <a:noFill/>
          <a:ln w="25400">
            <a:solidFill>
              <a:schemeClr val="accent1"/>
            </a:solidFill>
            <a:miter lim="800000"/>
            <a:headEnd/>
            <a:tailEnd/>
          </a:ln>
          <a:effectLst/>
        </p:spPr>
        <p:txBody>
          <a:bodyPr wrap="none" anchor="ctr"/>
          <a:lstStyle/>
          <a:p>
            <a:endParaRPr lang="en-US" b="1">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500"/>
                                  </p:stCondLst>
                                  <p:childTnLst>
                                    <p:set>
                                      <p:cBhvr>
                                        <p:cTn id="12" dur="1" fill="hold">
                                          <p:stCondLst>
                                            <p:cond delay="499"/>
                                          </p:stCondLst>
                                        </p:cTn>
                                        <p:tgtEl>
                                          <p:spTgt spid="4"/>
                                        </p:tgtEl>
                                        <p:attrNameLst>
                                          <p:attrName>style.visibility</p:attrName>
                                        </p:attrNameLst>
                                      </p:cBhvr>
                                      <p:to>
                                        <p:strVal val="visible"/>
                                      </p:to>
                                    </p:set>
                                  </p:childTnLst>
                                </p:cTn>
                              </p:par>
                            </p:childTnLst>
                          </p:cTn>
                        </p:par>
                        <p:par>
                          <p:cTn id="13" fill="hold">
                            <p:stCondLst>
                              <p:cond delay="2500"/>
                            </p:stCondLst>
                            <p:childTnLst>
                              <p:par>
                                <p:cTn id="14" presetID="1" presetClass="entr" presetSubtype="0" fill="hold" nodeType="afterEffect">
                                  <p:stCondLst>
                                    <p:cond delay="500"/>
                                  </p:stCondLst>
                                  <p:childTnLst>
                                    <p:set>
                                      <p:cBhvr>
                                        <p:cTn id="15" dur="1" fill="hold">
                                          <p:stCondLst>
                                            <p:cond delay="499"/>
                                          </p:stCondLst>
                                        </p:cTn>
                                        <p:tgtEl>
                                          <p:spTgt spid="5"/>
                                        </p:tgtEl>
                                        <p:attrNameLst>
                                          <p:attrName>style.visibility</p:attrName>
                                        </p:attrNameLst>
                                      </p:cBhvr>
                                      <p:to>
                                        <p:strVal val="visible"/>
                                      </p:to>
                                    </p:set>
                                  </p:childTnLst>
                                </p:cTn>
                              </p:par>
                            </p:childTnLst>
                          </p:cTn>
                        </p:par>
                        <p:par>
                          <p:cTn id="16" fill="hold">
                            <p:stCondLst>
                              <p:cond delay="3500"/>
                            </p:stCondLst>
                            <p:childTnLst>
                              <p:par>
                                <p:cTn id="17" presetID="1" presetClass="entr" presetSubtype="0" fill="hold" grpId="0" nodeType="afterEffect">
                                  <p:stCondLst>
                                    <p:cond delay="500"/>
                                  </p:stCondLst>
                                  <p:childTnLst>
                                    <p:set>
                                      <p:cBhvr>
                                        <p:cTn id="18" dur="1" fill="hold">
                                          <p:stCondLst>
                                            <p:cond delay="499"/>
                                          </p:stCondLst>
                                        </p:cTn>
                                        <p:tgtEl>
                                          <p:spTgt spid="806951"/>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500"/>
                                  </p:stCondLst>
                                  <p:childTnLst>
                                    <p:set>
                                      <p:cBhvr>
                                        <p:cTn id="21" dur="1" fill="hold">
                                          <p:stCondLst>
                                            <p:cond delay="499"/>
                                          </p:stCondLst>
                                        </p:cTn>
                                        <p:tgtEl>
                                          <p:spTgt spid="80697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06921"/>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806920"/>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499"/>
                                          </p:stCondLst>
                                        </p:cTn>
                                        <p:tgtEl>
                                          <p:spTgt spid="9"/>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806965"/>
                                        </p:tgtEl>
                                        <p:attrNameLst>
                                          <p:attrName>style.visibility</p:attrName>
                                        </p:attrNameLst>
                                      </p:cBhvr>
                                      <p:to>
                                        <p:strVal val="visible"/>
                                      </p:to>
                                    </p:set>
                                  </p:childTnLst>
                                </p:cTn>
                              </p:par>
                            </p:childTnLst>
                          </p:cTn>
                        </p:par>
                        <p:par>
                          <p:cTn id="38" fill="hold">
                            <p:stCondLst>
                              <p:cond delay="2500"/>
                            </p:stCondLst>
                            <p:childTnLst>
                              <p:par>
                                <p:cTn id="39" presetID="1" presetClass="entr" presetSubtype="0" fill="hold" grpId="0" nodeType="afterEffect">
                                  <p:stCondLst>
                                    <p:cond delay="0"/>
                                  </p:stCondLst>
                                  <p:childTnLst>
                                    <p:set>
                                      <p:cBhvr>
                                        <p:cTn id="40" dur="1" fill="hold">
                                          <p:stCondLst>
                                            <p:cond delay="499"/>
                                          </p:stCondLst>
                                        </p:cTn>
                                        <p:tgtEl>
                                          <p:spTgt spid="806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0" grpId="0" autoUpdateAnimBg="0"/>
      <p:bldP spid="806921" grpId="0" autoUpdateAnimBg="0"/>
      <p:bldP spid="806951" grpId="0" autoUpdateAnimBg="0"/>
      <p:bldP spid="806965" grpId="0" autoUpdateAnimBg="0"/>
      <p:bldP spid="806970" grpId="0" animBg="1"/>
      <p:bldP spid="8069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533400" y="304800"/>
            <a:ext cx="6814366" cy="426142"/>
          </a:xfrm>
          <a:noFill/>
          <a:ln/>
        </p:spPr>
        <p:txBody>
          <a:bodyPr wrap="none"/>
          <a:lstStyle/>
          <a:p>
            <a:r>
              <a:rPr lang="en-US" dirty="0" smtClean="0"/>
              <a:t>Summarizing: MIPS </a:t>
            </a:r>
            <a:r>
              <a:rPr lang="en-US" dirty="0"/>
              <a:t>Overflow detection</a:t>
            </a:r>
          </a:p>
        </p:txBody>
      </p:sp>
      <p:sp>
        <p:nvSpPr>
          <p:cNvPr id="836639" name="Rectangle 31"/>
          <p:cNvSpPr>
            <a:spLocks noChangeArrowheads="1"/>
          </p:cNvSpPr>
          <p:nvPr/>
        </p:nvSpPr>
        <p:spPr bwMode="auto">
          <a:xfrm>
            <a:off x="609600" y="4421187"/>
            <a:ext cx="8001000" cy="76041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Symbol" pitchFamily="18" charset="2"/>
              <a:buChar char="¨"/>
            </a:pPr>
            <a:r>
              <a:rPr lang="en-US" sz="2400"/>
              <a:t>no overflow is  detected when using </a:t>
            </a:r>
          </a:p>
          <a:p>
            <a:pPr marL="741363" lvl="1" indent="-246063">
              <a:lnSpc>
                <a:spcPct val="85000"/>
              </a:lnSpc>
              <a:spcBef>
                <a:spcPct val="40000"/>
              </a:spcBef>
              <a:buClr>
                <a:schemeClr val="accent1"/>
              </a:buClr>
              <a:buSzPct val="75000"/>
              <a:buFont typeface="Wingdings" pitchFamily="2" charset="2"/>
              <a:buChar char="q"/>
            </a:pPr>
            <a:r>
              <a:rPr lang="en-US" sz="2000">
                <a:latin typeface="Courier New" pitchFamily="49" charset="0"/>
              </a:rPr>
              <a:t>addu, addiu, subu, multu, divu, sltiu, sltu</a:t>
            </a:r>
          </a:p>
        </p:txBody>
      </p:sp>
      <p:graphicFrame>
        <p:nvGraphicFramePr>
          <p:cNvPr id="836677" name="Group 69"/>
          <p:cNvGraphicFramePr>
            <a:graphicFrameLocks noGrp="1"/>
          </p:cNvGraphicFramePr>
          <p:nvPr>
            <p:ph idx="1"/>
            <p:extLst>
              <p:ext uri="{D42A27DB-BD31-4B8C-83A1-F6EECF244321}">
                <p14:modId xmlns:p14="http://schemas.microsoft.com/office/powerpoint/2010/main" val="3843129617"/>
              </p:ext>
            </p:extLst>
          </p:nvPr>
        </p:nvGraphicFramePr>
        <p:xfrm>
          <a:off x="609600" y="1144587"/>
          <a:ext cx="8077200" cy="2828926"/>
        </p:xfrm>
        <a:graphic>
          <a:graphicData uri="http://schemas.openxmlformats.org/drawingml/2006/table">
            <a:tbl>
              <a:tblPr/>
              <a:tblGrid>
                <a:gridCol w="1962150"/>
                <a:gridCol w="2038350"/>
                <a:gridCol w="2038350"/>
                <a:gridCol w="2038350"/>
              </a:tblGrid>
              <a:tr h="479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bg1"/>
                          </a:solidFill>
                          <a:effectLst/>
                          <a:latin typeface="Arial" charset="0"/>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bg1"/>
                          </a:solidFill>
                          <a:effectLst/>
                          <a:latin typeface="Arial" charset="0"/>
                        </a:rPr>
                        <a:t>Operand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bg1"/>
                          </a:solidFill>
                          <a:effectLst/>
                          <a:latin typeface="Arial" charset="0"/>
                        </a:rPr>
                        <a:t>Operand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bg1"/>
                          </a:solidFill>
                          <a:effectLst/>
                          <a:latin typeface="Arial" charset="0"/>
                        </a:rPr>
                        <a:t> Result indicating overflow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cs typeface="Arial" charset="0"/>
                          <a:sym typeface="Symbol" pitchFamily="18" charset="2"/>
                        </a:rPr>
                        <a:t> </a:t>
                      </a:r>
                      <a:r>
                        <a:rPr kumimoji="0" lang="en-US" sz="2000" b="1" i="0" u="none" strike="noStrike" cap="none" normalizeH="0" baseline="0" smtClean="0">
                          <a:ln>
                            <a:noFill/>
                          </a:ln>
                          <a:solidFill>
                            <a:schemeClr val="tx1"/>
                          </a:solidFill>
                          <a:effectLst/>
                          <a:latin typeface="Arial" charset="0"/>
                          <a:sym typeface="Symbol" pitchFamily="18" charset="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sym typeface="Symbol" pitchFamily="18" charset="2"/>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A +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sym typeface="Symbol" pitchFamily="18" charset="2"/>
                        </a:rPr>
                        <a:t>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A –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sym typeface="Symbol" pitchFamily="18" charset="2"/>
                        </a:rP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A – B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rPr>
                        <a:t>&lt;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smtClean="0">
                          <a:ln>
                            <a:noFill/>
                          </a:ln>
                          <a:solidFill>
                            <a:schemeClr val="tx1"/>
                          </a:solidFill>
                          <a:effectLst/>
                          <a:latin typeface="Arial" charset="0"/>
                          <a:sym typeface="Symbol" pitchFamily="18" charset="2"/>
                        </a:rPr>
                        <a:t> 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2000" b="1" i="0" u="none" strike="noStrike" cap="none" normalizeH="0" baseline="0" dirty="0" smtClean="0">
                          <a:ln>
                            <a:noFill/>
                          </a:ln>
                          <a:solidFill>
                            <a:schemeClr val="tx1"/>
                          </a:solidFill>
                          <a:effectLst/>
                          <a:latin typeface="Arial" charset="0"/>
                          <a:sym typeface="Symbol" pitchFamily="18" charset="2"/>
                        </a:rPr>
                        <a:t> 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56CFF893-4BDD-47E5-B768-1BADEC5EEC93}" type="slidenum">
              <a:rPr lang="en-AU"/>
              <a:pPr/>
              <a:t>13</a:t>
            </a:fld>
            <a:endParaRPr lang="en-AU"/>
          </a:p>
        </p:txBody>
      </p:sp>
      <p:sp>
        <p:nvSpPr>
          <p:cNvPr id="261124" name="Rectangle 4"/>
          <p:cNvSpPr>
            <a:spLocks noGrp="1" noChangeArrowheads="1"/>
          </p:cNvSpPr>
          <p:nvPr>
            <p:ph type="title"/>
          </p:nvPr>
        </p:nvSpPr>
        <p:spPr/>
        <p:txBody>
          <a:bodyPr/>
          <a:lstStyle/>
          <a:p>
            <a:r>
              <a:rPr lang="en-US"/>
              <a:t>Dealing with Overflow</a:t>
            </a:r>
            <a:endParaRPr lang="en-AU"/>
          </a:p>
        </p:txBody>
      </p:sp>
      <p:sp>
        <p:nvSpPr>
          <p:cNvPr id="261125" name="Rectangle 5"/>
          <p:cNvSpPr>
            <a:spLocks noGrp="1" noChangeArrowheads="1"/>
          </p:cNvSpPr>
          <p:nvPr>
            <p:ph type="body" idx="1"/>
          </p:nvPr>
        </p:nvSpPr>
        <p:spPr>
          <a:xfrm>
            <a:off x="533400" y="914400"/>
            <a:ext cx="8153400" cy="4409412"/>
          </a:xfrm>
        </p:spPr>
        <p:txBody>
          <a:bodyPr/>
          <a:lstStyle/>
          <a:p>
            <a:pPr>
              <a:lnSpc>
                <a:spcPct val="100000"/>
              </a:lnSpc>
            </a:pPr>
            <a:r>
              <a:rPr lang="en-US" dirty="0"/>
              <a:t>Some languages (e.g., C) ignore overflow</a:t>
            </a:r>
          </a:p>
          <a:p>
            <a:pPr lvl="1">
              <a:lnSpc>
                <a:spcPct val="100000"/>
              </a:lnSpc>
            </a:pPr>
            <a:r>
              <a:rPr lang="en-US" dirty="0"/>
              <a:t>Use MIPS </a:t>
            </a:r>
            <a:r>
              <a:rPr lang="en-US" dirty="0" err="1">
                <a:latin typeface="Lucida Console" pitchFamily="49" charset="0"/>
              </a:rPr>
              <a:t>addu</a:t>
            </a:r>
            <a:r>
              <a:rPr lang="en-US" dirty="0"/>
              <a:t>, </a:t>
            </a:r>
            <a:r>
              <a:rPr lang="en-US" dirty="0" err="1">
                <a:latin typeface="Lucida Console" pitchFamily="49" charset="0"/>
              </a:rPr>
              <a:t>addui</a:t>
            </a:r>
            <a:r>
              <a:rPr lang="en-US" dirty="0"/>
              <a:t>, </a:t>
            </a:r>
            <a:r>
              <a:rPr lang="en-US" dirty="0" err="1">
                <a:latin typeface="Lucida Console" pitchFamily="49" charset="0"/>
              </a:rPr>
              <a:t>subu</a:t>
            </a:r>
            <a:r>
              <a:rPr lang="en-US" dirty="0"/>
              <a:t> </a:t>
            </a:r>
            <a:r>
              <a:rPr lang="en-US" dirty="0" smtClean="0"/>
              <a:t>instructions to ignore overflow</a:t>
            </a:r>
            <a:endParaRPr lang="en-US" dirty="0"/>
          </a:p>
          <a:p>
            <a:pPr>
              <a:lnSpc>
                <a:spcPct val="100000"/>
              </a:lnSpc>
            </a:pPr>
            <a:r>
              <a:rPr lang="en-US" dirty="0"/>
              <a:t>Other languages (e.g., Ada, Fortran) require raising an exception</a:t>
            </a:r>
          </a:p>
          <a:p>
            <a:pPr lvl="1">
              <a:lnSpc>
                <a:spcPct val="100000"/>
              </a:lnSpc>
            </a:pPr>
            <a:r>
              <a:rPr lang="en-US" dirty="0"/>
              <a:t>Use MIPS </a:t>
            </a:r>
            <a:r>
              <a:rPr lang="en-US" dirty="0">
                <a:latin typeface="Lucida Console" pitchFamily="49" charset="0"/>
              </a:rPr>
              <a:t>add</a:t>
            </a:r>
            <a:r>
              <a:rPr lang="en-US" dirty="0"/>
              <a:t>, </a:t>
            </a:r>
            <a:r>
              <a:rPr lang="en-US" dirty="0" err="1">
                <a:latin typeface="Lucida Console" pitchFamily="49" charset="0"/>
              </a:rPr>
              <a:t>addi</a:t>
            </a:r>
            <a:r>
              <a:rPr lang="en-US" dirty="0"/>
              <a:t>, </a:t>
            </a:r>
            <a:r>
              <a:rPr lang="en-US" dirty="0">
                <a:latin typeface="Lucida Console" pitchFamily="49" charset="0"/>
              </a:rPr>
              <a:t>sub</a:t>
            </a:r>
            <a:r>
              <a:rPr lang="en-US" dirty="0"/>
              <a:t> </a:t>
            </a:r>
            <a:r>
              <a:rPr lang="en-US" dirty="0" smtClean="0"/>
              <a:t>instructions to detect overflow</a:t>
            </a:r>
            <a:endParaRPr lang="en-US" dirty="0"/>
          </a:p>
          <a:p>
            <a:pPr lvl="1">
              <a:lnSpc>
                <a:spcPct val="100000"/>
              </a:lnSpc>
            </a:pPr>
            <a:r>
              <a:rPr lang="en-US" dirty="0"/>
              <a:t>On overflow, </a:t>
            </a:r>
            <a:r>
              <a:rPr lang="en-US" dirty="0" smtClean="0"/>
              <a:t>MIPS invokes the exception </a:t>
            </a:r>
            <a:r>
              <a:rPr lang="en-US" dirty="0"/>
              <a:t>handler</a:t>
            </a:r>
          </a:p>
          <a:p>
            <a:pPr marL="1312862" lvl="2" indent="-342900">
              <a:lnSpc>
                <a:spcPct val="100000"/>
              </a:lnSpc>
              <a:buFont typeface="+mj-lt"/>
              <a:buAutoNum type="arabicPeriod"/>
            </a:pPr>
            <a:r>
              <a:rPr lang="en-US" dirty="0"/>
              <a:t>Save PC </a:t>
            </a:r>
            <a:r>
              <a:rPr lang="en-US" dirty="0" smtClean="0"/>
              <a:t>in Exception </a:t>
            </a:r>
            <a:r>
              <a:rPr lang="en-US" dirty="0"/>
              <a:t>P</a:t>
            </a:r>
            <a:r>
              <a:rPr lang="en-US" dirty="0" smtClean="0"/>
              <a:t>rogram </a:t>
            </a:r>
            <a:r>
              <a:rPr lang="en-US" dirty="0"/>
              <a:t>C</a:t>
            </a:r>
            <a:r>
              <a:rPr lang="en-US" dirty="0" smtClean="0"/>
              <a:t>ounter </a:t>
            </a:r>
            <a:r>
              <a:rPr lang="en-US" dirty="0"/>
              <a:t>(EPC) register</a:t>
            </a:r>
          </a:p>
          <a:p>
            <a:pPr marL="1312862" lvl="2" indent="-342900">
              <a:lnSpc>
                <a:spcPct val="100000"/>
              </a:lnSpc>
              <a:buFont typeface="+mj-lt"/>
              <a:buAutoNum type="arabicPeriod"/>
            </a:pPr>
            <a:r>
              <a:rPr lang="en-US" dirty="0"/>
              <a:t>Jump to predefined handler address</a:t>
            </a:r>
          </a:p>
          <a:p>
            <a:pPr marL="1312862" lvl="2" indent="-342900">
              <a:lnSpc>
                <a:spcPct val="100000"/>
              </a:lnSpc>
              <a:buFont typeface="+mj-lt"/>
              <a:buAutoNum type="arabicPeriod"/>
            </a:pPr>
            <a:r>
              <a:rPr lang="en-US" dirty="0">
                <a:latin typeface="Lucida Console" pitchFamily="49" charset="0"/>
              </a:rPr>
              <a:t>mfc0</a:t>
            </a:r>
            <a:r>
              <a:rPr lang="en-US" dirty="0"/>
              <a:t> (move from </a:t>
            </a:r>
            <a:r>
              <a:rPr lang="en-US" dirty="0" smtClean="0"/>
              <a:t>system control) </a:t>
            </a:r>
            <a:r>
              <a:rPr lang="en-US" dirty="0"/>
              <a:t>instruction </a:t>
            </a:r>
            <a:r>
              <a:rPr lang="en-US" dirty="0" smtClean="0"/>
              <a:t>copies EPC value </a:t>
            </a:r>
            <a:r>
              <a:rPr lang="en-US" dirty="0"/>
              <a:t>to </a:t>
            </a:r>
            <a:r>
              <a:rPr lang="en-US" dirty="0" smtClean="0"/>
              <a:t>a general-purpose register to return to the offending instruction after </a:t>
            </a:r>
            <a:r>
              <a:rPr lang="en-US" dirty="0"/>
              <a:t>corrective 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78B6682D-70FB-4F51-9034-FF239773FEF5}" type="slidenum">
              <a:rPr lang="en-AU"/>
              <a:pPr/>
              <a:t>14</a:t>
            </a:fld>
            <a:endParaRPr lang="en-AU"/>
          </a:p>
        </p:txBody>
      </p:sp>
      <p:sp>
        <p:nvSpPr>
          <p:cNvPr id="263170" name="Rectangle 2"/>
          <p:cNvSpPr>
            <a:spLocks noGrp="1" noChangeArrowheads="1"/>
          </p:cNvSpPr>
          <p:nvPr>
            <p:ph type="title"/>
          </p:nvPr>
        </p:nvSpPr>
        <p:spPr/>
        <p:txBody>
          <a:bodyPr/>
          <a:lstStyle/>
          <a:p>
            <a:r>
              <a:rPr lang="en-AU"/>
              <a:t>Arithmetic for Multimedia</a:t>
            </a:r>
          </a:p>
        </p:txBody>
      </p:sp>
      <p:sp>
        <p:nvSpPr>
          <p:cNvPr id="263171" name="Rectangle 3"/>
          <p:cNvSpPr>
            <a:spLocks noGrp="1" noChangeArrowheads="1"/>
          </p:cNvSpPr>
          <p:nvPr>
            <p:ph type="body" idx="1"/>
          </p:nvPr>
        </p:nvSpPr>
        <p:spPr>
          <a:xfrm>
            <a:off x="533400" y="914401"/>
            <a:ext cx="8153400" cy="5257800"/>
          </a:xfrm>
        </p:spPr>
        <p:txBody>
          <a:bodyPr>
            <a:normAutofit fontScale="85000" lnSpcReduction="10000"/>
          </a:bodyPr>
          <a:lstStyle/>
          <a:p>
            <a:pPr>
              <a:lnSpc>
                <a:spcPct val="120000"/>
              </a:lnSpc>
            </a:pPr>
            <a:r>
              <a:rPr lang="en-AU" dirty="0"/>
              <a:t>Graphics and media processing operates on vectors of 8-bit </a:t>
            </a:r>
            <a:r>
              <a:rPr lang="en-AU" dirty="0" smtClean="0"/>
              <a:t>(ex. </a:t>
            </a:r>
            <a:r>
              <a:rPr lang="en-AU" dirty="0" err="1"/>
              <a:t>c</a:t>
            </a:r>
            <a:r>
              <a:rPr lang="en-AU" dirty="0" err="1" smtClean="0"/>
              <a:t>olors</a:t>
            </a:r>
            <a:r>
              <a:rPr lang="en-AU" dirty="0" smtClean="0"/>
              <a:t>) and </a:t>
            </a:r>
            <a:r>
              <a:rPr lang="en-AU" dirty="0"/>
              <a:t>16-bit </a:t>
            </a:r>
            <a:r>
              <a:rPr lang="en-AU" dirty="0" smtClean="0"/>
              <a:t>data (ex. </a:t>
            </a:r>
            <a:r>
              <a:rPr lang="en-AU" dirty="0"/>
              <a:t>s</a:t>
            </a:r>
            <a:r>
              <a:rPr lang="en-AU" dirty="0" smtClean="0"/>
              <a:t>ounds)</a:t>
            </a:r>
            <a:endParaRPr lang="en-AU" dirty="0"/>
          </a:p>
          <a:p>
            <a:pPr lvl="1">
              <a:lnSpc>
                <a:spcPct val="120000"/>
              </a:lnSpc>
            </a:pPr>
            <a:r>
              <a:rPr lang="en-AU" dirty="0" smtClean="0"/>
              <a:t>Many </a:t>
            </a:r>
            <a:r>
              <a:rPr lang="en-AU" dirty="0"/>
              <a:t>graphics and audio applications perform the same operation on vectors of media </a:t>
            </a:r>
            <a:r>
              <a:rPr lang="en-AU" dirty="0" smtClean="0"/>
              <a:t>data</a:t>
            </a:r>
            <a:endParaRPr lang="en-US" dirty="0">
              <a:cs typeface="Arial" charset="0"/>
            </a:endParaRPr>
          </a:p>
          <a:p>
            <a:pPr lvl="1">
              <a:lnSpc>
                <a:spcPct val="120000"/>
              </a:lnSpc>
            </a:pPr>
            <a:r>
              <a:rPr lang="en-US" dirty="0" smtClean="0">
                <a:cs typeface="Arial" charset="0"/>
              </a:rPr>
              <a:t>SIMD (single-instruction, multiple-data)</a:t>
            </a:r>
          </a:p>
          <a:p>
            <a:pPr lvl="1">
              <a:lnSpc>
                <a:spcPct val="120000"/>
              </a:lnSpc>
            </a:pPr>
            <a:r>
              <a:rPr lang="en-AU" dirty="0"/>
              <a:t>Use 64-bit adder, with partitioned carry chain</a:t>
            </a:r>
          </a:p>
          <a:p>
            <a:pPr lvl="2">
              <a:lnSpc>
                <a:spcPct val="120000"/>
              </a:lnSpc>
            </a:pPr>
            <a:r>
              <a:rPr lang="en-AU" dirty="0"/>
              <a:t>Operate </a:t>
            </a:r>
            <a:r>
              <a:rPr lang="en-AU" dirty="0" smtClean="0"/>
              <a:t>simultaneous operations on </a:t>
            </a:r>
            <a:r>
              <a:rPr lang="en-AU" dirty="0"/>
              <a:t>8</a:t>
            </a:r>
            <a:r>
              <a:rPr lang="en-US" dirty="0">
                <a:cs typeface="Arial" charset="0"/>
              </a:rPr>
              <a:t>×8-bit, </a:t>
            </a:r>
            <a:r>
              <a:rPr lang="en-US" dirty="0" smtClean="0">
                <a:cs typeface="Arial" charset="0"/>
              </a:rPr>
              <a:t>or 4×16-bit</a:t>
            </a:r>
            <a:r>
              <a:rPr lang="en-US" dirty="0">
                <a:cs typeface="Arial" charset="0"/>
              </a:rPr>
              <a:t>, or 2×32-bit </a:t>
            </a:r>
            <a:r>
              <a:rPr lang="en-US" dirty="0" smtClean="0">
                <a:cs typeface="Arial" charset="0"/>
              </a:rPr>
              <a:t>vectors</a:t>
            </a:r>
          </a:p>
          <a:p>
            <a:pPr lvl="2">
              <a:lnSpc>
                <a:spcPct val="120000"/>
              </a:lnSpc>
            </a:pPr>
            <a:endParaRPr lang="en-US" dirty="0" smtClean="0">
              <a:cs typeface="Arial" charset="0"/>
            </a:endParaRPr>
          </a:p>
          <a:p>
            <a:pPr>
              <a:lnSpc>
                <a:spcPct val="120000"/>
              </a:lnSpc>
            </a:pPr>
            <a:r>
              <a:rPr lang="en-US" dirty="0" smtClean="0">
                <a:cs typeface="Arial" charset="0"/>
              </a:rPr>
              <a:t>Saturating </a:t>
            </a:r>
            <a:r>
              <a:rPr lang="en-US" dirty="0">
                <a:cs typeface="Arial" charset="0"/>
              </a:rPr>
              <a:t>operations</a:t>
            </a:r>
          </a:p>
          <a:p>
            <a:pPr lvl="1">
              <a:lnSpc>
                <a:spcPct val="120000"/>
              </a:lnSpc>
            </a:pPr>
            <a:r>
              <a:rPr lang="en-US" dirty="0">
                <a:cs typeface="Arial" charset="0"/>
              </a:rPr>
              <a:t>On overflow, result is </a:t>
            </a:r>
            <a:r>
              <a:rPr lang="en-US" dirty="0" smtClean="0">
                <a:cs typeface="Arial" charset="0"/>
              </a:rPr>
              <a:t>set to the largest </a:t>
            </a:r>
            <a:r>
              <a:rPr lang="en-US" dirty="0">
                <a:cs typeface="Arial" charset="0"/>
              </a:rPr>
              <a:t>representable </a:t>
            </a:r>
            <a:r>
              <a:rPr lang="en-US" dirty="0" smtClean="0">
                <a:cs typeface="Arial" charset="0"/>
              </a:rPr>
              <a:t>value (most negative or most positive)</a:t>
            </a:r>
            <a:endParaRPr lang="en-US" dirty="0">
              <a:cs typeface="Arial" charset="0"/>
            </a:endParaRPr>
          </a:p>
          <a:p>
            <a:pPr lvl="2">
              <a:lnSpc>
                <a:spcPct val="120000"/>
              </a:lnSpc>
            </a:pPr>
            <a:r>
              <a:rPr lang="en-US" dirty="0">
                <a:cs typeface="Arial" charset="0"/>
              </a:rPr>
              <a:t>c.f. 2s-complement modulo arithmetic</a:t>
            </a:r>
          </a:p>
          <a:p>
            <a:pPr lvl="1">
              <a:lnSpc>
                <a:spcPct val="120000"/>
              </a:lnSpc>
            </a:pPr>
            <a:r>
              <a:rPr lang="en-US" dirty="0" smtClean="0">
                <a:cs typeface="Arial" charset="0"/>
              </a:rPr>
              <a:t>E.g. a volume knob with saturation stops at the highest volume no matter how far you turn it. </a:t>
            </a:r>
            <a:endParaRPr lang="en-US" dirty="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a:t>Review:  A Full Adder</a:t>
            </a:r>
          </a:p>
        </p:txBody>
      </p:sp>
      <p:sp>
        <p:nvSpPr>
          <p:cNvPr id="799747" name="Rectangle 3"/>
          <p:cNvSpPr>
            <a:spLocks noChangeArrowheads="1"/>
          </p:cNvSpPr>
          <p:nvPr/>
        </p:nvSpPr>
        <p:spPr bwMode="auto">
          <a:xfrm>
            <a:off x="1311275" y="1627188"/>
            <a:ext cx="1295400" cy="1155700"/>
          </a:xfrm>
          <a:prstGeom prst="rect">
            <a:avLst/>
          </a:prstGeom>
          <a:noFill/>
          <a:ln w="19050">
            <a:solidFill>
              <a:schemeClr val="tx1"/>
            </a:solidFill>
            <a:miter lim="800000"/>
            <a:headEnd/>
            <a:tailEnd/>
          </a:ln>
          <a:effectLst/>
        </p:spPr>
        <p:txBody>
          <a:bodyPr wrap="none" anchor="ctr"/>
          <a:lstStyle/>
          <a:p>
            <a:endParaRPr lang="en-US"/>
          </a:p>
        </p:txBody>
      </p:sp>
      <p:sp>
        <p:nvSpPr>
          <p:cNvPr id="799748" name="Text Box 4"/>
          <p:cNvSpPr txBox="1">
            <a:spLocks noChangeArrowheads="1"/>
          </p:cNvSpPr>
          <p:nvPr/>
        </p:nvSpPr>
        <p:spPr bwMode="auto">
          <a:xfrm>
            <a:off x="1524000" y="1752600"/>
            <a:ext cx="854075" cy="915988"/>
          </a:xfrm>
          <a:prstGeom prst="rect">
            <a:avLst/>
          </a:prstGeom>
          <a:noFill/>
          <a:ln w="12700">
            <a:noFill/>
            <a:miter lim="800000"/>
            <a:headEnd/>
            <a:tailEnd/>
          </a:ln>
          <a:effectLst/>
        </p:spPr>
        <p:txBody>
          <a:bodyPr>
            <a:spAutoFit/>
          </a:bodyPr>
          <a:lstStyle/>
          <a:p>
            <a:r>
              <a:rPr lang="en-US"/>
              <a:t>1-bit Full Adder</a:t>
            </a:r>
            <a:endParaRPr lang="en-US">
              <a:solidFill>
                <a:schemeClr val="accent1"/>
              </a:solidFill>
            </a:endParaRPr>
          </a:p>
        </p:txBody>
      </p:sp>
      <p:sp>
        <p:nvSpPr>
          <p:cNvPr id="799749" name="Line 5"/>
          <p:cNvSpPr>
            <a:spLocks noChangeShapeType="1"/>
          </p:cNvSpPr>
          <p:nvPr/>
        </p:nvSpPr>
        <p:spPr bwMode="auto">
          <a:xfrm>
            <a:off x="930275" y="2554288"/>
            <a:ext cx="381000"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799750" name="Line 6"/>
          <p:cNvSpPr>
            <a:spLocks noChangeShapeType="1"/>
          </p:cNvSpPr>
          <p:nvPr/>
        </p:nvSpPr>
        <p:spPr bwMode="auto">
          <a:xfrm>
            <a:off x="1905000" y="1295400"/>
            <a:ext cx="1588" cy="330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99751" name="Line 7"/>
          <p:cNvSpPr>
            <a:spLocks noChangeShapeType="1"/>
          </p:cNvSpPr>
          <p:nvPr/>
        </p:nvSpPr>
        <p:spPr bwMode="auto">
          <a:xfrm>
            <a:off x="1920875" y="2770188"/>
            <a:ext cx="1588" cy="3175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99752" name="Line 8"/>
          <p:cNvSpPr>
            <a:spLocks noChangeShapeType="1"/>
          </p:cNvSpPr>
          <p:nvPr/>
        </p:nvSpPr>
        <p:spPr bwMode="auto">
          <a:xfrm>
            <a:off x="2606675" y="2249488"/>
            <a:ext cx="228600" cy="1587"/>
          </a:xfrm>
          <a:prstGeom prst="line">
            <a:avLst/>
          </a:prstGeom>
          <a:noFill/>
          <a:ln w="12700">
            <a:solidFill>
              <a:schemeClr val="tx1"/>
            </a:solidFill>
            <a:round/>
            <a:headEnd/>
            <a:tailEnd type="triangle" w="med" len="med"/>
          </a:ln>
          <a:effectLst/>
        </p:spPr>
        <p:txBody>
          <a:bodyPr wrap="none" anchor="ctr"/>
          <a:lstStyle/>
          <a:p>
            <a:endParaRPr lang="en-US"/>
          </a:p>
        </p:txBody>
      </p:sp>
      <p:sp>
        <p:nvSpPr>
          <p:cNvPr id="799753" name="Text Box 9"/>
          <p:cNvSpPr txBox="1">
            <a:spLocks noChangeArrowheads="1"/>
          </p:cNvSpPr>
          <p:nvPr/>
        </p:nvSpPr>
        <p:spPr bwMode="auto">
          <a:xfrm>
            <a:off x="609600" y="1722438"/>
            <a:ext cx="336550" cy="366712"/>
          </a:xfrm>
          <a:prstGeom prst="rect">
            <a:avLst/>
          </a:prstGeom>
          <a:noFill/>
          <a:ln w="12700">
            <a:noFill/>
            <a:miter lim="800000"/>
            <a:headEnd/>
            <a:tailEnd/>
          </a:ln>
          <a:effectLst/>
        </p:spPr>
        <p:txBody>
          <a:bodyPr wrap="none">
            <a:spAutoFit/>
          </a:bodyPr>
          <a:lstStyle/>
          <a:p>
            <a:r>
              <a:rPr lang="en-US"/>
              <a:t>A</a:t>
            </a:r>
            <a:endParaRPr lang="en-US">
              <a:solidFill>
                <a:schemeClr val="accent1"/>
              </a:solidFill>
            </a:endParaRPr>
          </a:p>
        </p:txBody>
      </p:sp>
      <p:sp>
        <p:nvSpPr>
          <p:cNvPr id="799754" name="Text Box 10"/>
          <p:cNvSpPr txBox="1">
            <a:spLocks noChangeArrowheads="1"/>
          </p:cNvSpPr>
          <p:nvPr/>
        </p:nvSpPr>
        <p:spPr bwMode="auto">
          <a:xfrm>
            <a:off x="625475" y="2295525"/>
            <a:ext cx="336550" cy="366713"/>
          </a:xfrm>
          <a:prstGeom prst="rect">
            <a:avLst/>
          </a:prstGeom>
          <a:noFill/>
          <a:ln w="12700">
            <a:noFill/>
            <a:miter lim="800000"/>
            <a:headEnd/>
            <a:tailEnd/>
          </a:ln>
          <a:effectLst/>
        </p:spPr>
        <p:txBody>
          <a:bodyPr wrap="none">
            <a:spAutoFit/>
          </a:bodyPr>
          <a:lstStyle/>
          <a:p>
            <a:r>
              <a:rPr lang="en-US"/>
              <a:t>B</a:t>
            </a:r>
            <a:endParaRPr lang="en-US">
              <a:solidFill>
                <a:schemeClr val="accent1"/>
              </a:solidFill>
            </a:endParaRPr>
          </a:p>
        </p:txBody>
      </p:sp>
      <p:sp>
        <p:nvSpPr>
          <p:cNvPr id="799755" name="Text Box 11"/>
          <p:cNvSpPr txBox="1">
            <a:spLocks noChangeArrowheads="1"/>
          </p:cNvSpPr>
          <p:nvPr/>
        </p:nvSpPr>
        <p:spPr bwMode="auto">
          <a:xfrm>
            <a:off x="2895600" y="2027238"/>
            <a:ext cx="336550" cy="366712"/>
          </a:xfrm>
          <a:prstGeom prst="rect">
            <a:avLst/>
          </a:prstGeom>
          <a:noFill/>
          <a:ln w="12700">
            <a:noFill/>
            <a:miter lim="800000"/>
            <a:headEnd/>
            <a:tailEnd/>
          </a:ln>
          <a:effectLst/>
        </p:spPr>
        <p:txBody>
          <a:bodyPr wrap="none">
            <a:spAutoFit/>
          </a:bodyPr>
          <a:lstStyle/>
          <a:p>
            <a:r>
              <a:rPr lang="en-US"/>
              <a:t>S</a:t>
            </a:r>
            <a:endParaRPr lang="en-US">
              <a:solidFill>
                <a:schemeClr val="accent1"/>
              </a:solidFill>
            </a:endParaRPr>
          </a:p>
        </p:txBody>
      </p:sp>
      <p:sp>
        <p:nvSpPr>
          <p:cNvPr id="799756" name="Text Box 12"/>
          <p:cNvSpPr txBox="1">
            <a:spLocks noChangeArrowheads="1"/>
          </p:cNvSpPr>
          <p:nvPr/>
        </p:nvSpPr>
        <p:spPr bwMode="auto">
          <a:xfrm>
            <a:off x="1447800" y="914400"/>
            <a:ext cx="996950" cy="366713"/>
          </a:xfrm>
          <a:prstGeom prst="rect">
            <a:avLst/>
          </a:prstGeom>
          <a:noFill/>
          <a:ln w="12700">
            <a:noFill/>
            <a:miter lim="800000"/>
            <a:headEnd/>
            <a:tailEnd/>
          </a:ln>
          <a:effectLst/>
        </p:spPr>
        <p:txBody>
          <a:bodyPr wrap="none">
            <a:spAutoFit/>
          </a:bodyPr>
          <a:lstStyle/>
          <a:p>
            <a:r>
              <a:rPr lang="en-US"/>
              <a:t>carry_in</a:t>
            </a:r>
            <a:endParaRPr lang="en-US">
              <a:solidFill>
                <a:schemeClr val="accent1"/>
              </a:solidFill>
            </a:endParaRPr>
          </a:p>
        </p:txBody>
      </p:sp>
      <p:sp>
        <p:nvSpPr>
          <p:cNvPr id="799757" name="Text Box 13"/>
          <p:cNvSpPr txBox="1">
            <a:spLocks noChangeArrowheads="1"/>
          </p:cNvSpPr>
          <p:nvPr/>
        </p:nvSpPr>
        <p:spPr bwMode="auto">
          <a:xfrm>
            <a:off x="1371600" y="3017838"/>
            <a:ext cx="1136650" cy="366712"/>
          </a:xfrm>
          <a:prstGeom prst="rect">
            <a:avLst/>
          </a:prstGeom>
          <a:noFill/>
          <a:ln w="12700">
            <a:noFill/>
            <a:miter lim="800000"/>
            <a:headEnd/>
            <a:tailEnd/>
          </a:ln>
          <a:effectLst/>
        </p:spPr>
        <p:txBody>
          <a:bodyPr wrap="none">
            <a:spAutoFit/>
          </a:bodyPr>
          <a:lstStyle/>
          <a:p>
            <a:r>
              <a:rPr lang="en-US"/>
              <a:t>carry_out</a:t>
            </a:r>
            <a:endParaRPr lang="en-US">
              <a:solidFill>
                <a:schemeClr val="accent1"/>
              </a:solidFill>
            </a:endParaRPr>
          </a:p>
        </p:txBody>
      </p:sp>
      <p:sp>
        <p:nvSpPr>
          <p:cNvPr id="799758" name="Text Box 14"/>
          <p:cNvSpPr txBox="1">
            <a:spLocks noGrp="1" noChangeArrowheads="1"/>
          </p:cNvSpPr>
          <p:nvPr>
            <p:ph type="body" idx="1"/>
          </p:nvPr>
        </p:nvSpPr>
        <p:spPr>
          <a:xfrm>
            <a:off x="2606675" y="3886200"/>
            <a:ext cx="6003925" cy="1177925"/>
          </a:xfrm>
          <a:noFill/>
          <a:ln/>
        </p:spPr>
        <p:txBody>
          <a:bodyPr/>
          <a:lstStyle/>
          <a:p>
            <a:pPr>
              <a:lnSpc>
                <a:spcPct val="100000"/>
              </a:lnSpc>
              <a:spcBef>
                <a:spcPct val="0"/>
              </a:spcBef>
              <a:buClrTx/>
              <a:buSzTx/>
              <a:buFontTx/>
              <a:buNone/>
            </a:pPr>
            <a:r>
              <a:rPr lang="en-US" sz="1800" dirty="0">
                <a:solidFill>
                  <a:schemeClr val="accent1"/>
                </a:solidFill>
              </a:rPr>
              <a:t>     </a:t>
            </a:r>
            <a:r>
              <a:rPr lang="en-US" sz="1800" dirty="0"/>
              <a:t>S = A </a:t>
            </a:r>
            <a:r>
              <a:rPr lang="en-US" sz="1800" dirty="0">
                <a:sym typeface="Symbol" pitchFamily="18" charset="2"/>
              </a:rPr>
              <a:t></a:t>
            </a:r>
            <a:r>
              <a:rPr lang="en-US" sz="1800" dirty="0"/>
              <a:t> B </a:t>
            </a:r>
            <a:r>
              <a:rPr lang="en-US" sz="1800" dirty="0">
                <a:sym typeface="Symbol" pitchFamily="18" charset="2"/>
              </a:rPr>
              <a:t></a:t>
            </a:r>
            <a:r>
              <a:rPr lang="en-US" sz="1800" dirty="0"/>
              <a:t> </a:t>
            </a:r>
            <a:r>
              <a:rPr lang="en-US" sz="1800" dirty="0" err="1"/>
              <a:t>carry_in</a:t>
            </a:r>
            <a:r>
              <a:rPr lang="en-US" sz="1800" dirty="0"/>
              <a:t>        (</a:t>
            </a:r>
            <a:r>
              <a:rPr lang="en-US" sz="1800" dirty="0">
                <a:solidFill>
                  <a:schemeClr val="accent1"/>
                </a:solidFill>
              </a:rPr>
              <a:t>odd </a:t>
            </a:r>
            <a:r>
              <a:rPr lang="en-US" sz="1800" dirty="0" smtClean="0">
                <a:solidFill>
                  <a:schemeClr val="accent1"/>
                </a:solidFill>
              </a:rPr>
              <a:t>parity-function</a:t>
            </a:r>
            <a:r>
              <a:rPr lang="en-US" sz="1800" dirty="0"/>
              <a:t>)</a:t>
            </a:r>
          </a:p>
          <a:p>
            <a:pPr>
              <a:lnSpc>
                <a:spcPct val="100000"/>
              </a:lnSpc>
              <a:spcBef>
                <a:spcPct val="0"/>
              </a:spcBef>
              <a:buClrTx/>
              <a:buSzTx/>
              <a:buFontTx/>
              <a:buNone/>
            </a:pPr>
            <a:endParaRPr lang="en-US" sz="1800" dirty="0"/>
          </a:p>
          <a:p>
            <a:pPr>
              <a:lnSpc>
                <a:spcPct val="105000"/>
              </a:lnSpc>
              <a:spcBef>
                <a:spcPct val="0"/>
              </a:spcBef>
              <a:buClrTx/>
              <a:buSzTx/>
              <a:buFontTx/>
              <a:buNone/>
            </a:pPr>
            <a:r>
              <a:rPr lang="en-US" sz="1800" dirty="0"/>
              <a:t>     </a:t>
            </a:r>
            <a:r>
              <a:rPr lang="en-US" sz="1800" dirty="0" err="1"/>
              <a:t>carry_out</a:t>
            </a:r>
            <a:r>
              <a:rPr lang="en-US" sz="1800" dirty="0"/>
              <a:t>  = A</a:t>
            </a:r>
            <a:r>
              <a:rPr lang="en-US" sz="1800" dirty="0">
                <a:sym typeface="Symbol" pitchFamily="18" charset="2"/>
              </a:rPr>
              <a:t>&amp;</a:t>
            </a:r>
            <a:r>
              <a:rPr lang="en-US" sz="1800" dirty="0"/>
              <a:t>B  |  </a:t>
            </a:r>
            <a:r>
              <a:rPr lang="en-US" sz="1800" dirty="0" err="1"/>
              <a:t>A</a:t>
            </a:r>
            <a:r>
              <a:rPr lang="en-US" sz="1800" dirty="0" err="1">
                <a:sym typeface="Symbol" pitchFamily="18" charset="2"/>
              </a:rPr>
              <a:t>&amp;</a:t>
            </a:r>
            <a:r>
              <a:rPr lang="en-US" sz="1800" dirty="0" err="1"/>
              <a:t>carry_in</a:t>
            </a:r>
            <a:r>
              <a:rPr lang="en-US" sz="1800" dirty="0"/>
              <a:t>  |  </a:t>
            </a:r>
            <a:r>
              <a:rPr lang="en-US" sz="1800" dirty="0" err="1"/>
              <a:t>B</a:t>
            </a:r>
            <a:r>
              <a:rPr lang="en-US" sz="1800" dirty="0" err="1">
                <a:sym typeface="Symbol" pitchFamily="18" charset="2"/>
              </a:rPr>
              <a:t>&amp;</a:t>
            </a:r>
            <a:r>
              <a:rPr lang="en-US" sz="1800" dirty="0" err="1"/>
              <a:t>carry_in</a:t>
            </a:r>
            <a:endParaRPr lang="en-US" sz="1800" dirty="0"/>
          </a:p>
          <a:p>
            <a:pPr>
              <a:lnSpc>
                <a:spcPct val="105000"/>
              </a:lnSpc>
              <a:spcBef>
                <a:spcPct val="0"/>
              </a:spcBef>
              <a:buClrTx/>
              <a:buSzTx/>
              <a:buFontTx/>
              <a:buNone/>
            </a:pPr>
            <a:r>
              <a:rPr lang="en-US" sz="1800" dirty="0"/>
              <a:t>                         (</a:t>
            </a:r>
            <a:r>
              <a:rPr lang="en-US" sz="1800" dirty="0">
                <a:solidFill>
                  <a:schemeClr val="accent1"/>
                </a:solidFill>
              </a:rPr>
              <a:t>majority function</a:t>
            </a:r>
            <a:r>
              <a:rPr lang="en-US" sz="1800" dirty="0"/>
              <a:t>)</a:t>
            </a:r>
          </a:p>
        </p:txBody>
      </p:sp>
      <p:sp>
        <p:nvSpPr>
          <p:cNvPr id="799759" name="Rectangle 15"/>
          <p:cNvSpPr>
            <a:spLocks noChangeArrowheads="1"/>
          </p:cNvSpPr>
          <p:nvPr/>
        </p:nvSpPr>
        <p:spPr bwMode="auto">
          <a:xfrm>
            <a:off x="533400" y="5410200"/>
            <a:ext cx="8153400" cy="94615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a:t>How can we use it to build a 32-bit adder?</a:t>
            </a:r>
          </a:p>
          <a:p>
            <a:pPr marL="287338" indent="-287338">
              <a:lnSpc>
                <a:spcPct val="90000"/>
              </a:lnSpc>
              <a:spcBef>
                <a:spcPct val="65000"/>
              </a:spcBef>
              <a:buClr>
                <a:schemeClr val="accent1"/>
              </a:buClr>
              <a:buSzPct val="75000"/>
              <a:buFont typeface="Wingdings" pitchFamily="2" charset="2"/>
              <a:buChar char="q"/>
            </a:pPr>
            <a:r>
              <a:rPr lang="en-US" sz="2400"/>
              <a:t>How can we modify it easily to build an adder/subtractor?</a:t>
            </a:r>
          </a:p>
        </p:txBody>
      </p:sp>
      <p:graphicFrame>
        <p:nvGraphicFramePr>
          <p:cNvPr id="799760" name="Group 16"/>
          <p:cNvGraphicFramePr>
            <a:graphicFrameLocks noGrp="1"/>
          </p:cNvGraphicFramePr>
          <p:nvPr/>
        </p:nvGraphicFramePr>
        <p:xfrm>
          <a:off x="3810000" y="914400"/>
          <a:ext cx="4724400" cy="2798064"/>
        </p:xfrm>
        <a:graphic>
          <a:graphicData uri="http://schemas.openxmlformats.org/drawingml/2006/table">
            <a:tbl>
              <a:tblPr/>
              <a:tblGrid>
                <a:gridCol w="838200"/>
                <a:gridCol w="838200"/>
                <a:gridCol w="990600"/>
                <a:gridCol w="1143000"/>
                <a:gridCol w="914400"/>
              </a:tblGrid>
              <a:tr h="2667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1"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1" i="0" u="none" strike="noStrike" cap="none" normalizeH="0" baseline="0" smtClean="0">
                          <a:ln>
                            <a:noFill/>
                          </a:ln>
                          <a:solidFill>
                            <a:schemeClr val="tx1"/>
                          </a:solidFill>
                          <a:effectLst/>
                          <a:latin typeface="Arial" charset="0"/>
                        </a:rPr>
                        <a:t>carry_in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1" i="0" u="none" strike="noStrike" cap="none" normalizeH="0" baseline="0" smtClean="0">
                          <a:ln>
                            <a:noFill/>
                          </a:ln>
                          <a:solidFill>
                            <a:schemeClr val="tx1"/>
                          </a:solidFill>
                          <a:effectLst/>
                          <a:latin typeface="Arial" charset="0"/>
                        </a:rPr>
                        <a:t>carry_out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1"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952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81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822" name="Line 78"/>
          <p:cNvSpPr>
            <a:spLocks noChangeShapeType="1"/>
          </p:cNvSpPr>
          <p:nvPr/>
        </p:nvSpPr>
        <p:spPr bwMode="auto">
          <a:xfrm>
            <a:off x="930275" y="1931988"/>
            <a:ext cx="381000" cy="1587"/>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5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a:t>A 32-bit Ripple Carry Adder/Subtractor</a:t>
            </a:r>
          </a:p>
        </p:txBody>
      </p:sp>
      <p:sp>
        <p:nvSpPr>
          <p:cNvPr id="802819" name="Rectangle 3"/>
          <p:cNvSpPr>
            <a:spLocks noChangeArrowheads="1"/>
          </p:cNvSpPr>
          <p:nvPr/>
        </p:nvSpPr>
        <p:spPr bwMode="auto">
          <a:xfrm>
            <a:off x="609600" y="1708150"/>
            <a:ext cx="4267200" cy="391477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t>Remember 2’s complement is just</a:t>
            </a:r>
          </a:p>
          <a:p>
            <a:pPr marL="741363" lvl="1" indent="-246063">
              <a:lnSpc>
                <a:spcPct val="90000"/>
              </a:lnSpc>
              <a:spcBef>
                <a:spcPct val="65000"/>
              </a:spcBef>
              <a:buClr>
                <a:schemeClr val="accent1"/>
              </a:buClr>
              <a:buSzPct val="75000"/>
              <a:buFont typeface="Wingdings" pitchFamily="2" charset="2"/>
              <a:buChar char="l"/>
            </a:pPr>
            <a:r>
              <a:rPr lang="en-US" sz="2000" dirty="0"/>
              <a:t>complement all the bits (</a:t>
            </a:r>
            <a:r>
              <a:rPr lang="en-US" sz="2000" dirty="0" err="1"/>
              <a:t>xor</a:t>
            </a:r>
            <a:r>
              <a:rPr lang="en-US" sz="2000" dirty="0"/>
              <a:t>)</a:t>
            </a:r>
          </a:p>
          <a:p>
            <a:pPr marL="741363" lvl="1" indent="-246063">
              <a:lnSpc>
                <a:spcPct val="90000"/>
              </a:lnSpc>
              <a:spcBef>
                <a:spcPct val="65000"/>
              </a:spcBef>
              <a:buClr>
                <a:schemeClr val="accent1"/>
              </a:buClr>
              <a:buSzPct val="75000"/>
              <a:buFont typeface="Wingdings" pitchFamily="2" charset="2"/>
              <a:buChar char="l"/>
            </a:pPr>
            <a:endParaRPr lang="en-US" sz="2000" dirty="0"/>
          </a:p>
          <a:p>
            <a:pPr marL="741363" lvl="1" indent="-246063">
              <a:lnSpc>
                <a:spcPct val="90000"/>
              </a:lnSpc>
              <a:spcBef>
                <a:spcPct val="65000"/>
              </a:spcBef>
              <a:buClr>
                <a:schemeClr val="accent1"/>
              </a:buClr>
              <a:buSzPct val="75000"/>
              <a:buFont typeface="Wingdings" pitchFamily="2" charset="2"/>
              <a:buChar char="l"/>
            </a:pPr>
            <a:endParaRPr lang="en-US" sz="2000" dirty="0"/>
          </a:p>
          <a:p>
            <a:pPr marL="741363" lvl="1" indent="-246063">
              <a:lnSpc>
                <a:spcPct val="90000"/>
              </a:lnSpc>
              <a:spcBef>
                <a:spcPct val="65000"/>
              </a:spcBef>
              <a:buClr>
                <a:schemeClr val="accent1"/>
              </a:buClr>
              <a:buSzPct val="75000"/>
              <a:buFont typeface="Wingdings" pitchFamily="2" charset="2"/>
              <a:buChar char="l"/>
            </a:pPr>
            <a:endParaRPr lang="en-US" sz="2000" dirty="0"/>
          </a:p>
          <a:p>
            <a:pPr marL="741363" lvl="1" indent="-246063">
              <a:lnSpc>
                <a:spcPct val="90000"/>
              </a:lnSpc>
              <a:spcBef>
                <a:spcPct val="65000"/>
              </a:spcBef>
              <a:buClr>
                <a:schemeClr val="accent1"/>
              </a:buClr>
              <a:buSzPct val="75000"/>
              <a:buFont typeface="Wingdings" pitchFamily="2" charset="2"/>
              <a:buChar char="l"/>
            </a:pPr>
            <a:r>
              <a:rPr lang="en-US" sz="2000" dirty="0"/>
              <a:t>add a 1 in the least significant bit</a:t>
            </a:r>
          </a:p>
          <a:p>
            <a:pPr marL="287338" indent="-287338">
              <a:lnSpc>
                <a:spcPct val="90000"/>
              </a:lnSpc>
              <a:spcBef>
                <a:spcPct val="65000"/>
              </a:spcBef>
              <a:buClr>
                <a:schemeClr val="accent1"/>
              </a:buClr>
              <a:buSzPct val="75000"/>
              <a:buFont typeface="Wingdings" pitchFamily="2" charset="2"/>
              <a:buNone/>
            </a:pPr>
            <a:endParaRPr lang="en-US" sz="2400" dirty="0"/>
          </a:p>
        </p:txBody>
      </p:sp>
      <p:grpSp>
        <p:nvGrpSpPr>
          <p:cNvPr id="5" name="Group 4"/>
          <p:cNvGrpSpPr/>
          <p:nvPr/>
        </p:nvGrpSpPr>
        <p:grpSpPr>
          <a:xfrm>
            <a:off x="4114800" y="838200"/>
            <a:ext cx="4600575" cy="5319713"/>
            <a:chOff x="4114800" y="838200"/>
            <a:chExt cx="4600575" cy="5319713"/>
          </a:xfrm>
        </p:grpSpPr>
        <p:grpSp>
          <p:nvGrpSpPr>
            <p:cNvPr id="2" name="Group 5"/>
            <p:cNvGrpSpPr>
              <a:grpSpLocks/>
            </p:cNvGrpSpPr>
            <p:nvPr/>
          </p:nvGrpSpPr>
          <p:grpSpPr bwMode="auto">
            <a:xfrm>
              <a:off x="6096000" y="914400"/>
              <a:ext cx="2619375" cy="5243513"/>
              <a:chOff x="3840" y="576"/>
              <a:chExt cx="1650" cy="3303"/>
            </a:xfrm>
          </p:grpSpPr>
          <p:sp>
            <p:nvSpPr>
              <p:cNvPr id="802822" name="Rectangle 6"/>
              <p:cNvSpPr>
                <a:spLocks noChangeArrowheads="1"/>
              </p:cNvSpPr>
              <p:nvPr/>
            </p:nvSpPr>
            <p:spPr bwMode="auto">
              <a:xfrm>
                <a:off x="4320" y="816"/>
                <a:ext cx="432" cy="432"/>
              </a:xfrm>
              <a:prstGeom prst="rect">
                <a:avLst/>
              </a:prstGeom>
              <a:noFill/>
              <a:ln w="19050">
                <a:solidFill>
                  <a:schemeClr val="tx1"/>
                </a:solidFill>
                <a:miter lim="800000"/>
                <a:headEnd/>
                <a:tailEnd/>
              </a:ln>
              <a:effectLst/>
            </p:spPr>
            <p:txBody>
              <a:bodyPr wrap="none" anchor="ctr"/>
              <a:lstStyle/>
              <a:p>
                <a:endParaRPr lang="en-US"/>
              </a:p>
            </p:txBody>
          </p:sp>
          <p:sp>
            <p:nvSpPr>
              <p:cNvPr id="802823" name="Text Box 7"/>
              <p:cNvSpPr txBox="1">
                <a:spLocks noChangeArrowheads="1"/>
              </p:cNvSpPr>
              <p:nvPr/>
            </p:nvSpPr>
            <p:spPr bwMode="auto">
              <a:xfrm>
                <a:off x="4368" y="816"/>
                <a:ext cx="538" cy="404"/>
              </a:xfrm>
              <a:prstGeom prst="rect">
                <a:avLst/>
              </a:prstGeom>
              <a:noFill/>
              <a:ln w="12700">
                <a:noFill/>
                <a:miter lim="800000"/>
                <a:headEnd/>
                <a:tailEnd/>
              </a:ln>
              <a:effectLst/>
            </p:spPr>
            <p:txBody>
              <a:bodyPr>
                <a:spAutoFit/>
              </a:bodyPr>
              <a:lstStyle/>
              <a:p>
                <a:r>
                  <a:rPr lang="en-US"/>
                  <a:t>1-bit FA</a:t>
                </a:r>
                <a:endParaRPr lang="en-US">
                  <a:solidFill>
                    <a:schemeClr val="accent1"/>
                  </a:solidFill>
                </a:endParaRPr>
              </a:p>
            </p:txBody>
          </p:sp>
          <p:sp>
            <p:nvSpPr>
              <p:cNvPr id="802824" name="Line 8"/>
              <p:cNvSpPr>
                <a:spLocks noChangeShapeType="1"/>
              </p:cNvSpPr>
              <p:nvPr/>
            </p:nvSpPr>
            <p:spPr bwMode="auto">
              <a:xfrm>
                <a:off x="4752" y="1056"/>
                <a:ext cx="144"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25" name="Text Box 9"/>
              <p:cNvSpPr txBox="1">
                <a:spLocks noChangeArrowheads="1"/>
              </p:cNvSpPr>
              <p:nvPr/>
            </p:nvSpPr>
            <p:spPr bwMode="auto">
              <a:xfrm>
                <a:off x="4896" y="960"/>
                <a:ext cx="265" cy="231"/>
              </a:xfrm>
              <a:prstGeom prst="rect">
                <a:avLst/>
              </a:prstGeom>
              <a:noFill/>
              <a:ln w="12700">
                <a:noFill/>
                <a:miter lim="800000"/>
                <a:headEnd/>
                <a:tailEnd/>
              </a:ln>
              <a:effectLst/>
            </p:spPr>
            <p:txBody>
              <a:bodyPr wrap="none">
                <a:spAutoFit/>
              </a:bodyPr>
              <a:lstStyle/>
              <a:p>
                <a:r>
                  <a:rPr lang="en-US"/>
                  <a:t>S</a:t>
                </a:r>
                <a:r>
                  <a:rPr lang="en-US" baseline="-25000"/>
                  <a:t>0</a:t>
                </a:r>
              </a:p>
            </p:txBody>
          </p:sp>
          <p:sp>
            <p:nvSpPr>
              <p:cNvPr id="802826" name="Text Box 10"/>
              <p:cNvSpPr txBox="1">
                <a:spLocks noChangeArrowheads="1"/>
              </p:cNvSpPr>
              <p:nvPr/>
            </p:nvSpPr>
            <p:spPr bwMode="auto">
              <a:xfrm>
                <a:off x="4512" y="576"/>
                <a:ext cx="837" cy="231"/>
              </a:xfrm>
              <a:prstGeom prst="rect">
                <a:avLst/>
              </a:prstGeom>
              <a:noFill/>
              <a:ln w="12700">
                <a:noFill/>
                <a:miter lim="800000"/>
                <a:headEnd/>
                <a:tailEnd/>
              </a:ln>
              <a:effectLst/>
            </p:spPr>
            <p:txBody>
              <a:bodyPr wrap="none">
                <a:spAutoFit/>
              </a:bodyPr>
              <a:lstStyle/>
              <a:p>
                <a:r>
                  <a:rPr lang="en-US"/>
                  <a:t>c</a:t>
                </a:r>
                <a:r>
                  <a:rPr lang="en-US" baseline="-25000"/>
                  <a:t>0</a:t>
                </a:r>
                <a:r>
                  <a:rPr lang="en-US"/>
                  <a:t>=carry_in</a:t>
                </a:r>
                <a:endParaRPr lang="en-US">
                  <a:solidFill>
                    <a:schemeClr val="accent1"/>
                  </a:solidFill>
                </a:endParaRPr>
              </a:p>
            </p:txBody>
          </p:sp>
          <p:sp>
            <p:nvSpPr>
              <p:cNvPr id="802827" name="Text Box 11"/>
              <p:cNvSpPr txBox="1">
                <a:spLocks noChangeArrowheads="1"/>
              </p:cNvSpPr>
              <p:nvPr/>
            </p:nvSpPr>
            <p:spPr bwMode="auto">
              <a:xfrm>
                <a:off x="4512" y="1200"/>
                <a:ext cx="241" cy="231"/>
              </a:xfrm>
              <a:prstGeom prst="rect">
                <a:avLst/>
              </a:prstGeom>
              <a:noFill/>
              <a:ln w="12700">
                <a:noFill/>
                <a:miter lim="800000"/>
                <a:headEnd/>
                <a:tailEnd/>
              </a:ln>
              <a:effectLst/>
            </p:spPr>
            <p:txBody>
              <a:bodyPr wrap="none">
                <a:spAutoFit/>
              </a:bodyPr>
              <a:lstStyle/>
              <a:p>
                <a:r>
                  <a:rPr lang="en-US"/>
                  <a:t>c</a:t>
                </a:r>
                <a:r>
                  <a:rPr lang="en-US" baseline="-25000"/>
                  <a:t>1</a:t>
                </a:r>
                <a:endParaRPr lang="en-US">
                  <a:solidFill>
                    <a:schemeClr val="accent1"/>
                  </a:solidFill>
                </a:endParaRPr>
              </a:p>
            </p:txBody>
          </p:sp>
          <p:sp>
            <p:nvSpPr>
              <p:cNvPr id="802828" name="Rectangle 12"/>
              <p:cNvSpPr>
                <a:spLocks noChangeArrowheads="1"/>
              </p:cNvSpPr>
              <p:nvPr/>
            </p:nvSpPr>
            <p:spPr bwMode="auto">
              <a:xfrm>
                <a:off x="4320" y="1440"/>
                <a:ext cx="432" cy="432"/>
              </a:xfrm>
              <a:prstGeom prst="rect">
                <a:avLst/>
              </a:prstGeom>
              <a:noFill/>
              <a:ln w="19050">
                <a:solidFill>
                  <a:schemeClr val="tx1"/>
                </a:solidFill>
                <a:miter lim="800000"/>
                <a:headEnd/>
                <a:tailEnd/>
              </a:ln>
              <a:effectLst/>
            </p:spPr>
            <p:txBody>
              <a:bodyPr wrap="none" anchor="ctr"/>
              <a:lstStyle/>
              <a:p>
                <a:endParaRPr lang="en-US"/>
              </a:p>
            </p:txBody>
          </p:sp>
          <p:sp>
            <p:nvSpPr>
              <p:cNvPr id="802829" name="Text Box 13"/>
              <p:cNvSpPr txBox="1">
                <a:spLocks noChangeArrowheads="1"/>
              </p:cNvSpPr>
              <p:nvPr/>
            </p:nvSpPr>
            <p:spPr bwMode="auto">
              <a:xfrm>
                <a:off x="4368" y="1440"/>
                <a:ext cx="538" cy="404"/>
              </a:xfrm>
              <a:prstGeom prst="rect">
                <a:avLst/>
              </a:prstGeom>
              <a:noFill/>
              <a:ln w="12700">
                <a:noFill/>
                <a:miter lim="800000"/>
                <a:headEnd/>
                <a:tailEnd/>
              </a:ln>
              <a:effectLst/>
            </p:spPr>
            <p:txBody>
              <a:bodyPr>
                <a:spAutoFit/>
              </a:bodyPr>
              <a:lstStyle/>
              <a:p>
                <a:r>
                  <a:rPr lang="en-US"/>
                  <a:t>1-bit FA</a:t>
                </a:r>
                <a:endParaRPr lang="en-US">
                  <a:solidFill>
                    <a:schemeClr val="accent1"/>
                  </a:solidFill>
                </a:endParaRPr>
              </a:p>
            </p:txBody>
          </p:sp>
          <p:sp>
            <p:nvSpPr>
              <p:cNvPr id="802830" name="Line 14"/>
              <p:cNvSpPr>
                <a:spLocks noChangeShapeType="1"/>
              </p:cNvSpPr>
              <p:nvPr/>
            </p:nvSpPr>
            <p:spPr bwMode="auto">
              <a:xfrm>
                <a:off x="4752" y="1680"/>
                <a:ext cx="144"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31" name="Text Box 15"/>
              <p:cNvSpPr txBox="1">
                <a:spLocks noChangeArrowheads="1"/>
              </p:cNvSpPr>
              <p:nvPr/>
            </p:nvSpPr>
            <p:spPr bwMode="auto">
              <a:xfrm>
                <a:off x="4896" y="1584"/>
                <a:ext cx="265" cy="231"/>
              </a:xfrm>
              <a:prstGeom prst="rect">
                <a:avLst/>
              </a:prstGeom>
              <a:noFill/>
              <a:ln w="12700">
                <a:noFill/>
                <a:miter lim="800000"/>
                <a:headEnd/>
                <a:tailEnd/>
              </a:ln>
              <a:effectLst/>
            </p:spPr>
            <p:txBody>
              <a:bodyPr wrap="none">
                <a:spAutoFit/>
              </a:bodyPr>
              <a:lstStyle/>
              <a:p>
                <a:r>
                  <a:rPr lang="en-US"/>
                  <a:t>S</a:t>
                </a:r>
                <a:r>
                  <a:rPr lang="en-US" baseline="-25000"/>
                  <a:t>1</a:t>
                </a:r>
              </a:p>
            </p:txBody>
          </p:sp>
          <p:sp>
            <p:nvSpPr>
              <p:cNvPr id="802832" name="Text Box 16"/>
              <p:cNvSpPr txBox="1">
                <a:spLocks noChangeArrowheads="1"/>
              </p:cNvSpPr>
              <p:nvPr/>
            </p:nvSpPr>
            <p:spPr bwMode="auto">
              <a:xfrm>
                <a:off x="4512" y="1824"/>
                <a:ext cx="241" cy="231"/>
              </a:xfrm>
              <a:prstGeom prst="rect">
                <a:avLst/>
              </a:prstGeom>
              <a:noFill/>
              <a:ln w="12700">
                <a:noFill/>
                <a:miter lim="800000"/>
                <a:headEnd/>
                <a:tailEnd/>
              </a:ln>
              <a:effectLst/>
            </p:spPr>
            <p:txBody>
              <a:bodyPr wrap="none">
                <a:spAutoFit/>
              </a:bodyPr>
              <a:lstStyle/>
              <a:p>
                <a:r>
                  <a:rPr lang="en-US"/>
                  <a:t>c</a:t>
                </a:r>
                <a:r>
                  <a:rPr lang="en-US" baseline="-25000"/>
                  <a:t>2</a:t>
                </a:r>
                <a:endParaRPr lang="en-US">
                  <a:solidFill>
                    <a:schemeClr val="accent1"/>
                  </a:solidFill>
                </a:endParaRPr>
              </a:p>
            </p:txBody>
          </p:sp>
          <p:sp>
            <p:nvSpPr>
              <p:cNvPr id="802833" name="Rectangle 17"/>
              <p:cNvSpPr>
                <a:spLocks noChangeArrowheads="1"/>
              </p:cNvSpPr>
              <p:nvPr/>
            </p:nvSpPr>
            <p:spPr bwMode="auto">
              <a:xfrm>
                <a:off x="4320" y="2064"/>
                <a:ext cx="432" cy="432"/>
              </a:xfrm>
              <a:prstGeom prst="rect">
                <a:avLst/>
              </a:prstGeom>
              <a:noFill/>
              <a:ln w="19050">
                <a:solidFill>
                  <a:schemeClr val="tx1"/>
                </a:solidFill>
                <a:miter lim="800000"/>
                <a:headEnd/>
                <a:tailEnd/>
              </a:ln>
              <a:effectLst/>
            </p:spPr>
            <p:txBody>
              <a:bodyPr wrap="none" anchor="ctr"/>
              <a:lstStyle/>
              <a:p>
                <a:endParaRPr lang="en-US"/>
              </a:p>
            </p:txBody>
          </p:sp>
          <p:sp>
            <p:nvSpPr>
              <p:cNvPr id="802834" name="Text Box 18"/>
              <p:cNvSpPr txBox="1">
                <a:spLocks noChangeArrowheads="1"/>
              </p:cNvSpPr>
              <p:nvPr/>
            </p:nvSpPr>
            <p:spPr bwMode="auto">
              <a:xfrm>
                <a:off x="4368" y="2064"/>
                <a:ext cx="538" cy="404"/>
              </a:xfrm>
              <a:prstGeom prst="rect">
                <a:avLst/>
              </a:prstGeom>
              <a:noFill/>
              <a:ln w="12700">
                <a:noFill/>
                <a:miter lim="800000"/>
                <a:headEnd/>
                <a:tailEnd/>
              </a:ln>
              <a:effectLst/>
            </p:spPr>
            <p:txBody>
              <a:bodyPr>
                <a:spAutoFit/>
              </a:bodyPr>
              <a:lstStyle/>
              <a:p>
                <a:r>
                  <a:rPr lang="en-US"/>
                  <a:t>1-bit FA</a:t>
                </a:r>
                <a:endParaRPr lang="en-US">
                  <a:solidFill>
                    <a:schemeClr val="accent1"/>
                  </a:solidFill>
                </a:endParaRPr>
              </a:p>
            </p:txBody>
          </p:sp>
          <p:sp>
            <p:nvSpPr>
              <p:cNvPr id="802835" name="Line 19"/>
              <p:cNvSpPr>
                <a:spLocks noChangeShapeType="1"/>
              </p:cNvSpPr>
              <p:nvPr/>
            </p:nvSpPr>
            <p:spPr bwMode="auto">
              <a:xfrm>
                <a:off x="4752" y="2304"/>
                <a:ext cx="144"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36" name="Text Box 20"/>
              <p:cNvSpPr txBox="1">
                <a:spLocks noChangeArrowheads="1"/>
              </p:cNvSpPr>
              <p:nvPr/>
            </p:nvSpPr>
            <p:spPr bwMode="auto">
              <a:xfrm>
                <a:off x="4896" y="2208"/>
                <a:ext cx="265" cy="231"/>
              </a:xfrm>
              <a:prstGeom prst="rect">
                <a:avLst/>
              </a:prstGeom>
              <a:noFill/>
              <a:ln w="12700">
                <a:noFill/>
                <a:miter lim="800000"/>
                <a:headEnd/>
                <a:tailEnd/>
              </a:ln>
              <a:effectLst/>
            </p:spPr>
            <p:txBody>
              <a:bodyPr wrap="none">
                <a:spAutoFit/>
              </a:bodyPr>
              <a:lstStyle/>
              <a:p>
                <a:r>
                  <a:rPr lang="en-US"/>
                  <a:t>S</a:t>
                </a:r>
                <a:r>
                  <a:rPr lang="en-US" baseline="-25000"/>
                  <a:t>2</a:t>
                </a:r>
              </a:p>
            </p:txBody>
          </p:sp>
          <p:sp>
            <p:nvSpPr>
              <p:cNvPr id="802837" name="Text Box 21"/>
              <p:cNvSpPr txBox="1">
                <a:spLocks noChangeArrowheads="1"/>
              </p:cNvSpPr>
              <p:nvPr/>
            </p:nvSpPr>
            <p:spPr bwMode="auto">
              <a:xfrm>
                <a:off x="4512" y="2448"/>
                <a:ext cx="241" cy="231"/>
              </a:xfrm>
              <a:prstGeom prst="rect">
                <a:avLst/>
              </a:prstGeom>
              <a:noFill/>
              <a:ln w="12700">
                <a:noFill/>
                <a:miter lim="800000"/>
                <a:headEnd/>
                <a:tailEnd/>
              </a:ln>
              <a:effectLst/>
            </p:spPr>
            <p:txBody>
              <a:bodyPr wrap="none">
                <a:spAutoFit/>
              </a:bodyPr>
              <a:lstStyle/>
              <a:p>
                <a:r>
                  <a:rPr lang="en-US"/>
                  <a:t>c</a:t>
                </a:r>
                <a:r>
                  <a:rPr lang="en-US" baseline="-25000"/>
                  <a:t>3</a:t>
                </a:r>
                <a:endParaRPr lang="en-US">
                  <a:solidFill>
                    <a:schemeClr val="accent1"/>
                  </a:solidFill>
                </a:endParaRPr>
              </a:p>
            </p:txBody>
          </p:sp>
          <p:sp>
            <p:nvSpPr>
              <p:cNvPr id="802838" name="Text Box 22"/>
              <p:cNvSpPr txBox="1">
                <a:spLocks noChangeArrowheads="1"/>
              </p:cNvSpPr>
              <p:nvPr/>
            </p:nvSpPr>
            <p:spPr bwMode="auto">
              <a:xfrm>
                <a:off x="4512" y="3648"/>
                <a:ext cx="978" cy="231"/>
              </a:xfrm>
              <a:prstGeom prst="rect">
                <a:avLst/>
              </a:prstGeom>
              <a:noFill/>
              <a:ln w="12700">
                <a:noFill/>
                <a:miter lim="800000"/>
                <a:headEnd/>
                <a:tailEnd/>
              </a:ln>
              <a:effectLst/>
            </p:spPr>
            <p:txBody>
              <a:bodyPr wrap="none">
                <a:spAutoFit/>
              </a:bodyPr>
              <a:lstStyle/>
              <a:p>
                <a:r>
                  <a:rPr lang="en-US"/>
                  <a:t>c</a:t>
                </a:r>
                <a:r>
                  <a:rPr lang="en-US" baseline="-25000"/>
                  <a:t>32</a:t>
                </a:r>
                <a:r>
                  <a:rPr lang="en-US"/>
                  <a:t>=carry_out</a:t>
                </a:r>
                <a:endParaRPr lang="en-US">
                  <a:solidFill>
                    <a:schemeClr val="accent1"/>
                  </a:solidFill>
                </a:endParaRPr>
              </a:p>
            </p:txBody>
          </p:sp>
          <p:sp>
            <p:nvSpPr>
              <p:cNvPr id="802839" name="Rectangle 23"/>
              <p:cNvSpPr>
                <a:spLocks noChangeArrowheads="1"/>
              </p:cNvSpPr>
              <p:nvPr/>
            </p:nvSpPr>
            <p:spPr bwMode="auto">
              <a:xfrm>
                <a:off x="4320" y="3216"/>
                <a:ext cx="432" cy="432"/>
              </a:xfrm>
              <a:prstGeom prst="rect">
                <a:avLst/>
              </a:prstGeom>
              <a:noFill/>
              <a:ln w="19050">
                <a:solidFill>
                  <a:schemeClr val="tx1"/>
                </a:solidFill>
                <a:miter lim="800000"/>
                <a:headEnd/>
                <a:tailEnd/>
              </a:ln>
              <a:effectLst/>
            </p:spPr>
            <p:txBody>
              <a:bodyPr wrap="none" anchor="ctr"/>
              <a:lstStyle/>
              <a:p>
                <a:endParaRPr lang="en-US"/>
              </a:p>
            </p:txBody>
          </p:sp>
          <p:sp>
            <p:nvSpPr>
              <p:cNvPr id="802840" name="Text Box 24"/>
              <p:cNvSpPr txBox="1">
                <a:spLocks noChangeArrowheads="1"/>
              </p:cNvSpPr>
              <p:nvPr/>
            </p:nvSpPr>
            <p:spPr bwMode="auto">
              <a:xfrm>
                <a:off x="4368" y="3216"/>
                <a:ext cx="538" cy="404"/>
              </a:xfrm>
              <a:prstGeom prst="rect">
                <a:avLst/>
              </a:prstGeom>
              <a:noFill/>
              <a:ln w="12700">
                <a:noFill/>
                <a:miter lim="800000"/>
                <a:headEnd/>
                <a:tailEnd/>
              </a:ln>
              <a:effectLst/>
            </p:spPr>
            <p:txBody>
              <a:bodyPr>
                <a:spAutoFit/>
              </a:bodyPr>
              <a:lstStyle/>
              <a:p>
                <a:r>
                  <a:rPr lang="en-US"/>
                  <a:t>1-bit FA</a:t>
                </a:r>
                <a:endParaRPr lang="en-US">
                  <a:solidFill>
                    <a:schemeClr val="accent1"/>
                  </a:solidFill>
                </a:endParaRPr>
              </a:p>
            </p:txBody>
          </p:sp>
          <p:sp>
            <p:nvSpPr>
              <p:cNvPr id="802841" name="Line 25"/>
              <p:cNvSpPr>
                <a:spLocks noChangeShapeType="1"/>
              </p:cNvSpPr>
              <p:nvPr/>
            </p:nvSpPr>
            <p:spPr bwMode="auto">
              <a:xfrm>
                <a:off x="4752" y="3456"/>
                <a:ext cx="144"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42" name="Text Box 26"/>
              <p:cNvSpPr txBox="1">
                <a:spLocks noChangeArrowheads="1"/>
              </p:cNvSpPr>
              <p:nvPr/>
            </p:nvSpPr>
            <p:spPr bwMode="auto">
              <a:xfrm>
                <a:off x="4896" y="3360"/>
                <a:ext cx="318" cy="231"/>
              </a:xfrm>
              <a:prstGeom prst="rect">
                <a:avLst/>
              </a:prstGeom>
              <a:noFill/>
              <a:ln w="12700">
                <a:noFill/>
                <a:miter lim="800000"/>
                <a:headEnd/>
                <a:tailEnd/>
              </a:ln>
              <a:effectLst/>
            </p:spPr>
            <p:txBody>
              <a:bodyPr wrap="none">
                <a:spAutoFit/>
              </a:bodyPr>
              <a:lstStyle/>
              <a:p>
                <a:r>
                  <a:rPr lang="en-US"/>
                  <a:t>S</a:t>
                </a:r>
                <a:r>
                  <a:rPr lang="en-US" baseline="-25000"/>
                  <a:t>31</a:t>
                </a:r>
              </a:p>
            </p:txBody>
          </p:sp>
          <p:sp>
            <p:nvSpPr>
              <p:cNvPr id="802843" name="Text Box 27"/>
              <p:cNvSpPr txBox="1">
                <a:spLocks noChangeArrowheads="1"/>
              </p:cNvSpPr>
              <p:nvPr/>
            </p:nvSpPr>
            <p:spPr bwMode="auto">
              <a:xfrm>
                <a:off x="4560" y="2976"/>
                <a:ext cx="294" cy="231"/>
              </a:xfrm>
              <a:prstGeom prst="rect">
                <a:avLst/>
              </a:prstGeom>
              <a:noFill/>
              <a:ln w="12700">
                <a:noFill/>
                <a:miter lim="800000"/>
                <a:headEnd/>
                <a:tailEnd/>
              </a:ln>
              <a:effectLst/>
            </p:spPr>
            <p:txBody>
              <a:bodyPr wrap="none">
                <a:spAutoFit/>
              </a:bodyPr>
              <a:lstStyle/>
              <a:p>
                <a:r>
                  <a:rPr lang="en-US"/>
                  <a:t>c</a:t>
                </a:r>
                <a:r>
                  <a:rPr lang="en-US" baseline="-25000"/>
                  <a:t>31</a:t>
                </a:r>
                <a:endParaRPr lang="en-US">
                  <a:solidFill>
                    <a:schemeClr val="accent1"/>
                  </a:solidFill>
                </a:endParaRPr>
              </a:p>
            </p:txBody>
          </p:sp>
          <p:sp>
            <p:nvSpPr>
              <p:cNvPr id="802844" name="Text Box 28"/>
              <p:cNvSpPr txBox="1">
                <a:spLocks noChangeArrowheads="1"/>
              </p:cNvSpPr>
              <p:nvPr/>
            </p:nvSpPr>
            <p:spPr bwMode="auto">
              <a:xfrm rot="-5400000">
                <a:off x="4326" y="2730"/>
                <a:ext cx="316" cy="231"/>
              </a:xfrm>
              <a:prstGeom prst="rect">
                <a:avLst/>
              </a:prstGeom>
              <a:noFill/>
              <a:ln w="12700">
                <a:noFill/>
                <a:miter lim="800000"/>
                <a:headEnd/>
                <a:tailEnd/>
              </a:ln>
              <a:effectLst/>
            </p:spPr>
            <p:txBody>
              <a:bodyPr wrap="none">
                <a:spAutoFit/>
              </a:bodyPr>
              <a:lstStyle/>
              <a:p>
                <a:r>
                  <a:rPr lang="en-US" b="1"/>
                  <a:t>. . .</a:t>
                </a:r>
                <a:endParaRPr lang="en-US" b="1">
                  <a:solidFill>
                    <a:schemeClr val="accent1"/>
                  </a:solidFill>
                </a:endParaRPr>
              </a:p>
            </p:txBody>
          </p:sp>
          <p:sp>
            <p:nvSpPr>
              <p:cNvPr id="802845" name="Line 29"/>
              <p:cNvSpPr>
                <a:spLocks noChangeShapeType="1"/>
              </p:cNvSpPr>
              <p:nvPr/>
            </p:nvSpPr>
            <p:spPr bwMode="auto">
              <a:xfrm>
                <a:off x="4512" y="624"/>
                <a:ext cx="1" cy="208"/>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46" name="Line 30"/>
              <p:cNvSpPr>
                <a:spLocks noChangeShapeType="1"/>
              </p:cNvSpPr>
              <p:nvPr/>
            </p:nvSpPr>
            <p:spPr bwMode="auto">
              <a:xfrm>
                <a:off x="4512" y="1248"/>
                <a:ext cx="1" cy="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47" name="Text Box 31"/>
              <p:cNvSpPr txBox="1">
                <a:spLocks noChangeArrowheads="1"/>
              </p:cNvSpPr>
              <p:nvPr/>
            </p:nvSpPr>
            <p:spPr bwMode="auto">
              <a:xfrm>
                <a:off x="3840" y="816"/>
                <a:ext cx="265" cy="231"/>
              </a:xfrm>
              <a:prstGeom prst="rect">
                <a:avLst/>
              </a:prstGeom>
              <a:noFill/>
              <a:ln w="12700">
                <a:noFill/>
                <a:miter lim="800000"/>
                <a:headEnd/>
                <a:tailEnd/>
              </a:ln>
              <a:effectLst/>
            </p:spPr>
            <p:txBody>
              <a:bodyPr wrap="none">
                <a:spAutoFit/>
              </a:bodyPr>
              <a:lstStyle/>
              <a:p>
                <a:r>
                  <a:rPr lang="en-US"/>
                  <a:t>A</a:t>
                </a:r>
                <a:r>
                  <a:rPr lang="en-US" baseline="-25000"/>
                  <a:t>0</a:t>
                </a:r>
              </a:p>
            </p:txBody>
          </p:sp>
          <p:sp>
            <p:nvSpPr>
              <p:cNvPr id="802848" name="Line 32"/>
              <p:cNvSpPr>
                <a:spLocks noChangeShapeType="1"/>
              </p:cNvSpPr>
              <p:nvPr/>
            </p:nvSpPr>
            <p:spPr bwMode="auto">
              <a:xfrm>
                <a:off x="4080" y="960"/>
                <a:ext cx="240"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49" name="Line 33"/>
              <p:cNvSpPr>
                <a:spLocks noChangeShapeType="1"/>
              </p:cNvSpPr>
              <p:nvPr/>
            </p:nvSpPr>
            <p:spPr bwMode="auto">
              <a:xfrm>
                <a:off x="4032" y="1152"/>
                <a:ext cx="288"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0" name="Line 34"/>
              <p:cNvSpPr>
                <a:spLocks noChangeShapeType="1"/>
              </p:cNvSpPr>
              <p:nvPr/>
            </p:nvSpPr>
            <p:spPr bwMode="auto">
              <a:xfrm>
                <a:off x="4512" y="1872"/>
                <a:ext cx="1" cy="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1" name="Text Box 35"/>
              <p:cNvSpPr txBox="1">
                <a:spLocks noChangeArrowheads="1"/>
              </p:cNvSpPr>
              <p:nvPr/>
            </p:nvSpPr>
            <p:spPr bwMode="auto">
              <a:xfrm>
                <a:off x="3840" y="1440"/>
                <a:ext cx="265" cy="231"/>
              </a:xfrm>
              <a:prstGeom prst="rect">
                <a:avLst/>
              </a:prstGeom>
              <a:noFill/>
              <a:ln w="12700">
                <a:noFill/>
                <a:miter lim="800000"/>
                <a:headEnd/>
                <a:tailEnd/>
              </a:ln>
              <a:effectLst/>
            </p:spPr>
            <p:txBody>
              <a:bodyPr wrap="none">
                <a:spAutoFit/>
              </a:bodyPr>
              <a:lstStyle/>
              <a:p>
                <a:r>
                  <a:rPr lang="en-US"/>
                  <a:t>A</a:t>
                </a:r>
                <a:r>
                  <a:rPr lang="en-US" baseline="-25000"/>
                  <a:t>1</a:t>
                </a:r>
              </a:p>
            </p:txBody>
          </p:sp>
          <p:sp>
            <p:nvSpPr>
              <p:cNvPr id="802852" name="Line 36"/>
              <p:cNvSpPr>
                <a:spLocks noChangeShapeType="1"/>
              </p:cNvSpPr>
              <p:nvPr/>
            </p:nvSpPr>
            <p:spPr bwMode="auto">
              <a:xfrm>
                <a:off x="4080" y="1536"/>
                <a:ext cx="240"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3" name="Line 37"/>
              <p:cNvSpPr>
                <a:spLocks noChangeShapeType="1"/>
              </p:cNvSpPr>
              <p:nvPr/>
            </p:nvSpPr>
            <p:spPr bwMode="auto">
              <a:xfrm>
                <a:off x="4032" y="1728"/>
                <a:ext cx="288"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4" name="Line 38"/>
              <p:cNvSpPr>
                <a:spLocks noChangeShapeType="1"/>
              </p:cNvSpPr>
              <p:nvPr/>
            </p:nvSpPr>
            <p:spPr bwMode="auto">
              <a:xfrm>
                <a:off x="4512" y="2496"/>
                <a:ext cx="1" cy="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5" name="Text Box 39"/>
              <p:cNvSpPr txBox="1">
                <a:spLocks noChangeArrowheads="1"/>
              </p:cNvSpPr>
              <p:nvPr/>
            </p:nvSpPr>
            <p:spPr bwMode="auto">
              <a:xfrm>
                <a:off x="3840" y="2064"/>
                <a:ext cx="265" cy="231"/>
              </a:xfrm>
              <a:prstGeom prst="rect">
                <a:avLst/>
              </a:prstGeom>
              <a:noFill/>
              <a:ln w="12700">
                <a:noFill/>
                <a:miter lim="800000"/>
                <a:headEnd/>
                <a:tailEnd/>
              </a:ln>
              <a:effectLst/>
            </p:spPr>
            <p:txBody>
              <a:bodyPr wrap="none">
                <a:spAutoFit/>
              </a:bodyPr>
              <a:lstStyle/>
              <a:p>
                <a:r>
                  <a:rPr lang="en-US"/>
                  <a:t>A</a:t>
                </a:r>
                <a:r>
                  <a:rPr lang="en-US" baseline="-25000"/>
                  <a:t>2</a:t>
                </a:r>
              </a:p>
            </p:txBody>
          </p:sp>
          <p:sp>
            <p:nvSpPr>
              <p:cNvPr id="802856" name="Line 40"/>
              <p:cNvSpPr>
                <a:spLocks noChangeShapeType="1"/>
              </p:cNvSpPr>
              <p:nvPr/>
            </p:nvSpPr>
            <p:spPr bwMode="auto">
              <a:xfrm>
                <a:off x="4080" y="2208"/>
                <a:ext cx="240"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7" name="Line 41"/>
              <p:cNvSpPr>
                <a:spLocks noChangeShapeType="1"/>
              </p:cNvSpPr>
              <p:nvPr/>
            </p:nvSpPr>
            <p:spPr bwMode="auto">
              <a:xfrm>
                <a:off x="4032" y="2400"/>
                <a:ext cx="288"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8" name="Line 42"/>
              <p:cNvSpPr>
                <a:spLocks noChangeShapeType="1"/>
              </p:cNvSpPr>
              <p:nvPr/>
            </p:nvSpPr>
            <p:spPr bwMode="auto">
              <a:xfrm>
                <a:off x="4512" y="3648"/>
                <a:ext cx="1" cy="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59" name="Text Box 43"/>
              <p:cNvSpPr txBox="1">
                <a:spLocks noChangeArrowheads="1"/>
              </p:cNvSpPr>
              <p:nvPr/>
            </p:nvSpPr>
            <p:spPr bwMode="auto">
              <a:xfrm>
                <a:off x="3840" y="3216"/>
                <a:ext cx="318" cy="231"/>
              </a:xfrm>
              <a:prstGeom prst="rect">
                <a:avLst/>
              </a:prstGeom>
              <a:noFill/>
              <a:ln w="12700">
                <a:noFill/>
                <a:miter lim="800000"/>
                <a:headEnd/>
                <a:tailEnd/>
              </a:ln>
              <a:effectLst/>
            </p:spPr>
            <p:txBody>
              <a:bodyPr wrap="none">
                <a:spAutoFit/>
              </a:bodyPr>
              <a:lstStyle/>
              <a:p>
                <a:r>
                  <a:rPr lang="en-US"/>
                  <a:t>A</a:t>
                </a:r>
                <a:r>
                  <a:rPr lang="en-US" baseline="-25000"/>
                  <a:t>31</a:t>
                </a:r>
              </a:p>
            </p:txBody>
          </p:sp>
          <p:sp>
            <p:nvSpPr>
              <p:cNvPr id="802860" name="Line 44"/>
              <p:cNvSpPr>
                <a:spLocks noChangeShapeType="1"/>
              </p:cNvSpPr>
              <p:nvPr/>
            </p:nvSpPr>
            <p:spPr bwMode="auto">
              <a:xfrm>
                <a:off x="4080" y="3360"/>
                <a:ext cx="240"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61" name="Line 45"/>
              <p:cNvSpPr>
                <a:spLocks noChangeShapeType="1"/>
              </p:cNvSpPr>
              <p:nvPr/>
            </p:nvSpPr>
            <p:spPr bwMode="auto">
              <a:xfrm>
                <a:off x="4032" y="3552"/>
                <a:ext cx="288" cy="1"/>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62" name="Line 46"/>
              <p:cNvSpPr>
                <a:spLocks noChangeShapeType="1"/>
              </p:cNvSpPr>
              <p:nvPr/>
            </p:nvSpPr>
            <p:spPr bwMode="auto">
              <a:xfrm>
                <a:off x="4512" y="3024"/>
                <a:ext cx="1" cy="2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2863" name="Line 47"/>
              <p:cNvSpPr>
                <a:spLocks noChangeShapeType="1"/>
              </p:cNvSpPr>
              <p:nvPr/>
            </p:nvSpPr>
            <p:spPr bwMode="auto">
              <a:xfrm>
                <a:off x="4032" y="624"/>
                <a:ext cx="480" cy="0"/>
              </a:xfrm>
              <a:prstGeom prst="line">
                <a:avLst/>
              </a:prstGeom>
              <a:noFill/>
              <a:ln w="12700">
                <a:solidFill>
                  <a:schemeClr val="tx1"/>
                </a:solidFill>
                <a:round/>
                <a:headEnd/>
                <a:tailEnd/>
              </a:ln>
              <a:effectLst/>
            </p:spPr>
            <p:txBody>
              <a:bodyPr/>
              <a:lstStyle/>
              <a:p>
                <a:endParaRPr lang="en-US"/>
              </a:p>
            </p:txBody>
          </p:sp>
        </p:grpSp>
        <p:grpSp>
          <p:nvGrpSpPr>
            <p:cNvPr id="3" name="Group 48"/>
            <p:cNvGrpSpPr>
              <a:grpSpLocks/>
            </p:cNvGrpSpPr>
            <p:nvPr/>
          </p:nvGrpSpPr>
          <p:grpSpPr bwMode="auto">
            <a:xfrm>
              <a:off x="4114800" y="838200"/>
              <a:ext cx="2286000" cy="5167313"/>
              <a:chOff x="2592" y="528"/>
              <a:chExt cx="1440" cy="3255"/>
            </a:xfrm>
          </p:grpSpPr>
          <p:sp>
            <p:nvSpPr>
              <p:cNvPr id="802865" name="Text Box 49"/>
              <p:cNvSpPr txBox="1">
                <a:spLocks noChangeArrowheads="1"/>
              </p:cNvSpPr>
              <p:nvPr/>
            </p:nvSpPr>
            <p:spPr bwMode="auto">
              <a:xfrm>
                <a:off x="3216" y="1152"/>
                <a:ext cx="265" cy="231"/>
              </a:xfrm>
              <a:prstGeom prst="rect">
                <a:avLst/>
              </a:prstGeom>
              <a:noFill/>
              <a:ln w="12700">
                <a:noFill/>
                <a:miter lim="800000"/>
                <a:headEnd/>
                <a:tailEnd/>
              </a:ln>
              <a:effectLst/>
            </p:spPr>
            <p:txBody>
              <a:bodyPr wrap="none">
                <a:spAutoFit/>
              </a:bodyPr>
              <a:lstStyle/>
              <a:p>
                <a:r>
                  <a:rPr lang="en-US"/>
                  <a:t>B</a:t>
                </a:r>
                <a:r>
                  <a:rPr lang="en-US" baseline="-25000"/>
                  <a:t>0</a:t>
                </a:r>
              </a:p>
            </p:txBody>
          </p:sp>
          <p:sp>
            <p:nvSpPr>
              <p:cNvPr id="802866" name="Text Box 50"/>
              <p:cNvSpPr txBox="1">
                <a:spLocks noChangeArrowheads="1"/>
              </p:cNvSpPr>
              <p:nvPr/>
            </p:nvSpPr>
            <p:spPr bwMode="auto">
              <a:xfrm>
                <a:off x="3216" y="1728"/>
                <a:ext cx="265" cy="231"/>
              </a:xfrm>
              <a:prstGeom prst="rect">
                <a:avLst/>
              </a:prstGeom>
              <a:noFill/>
              <a:ln w="12700">
                <a:noFill/>
                <a:miter lim="800000"/>
                <a:headEnd/>
                <a:tailEnd/>
              </a:ln>
              <a:effectLst/>
            </p:spPr>
            <p:txBody>
              <a:bodyPr wrap="none">
                <a:spAutoFit/>
              </a:bodyPr>
              <a:lstStyle/>
              <a:p>
                <a:r>
                  <a:rPr lang="en-US"/>
                  <a:t>B</a:t>
                </a:r>
                <a:r>
                  <a:rPr lang="en-US" baseline="-25000"/>
                  <a:t>1</a:t>
                </a:r>
              </a:p>
            </p:txBody>
          </p:sp>
          <p:sp>
            <p:nvSpPr>
              <p:cNvPr id="802867" name="Text Box 51"/>
              <p:cNvSpPr txBox="1">
                <a:spLocks noChangeArrowheads="1"/>
              </p:cNvSpPr>
              <p:nvPr/>
            </p:nvSpPr>
            <p:spPr bwMode="auto">
              <a:xfrm>
                <a:off x="3264" y="2400"/>
                <a:ext cx="265" cy="231"/>
              </a:xfrm>
              <a:prstGeom prst="rect">
                <a:avLst/>
              </a:prstGeom>
              <a:noFill/>
              <a:ln w="12700">
                <a:noFill/>
                <a:miter lim="800000"/>
                <a:headEnd/>
                <a:tailEnd/>
              </a:ln>
              <a:effectLst/>
            </p:spPr>
            <p:txBody>
              <a:bodyPr wrap="none">
                <a:spAutoFit/>
              </a:bodyPr>
              <a:lstStyle/>
              <a:p>
                <a:r>
                  <a:rPr lang="en-US"/>
                  <a:t>B</a:t>
                </a:r>
                <a:r>
                  <a:rPr lang="en-US" baseline="-25000"/>
                  <a:t>2</a:t>
                </a:r>
              </a:p>
            </p:txBody>
          </p:sp>
          <p:sp>
            <p:nvSpPr>
              <p:cNvPr id="802868" name="Text Box 52"/>
              <p:cNvSpPr txBox="1">
                <a:spLocks noChangeArrowheads="1"/>
              </p:cNvSpPr>
              <p:nvPr/>
            </p:nvSpPr>
            <p:spPr bwMode="auto">
              <a:xfrm>
                <a:off x="3264" y="3552"/>
                <a:ext cx="318" cy="231"/>
              </a:xfrm>
              <a:prstGeom prst="rect">
                <a:avLst/>
              </a:prstGeom>
              <a:noFill/>
              <a:ln w="12700">
                <a:noFill/>
                <a:miter lim="800000"/>
                <a:headEnd/>
                <a:tailEnd/>
              </a:ln>
              <a:effectLst/>
            </p:spPr>
            <p:txBody>
              <a:bodyPr wrap="none">
                <a:spAutoFit/>
              </a:bodyPr>
              <a:lstStyle/>
              <a:p>
                <a:r>
                  <a:rPr lang="en-US"/>
                  <a:t>B</a:t>
                </a:r>
                <a:r>
                  <a:rPr lang="en-US" baseline="-25000"/>
                  <a:t>31</a:t>
                </a:r>
              </a:p>
            </p:txBody>
          </p:sp>
          <p:sp>
            <p:nvSpPr>
              <p:cNvPr id="802869" name="AutoShape 53"/>
              <p:cNvSpPr>
                <a:spLocks noChangeArrowheads="1"/>
              </p:cNvSpPr>
              <p:nvPr/>
            </p:nvSpPr>
            <p:spPr bwMode="auto">
              <a:xfrm flipH="1">
                <a:off x="3744" y="10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0" name="AutoShape 54"/>
              <p:cNvSpPr>
                <a:spLocks noChangeArrowheads="1"/>
              </p:cNvSpPr>
              <p:nvPr/>
            </p:nvSpPr>
            <p:spPr bwMode="auto">
              <a:xfrm flipH="1">
                <a:off x="3696" y="10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1" name="AutoShape 55"/>
              <p:cNvSpPr>
                <a:spLocks noChangeArrowheads="1"/>
              </p:cNvSpPr>
              <p:nvPr/>
            </p:nvSpPr>
            <p:spPr bwMode="auto">
              <a:xfrm flipH="1">
                <a:off x="3744" y="1632"/>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2" name="AutoShape 56"/>
              <p:cNvSpPr>
                <a:spLocks noChangeArrowheads="1"/>
              </p:cNvSpPr>
              <p:nvPr/>
            </p:nvSpPr>
            <p:spPr bwMode="auto">
              <a:xfrm flipH="1">
                <a:off x="3696" y="1632"/>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3" name="AutoShape 57"/>
              <p:cNvSpPr>
                <a:spLocks noChangeArrowheads="1"/>
              </p:cNvSpPr>
              <p:nvPr/>
            </p:nvSpPr>
            <p:spPr bwMode="auto">
              <a:xfrm flipH="1">
                <a:off x="3744" y="2304"/>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4" name="AutoShape 58"/>
              <p:cNvSpPr>
                <a:spLocks noChangeArrowheads="1"/>
              </p:cNvSpPr>
              <p:nvPr/>
            </p:nvSpPr>
            <p:spPr bwMode="auto">
              <a:xfrm flipH="1">
                <a:off x="3696" y="2304"/>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5" name="AutoShape 59"/>
              <p:cNvSpPr>
                <a:spLocks noChangeArrowheads="1"/>
              </p:cNvSpPr>
              <p:nvPr/>
            </p:nvSpPr>
            <p:spPr bwMode="auto">
              <a:xfrm flipH="1">
                <a:off x="3744" y="3456"/>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6" name="AutoShape 60"/>
              <p:cNvSpPr>
                <a:spLocks noChangeArrowheads="1"/>
              </p:cNvSpPr>
              <p:nvPr/>
            </p:nvSpPr>
            <p:spPr bwMode="auto">
              <a:xfrm flipH="1">
                <a:off x="3696" y="3456"/>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77" name="Line 61"/>
              <p:cNvSpPr>
                <a:spLocks noChangeShapeType="1"/>
              </p:cNvSpPr>
              <p:nvPr/>
            </p:nvSpPr>
            <p:spPr bwMode="auto">
              <a:xfrm>
                <a:off x="3552" y="3504"/>
                <a:ext cx="144" cy="0"/>
              </a:xfrm>
              <a:prstGeom prst="line">
                <a:avLst/>
              </a:prstGeom>
              <a:noFill/>
              <a:ln w="12700">
                <a:solidFill>
                  <a:schemeClr val="tx1"/>
                </a:solidFill>
                <a:round/>
                <a:headEnd/>
                <a:tailEnd/>
              </a:ln>
              <a:effectLst/>
            </p:spPr>
            <p:txBody>
              <a:bodyPr/>
              <a:lstStyle/>
              <a:p>
                <a:endParaRPr lang="en-US"/>
              </a:p>
            </p:txBody>
          </p:sp>
          <p:sp>
            <p:nvSpPr>
              <p:cNvPr id="802878" name="Line 62"/>
              <p:cNvSpPr>
                <a:spLocks noChangeShapeType="1"/>
              </p:cNvSpPr>
              <p:nvPr/>
            </p:nvSpPr>
            <p:spPr bwMode="auto">
              <a:xfrm>
                <a:off x="3552" y="2352"/>
                <a:ext cx="192" cy="0"/>
              </a:xfrm>
              <a:prstGeom prst="line">
                <a:avLst/>
              </a:prstGeom>
              <a:noFill/>
              <a:ln w="12700">
                <a:solidFill>
                  <a:schemeClr val="tx1"/>
                </a:solidFill>
                <a:round/>
                <a:headEnd/>
                <a:tailEnd/>
              </a:ln>
              <a:effectLst/>
            </p:spPr>
            <p:txBody>
              <a:bodyPr/>
              <a:lstStyle/>
              <a:p>
                <a:endParaRPr lang="en-US"/>
              </a:p>
            </p:txBody>
          </p:sp>
          <p:sp>
            <p:nvSpPr>
              <p:cNvPr id="802879" name="Line 63"/>
              <p:cNvSpPr>
                <a:spLocks noChangeShapeType="1"/>
              </p:cNvSpPr>
              <p:nvPr/>
            </p:nvSpPr>
            <p:spPr bwMode="auto">
              <a:xfrm>
                <a:off x="3552" y="1680"/>
                <a:ext cx="144" cy="0"/>
              </a:xfrm>
              <a:prstGeom prst="line">
                <a:avLst/>
              </a:prstGeom>
              <a:noFill/>
              <a:ln w="12700">
                <a:solidFill>
                  <a:schemeClr val="tx1"/>
                </a:solidFill>
                <a:round/>
                <a:headEnd/>
                <a:tailEnd/>
              </a:ln>
              <a:effectLst/>
            </p:spPr>
            <p:txBody>
              <a:bodyPr/>
              <a:lstStyle/>
              <a:p>
                <a:endParaRPr lang="en-US"/>
              </a:p>
            </p:txBody>
          </p:sp>
          <p:sp>
            <p:nvSpPr>
              <p:cNvPr id="802880" name="Line 64"/>
              <p:cNvSpPr>
                <a:spLocks noChangeShapeType="1"/>
              </p:cNvSpPr>
              <p:nvPr/>
            </p:nvSpPr>
            <p:spPr bwMode="auto">
              <a:xfrm>
                <a:off x="3552" y="1104"/>
                <a:ext cx="192" cy="0"/>
              </a:xfrm>
              <a:prstGeom prst="line">
                <a:avLst/>
              </a:prstGeom>
              <a:noFill/>
              <a:ln w="12700">
                <a:solidFill>
                  <a:schemeClr val="tx1"/>
                </a:solidFill>
                <a:round/>
                <a:headEnd/>
                <a:tailEnd/>
              </a:ln>
              <a:effectLst/>
            </p:spPr>
            <p:txBody>
              <a:bodyPr/>
              <a:lstStyle/>
              <a:p>
                <a:endParaRPr lang="en-US"/>
              </a:p>
            </p:txBody>
          </p:sp>
          <p:sp>
            <p:nvSpPr>
              <p:cNvPr id="802881" name="Line 65"/>
              <p:cNvSpPr>
                <a:spLocks noChangeShapeType="1"/>
              </p:cNvSpPr>
              <p:nvPr/>
            </p:nvSpPr>
            <p:spPr bwMode="auto">
              <a:xfrm flipV="1">
                <a:off x="3552" y="624"/>
                <a:ext cx="0" cy="2880"/>
              </a:xfrm>
              <a:prstGeom prst="line">
                <a:avLst/>
              </a:prstGeom>
              <a:noFill/>
              <a:ln w="12700">
                <a:solidFill>
                  <a:schemeClr val="tx1"/>
                </a:solidFill>
                <a:round/>
                <a:headEnd/>
                <a:tailEnd/>
              </a:ln>
              <a:effectLst/>
            </p:spPr>
            <p:txBody>
              <a:bodyPr/>
              <a:lstStyle/>
              <a:p>
                <a:endParaRPr lang="en-US"/>
              </a:p>
            </p:txBody>
          </p:sp>
          <p:sp>
            <p:nvSpPr>
              <p:cNvPr id="802882" name="Line 66"/>
              <p:cNvSpPr>
                <a:spLocks noChangeShapeType="1"/>
              </p:cNvSpPr>
              <p:nvPr/>
            </p:nvSpPr>
            <p:spPr bwMode="auto">
              <a:xfrm>
                <a:off x="3456" y="1248"/>
                <a:ext cx="288" cy="0"/>
              </a:xfrm>
              <a:prstGeom prst="line">
                <a:avLst/>
              </a:prstGeom>
              <a:noFill/>
              <a:ln w="12700">
                <a:solidFill>
                  <a:schemeClr val="tx1"/>
                </a:solidFill>
                <a:round/>
                <a:headEnd/>
                <a:tailEnd/>
              </a:ln>
              <a:effectLst/>
            </p:spPr>
            <p:txBody>
              <a:bodyPr/>
              <a:lstStyle/>
              <a:p>
                <a:endParaRPr lang="en-US"/>
              </a:p>
            </p:txBody>
          </p:sp>
          <p:sp>
            <p:nvSpPr>
              <p:cNvPr id="802883" name="Line 67"/>
              <p:cNvSpPr>
                <a:spLocks noChangeShapeType="1"/>
              </p:cNvSpPr>
              <p:nvPr/>
            </p:nvSpPr>
            <p:spPr bwMode="auto">
              <a:xfrm>
                <a:off x="3456" y="1824"/>
                <a:ext cx="288" cy="0"/>
              </a:xfrm>
              <a:prstGeom prst="line">
                <a:avLst/>
              </a:prstGeom>
              <a:noFill/>
              <a:ln w="12700">
                <a:solidFill>
                  <a:schemeClr val="tx1"/>
                </a:solidFill>
                <a:round/>
                <a:headEnd/>
                <a:tailEnd/>
              </a:ln>
              <a:effectLst/>
            </p:spPr>
            <p:txBody>
              <a:bodyPr/>
              <a:lstStyle/>
              <a:p>
                <a:endParaRPr lang="en-US"/>
              </a:p>
            </p:txBody>
          </p:sp>
          <p:sp>
            <p:nvSpPr>
              <p:cNvPr id="802884" name="Line 68"/>
              <p:cNvSpPr>
                <a:spLocks noChangeShapeType="1"/>
              </p:cNvSpPr>
              <p:nvPr/>
            </p:nvSpPr>
            <p:spPr bwMode="auto">
              <a:xfrm>
                <a:off x="3456" y="2496"/>
                <a:ext cx="240" cy="0"/>
              </a:xfrm>
              <a:prstGeom prst="line">
                <a:avLst/>
              </a:prstGeom>
              <a:noFill/>
              <a:ln w="12700">
                <a:solidFill>
                  <a:schemeClr val="tx1"/>
                </a:solidFill>
                <a:round/>
                <a:headEnd/>
                <a:tailEnd/>
              </a:ln>
              <a:effectLst/>
            </p:spPr>
            <p:txBody>
              <a:bodyPr/>
              <a:lstStyle/>
              <a:p>
                <a:endParaRPr lang="en-US"/>
              </a:p>
            </p:txBody>
          </p:sp>
          <p:sp>
            <p:nvSpPr>
              <p:cNvPr id="802885" name="Line 69"/>
              <p:cNvSpPr>
                <a:spLocks noChangeShapeType="1"/>
              </p:cNvSpPr>
              <p:nvPr/>
            </p:nvSpPr>
            <p:spPr bwMode="auto">
              <a:xfrm>
                <a:off x="3456" y="3648"/>
                <a:ext cx="240" cy="0"/>
              </a:xfrm>
              <a:prstGeom prst="line">
                <a:avLst/>
              </a:prstGeom>
              <a:noFill/>
              <a:ln w="12700">
                <a:solidFill>
                  <a:schemeClr val="tx1"/>
                </a:solidFill>
                <a:round/>
                <a:headEnd/>
                <a:tailEnd/>
              </a:ln>
              <a:effectLst/>
            </p:spPr>
            <p:txBody>
              <a:bodyPr/>
              <a:lstStyle/>
              <a:p>
                <a:endParaRPr lang="en-US"/>
              </a:p>
            </p:txBody>
          </p:sp>
          <p:sp>
            <p:nvSpPr>
              <p:cNvPr id="802886" name="Text Box 70"/>
              <p:cNvSpPr txBox="1">
                <a:spLocks noChangeArrowheads="1"/>
              </p:cNvSpPr>
              <p:nvPr/>
            </p:nvSpPr>
            <p:spPr bwMode="auto">
              <a:xfrm>
                <a:off x="2592" y="528"/>
                <a:ext cx="628" cy="231"/>
              </a:xfrm>
              <a:prstGeom prst="rect">
                <a:avLst/>
              </a:prstGeom>
              <a:noFill/>
              <a:ln w="12700">
                <a:noFill/>
                <a:miter lim="800000"/>
                <a:headEnd/>
                <a:tailEnd/>
              </a:ln>
              <a:effectLst/>
            </p:spPr>
            <p:txBody>
              <a:bodyPr wrap="none">
                <a:spAutoFit/>
              </a:bodyPr>
              <a:lstStyle/>
              <a:p>
                <a:r>
                  <a:rPr lang="en-US" dirty="0" smtClean="0"/>
                  <a:t>add/sub</a:t>
                </a:r>
                <a:endParaRPr lang="en-US" baseline="-25000" dirty="0"/>
              </a:p>
            </p:txBody>
          </p:sp>
          <p:sp>
            <p:nvSpPr>
              <p:cNvPr id="802887" name="Line 71"/>
              <p:cNvSpPr>
                <a:spLocks noChangeShapeType="1"/>
              </p:cNvSpPr>
              <p:nvPr/>
            </p:nvSpPr>
            <p:spPr bwMode="auto">
              <a:xfrm>
                <a:off x="3264" y="624"/>
                <a:ext cx="768" cy="0"/>
              </a:xfrm>
              <a:prstGeom prst="line">
                <a:avLst/>
              </a:prstGeom>
              <a:noFill/>
              <a:ln w="12700">
                <a:solidFill>
                  <a:schemeClr val="tx1"/>
                </a:solidFill>
                <a:round/>
                <a:headEnd/>
                <a:tailEnd/>
              </a:ln>
              <a:effectLst/>
            </p:spPr>
            <p:txBody>
              <a:bodyPr/>
              <a:lstStyle/>
              <a:p>
                <a:endParaRPr lang="en-US"/>
              </a:p>
            </p:txBody>
          </p:sp>
        </p:grpSp>
      </p:grpSp>
      <p:grpSp>
        <p:nvGrpSpPr>
          <p:cNvPr id="4" name="Group 72"/>
          <p:cNvGrpSpPr>
            <a:grpSpLocks/>
          </p:cNvGrpSpPr>
          <p:nvPr/>
        </p:nvGrpSpPr>
        <p:grpSpPr bwMode="auto">
          <a:xfrm>
            <a:off x="228600" y="3032125"/>
            <a:ext cx="4162425" cy="885825"/>
            <a:chOff x="210" y="1392"/>
            <a:chExt cx="2622" cy="558"/>
          </a:xfrm>
        </p:grpSpPr>
        <p:sp>
          <p:nvSpPr>
            <p:cNvPr id="802889" name="AutoShape 73"/>
            <p:cNvSpPr>
              <a:spLocks noChangeArrowheads="1"/>
            </p:cNvSpPr>
            <p:nvPr/>
          </p:nvSpPr>
          <p:spPr bwMode="auto">
            <a:xfrm flipH="1">
              <a:off x="1344" y="1584"/>
              <a:ext cx="288"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90" name="AutoShape 74"/>
            <p:cNvSpPr>
              <a:spLocks noChangeArrowheads="1"/>
            </p:cNvSpPr>
            <p:nvPr/>
          </p:nvSpPr>
          <p:spPr bwMode="auto">
            <a:xfrm flipH="1">
              <a:off x="1296" y="1584"/>
              <a:ext cx="336" cy="240"/>
            </a:xfrm>
            <a:prstGeom prst="moon">
              <a:avLst>
                <a:gd name="adj" fmla="val 84819"/>
              </a:avLst>
            </a:prstGeom>
            <a:noFill/>
            <a:ln w="12700">
              <a:solidFill>
                <a:schemeClr val="tx1"/>
              </a:solidFill>
              <a:miter lim="800000"/>
              <a:headEnd/>
              <a:tailEnd/>
            </a:ln>
            <a:effectLst/>
          </p:spPr>
          <p:txBody>
            <a:bodyPr wrap="none" anchor="ctr"/>
            <a:lstStyle/>
            <a:p>
              <a:endParaRPr lang="en-US"/>
            </a:p>
          </p:txBody>
        </p:sp>
        <p:sp>
          <p:nvSpPr>
            <p:cNvPr id="802891" name="Line 75"/>
            <p:cNvSpPr>
              <a:spLocks noChangeShapeType="1"/>
            </p:cNvSpPr>
            <p:nvPr/>
          </p:nvSpPr>
          <p:spPr bwMode="auto">
            <a:xfrm>
              <a:off x="1152" y="1632"/>
              <a:ext cx="144" cy="0"/>
            </a:xfrm>
            <a:prstGeom prst="line">
              <a:avLst/>
            </a:prstGeom>
            <a:noFill/>
            <a:ln w="12700">
              <a:solidFill>
                <a:schemeClr val="tx1"/>
              </a:solidFill>
              <a:round/>
              <a:headEnd/>
              <a:tailEnd/>
            </a:ln>
            <a:effectLst/>
          </p:spPr>
          <p:txBody>
            <a:bodyPr/>
            <a:lstStyle/>
            <a:p>
              <a:endParaRPr lang="en-US"/>
            </a:p>
          </p:txBody>
        </p:sp>
        <p:sp>
          <p:nvSpPr>
            <p:cNvPr id="802892" name="Line 76"/>
            <p:cNvSpPr>
              <a:spLocks noChangeShapeType="1"/>
            </p:cNvSpPr>
            <p:nvPr/>
          </p:nvSpPr>
          <p:spPr bwMode="auto">
            <a:xfrm>
              <a:off x="1152" y="1776"/>
              <a:ext cx="144" cy="0"/>
            </a:xfrm>
            <a:prstGeom prst="line">
              <a:avLst/>
            </a:prstGeom>
            <a:noFill/>
            <a:ln w="12700">
              <a:solidFill>
                <a:schemeClr val="tx1"/>
              </a:solidFill>
              <a:round/>
              <a:headEnd/>
              <a:tailEnd/>
            </a:ln>
            <a:effectLst/>
          </p:spPr>
          <p:txBody>
            <a:bodyPr/>
            <a:lstStyle/>
            <a:p>
              <a:endParaRPr lang="en-US"/>
            </a:p>
          </p:txBody>
        </p:sp>
        <p:sp>
          <p:nvSpPr>
            <p:cNvPr id="802893" name="Line 77"/>
            <p:cNvSpPr>
              <a:spLocks noChangeShapeType="1"/>
            </p:cNvSpPr>
            <p:nvPr/>
          </p:nvSpPr>
          <p:spPr bwMode="auto">
            <a:xfrm>
              <a:off x="1632" y="1680"/>
              <a:ext cx="144" cy="0"/>
            </a:xfrm>
            <a:prstGeom prst="line">
              <a:avLst/>
            </a:prstGeom>
            <a:noFill/>
            <a:ln w="12700">
              <a:solidFill>
                <a:schemeClr val="tx1"/>
              </a:solidFill>
              <a:round/>
              <a:headEnd/>
              <a:tailEnd/>
            </a:ln>
            <a:effectLst/>
          </p:spPr>
          <p:txBody>
            <a:bodyPr/>
            <a:lstStyle/>
            <a:p>
              <a:endParaRPr lang="en-US"/>
            </a:p>
          </p:txBody>
        </p:sp>
        <p:sp>
          <p:nvSpPr>
            <p:cNvPr id="802894" name="Text Box 78"/>
            <p:cNvSpPr txBox="1">
              <a:spLocks noChangeArrowheads="1"/>
            </p:cNvSpPr>
            <p:nvPr/>
          </p:nvSpPr>
          <p:spPr bwMode="auto">
            <a:xfrm>
              <a:off x="864" y="1728"/>
              <a:ext cx="250" cy="212"/>
            </a:xfrm>
            <a:prstGeom prst="rect">
              <a:avLst/>
            </a:prstGeom>
            <a:noFill/>
            <a:ln w="12700">
              <a:noFill/>
              <a:miter lim="800000"/>
              <a:headEnd/>
              <a:tailEnd/>
            </a:ln>
            <a:effectLst/>
          </p:spPr>
          <p:txBody>
            <a:bodyPr wrap="none">
              <a:spAutoFit/>
            </a:bodyPr>
            <a:lstStyle/>
            <a:p>
              <a:r>
                <a:rPr lang="en-US" sz="1600"/>
                <a:t>B</a:t>
              </a:r>
              <a:r>
                <a:rPr lang="en-US" sz="1600" baseline="-25000"/>
                <a:t>0</a:t>
              </a:r>
            </a:p>
          </p:txBody>
        </p:sp>
        <p:sp>
          <p:nvSpPr>
            <p:cNvPr id="802895" name="Text Box 79"/>
            <p:cNvSpPr txBox="1">
              <a:spLocks noChangeArrowheads="1"/>
            </p:cNvSpPr>
            <p:nvPr/>
          </p:nvSpPr>
          <p:spPr bwMode="auto">
            <a:xfrm>
              <a:off x="210" y="1392"/>
              <a:ext cx="949" cy="366"/>
            </a:xfrm>
            <a:prstGeom prst="rect">
              <a:avLst/>
            </a:prstGeom>
            <a:noFill/>
            <a:ln w="12700">
              <a:noFill/>
              <a:miter lim="800000"/>
              <a:headEnd/>
              <a:tailEnd/>
            </a:ln>
            <a:effectLst/>
          </p:spPr>
          <p:txBody>
            <a:bodyPr wrap="none">
              <a:spAutoFit/>
            </a:bodyPr>
            <a:lstStyle/>
            <a:p>
              <a:pPr algn="ctr"/>
              <a:r>
                <a:rPr lang="en-US" sz="1600"/>
                <a:t>control</a:t>
              </a:r>
            </a:p>
            <a:p>
              <a:pPr algn="ctr"/>
              <a:r>
                <a:rPr lang="en-US" sz="1600"/>
                <a:t>(0=add,1=sub)</a:t>
              </a:r>
              <a:endParaRPr lang="en-US" sz="1600" baseline="-25000"/>
            </a:p>
          </p:txBody>
        </p:sp>
        <p:sp>
          <p:nvSpPr>
            <p:cNvPr id="802896" name="Text Box 80"/>
            <p:cNvSpPr txBox="1">
              <a:spLocks noChangeArrowheads="1"/>
            </p:cNvSpPr>
            <p:nvPr/>
          </p:nvSpPr>
          <p:spPr bwMode="auto">
            <a:xfrm>
              <a:off x="1776" y="1584"/>
              <a:ext cx="1056" cy="366"/>
            </a:xfrm>
            <a:prstGeom prst="rect">
              <a:avLst/>
            </a:prstGeom>
            <a:noFill/>
            <a:ln w="12700">
              <a:noFill/>
              <a:miter lim="800000"/>
              <a:headEnd/>
              <a:tailEnd/>
            </a:ln>
            <a:effectLst/>
          </p:spPr>
          <p:txBody>
            <a:bodyPr>
              <a:spAutoFit/>
            </a:bodyPr>
            <a:lstStyle/>
            <a:p>
              <a:r>
                <a:rPr lang="en-US" sz="1600" dirty="0"/>
                <a:t>B</a:t>
              </a:r>
              <a:r>
                <a:rPr lang="en-US" sz="1600" baseline="-25000" dirty="0"/>
                <a:t>0 </a:t>
              </a:r>
              <a:r>
                <a:rPr lang="en-US" sz="1600" dirty="0"/>
                <a:t>if control = 0, !B</a:t>
              </a:r>
              <a:r>
                <a:rPr lang="en-US" sz="1600" baseline="-25000" dirty="0"/>
                <a:t>0 </a:t>
              </a:r>
              <a:r>
                <a:rPr lang="en-US" sz="1600" dirty="0"/>
                <a:t>if control = 1</a:t>
              </a:r>
            </a:p>
          </p:txBody>
        </p:sp>
      </p:grpSp>
      <p:grpSp>
        <p:nvGrpSpPr>
          <p:cNvPr id="7" name="Group 6"/>
          <p:cNvGrpSpPr/>
          <p:nvPr/>
        </p:nvGrpSpPr>
        <p:grpSpPr>
          <a:xfrm>
            <a:off x="609600" y="4860925"/>
            <a:ext cx="4191000" cy="1692275"/>
            <a:chOff x="762000" y="4191000"/>
            <a:chExt cx="4191000" cy="1692275"/>
          </a:xfrm>
        </p:grpSpPr>
        <p:sp>
          <p:nvSpPr>
            <p:cNvPr id="802820" name="Rectangle 4"/>
            <p:cNvSpPr>
              <a:spLocks noChangeArrowheads="1"/>
            </p:cNvSpPr>
            <p:nvPr/>
          </p:nvSpPr>
          <p:spPr bwMode="auto">
            <a:xfrm>
              <a:off x="762000" y="4191000"/>
              <a:ext cx="4191000" cy="1006475"/>
            </a:xfrm>
            <a:prstGeom prst="rect">
              <a:avLst/>
            </a:prstGeom>
            <a:noFill/>
            <a:ln w="12700">
              <a:noFill/>
              <a:miter lim="800000"/>
              <a:headEnd/>
              <a:tailEnd/>
            </a:ln>
            <a:effectLst/>
          </p:spPr>
          <p:txBody>
            <a:bodyPr>
              <a:spAutoFit/>
            </a:bodyPr>
            <a:lstStyle/>
            <a:p>
              <a:r>
                <a:rPr lang="en-US" sz="2000" dirty="0"/>
                <a:t/>
              </a:r>
              <a:br>
                <a:rPr lang="en-US" sz="2000" dirty="0"/>
              </a:br>
              <a:r>
                <a:rPr lang="en-US" sz="2000" dirty="0">
                  <a:latin typeface="Courier New" pitchFamily="49" charset="0"/>
                </a:rPr>
                <a:t>A   0111  </a:t>
              </a:r>
              <a:r>
                <a:rPr lang="en-US" sz="2000" dirty="0">
                  <a:latin typeface="Courier New" pitchFamily="49" charset="0"/>
                  <a:sym typeface="Symbol" pitchFamily="18" charset="2"/>
                </a:rPr>
                <a:t>   </a:t>
              </a:r>
              <a:r>
                <a:rPr lang="en-US" sz="2000" dirty="0">
                  <a:latin typeface="Courier New" pitchFamily="49" charset="0"/>
                </a:rPr>
                <a:t>0111                                   B </a:t>
              </a:r>
              <a:r>
                <a:rPr lang="en-US" sz="2000" u="sng" dirty="0">
                  <a:latin typeface="Courier New" pitchFamily="49" charset="0"/>
                </a:rPr>
                <a:t>- 0110</a:t>
              </a:r>
              <a:r>
                <a:rPr lang="en-US" sz="2000" dirty="0">
                  <a:latin typeface="Courier New" pitchFamily="49" charset="0"/>
                </a:rPr>
                <a:t>  </a:t>
              </a:r>
              <a:r>
                <a:rPr lang="en-US" sz="2000" dirty="0">
                  <a:latin typeface="Courier New" pitchFamily="49" charset="0"/>
                  <a:sym typeface="Symbol" pitchFamily="18" charset="2"/>
                </a:rPr>
                <a:t></a:t>
              </a:r>
              <a:r>
                <a:rPr lang="en-US" sz="2000" dirty="0">
                  <a:latin typeface="Courier New" pitchFamily="49" charset="0"/>
                </a:rPr>
                <a:t> +</a:t>
              </a:r>
              <a:r>
                <a:rPr lang="en-US" sz="2000" dirty="0"/>
                <a:t>	</a:t>
              </a:r>
            </a:p>
          </p:txBody>
        </p:sp>
        <p:grpSp>
          <p:nvGrpSpPr>
            <p:cNvPr id="6" name="Group 5"/>
            <p:cNvGrpSpPr/>
            <p:nvPr/>
          </p:nvGrpSpPr>
          <p:grpSpPr>
            <a:xfrm>
              <a:off x="1371600" y="4800600"/>
              <a:ext cx="2393950" cy="1082675"/>
              <a:chOff x="1371600" y="4800600"/>
              <a:chExt cx="2393950" cy="1082675"/>
            </a:xfrm>
          </p:grpSpPr>
          <p:sp>
            <p:nvSpPr>
              <p:cNvPr id="802897" name="Text Box 81"/>
              <p:cNvSpPr txBox="1">
                <a:spLocks noChangeArrowheads="1"/>
              </p:cNvSpPr>
              <p:nvPr/>
            </p:nvSpPr>
            <p:spPr bwMode="auto">
              <a:xfrm>
                <a:off x="1371600" y="5180013"/>
                <a:ext cx="793750" cy="396875"/>
              </a:xfrm>
              <a:prstGeom prst="rect">
                <a:avLst/>
              </a:prstGeom>
              <a:noFill/>
              <a:ln w="12700">
                <a:noFill/>
                <a:miter lim="800000"/>
                <a:headEnd/>
                <a:tailEnd/>
              </a:ln>
              <a:effectLst/>
            </p:spPr>
            <p:txBody>
              <a:bodyPr wrap="none">
                <a:spAutoFit/>
              </a:bodyPr>
              <a:lstStyle/>
              <a:p>
                <a:r>
                  <a:rPr lang="en-US" sz="2000">
                    <a:solidFill>
                      <a:schemeClr val="accent1"/>
                    </a:solidFill>
                    <a:latin typeface="Courier New" pitchFamily="49" charset="0"/>
                  </a:rPr>
                  <a:t>0001</a:t>
                </a:r>
              </a:p>
            </p:txBody>
          </p:sp>
          <p:sp>
            <p:nvSpPr>
              <p:cNvPr id="802898" name="Text Box 82"/>
              <p:cNvSpPr txBox="1">
                <a:spLocks noChangeArrowheads="1"/>
              </p:cNvSpPr>
              <p:nvPr/>
            </p:nvSpPr>
            <p:spPr bwMode="auto">
              <a:xfrm>
                <a:off x="2971800" y="4800600"/>
                <a:ext cx="793750" cy="396875"/>
              </a:xfrm>
              <a:prstGeom prst="rect">
                <a:avLst/>
              </a:prstGeom>
              <a:noFill/>
              <a:ln w="12700">
                <a:noFill/>
                <a:miter lim="800000"/>
                <a:headEnd/>
                <a:tailEnd/>
              </a:ln>
              <a:effectLst/>
            </p:spPr>
            <p:txBody>
              <a:bodyPr wrap="none">
                <a:spAutoFit/>
              </a:bodyPr>
              <a:lstStyle/>
              <a:p>
                <a:r>
                  <a:rPr lang="en-US" sz="2000">
                    <a:solidFill>
                      <a:schemeClr val="accent1"/>
                    </a:solidFill>
                    <a:latin typeface="Courier New" pitchFamily="49" charset="0"/>
                  </a:rPr>
                  <a:t>1001</a:t>
                </a:r>
              </a:p>
            </p:txBody>
          </p:sp>
          <p:sp>
            <p:nvSpPr>
              <p:cNvPr id="802899" name="Text Box 83"/>
              <p:cNvSpPr txBox="1">
                <a:spLocks noChangeArrowheads="1"/>
              </p:cNvSpPr>
              <p:nvPr/>
            </p:nvSpPr>
            <p:spPr bwMode="auto">
              <a:xfrm>
                <a:off x="2971800" y="5105400"/>
                <a:ext cx="793750" cy="396875"/>
              </a:xfrm>
              <a:prstGeom prst="rect">
                <a:avLst/>
              </a:prstGeom>
              <a:noFill/>
              <a:ln w="12700">
                <a:noFill/>
                <a:miter lim="800000"/>
                <a:headEnd/>
                <a:tailEnd/>
              </a:ln>
              <a:effectLst/>
            </p:spPr>
            <p:txBody>
              <a:bodyPr wrap="none">
                <a:spAutoFit/>
              </a:bodyPr>
              <a:lstStyle/>
              <a:p>
                <a:r>
                  <a:rPr lang="en-US" sz="2000" u="sng">
                    <a:solidFill>
                      <a:schemeClr val="accent1"/>
                    </a:solidFill>
                    <a:latin typeface="Courier New" pitchFamily="49" charset="0"/>
                  </a:rPr>
                  <a:t>   1</a:t>
                </a:r>
              </a:p>
            </p:txBody>
          </p:sp>
          <p:sp>
            <p:nvSpPr>
              <p:cNvPr id="802900" name="Text Box 84"/>
              <p:cNvSpPr txBox="1">
                <a:spLocks noChangeArrowheads="1"/>
              </p:cNvSpPr>
              <p:nvPr/>
            </p:nvSpPr>
            <p:spPr bwMode="auto">
              <a:xfrm>
                <a:off x="2667000" y="5486400"/>
                <a:ext cx="1098550" cy="396875"/>
              </a:xfrm>
              <a:prstGeom prst="rect">
                <a:avLst/>
              </a:prstGeom>
              <a:noFill/>
              <a:ln w="12700">
                <a:noFill/>
                <a:miter lim="800000"/>
                <a:headEnd/>
                <a:tailEnd/>
              </a:ln>
              <a:effectLst/>
            </p:spPr>
            <p:txBody>
              <a:bodyPr wrap="none">
                <a:spAutoFit/>
              </a:bodyPr>
              <a:lstStyle/>
              <a:p>
                <a:r>
                  <a:rPr lang="en-US" sz="2000">
                    <a:solidFill>
                      <a:schemeClr val="accent1"/>
                    </a:solidFill>
                    <a:latin typeface="Courier New" pitchFamily="49" charset="0"/>
                  </a:rPr>
                  <a:t>1 0001</a:t>
                </a:r>
              </a:p>
            </p:txBody>
          </p:sp>
        </p:gr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Multiply</a:t>
            </a:r>
          </a:p>
        </p:txBody>
      </p:sp>
      <p:sp>
        <p:nvSpPr>
          <p:cNvPr id="815107" name="Rectangle 3"/>
          <p:cNvSpPr>
            <a:spLocks noGrp="1" noChangeArrowheads="1"/>
          </p:cNvSpPr>
          <p:nvPr>
            <p:ph type="body" idx="1"/>
          </p:nvPr>
        </p:nvSpPr>
        <p:spPr>
          <a:xfrm>
            <a:off x="533400" y="914400"/>
            <a:ext cx="8153400" cy="690563"/>
          </a:xfrm>
        </p:spPr>
        <p:txBody>
          <a:bodyPr/>
          <a:lstStyle/>
          <a:p>
            <a:r>
              <a:rPr lang="en-US"/>
              <a:t>Binary multiplication is just a </a:t>
            </a:r>
            <a:r>
              <a:rPr lang="en-US" i="1"/>
              <a:t>bunch</a:t>
            </a:r>
            <a:r>
              <a:rPr lang="en-US"/>
              <a:t> of right shifts and adds</a:t>
            </a:r>
          </a:p>
        </p:txBody>
      </p:sp>
      <p:sp>
        <p:nvSpPr>
          <p:cNvPr id="815108" name="Oval 4"/>
          <p:cNvSpPr>
            <a:spLocks noChangeArrowheads="1"/>
          </p:cNvSpPr>
          <p:nvPr/>
        </p:nvSpPr>
        <p:spPr bwMode="auto">
          <a:xfrm>
            <a:off x="38862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09" name="Oval 5"/>
          <p:cNvSpPr>
            <a:spLocks noChangeArrowheads="1"/>
          </p:cNvSpPr>
          <p:nvPr/>
        </p:nvSpPr>
        <p:spPr bwMode="auto">
          <a:xfrm>
            <a:off x="35814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0" name="Oval 6"/>
          <p:cNvSpPr>
            <a:spLocks noChangeArrowheads="1"/>
          </p:cNvSpPr>
          <p:nvPr/>
        </p:nvSpPr>
        <p:spPr bwMode="auto">
          <a:xfrm>
            <a:off x="32766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1" name="Oval 7"/>
          <p:cNvSpPr>
            <a:spLocks noChangeArrowheads="1"/>
          </p:cNvSpPr>
          <p:nvPr/>
        </p:nvSpPr>
        <p:spPr bwMode="auto">
          <a:xfrm>
            <a:off x="2971800" y="2590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2" name="Oval 8"/>
          <p:cNvSpPr>
            <a:spLocks noChangeArrowheads="1"/>
          </p:cNvSpPr>
          <p:nvPr/>
        </p:nvSpPr>
        <p:spPr bwMode="auto">
          <a:xfrm>
            <a:off x="29718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3" name="Oval 9"/>
          <p:cNvSpPr>
            <a:spLocks noChangeArrowheads="1"/>
          </p:cNvSpPr>
          <p:nvPr/>
        </p:nvSpPr>
        <p:spPr bwMode="auto">
          <a:xfrm>
            <a:off x="32766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4" name="Oval 10"/>
          <p:cNvSpPr>
            <a:spLocks noChangeArrowheads="1"/>
          </p:cNvSpPr>
          <p:nvPr/>
        </p:nvSpPr>
        <p:spPr bwMode="auto">
          <a:xfrm>
            <a:off x="35814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5" name="Oval 11"/>
          <p:cNvSpPr>
            <a:spLocks noChangeArrowheads="1"/>
          </p:cNvSpPr>
          <p:nvPr/>
        </p:nvSpPr>
        <p:spPr bwMode="auto">
          <a:xfrm>
            <a:off x="3886200" y="2895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6" name="Line 12"/>
          <p:cNvSpPr>
            <a:spLocks noChangeShapeType="1"/>
          </p:cNvSpPr>
          <p:nvPr/>
        </p:nvSpPr>
        <p:spPr bwMode="auto">
          <a:xfrm>
            <a:off x="2743200" y="3200400"/>
            <a:ext cx="1295400" cy="0"/>
          </a:xfrm>
          <a:prstGeom prst="line">
            <a:avLst/>
          </a:prstGeom>
          <a:noFill/>
          <a:ln w="28575">
            <a:solidFill>
              <a:schemeClr val="tx1"/>
            </a:solidFill>
            <a:round/>
            <a:headEnd/>
            <a:tailEnd/>
          </a:ln>
          <a:effectLst/>
        </p:spPr>
        <p:txBody>
          <a:bodyPr wrap="none" anchor="ctr"/>
          <a:lstStyle/>
          <a:p>
            <a:endParaRPr lang="en-US"/>
          </a:p>
        </p:txBody>
      </p:sp>
      <p:sp>
        <p:nvSpPr>
          <p:cNvPr id="815117" name="Oval 13"/>
          <p:cNvSpPr>
            <a:spLocks noChangeArrowheads="1"/>
          </p:cNvSpPr>
          <p:nvPr/>
        </p:nvSpPr>
        <p:spPr bwMode="auto">
          <a:xfrm>
            <a:off x="38862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8" name="Oval 14"/>
          <p:cNvSpPr>
            <a:spLocks noChangeArrowheads="1"/>
          </p:cNvSpPr>
          <p:nvPr/>
        </p:nvSpPr>
        <p:spPr bwMode="auto">
          <a:xfrm>
            <a:off x="35814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19" name="Oval 15"/>
          <p:cNvSpPr>
            <a:spLocks noChangeArrowheads="1"/>
          </p:cNvSpPr>
          <p:nvPr/>
        </p:nvSpPr>
        <p:spPr bwMode="auto">
          <a:xfrm>
            <a:off x="32766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0" name="Oval 16"/>
          <p:cNvSpPr>
            <a:spLocks noChangeArrowheads="1"/>
          </p:cNvSpPr>
          <p:nvPr/>
        </p:nvSpPr>
        <p:spPr bwMode="auto">
          <a:xfrm>
            <a:off x="2971800" y="34290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1" name="Oval 17"/>
          <p:cNvSpPr>
            <a:spLocks noChangeArrowheads="1"/>
          </p:cNvSpPr>
          <p:nvPr/>
        </p:nvSpPr>
        <p:spPr bwMode="auto">
          <a:xfrm>
            <a:off x="35814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2" name="Oval 18"/>
          <p:cNvSpPr>
            <a:spLocks noChangeArrowheads="1"/>
          </p:cNvSpPr>
          <p:nvPr/>
        </p:nvSpPr>
        <p:spPr bwMode="auto">
          <a:xfrm>
            <a:off x="32766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3" name="Oval 19"/>
          <p:cNvSpPr>
            <a:spLocks noChangeArrowheads="1"/>
          </p:cNvSpPr>
          <p:nvPr/>
        </p:nvSpPr>
        <p:spPr bwMode="auto">
          <a:xfrm>
            <a:off x="29718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4" name="Oval 20"/>
          <p:cNvSpPr>
            <a:spLocks noChangeArrowheads="1"/>
          </p:cNvSpPr>
          <p:nvPr/>
        </p:nvSpPr>
        <p:spPr bwMode="auto">
          <a:xfrm>
            <a:off x="2667000" y="37338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5" name="Oval 21"/>
          <p:cNvSpPr>
            <a:spLocks noChangeArrowheads="1"/>
          </p:cNvSpPr>
          <p:nvPr/>
        </p:nvSpPr>
        <p:spPr bwMode="auto">
          <a:xfrm>
            <a:off x="32766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6" name="Oval 22"/>
          <p:cNvSpPr>
            <a:spLocks noChangeArrowheads="1"/>
          </p:cNvSpPr>
          <p:nvPr/>
        </p:nvSpPr>
        <p:spPr bwMode="auto">
          <a:xfrm>
            <a:off x="29718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7" name="Oval 23"/>
          <p:cNvSpPr>
            <a:spLocks noChangeArrowheads="1"/>
          </p:cNvSpPr>
          <p:nvPr/>
        </p:nvSpPr>
        <p:spPr bwMode="auto">
          <a:xfrm>
            <a:off x="26670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8" name="Oval 24"/>
          <p:cNvSpPr>
            <a:spLocks noChangeArrowheads="1"/>
          </p:cNvSpPr>
          <p:nvPr/>
        </p:nvSpPr>
        <p:spPr bwMode="auto">
          <a:xfrm>
            <a:off x="2362200" y="4038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29" name="Oval 25"/>
          <p:cNvSpPr>
            <a:spLocks noChangeArrowheads="1"/>
          </p:cNvSpPr>
          <p:nvPr/>
        </p:nvSpPr>
        <p:spPr bwMode="auto">
          <a:xfrm>
            <a:off x="29718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0" name="Oval 26"/>
          <p:cNvSpPr>
            <a:spLocks noChangeArrowheads="1"/>
          </p:cNvSpPr>
          <p:nvPr/>
        </p:nvSpPr>
        <p:spPr bwMode="auto">
          <a:xfrm>
            <a:off x="26670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1" name="Oval 27"/>
          <p:cNvSpPr>
            <a:spLocks noChangeArrowheads="1"/>
          </p:cNvSpPr>
          <p:nvPr/>
        </p:nvSpPr>
        <p:spPr bwMode="auto">
          <a:xfrm>
            <a:off x="23622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2" name="Oval 28"/>
          <p:cNvSpPr>
            <a:spLocks noChangeArrowheads="1"/>
          </p:cNvSpPr>
          <p:nvPr/>
        </p:nvSpPr>
        <p:spPr bwMode="auto">
          <a:xfrm>
            <a:off x="2057400" y="43434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3" name="Line 29"/>
          <p:cNvSpPr>
            <a:spLocks noChangeShapeType="1"/>
          </p:cNvSpPr>
          <p:nvPr/>
        </p:nvSpPr>
        <p:spPr bwMode="auto">
          <a:xfrm>
            <a:off x="1905000" y="4572000"/>
            <a:ext cx="2133600" cy="0"/>
          </a:xfrm>
          <a:prstGeom prst="line">
            <a:avLst/>
          </a:prstGeom>
          <a:noFill/>
          <a:ln w="28575">
            <a:solidFill>
              <a:schemeClr val="tx1"/>
            </a:solidFill>
            <a:round/>
            <a:headEnd/>
            <a:tailEnd/>
          </a:ln>
          <a:effectLst/>
        </p:spPr>
        <p:txBody>
          <a:bodyPr wrap="none" anchor="ctr"/>
          <a:lstStyle/>
          <a:p>
            <a:endParaRPr lang="en-US"/>
          </a:p>
        </p:txBody>
      </p:sp>
      <p:sp>
        <p:nvSpPr>
          <p:cNvPr id="815134" name="Oval 30"/>
          <p:cNvSpPr>
            <a:spLocks noChangeArrowheads="1"/>
          </p:cNvSpPr>
          <p:nvPr/>
        </p:nvSpPr>
        <p:spPr bwMode="auto">
          <a:xfrm>
            <a:off x="29718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5" name="Oval 31"/>
          <p:cNvSpPr>
            <a:spLocks noChangeArrowheads="1"/>
          </p:cNvSpPr>
          <p:nvPr/>
        </p:nvSpPr>
        <p:spPr bwMode="auto">
          <a:xfrm>
            <a:off x="2362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6" name="Oval 32"/>
          <p:cNvSpPr>
            <a:spLocks noChangeArrowheads="1"/>
          </p:cNvSpPr>
          <p:nvPr/>
        </p:nvSpPr>
        <p:spPr bwMode="auto">
          <a:xfrm>
            <a:off x="1752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7" name="Oval 33"/>
          <p:cNvSpPr>
            <a:spLocks noChangeArrowheads="1"/>
          </p:cNvSpPr>
          <p:nvPr/>
        </p:nvSpPr>
        <p:spPr bwMode="auto">
          <a:xfrm>
            <a:off x="2057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8" name="Oval 34"/>
          <p:cNvSpPr>
            <a:spLocks noChangeArrowheads="1"/>
          </p:cNvSpPr>
          <p:nvPr/>
        </p:nvSpPr>
        <p:spPr bwMode="auto">
          <a:xfrm>
            <a:off x="38862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39" name="Oval 35"/>
          <p:cNvSpPr>
            <a:spLocks noChangeArrowheads="1"/>
          </p:cNvSpPr>
          <p:nvPr/>
        </p:nvSpPr>
        <p:spPr bwMode="auto">
          <a:xfrm>
            <a:off x="35814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40" name="Oval 36"/>
          <p:cNvSpPr>
            <a:spLocks noChangeArrowheads="1"/>
          </p:cNvSpPr>
          <p:nvPr/>
        </p:nvSpPr>
        <p:spPr bwMode="auto">
          <a:xfrm>
            <a:off x="32766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41" name="Oval 37"/>
          <p:cNvSpPr>
            <a:spLocks noChangeArrowheads="1"/>
          </p:cNvSpPr>
          <p:nvPr/>
        </p:nvSpPr>
        <p:spPr bwMode="auto">
          <a:xfrm>
            <a:off x="2667000" y="4800600"/>
            <a:ext cx="76200" cy="76200"/>
          </a:xfrm>
          <a:prstGeom prst="ellipse">
            <a:avLst/>
          </a:prstGeom>
          <a:solidFill>
            <a:schemeClr val="tx1"/>
          </a:solidFill>
          <a:ln w="28575">
            <a:solidFill>
              <a:schemeClr val="tx1"/>
            </a:solidFill>
            <a:round/>
            <a:headEnd/>
            <a:tailEnd/>
          </a:ln>
          <a:effectLst/>
        </p:spPr>
        <p:txBody>
          <a:bodyPr wrap="none" anchor="ctr"/>
          <a:lstStyle/>
          <a:p>
            <a:endParaRPr lang="en-US"/>
          </a:p>
        </p:txBody>
      </p:sp>
      <p:sp>
        <p:nvSpPr>
          <p:cNvPr id="815142" name="Text Box 38"/>
          <p:cNvSpPr txBox="1">
            <a:spLocks noChangeArrowheads="1"/>
          </p:cNvSpPr>
          <p:nvPr/>
        </p:nvSpPr>
        <p:spPr bwMode="auto">
          <a:xfrm>
            <a:off x="4267200" y="2362200"/>
            <a:ext cx="2895600" cy="396875"/>
          </a:xfrm>
          <a:prstGeom prst="rect">
            <a:avLst/>
          </a:prstGeom>
          <a:noFill/>
          <a:ln w="28575">
            <a:noFill/>
            <a:miter lim="800000"/>
            <a:headEnd/>
            <a:tailEnd/>
          </a:ln>
          <a:effectLst/>
        </p:spPr>
        <p:txBody>
          <a:bodyPr>
            <a:spAutoFit/>
          </a:bodyPr>
          <a:lstStyle/>
          <a:p>
            <a:r>
              <a:rPr lang="en-US" sz="2000"/>
              <a:t>multiplicand</a:t>
            </a:r>
            <a:endParaRPr lang="en-US" sz="2000" baseline="30000"/>
          </a:p>
        </p:txBody>
      </p:sp>
      <p:sp>
        <p:nvSpPr>
          <p:cNvPr id="815143" name="Text Box 39"/>
          <p:cNvSpPr txBox="1">
            <a:spLocks noChangeArrowheads="1"/>
          </p:cNvSpPr>
          <p:nvPr/>
        </p:nvSpPr>
        <p:spPr bwMode="auto">
          <a:xfrm>
            <a:off x="4267200" y="2743200"/>
            <a:ext cx="2590800" cy="396875"/>
          </a:xfrm>
          <a:prstGeom prst="rect">
            <a:avLst/>
          </a:prstGeom>
          <a:noFill/>
          <a:ln w="28575">
            <a:noFill/>
            <a:miter lim="800000"/>
            <a:headEnd/>
            <a:tailEnd/>
          </a:ln>
          <a:effectLst/>
        </p:spPr>
        <p:txBody>
          <a:bodyPr>
            <a:spAutoFit/>
          </a:bodyPr>
          <a:lstStyle/>
          <a:p>
            <a:r>
              <a:rPr lang="en-US" sz="2000"/>
              <a:t>multiplier</a:t>
            </a:r>
            <a:endParaRPr lang="en-US" sz="2000" baseline="30000"/>
          </a:p>
        </p:txBody>
      </p:sp>
      <p:sp>
        <p:nvSpPr>
          <p:cNvPr id="815144" name="Text Box 40"/>
          <p:cNvSpPr txBox="1">
            <a:spLocks noChangeArrowheads="1"/>
          </p:cNvSpPr>
          <p:nvPr/>
        </p:nvSpPr>
        <p:spPr bwMode="auto">
          <a:xfrm>
            <a:off x="4267200" y="3352800"/>
            <a:ext cx="1600200" cy="1006475"/>
          </a:xfrm>
          <a:prstGeom prst="rect">
            <a:avLst/>
          </a:prstGeom>
          <a:noFill/>
          <a:ln w="28575">
            <a:noFill/>
            <a:miter lim="800000"/>
            <a:headEnd/>
            <a:tailEnd/>
          </a:ln>
          <a:effectLst/>
        </p:spPr>
        <p:txBody>
          <a:bodyPr>
            <a:spAutoFit/>
          </a:bodyPr>
          <a:lstStyle/>
          <a:p>
            <a:r>
              <a:rPr lang="en-US" sz="2000"/>
              <a:t>partial</a:t>
            </a:r>
          </a:p>
          <a:p>
            <a:r>
              <a:rPr lang="en-US" sz="2000"/>
              <a:t>product</a:t>
            </a:r>
          </a:p>
          <a:p>
            <a:r>
              <a:rPr lang="en-US" sz="2000"/>
              <a:t>array</a:t>
            </a:r>
            <a:endParaRPr lang="en-US" sz="2000" baseline="30000"/>
          </a:p>
        </p:txBody>
      </p:sp>
      <p:sp>
        <p:nvSpPr>
          <p:cNvPr id="815145" name="Text Box 41"/>
          <p:cNvSpPr txBox="1">
            <a:spLocks noChangeArrowheads="1"/>
          </p:cNvSpPr>
          <p:nvPr/>
        </p:nvSpPr>
        <p:spPr bwMode="auto">
          <a:xfrm>
            <a:off x="4267200" y="4572000"/>
            <a:ext cx="3657600" cy="396875"/>
          </a:xfrm>
          <a:prstGeom prst="rect">
            <a:avLst/>
          </a:prstGeom>
          <a:noFill/>
          <a:ln w="28575">
            <a:noFill/>
            <a:miter lim="800000"/>
            <a:headEnd/>
            <a:tailEnd/>
          </a:ln>
          <a:effectLst/>
        </p:spPr>
        <p:txBody>
          <a:bodyPr>
            <a:spAutoFit/>
          </a:bodyPr>
          <a:lstStyle/>
          <a:p>
            <a:r>
              <a:rPr lang="en-US" sz="2000">
                <a:solidFill>
                  <a:schemeClr val="accent1"/>
                </a:solidFill>
              </a:rPr>
              <a:t>double precision</a:t>
            </a:r>
            <a:r>
              <a:rPr lang="en-US" sz="2000"/>
              <a:t> product </a:t>
            </a:r>
            <a:endParaRPr lang="en-US" sz="2000" baseline="30000"/>
          </a:p>
        </p:txBody>
      </p:sp>
      <p:sp>
        <p:nvSpPr>
          <p:cNvPr id="815146" name="Line 42"/>
          <p:cNvSpPr>
            <a:spLocks noChangeShapeType="1"/>
          </p:cNvSpPr>
          <p:nvPr/>
        </p:nvSpPr>
        <p:spPr bwMode="auto">
          <a:xfrm>
            <a:off x="2895600" y="2286000"/>
            <a:ext cx="10668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815147" name="Text Box 43"/>
          <p:cNvSpPr txBox="1">
            <a:spLocks noChangeArrowheads="1"/>
          </p:cNvSpPr>
          <p:nvPr/>
        </p:nvSpPr>
        <p:spPr bwMode="auto">
          <a:xfrm>
            <a:off x="3200400" y="1905000"/>
            <a:ext cx="533400" cy="457200"/>
          </a:xfrm>
          <a:prstGeom prst="rect">
            <a:avLst/>
          </a:prstGeom>
          <a:noFill/>
          <a:ln w="28575">
            <a:noFill/>
            <a:miter lim="800000"/>
            <a:headEnd/>
            <a:tailEnd/>
          </a:ln>
          <a:effectLst/>
        </p:spPr>
        <p:txBody>
          <a:bodyPr>
            <a:spAutoFit/>
          </a:bodyPr>
          <a:lstStyle/>
          <a:p>
            <a:r>
              <a:rPr lang="en-US" sz="2400">
                <a:solidFill>
                  <a:schemeClr val="accent1"/>
                </a:solidFill>
              </a:rPr>
              <a:t>n</a:t>
            </a:r>
            <a:endParaRPr lang="en-US" sz="2400" baseline="30000">
              <a:solidFill>
                <a:schemeClr val="accent1"/>
              </a:solidFill>
            </a:endParaRPr>
          </a:p>
        </p:txBody>
      </p:sp>
      <p:sp>
        <p:nvSpPr>
          <p:cNvPr id="815148" name="Line 44"/>
          <p:cNvSpPr>
            <a:spLocks noChangeShapeType="1"/>
          </p:cNvSpPr>
          <p:nvPr/>
        </p:nvSpPr>
        <p:spPr bwMode="auto">
          <a:xfrm>
            <a:off x="1676400" y="5105400"/>
            <a:ext cx="2286000" cy="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815149" name="Text Box 45"/>
          <p:cNvSpPr txBox="1">
            <a:spLocks noChangeArrowheads="1"/>
          </p:cNvSpPr>
          <p:nvPr/>
        </p:nvSpPr>
        <p:spPr bwMode="auto">
          <a:xfrm>
            <a:off x="2514600" y="5105400"/>
            <a:ext cx="533400" cy="457200"/>
          </a:xfrm>
          <a:prstGeom prst="rect">
            <a:avLst/>
          </a:prstGeom>
          <a:noFill/>
          <a:ln w="28575">
            <a:noFill/>
            <a:miter lim="800000"/>
            <a:headEnd/>
            <a:tailEnd/>
          </a:ln>
          <a:effectLst/>
        </p:spPr>
        <p:txBody>
          <a:bodyPr>
            <a:spAutoFit/>
          </a:bodyPr>
          <a:lstStyle/>
          <a:p>
            <a:r>
              <a:rPr lang="en-US" sz="2400">
                <a:solidFill>
                  <a:schemeClr val="accent1"/>
                </a:solidFill>
              </a:rPr>
              <a:t>2n</a:t>
            </a:r>
            <a:endParaRPr lang="en-US" sz="2400" baseline="30000">
              <a:solidFill>
                <a:schemeClr val="accent1"/>
              </a:solidFill>
            </a:endParaRPr>
          </a:p>
        </p:txBody>
      </p:sp>
      <p:sp>
        <p:nvSpPr>
          <p:cNvPr id="815150" name="Line 46"/>
          <p:cNvSpPr>
            <a:spLocks noChangeShapeType="1"/>
          </p:cNvSpPr>
          <p:nvPr/>
        </p:nvSpPr>
        <p:spPr bwMode="auto">
          <a:xfrm flipV="1">
            <a:off x="1752600" y="3276600"/>
            <a:ext cx="0" cy="1219200"/>
          </a:xfrm>
          <a:prstGeom prst="line">
            <a:avLst/>
          </a:prstGeom>
          <a:noFill/>
          <a:ln w="28575">
            <a:solidFill>
              <a:schemeClr val="accent1"/>
            </a:solidFill>
            <a:round/>
            <a:headEnd type="triangle" w="med" len="med"/>
            <a:tailEnd type="triangle" w="med" len="med"/>
          </a:ln>
          <a:effectLst/>
        </p:spPr>
        <p:txBody>
          <a:bodyPr wrap="none" anchor="ctr"/>
          <a:lstStyle/>
          <a:p>
            <a:endParaRPr lang="en-US"/>
          </a:p>
        </p:txBody>
      </p:sp>
      <p:sp>
        <p:nvSpPr>
          <p:cNvPr id="815151" name="Text Box 47"/>
          <p:cNvSpPr txBox="1">
            <a:spLocks noChangeArrowheads="1"/>
          </p:cNvSpPr>
          <p:nvPr/>
        </p:nvSpPr>
        <p:spPr bwMode="auto">
          <a:xfrm>
            <a:off x="1371600" y="3733800"/>
            <a:ext cx="533400" cy="457200"/>
          </a:xfrm>
          <a:prstGeom prst="rect">
            <a:avLst/>
          </a:prstGeom>
          <a:noFill/>
          <a:ln w="28575">
            <a:noFill/>
            <a:miter lim="800000"/>
            <a:headEnd/>
            <a:tailEnd/>
          </a:ln>
          <a:effectLst/>
        </p:spPr>
        <p:txBody>
          <a:bodyPr>
            <a:spAutoFit/>
          </a:bodyPr>
          <a:lstStyle/>
          <a:p>
            <a:r>
              <a:rPr lang="en-US" sz="2400">
                <a:solidFill>
                  <a:schemeClr val="accent1"/>
                </a:solidFill>
              </a:rPr>
              <a:t>n</a:t>
            </a:r>
            <a:endParaRPr lang="en-US" sz="2400" baseline="30000">
              <a:solidFill>
                <a:schemeClr val="accent1"/>
              </a:solidFill>
            </a:endParaRPr>
          </a:p>
        </p:txBody>
      </p:sp>
      <p:sp>
        <p:nvSpPr>
          <p:cNvPr id="815152" name="AutoShape 48"/>
          <p:cNvSpPr>
            <a:spLocks/>
          </p:cNvSpPr>
          <p:nvPr/>
        </p:nvSpPr>
        <p:spPr bwMode="auto">
          <a:xfrm>
            <a:off x="4114800" y="3352800"/>
            <a:ext cx="152400" cy="1066800"/>
          </a:xfrm>
          <a:prstGeom prst="rightBrace">
            <a:avLst>
              <a:gd name="adj1" fmla="val 58333"/>
              <a:gd name="adj2" fmla="val 50000"/>
            </a:avLst>
          </a:prstGeom>
          <a:noFill/>
          <a:ln w="28575">
            <a:solidFill>
              <a:schemeClr val="accent1"/>
            </a:solidFill>
            <a:round/>
            <a:headEnd/>
            <a:tailEnd/>
          </a:ln>
          <a:effectLst/>
        </p:spPr>
        <p:txBody>
          <a:bodyPr wrap="none" anchor="ctr"/>
          <a:lstStyle/>
          <a:p>
            <a:endParaRPr lang="en-US"/>
          </a:p>
        </p:txBody>
      </p:sp>
      <p:grpSp>
        <p:nvGrpSpPr>
          <p:cNvPr id="2" name="Group 49"/>
          <p:cNvGrpSpPr>
            <a:grpSpLocks/>
          </p:cNvGrpSpPr>
          <p:nvPr/>
        </p:nvGrpSpPr>
        <p:grpSpPr bwMode="auto">
          <a:xfrm>
            <a:off x="5334000" y="3429000"/>
            <a:ext cx="3581400" cy="1143000"/>
            <a:chOff x="3360" y="2160"/>
            <a:chExt cx="2256" cy="720"/>
          </a:xfrm>
        </p:grpSpPr>
        <p:sp>
          <p:nvSpPr>
            <p:cNvPr id="815154" name="Text Box 50"/>
            <p:cNvSpPr txBox="1">
              <a:spLocks noChangeArrowheads="1"/>
            </p:cNvSpPr>
            <p:nvPr/>
          </p:nvSpPr>
          <p:spPr bwMode="auto">
            <a:xfrm>
              <a:off x="3552" y="2208"/>
              <a:ext cx="2064" cy="634"/>
            </a:xfrm>
            <a:prstGeom prst="rect">
              <a:avLst/>
            </a:prstGeom>
            <a:noFill/>
            <a:ln w="28575">
              <a:noFill/>
              <a:miter lim="800000"/>
              <a:headEnd/>
              <a:tailEnd/>
            </a:ln>
            <a:effectLst/>
          </p:spPr>
          <p:txBody>
            <a:bodyPr>
              <a:spAutoFit/>
            </a:bodyPr>
            <a:lstStyle/>
            <a:p>
              <a:r>
                <a:rPr lang="en-US" sz="2000">
                  <a:solidFill>
                    <a:schemeClr val="accent1"/>
                  </a:solidFill>
                </a:rPr>
                <a:t>can be formed in parallel and added in parallel for faster multiplication</a:t>
              </a:r>
              <a:endParaRPr lang="en-US" sz="2000" baseline="30000">
                <a:solidFill>
                  <a:schemeClr val="accent1"/>
                </a:solidFill>
              </a:endParaRPr>
            </a:p>
          </p:txBody>
        </p:sp>
        <p:sp>
          <p:nvSpPr>
            <p:cNvPr id="815155" name="AutoShape 51"/>
            <p:cNvSpPr>
              <a:spLocks/>
            </p:cNvSpPr>
            <p:nvPr/>
          </p:nvSpPr>
          <p:spPr bwMode="auto">
            <a:xfrm>
              <a:off x="3360" y="2160"/>
              <a:ext cx="192" cy="720"/>
            </a:xfrm>
            <a:prstGeom prst="rightBrace">
              <a:avLst>
                <a:gd name="adj1" fmla="val 31250"/>
                <a:gd name="adj2" fmla="val 50000"/>
              </a:avLst>
            </a:prstGeom>
            <a:noFill/>
            <a:ln w="12700">
              <a:solidFill>
                <a:schemeClr val="tx1"/>
              </a:solid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8240BD9C-5586-4E3A-AE80-41CD74C10D88}" type="slidenum">
              <a:rPr lang="en-AU"/>
              <a:pPr/>
              <a:t>18</a:t>
            </a:fld>
            <a:endParaRPr lang="en-AU"/>
          </a:p>
        </p:txBody>
      </p:sp>
      <p:pic>
        <p:nvPicPr>
          <p:cNvPr id="267273" name="Picture 9" descr="f03-05-P374493"/>
          <p:cNvPicPr>
            <a:picLocks noChangeAspect="1" noChangeArrowheads="1"/>
          </p:cNvPicPr>
          <p:nvPr/>
        </p:nvPicPr>
        <p:blipFill>
          <a:blip r:embed="rId3" cstate="print"/>
          <a:srcRect/>
          <a:stretch>
            <a:fillRect/>
          </a:stretch>
        </p:blipFill>
        <p:spPr bwMode="auto">
          <a:xfrm>
            <a:off x="4527550" y="211590"/>
            <a:ext cx="4464050" cy="6341610"/>
          </a:xfrm>
          <a:prstGeom prst="rect">
            <a:avLst/>
          </a:prstGeom>
          <a:noFill/>
        </p:spPr>
      </p:pic>
      <p:sp>
        <p:nvSpPr>
          <p:cNvPr id="267266" name="Rectangle 2"/>
          <p:cNvSpPr>
            <a:spLocks noGrp="1" noChangeArrowheads="1"/>
          </p:cNvSpPr>
          <p:nvPr>
            <p:ph type="title"/>
          </p:nvPr>
        </p:nvSpPr>
        <p:spPr/>
        <p:txBody>
          <a:bodyPr/>
          <a:lstStyle/>
          <a:p>
            <a:r>
              <a:rPr lang="en-US" dirty="0"/>
              <a:t>Multiplication </a:t>
            </a:r>
            <a:r>
              <a:rPr lang="en-US" dirty="0" smtClean="0"/>
              <a:t>Hardware</a:t>
            </a:r>
            <a:endParaRPr lang="en-AU" dirty="0"/>
          </a:p>
        </p:txBody>
      </p:sp>
      <p:sp>
        <p:nvSpPr>
          <p:cNvPr id="267269" name="AutoShape 5"/>
          <p:cNvSpPr>
            <a:spLocks/>
          </p:cNvSpPr>
          <p:nvPr/>
        </p:nvSpPr>
        <p:spPr bwMode="auto">
          <a:xfrm>
            <a:off x="2514600" y="5181600"/>
            <a:ext cx="1439863" cy="330200"/>
          </a:xfrm>
          <a:prstGeom prst="borderCallout1">
            <a:avLst>
              <a:gd name="adj1" fmla="val 34616"/>
              <a:gd name="adj2" fmla="val -5292"/>
              <a:gd name="adj3" fmla="val -167787"/>
              <a:gd name="adj4" fmla="val -40352"/>
            </a:avLst>
          </a:prstGeom>
          <a:solidFill>
            <a:schemeClr val="accent1"/>
          </a:solidFill>
          <a:ln w="9525">
            <a:solidFill>
              <a:schemeClr val="tx1"/>
            </a:solidFill>
            <a:miter lim="800000"/>
            <a:headEnd/>
            <a:tailEnd type="triangle" w="med" len="med"/>
          </a:ln>
          <a:effectLst/>
        </p:spPr>
        <p:txBody>
          <a:bodyPr/>
          <a:lstStyle/>
          <a:p>
            <a:pPr algn="ctr"/>
            <a:r>
              <a:rPr lang="en-US" sz="1600" dirty="0">
                <a:latin typeface="Tahoma" pitchFamily="34" charset="0"/>
              </a:rPr>
              <a:t>Initially 0</a:t>
            </a:r>
            <a:endParaRPr lang="en-AU" sz="1600" dirty="0">
              <a:latin typeface="Tahoma" pitchFamily="34" charset="0"/>
            </a:endParaRPr>
          </a:p>
        </p:txBody>
      </p:sp>
      <p:pic>
        <p:nvPicPr>
          <p:cNvPr id="267272" name="Picture 8" descr="f03-04-P374493"/>
          <p:cNvPicPr>
            <a:picLocks noChangeAspect="1" noChangeArrowheads="1"/>
          </p:cNvPicPr>
          <p:nvPr/>
        </p:nvPicPr>
        <p:blipFill>
          <a:blip r:embed="rId4" cstate="print"/>
          <a:srcRect/>
          <a:stretch>
            <a:fillRect/>
          </a:stretch>
        </p:blipFill>
        <p:spPr bwMode="auto">
          <a:xfrm>
            <a:off x="152401" y="1859982"/>
            <a:ext cx="4572000" cy="3044825"/>
          </a:xfrm>
          <a:prstGeom prst="rect">
            <a:avLst/>
          </a:prstGeom>
          <a:noFill/>
        </p:spPr>
      </p:pic>
    </p:spTree>
    <p:extLst>
      <p:ext uri="{BB962C8B-B14F-4D97-AF65-F5344CB8AC3E}">
        <p14:creationId xmlns:p14="http://schemas.microsoft.com/office/powerpoint/2010/main" val="1668750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D872F1BA-54AC-4FF8-9797-3C7DFC634C29}" type="slidenum">
              <a:rPr lang="en-AU"/>
              <a:pPr/>
              <a:t>19</a:t>
            </a:fld>
            <a:endParaRPr lang="en-AU"/>
          </a:p>
        </p:txBody>
      </p:sp>
      <p:sp>
        <p:nvSpPr>
          <p:cNvPr id="265218" name="Rectangle 2"/>
          <p:cNvSpPr>
            <a:spLocks noGrp="1" noChangeArrowheads="1"/>
          </p:cNvSpPr>
          <p:nvPr>
            <p:ph type="title"/>
          </p:nvPr>
        </p:nvSpPr>
        <p:spPr/>
        <p:txBody>
          <a:bodyPr/>
          <a:lstStyle/>
          <a:p>
            <a:r>
              <a:rPr lang="en-US"/>
              <a:t>Multiplication</a:t>
            </a:r>
            <a:endParaRPr lang="en-AU"/>
          </a:p>
        </p:txBody>
      </p:sp>
      <p:sp>
        <p:nvSpPr>
          <p:cNvPr id="265219" name="Rectangle 3"/>
          <p:cNvSpPr>
            <a:spLocks noGrp="1" noChangeArrowheads="1"/>
          </p:cNvSpPr>
          <p:nvPr>
            <p:ph type="body" idx="1"/>
          </p:nvPr>
        </p:nvSpPr>
        <p:spPr>
          <a:xfrm>
            <a:off x="684213" y="1125538"/>
            <a:ext cx="8270875" cy="766762"/>
          </a:xfrm>
        </p:spPr>
        <p:txBody>
          <a:bodyPr/>
          <a:lstStyle/>
          <a:p>
            <a:r>
              <a:rPr lang="en-US"/>
              <a:t>Start with long-multiplication approach</a:t>
            </a:r>
            <a:endParaRPr lang="en-AU"/>
          </a:p>
        </p:txBody>
      </p:sp>
      <p:grpSp>
        <p:nvGrpSpPr>
          <p:cNvPr id="2" name="Group 4"/>
          <p:cNvGrpSpPr>
            <a:grpSpLocks/>
          </p:cNvGrpSpPr>
          <p:nvPr/>
        </p:nvGrpSpPr>
        <p:grpSpPr bwMode="auto">
          <a:xfrm>
            <a:off x="1808163" y="2349500"/>
            <a:ext cx="1250950" cy="2225675"/>
            <a:chOff x="703" y="1616"/>
            <a:chExt cx="788" cy="1402"/>
          </a:xfrm>
        </p:grpSpPr>
        <p:sp>
          <p:nvSpPr>
            <p:cNvPr id="265221" name="Text Box 5"/>
            <p:cNvSpPr txBox="1">
              <a:spLocks noChangeArrowheads="1"/>
            </p:cNvSpPr>
            <p:nvPr/>
          </p:nvSpPr>
          <p:spPr bwMode="auto">
            <a:xfrm>
              <a:off x="703" y="1616"/>
              <a:ext cx="788" cy="1402"/>
            </a:xfrm>
            <a:prstGeom prst="rect">
              <a:avLst/>
            </a:prstGeom>
            <a:noFill/>
            <a:ln w="9525">
              <a:noFill/>
              <a:miter lim="800000"/>
              <a:headEnd/>
              <a:tailEnd/>
            </a:ln>
            <a:effectLst/>
          </p:spPr>
          <p:txBody>
            <a:bodyPr wrap="none">
              <a:spAutoFit/>
            </a:bodyPr>
            <a:lstStyle/>
            <a:p>
              <a:r>
                <a:rPr lang="en-US" sz="2000" dirty="0">
                  <a:latin typeface="Lucida Console" pitchFamily="49" charset="0"/>
                </a:rPr>
                <a:t>   1000</a:t>
              </a:r>
            </a:p>
            <a:p>
              <a:r>
                <a:rPr lang="en-US" sz="2000" dirty="0">
                  <a:latin typeface="Lucida Console" pitchFamily="49" charset="0"/>
                </a:rPr>
                <a:t>×  1001</a:t>
              </a:r>
            </a:p>
            <a:p>
              <a:r>
                <a:rPr lang="en-US" sz="2000" dirty="0">
                  <a:latin typeface="Lucida Console" pitchFamily="49" charset="0"/>
                </a:rPr>
                <a:t>   1000</a:t>
              </a:r>
            </a:p>
            <a:p>
              <a:r>
                <a:rPr lang="en-US" sz="2000" dirty="0">
                  <a:latin typeface="Lucida Console" pitchFamily="49" charset="0"/>
                </a:rPr>
                <a:t>  0000 </a:t>
              </a:r>
            </a:p>
            <a:p>
              <a:r>
                <a:rPr lang="en-US" sz="2000" dirty="0">
                  <a:latin typeface="Lucida Console" pitchFamily="49" charset="0"/>
                </a:rPr>
                <a:t> 0000  </a:t>
              </a:r>
            </a:p>
            <a:p>
              <a:r>
                <a:rPr lang="en-US" sz="2000" dirty="0">
                  <a:latin typeface="Lucida Console" pitchFamily="49" charset="0"/>
                </a:rPr>
                <a:t>1000   </a:t>
              </a:r>
            </a:p>
            <a:p>
              <a:r>
                <a:rPr lang="en-US" sz="2000" dirty="0">
                  <a:latin typeface="Lucida Console" pitchFamily="49" charset="0"/>
                </a:rPr>
                <a:t>1001000</a:t>
              </a:r>
              <a:endParaRPr lang="en-AU" sz="2000" dirty="0">
                <a:latin typeface="Lucida Console" pitchFamily="49" charset="0"/>
              </a:endParaRPr>
            </a:p>
          </p:txBody>
        </p:sp>
        <p:sp>
          <p:nvSpPr>
            <p:cNvPr id="265222" name="Line 6"/>
            <p:cNvSpPr>
              <a:spLocks noChangeShapeType="1"/>
            </p:cNvSpPr>
            <p:nvPr/>
          </p:nvSpPr>
          <p:spPr bwMode="auto">
            <a:xfrm flipH="1">
              <a:off x="703" y="2024"/>
              <a:ext cx="771" cy="0"/>
            </a:xfrm>
            <a:prstGeom prst="line">
              <a:avLst/>
            </a:prstGeom>
            <a:noFill/>
            <a:ln w="9525">
              <a:solidFill>
                <a:schemeClr val="tx1"/>
              </a:solidFill>
              <a:round/>
              <a:headEnd/>
              <a:tailEnd/>
            </a:ln>
            <a:effectLst/>
          </p:spPr>
          <p:txBody>
            <a:bodyPr/>
            <a:lstStyle/>
            <a:p>
              <a:endParaRPr lang="en-US"/>
            </a:p>
          </p:txBody>
        </p:sp>
        <p:sp>
          <p:nvSpPr>
            <p:cNvPr id="265223" name="Line 7"/>
            <p:cNvSpPr>
              <a:spLocks noChangeShapeType="1"/>
            </p:cNvSpPr>
            <p:nvPr/>
          </p:nvSpPr>
          <p:spPr bwMode="auto">
            <a:xfrm flipH="1">
              <a:off x="703" y="2795"/>
              <a:ext cx="771" cy="0"/>
            </a:xfrm>
            <a:prstGeom prst="line">
              <a:avLst/>
            </a:prstGeom>
            <a:noFill/>
            <a:ln w="9525">
              <a:solidFill>
                <a:schemeClr val="tx1"/>
              </a:solidFill>
              <a:round/>
              <a:headEnd/>
              <a:tailEnd/>
            </a:ln>
            <a:effectLst/>
          </p:spPr>
          <p:txBody>
            <a:bodyPr/>
            <a:lstStyle/>
            <a:p>
              <a:endParaRPr lang="en-US"/>
            </a:p>
          </p:txBody>
        </p:sp>
      </p:grpSp>
      <p:sp>
        <p:nvSpPr>
          <p:cNvPr id="265225" name="Text Box 9"/>
          <p:cNvSpPr txBox="1">
            <a:spLocks noChangeArrowheads="1"/>
          </p:cNvSpPr>
          <p:nvPr/>
        </p:nvSpPr>
        <p:spPr bwMode="auto">
          <a:xfrm>
            <a:off x="682625" y="4803775"/>
            <a:ext cx="2305050" cy="925513"/>
          </a:xfrm>
          <a:prstGeom prst="rect">
            <a:avLst/>
          </a:prstGeom>
          <a:noFill/>
          <a:ln w="9525">
            <a:solidFill>
              <a:schemeClr val="tx1"/>
            </a:solidFill>
            <a:miter lim="800000"/>
            <a:headEnd/>
            <a:tailEnd/>
          </a:ln>
          <a:effectLst/>
        </p:spPr>
        <p:txBody>
          <a:bodyPr>
            <a:spAutoFit/>
          </a:bodyPr>
          <a:lstStyle/>
          <a:p>
            <a:r>
              <a:rPr lang="en-US"/>
              <a:t>Length of product is the sum of operand lengths</a:t>
            </a:r>
            <a:endParaRPr lang="en-AU"/>
          </a:p>
        </p:txBody>
      </p:sp>
      <p:sp>
        <p:nvSpPr>
          <p:cNvPr id="265226" name="AutoShape 10"/>
          <p:cNvSpPr>
            <a:spLocks/>
          </p:cNvSpPr>
          <p:nvPr/>
        </p:nvSpPr>
        <p:spPr bwMode="auto">
          <a:xfrm>
            <a:off x="179388" y="2090738"/>
            <a:ext cx="1439862" cy="330200"/>
          </a:xfrm>
          <a:prstGeom prst="borderCallout1">
            <a:avLst>
              <a:gd name="adj1" fmla="val 34616"/>
              <a:gd name="adj2" fmla="val 105292"/>
              <a:gd name="adj3" fmla="val 121634"/>
              <a:gd name="adj4" fmla="val 144875"/>
            </a:avLst>
          </a:prstGeom>
          <a:solidFill>
            <a:schemeClr val="accent1"/>
          </a:solidFill>
          <a:ln w="9525">
            <a:solidFill>
              <a:schemeClr val="tx1"/>
            </a:solidFill>
            <a:miter lim="800000"/>
            <a:headEnd/>
            <a:tailEnd type="triangle" w="med" len="med"/>
          </a:ln>
          <a:effectLst/>
        </p:spPr>
        <p:txBody>
          <a:bodyPr/>
          <a:lstStyle/>
          <a:p>
            <a:pPr algn="ctr"/>
            <a:r>
              <a:rPr lang="en-US" sz="1600"/>
              <a:t>multiplicand</a:t>
            </a:r>
            <a:endParaRPr lang="en-AU" sz="1600"/>
          </a:p>
        </p:txBody>
      </p:sp>
      <p:sp>
        <p:nvSpPr>
          <p:cNvPr id="265227" name="AutoShape 11"/>
          <p:cNvSpPr>
            <a:spLocks/>
          </p:cNvSpPr>
          <p:nvPr/>
        </p:nvSpPr>
        <p:spPr bwMode="auto">
          <a:xfrm>
            <a:off x="179388" y="2565400"/>
            <a:ext cx="1439862" cy="330200"/>
          </a:xfrm>
          <a:prstGeom prst="borderCallout1">
            <a:avLst>
              <a:gd name="adj1" fmla="val 34616"/>
              <a:gd name="adj2" fmla="val 105292"/>
              <a:gd name="adj3" fmla="val 69231"/>
              <a:gd name="adj4" fmla="val 146639"/>
            </a:avLst>
          </a:prstGeom>
          <a:solidFill>
            <a:schemeClr val="accent1"/>
          </a:solidFill>
          <a:ln w="9525">
            <a:solidFill>
              <a:schemeClr val="tx1"/>
            </a:solidFill>
            <a:miter lim="800000"/>
            <a:headEnd/>
            <a:tailEnd type="triangle" w="med" len="med"/>
          </a:ln>
          <a:effectLst/>
        </p:spPr>
        <p:txBody>
          <a:bodyPr/>
          <a:lstStyle/>
          <a:p>
            <a:pPr algn="ctr"/>
            <a:r>
              <a:rPr lang="en-US" sz="1600"/>
              <a:t>multiplier</a:t>
            </a:r>
            <a:endParaRPr lang="en-AU" sz="1600"/>
          </a:p>
        </p:txBody>
      </p:sp>
      <p:sp>
        <p:nvSpPr>
          <p:cNvPr id="265228" name="AutoShape 12"/>
          <p:cNvSpPr>
            <a:spLocks/>
          </p:cNvSpPr>
          <p:nvPr/>
        </p:nvSpPr>
        <p:spPr bwMode="auto">
          <a:xfrm>
            <a:off x="179388" y="4149725"/>
            <a:ext cx="1150937" cy="358775"/>
          </a:xfrm>
          <a:prstGeom prst="borderCallout1">
            <a:avLst>
              <a:gd name="adj1" fmla="val 31856"/>
              <a:gd name="adj2" fmla="val 106620"/>
              <a:gd name="adj3" fmla="val 58407"/>
              <a:gd name="adj4" fmla="val 144551"/>
            </a:avLst>
          </a:prstGeom>
          <a:solidFill>
            <a:schemeClr val="accent1"/>
          </a:solidFill>
          <a:ln w="9525">
            <a:solidFill>
              <a:schemeClr val="tx1"/>
            </a:solidFill>
            <a:miter lim="800000"/>
            <a:headEnd/>
            <a:tailEnd type="triangle" w="med" len="med"/>
          </a:ln>
          <a:effectLst/>
        </p:spPr>
        <p:txBody>
          <a:bodyPr/>
          <a:lstStyle/>
          <a:p>
            <a:pPr algn="ctr"/>
            <a:r>
              <a:rPr lang="en-US" sz="1600"/>
              <a:t>product</a:t>
            </a:r>
            <a:endParaRPr lang="en-AU" sz="1600"/>
          </a:p>
        </p:txBody>
      </p:sp>
      <p:sp>
        <p:nvSpPr>
          <p:cNvPr id="265230" name="Text Box 14"/>
          <p:cNvSpPr txBox="1">
            <a:spLocks noChangeArrowheads="1"/>
          </p:cNvSpPr>
          <p:nvPr/>
        </p:nvSpPr>
        <p:spPr bwMode="auto">
          <a:xfrm rot="5400000">
            <a:off x="7954169" y="823119"/>
            <a:ext cx="20129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§3.3 Multiplication</a:t>
            </a:r>
          </a:p>
        </p:txBody>
      </p:sp>
      <p:pic>
        <p:nvPicPr>
          <p:cNvPr id="265231" name="Picture 15" descr="f03-04-P374493"/>
          <p:cNvPicPr>
            <a:picLocks noChangeAspect="1" noChangeArrowheads="1"/>
          </p:cNvPicPr>
          <p:nvPr/>
        </p:nvPicPr>
        <p:blipFill>
          <a:blip r:embed="rId3" cstate="print"/>
          <a:srcRect/>
          <a:stretch>
            <a:fillRect/>
          </a:stretch>
        </p:blipFill>
        <p:spPr bwMode="auto">
          <a:xfrm>
            <a:off x="3638550" y="2133600"/>
            <a:ext cx="5326063" cy="3044825"/>
          </a:xfrm>
          <a:prstGeom prst="rect">
            <a:avLst/>
          </a:prstGeom>
          <a:noFill/>
        </p:spPr>
      </p:pic>
      <p:sp>
        <p:nvSpPr>
          <p:cNvPr id="15" name="AutoShape 5"/>
          <p:cNvSpPr>
            <a:spLocks/>
          </p:cNvSpPr>
          <p:nvPr/>
        </p:nvSpPr>
        <p:spPr bwMode="auto">
          <a:xfrm>
            <a:off x="6408737" y="5384800"/>
            <a:ext cx="1439863" cy="330200"/>
          </a:xfrm>
          <a:prstGeom prst="borderCallout1">
            <a:avLst>
              <a:gd name="adj1" fmla="val 34616"/>
              <a:gd name="adj2" fmla="val -5292"/>
              <a:gd name="adj3" fmla="val -167787"/>
              <a:gd name="adj4" fmla="val -40352"/>
            </a:avLst>
          </a:prstGeom>
          <a:solidFill>
            <a:schemeClr val="accent1"/>
          </a:solidFill>
          <a:ln w="9525">
            <a:solidFill>
              <a:schemeClr val="tx1"/>
            </a:solidFill>
            <a:miter lim="800000"/>
            <a:headEnd/>
            <a:tailEnd type="triangle" w="med" len="med"/>
          </a:ln>
          <a:effectLst/>
        </p:spPr>
        <p:txBody>
          <a:bodyPr/>
          <a:lstStyle/>
          <a:p>
            <a:pPr algn="ctr"/>
            <a:r>
              <a:rPr lang="en-US" sz="1600" dirty="0">
                <a:latin typeface="Tahoma" pitchFamily="34" charset="0"/>
              </a:rPr>
              <a:t>Initially 0</a:t>
            </a:r>
            <a:endParaRPr lang="en-AU" sz="1600" dirty="0">
              <a:latin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for Computers</a:t>
            </a:r>
            <a:endParaRPr lang="en-US" dirty="0"/>
          </a:p>
        </p:txBody>
      </p:sp>
      <p:sp>
        <p:nvSpPr>
          <p:cNvPr id="3" name="Content Placeholder 2"/>
          <p:cNvSpPr>
            <a:spLocks noGrp="1"/>
          </p:cNvSpPr>
          <p:nvPr>
            <p:ph idx="1"/>
          </p:nvPr>
        </p:nvSpPr>
        <p:spPr>
          <a:xfrm>
            <a:off x="533400" y="914400"/>
            <a:ext cx="8153400" cy="3649204"/>
          </a:xfrm>
        </p:spPr>
        <p:txBody>
          <a:bodyPr/>
          <a:lstStyle/>
          <a:p>
            <a:r>
              <a:rPr lang="en-US" dirty="0" smtClean="0"/>
              <a:t>Arithmetic for Computers</a:t>
            </a:r>
          </a:p>
          <a:p>
            <a:pPr lvl="1"/>
            <a:r>
              <a:rPr lang="en-US" dirty="0" smtClean="0"/>
              <a:t>Addition</a:t>
            </a:r>
          </a:p>
          <a:p>
            <a:pPr lvl="1"/>
            <a:r>
              <a:rPr lang="en-US" dirty="0" smtClean="0"/>
              <a:t>Subtraction</a:t>
            </a:r>
          </a:p>
          <a:p>
            <a:pPr lvl="1"/>
            <a:r>
              <a:rPr lang="en-US" dirty="0" smtClean="0"/>
              <a:t>Multiplication </a:t>
            </a:r>
          </a:p>
          <a:p>
            <a:pPr lvl="1"/>
            <a:endParaRPr lang="en-US" dirty="0"/>
          </a:p>
          <a:p>
            <a:pPr lvl="1"/>
            <a:endParaRPr lang="en-US" dirty="0" smtClean="0"/>
          </a:p>
          <a:p>
            <a:r>
              <a:rPr lang="en-US" dirty="0" smtClean="0"/>
              <a:t>Today’s </a:t>
            </a:r>
            <a:r>
              <a:rPr lang="en-US" dirty="0"/>
              <a:t>Lecture</a:t>
            </a:r>
          </a:p>
          <a:p>
            <a:pPr lvl="1"/>
            <a:r>
              <a:rPr lang="en-US" dirty="0"/>
              <a:t>Chap 3, 3.1-3.3 </a:t>
            </a:r>
          </a:p>
          <a:p>
            <a:pPr lvl="1"/>
            <a:r>
              <a:rPr lang="en-US" dirty="0" smtClean="0"/>
              <a:t>Appendix C – Review Logic and Circuits</a:t>
            </a:r>
            <a:endParaRPr lang="en-US" dirty="0"/>
          </a:p>
        </p:txBody>
      </p:sp>
    </p:spTree>
    <p:extLst>
      <p:ext uri="{BB962C8B-B14F-4D97-AF65-F5344CB8AC3E}">
        <p14:creationId xmlns:p14="http://schemas.microsoft.com/office/powerpoint/2010/main" val="661661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79440305-97A1-4356-A762-7B6C6497C8EE}" type="slidenum">
              <a:rPr lang="en-AU"/>
              <a:pPr/>
              <a:t>20</a:t>
            </a:fld>
            <a:endParaRPr lang="en-AU"/>
          </a:p>
        </p:txBody>
      </p:sp>
      <p:pic>
        <p:nvPicPr>
          <p:cNvPr id="269321" name="Picture 9" descr="f03-06-P374493"/>
          <p:cNvPicPr>
            <a:picLocks noChangeAspect="1" noChangeArrowheads="1"/>
          </p:cNvPicPr>
          <p:nvPr/>
        </p:nvPicPr>
        <p:blipFill>
          <a:blip r:embed="rId3" cstate="print"/>
          <a:srcRect/>
          <a:stretch>
            <a:fillRect/>
          </a:stretch>
        </p:blipFill>
        <p:spPr bwMode="auto">
          <a:xfrm>
            <a:off x="1692275" y="1989138"/>
            <a:ext cx="5340350" cy="2722562"/>
          </a:xfrm>
          <a:prstGeom prst="rect">
            <a:avLst/>
          </a:prstGeom>
          <a:noFill/>
        </p:spPr>
      </p:pic>
      <p:sp>
        <p:nvSpPr>
          <p:cNvPr id="269317" name="Rectangle 5"/>
          <p:cNvSpPr>
            <a:spLocks noGrp="1" noChangeArrowheads="1"/>
          </p:cNvSpPr>
          <p:nvPr>
            <p:ph type="title"/>
          </p:nvPr>
        </p:nvSpPr>
        <p:spPr/>
        <p:txBody>
          <a:bodyPr/>
          <a:lstStyle/>
          <a:p>
            <a:r>
              <a:rPr lang="en-US"/>
              <a:t>Optimized Multiplier</a:t>
            </a:r>
            <a:endParaRPr lang="en-AU"/>
          </a:p>
        </p:txBody>
      </p:sp>
      <p:sp>
        <p:nvSpPr>
          <p:cNvPr id="269318" name="Rectangle 6"/>
          <p:cNvSpPr>
            <a:spLocks noGrp="1" noChangeArrowheads="1"/>
          </p:cNvSpPr>
          <p:nvPr>
            <p:ph type="body" idx="1"/>
          </p:nvPr>
        </p:nvSpPr>
        <p:spPr>
          <a:xfrm>
            <a:off x="684213" y="1125538"/>
            <a:ext cx="8270875" cy="719137"/>
          </a:xfrm>
        </p:spPr>
        <p:txBody>
          <a:bodyPr/>
          <a:lstStyle/>
          <a:p>
            <a:r>
              <a:rPr lang="en-US"/>
              <a:t>Perform steps in parallel: add/shift</a:t>
            </a:r>
          </a:p>
        </p:txBody>
      </p:sp>
      <p:sp>
        <p:nvSpPr>
          <p:cNvPr id="269319" name="Rectangle 7"/>
          <p:cNvSpPr>
            <a:spLocks noChangeArrowheads="1"/>
          </p:cNvSpPr>
          <p:nvPr/>
        </p:nvSpPr>
        <p:spPr bwMode="auto">
          <a:xfrm>
            <a:off x="684213" y="5013325"/>
            <a:ext cx="8270875" cy="115093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3200"/>
              <a:t>One cycle per partial-product addition</a:t>
            </a:r>
          </a:p>
          <a:p>
            <a:pPr marL="742950" lvl="1" indent="-285750" eaLnBrk="1" hangingPunct="1">
              <a:spcBef>
                <a:spcPct val="20000"/>
              </a:spcBef>
              <a:buClr>
                <a:schemeClr val="hlink"/>
              </a:buClr>
              <a:buSzPct val="55000"/>
              <a:buFont typeface="Wingdings" pitchFamily="2" charset="2"/>
              <a:buChar char="n"/>
            </a:pPr>
            <a:r>
              <a:rPr lang="en-US" sz="2800"/>
              <a:t>That’s ok, if frequency of multiplications is low</a:t>
            </a:r>
            <a:endParaRPr lang="en-AU" sz="2800"/>
          </a:p>
        </p:txBody>
      </p:sp>
    </p:spTree>
    <p:extLst>
      <p:ext uri="{BB962C8B-B14F-4D97-AF65-F5344CB8AC3E}">
        <p14:creationId xmlns:p14="http://schemas.microsoft.com/office/powerpoint/2010/main" val="1911262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4729B473-BD70-445C-BA41-4639ED887E96}" type="slidenum">
              <a:rPr lang="en-AU"/>
              <a:pPr/>
              <a:t>21</a:t>
            </a:fld>
            <a:endParaRPr lang="en-AU"/>
          </a:p>
        </p:txBody>
      </p:sp>
      <p:sp>
        <p:nvSpPr>
          <p:cNvPr id="271366" name="Rectangle 6"/>
          <p:cNvSpPr>
            <a:spLocks noGrp="1" noChangeArrowheads="1"/>
          </p:cNvSpPr>
          <p:nvPr>
            <p:ph type="title"/>
          </p:nvPr>
        </p:nvSpPr>
        <p:spPr/>
        <p:txBody>
          <a:bodyPr/>
          <a:lstStyle/>
          <a:p>
            <a:r>
              <a:rPr lang="en-US"/>
              <a:t>Faster Multiplier</a:t>
            </a:r>
            <a:endParaRPr lang="en-AU"/>
          </a:p>
        </p:txBody>
      </p:sp>
      <p:sp>
        <p:nvSpPr>
          <p:cNvPr id="271367" name="Rectangle 7"/>
          <p:cNvSpPr>
            <a:spLocks noGrp="1" noChangeArrowheads="1"/>
          </p:cNvSpPr>
          <p:nvPr>
            <p:ph type="body" idx="1"/>
          </p:nvPr>
        </p:nvSpPr>
        <p:spPr>
          <a:xfrm>
            <a:off x="457200" y="990600"/>
            <a:ext cx="8270875" cy="1223962"/>
          </a:xfrm>
        </p:spPr>
        <p:txBody>
          <a:bodyPr/>
          <a:lstStyle/>
          <a:p>
            <a:r>
              <a:rPr lang="en-US" dirty="0"/>
              <a:t>Uses multiple adders</a:t>
            </a:r>
          </a:p>
          <a:p>
            <a:pPr lvl="1"/>
            <a:r>
              <a:rPr lang="en-US" dirty="0"/>
              <a:t>Cost/performance tradeoff</a:t>
            </a:r>
          </a:p>
        </p:txBody>
      </p:sp>
      <p:pic>
        <p:nvPicPr>
          <p:cNvPr id="271365" name="Picture 5" descr="f03-08-P374493"/>
          <p:cNvPicPr>
            <a:picLocks noChangeAspect="1" noChangeArrowheads="1"/>
          </p:cNvPicPr>
          <p:nvPr/>
        </p:nvPicPr>
        <p:blipFill>
          <a:blip r:embed="rId3" cstate="print"/>
          <a:srcRect/>
          <a:stretch>
            <a:fillRect/>
          </a:stretch>
        </p:blipFill>
        <p:spPr bwMode="auto">
          <a:xfrm>
            <a:off x="228600" y="1920993"/>
            <a:ext cx="8610600" cy="3336807"/>
          </a:xfrm>
          <a:prstGeom prst="rect">
            <a:avLst/>
          </a:prstGeom>
          <a:noFill/>
        </p:spPr>
      </p:pic>
      <p:sp>
        <p:nvSpPr>
          <p:cNvPr id="271368" name="Rectangle 8"/>
          <p:cNvSpPr>
            <a:spLocks noChangeArrowheads="1"/>
          </p:cNvSpPr>
          <p:nvPr/>
        </p:nvSpPr>
        <p:spPr bwMode="auto">
          <a:xfrm>
            <a:off x="457200" y="5334000"/>
            <a:ext cx="8270875" cy="91440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lang="en-US" sz="2800" dirty="0"/>
              <a:t>Can be pipelined</a:t>
            </a:r>
          </a:p>
          <a:p>
            <a:pPr marL="742950" lvl="1" indent="-285750" eaLnBrk="1" hangingPunct="1">
              <a:spcBef>
                <a:spcPct val="20000"/>
              </a:spcBef>
              <a:buClr>
                <a:schemeClr val="hlink"/>
              </a:buClr>
              <a:buSzPct val="55000"/>
              <a:buFont typeface="Wingdings" pitchFamily="2" charset="2"/>
              <a:buChar char="n"/>
            </a:pPr>
            <a:r>
              <a:rPr lang="en-US" sz="2400" dirty="0"/>
              <a:t>Several multiplication performed in parallel</a:t>
            </a:r>
          </a:p>
        </p:txBody>
      </p:sp>
    </p:spTree>
    <p:extLst>
      <p:ext uri="{BB962C8B-B14F-4D97-AF65-F5344CB8AC3E}">
        <p14:creationId xmlns:p14="http://schemas.microsoft.com/office/powerpoint/2010/main" val="202367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DC44F359-75F7-4F60-99BA-D67F58F230E5}" type="slidenum">
              <a:rPr lang="en-AU"/>
              <a:pPr/>
              <a:t>22</a:t>
            </a:fld>
            <a:endParaRPr lang="en-AU"/>
          </a:p>
        </p:txBody>
      </p:sp>
      <p:sp>
        <p:nvSpPr>
          <p:cNvPr id="273410" name="Rectangle 2"/>
          <p:cNvSpPr>
            <a:spLocks noGrp="1" noChangeArrowheads="1"/>
          </p:cNvSpPr>
          <p:nvPr>
            <p:ph type="title"/>
          </p:nvPr>
        </p:nvSpPr>
        <p:spPr/>
        <p:txBody>
          <a:bodyPr/>
          <a:lstStyle/>
          <a:p>
            <a:r>
              <a:rPr lang="en-US"/>
              <a:t>MIPS Multiplication</a:t>
            </a:r>
            <a:endParaRPr lang="en-AU"/>
          </a:p>
        </p:txBody>
      </p:sp>
      <p:sp>
        <p:nvSpPr>
          <p:cNvPr id="273411" name="Rectangle 3"/>
          <p:cNvSpPr>
            <a:spLocks noGrp="1" noChangeArrowheads="1"/>
          </p:cNvSpPr>
          <p:nvPr>
            <p:ph type="body" idx="1"/>
          </p:nvPr>
        </p:nvSpPr>
        <p:spPr>
          <a:xfrm>
            <a:off x="533400" y="914400"/>
            <a:ext cx="8153400" cy="5309659"/>
          </a:xfrm>
        </p:spPr>
        <p:txBody>
          <a:bodyPr/>
          <a:lstStyle/>
          <a:p>
            <a:r>
              <a:rPr lang="en-US" sz="2800" dirty="0"/>
              <a:t>Two 32-bit registers for product</a:t>
            </a:r>
          </a:p>
          <a:p>
            <a:pPr lvl="1"/>
            <a:r>
              <a:rPr lang="en-US" sz="2400" dirty="0"/>
              <a:t>HI: most-significant 32 bits</a:t>
            </a:r>
          </a:p>
          <a:p>
            <a:pPr lvl="1"/>
            <a:r>
              <a:rPr lang="en-US" sz="2400" dirty="0"/>
              <a:t>LO: least-significant 32-bits</a:t>
            </a:r>
          </a:p>
          <a:p>
            <a:r>
              <a:rPr lang="en-US" sz="2800" dirty="0"/>
              <a:t>Instructions</a:t>
            </a:r>
          </a:p>
          <a:p>
            <a:pPr lvl="1"/>
            <a:r>
              <a:rPr lang="en-US" sz="2400" dirty="0" err="1">
                <a:latin typeface="Lucida Console" pitchFamily="49" charset="0"/>
              </a:rPr>
              <a:t>mult</a:t>
            </a:r>
            <a:r>
              <a:rPr lang="en-US" sz="2400" dirty="0">
                <a:latin typeface="Lucida Console" pitchFamily="49" charset="0"/>
              </a:rPr>
              <a:t> </a:t>
            </a:r>
            <a:r>
              <a:rPr lang="en-US" sz="2400" dirty="0" err="1">
                <a:latin typeface="Lucida Console" pitchFamily="49" charset="0"/>
              </a:rPr>
              <a:t>rs</a:t>
            </a:r>
            <a:r>
              <a:rPr lang="en-US" sz="2400" dirty="0">
                <a:latin typeface="Lucida Console" pitchFamily="49" charset="0"/>
              </a:rPr>
              <a:t>, </a:t>
            </a:r>
            <a:r>
              <a:rPr lang="en-US" sz="2400" dirty="0" err="1">
                <a:latin typeface="Lucida Console" pitchFamily="49" charset="0"/>
              </a:rPr>
              <a:t>rt</a:t>
            </a:r>
            <a:r>
              <a:rPr lang="en-US" sz="2400" dirty="0">
                <a:latin typeface="Lucida Console" pitchFamily="49" charset="0"/>
              </a:rPr>
              <a:t>  /  </a:t>
            </a:r>
            <a:r>
              <a:rPr lang="en-US" sz="2400" dirty="0" err="1">
                <a:latin typeface="Lucida Console" pitchFamily="49" charset="0"/>
              </a:rPr>
              <a:t>multu</a:t>
            </a:r>
            <a:r>
              <a:rPr lang="en-US" sz="2400" dirty="0">
                <a:latin typeface="Lucida Console" pitchFamily="49" charset="0"/>
              </a:rPr>
              <a:t> </a:t>
            </a:r>
            <a:r>
              <a:rPr lang="en-US" sz="2400" dirty="0" err="1">
                <a:latin typeface="Lucida Console" pitchFamily="49" charset="0"/>
              </a:rPr>
              <a:t>rs</a:t>
            </a:r>
            <a:r>
              <a:rPr lang="en-US" sz="2400" dirty="0">
                <a:latin typeface="Lucida Console" pitchFamily="49" charset="0"/>
              </a:rPr>
              <a:t>, </a:t>
            </a:r>
            <a:r>
              <a:rPr lang="en-US" sz="2400" dirty="0" err="1">
                <a:latin typeface="Lucida Console" pitchFamily="49" charset="0"/>
              </a:rPr>
              <a:t>rt</a:t>
            </a:r>
            <a:endParaRPr lang="en-US" sz="2400" dirty="0">
              <a:latin typeface="Lucida Console" pitchFamily="49" charset="0"/>
            </a:endParaRPr>
          </a:p>
          <a:p>
            <a:pPr lvl="2"/>
            <a:r>
              <a:rPr lang="en-US" sz="2000" dirty="0"/>
              <a:t>64-bit product in HI/LO</a:t>
            </a:r>
          </a:p>
          <a:p>
            <a:pPr lvl="1"/>
            <a:r>
              <a:rPr lang="en-US" sz="2400" dirty="0" err="1">
                <a:latin typeface="Lucida Console" pitchFamily="49" charset="0"/>
              </a:rPr>
              <a:t>mfhi</a:t>
            </a:r>
            <a:r>
              <a:rPr lang="en-US" sz="2400" dirty="0">
                <a:latin typeface="Lucida Console" pitchFamily="49" charset="0"/>
              </a:rPr>
              <a:t> rd  /  </a:t>
            </a:r>
            <a:r>
              <a:rPr lang="en-US" sz="2400" dirty="0" err="1">
                <a:latin typeface="Lucida Console" pitchFamily="49" charset="0"/>
              </a:rPr>
              <a:t>mflo</a:t>
            </a:r>
            <a:r>
              <a:rPr lang="en-US" sz="2400" dirty="0">
                <a:latin typeface="Lucida Console" pitchFamily="49" charset="0"/>
              </a:rPr>
              <a:t> rd</a:t>
            </a:r>
          </a:p>
          <a:p>
            <a:pPr lvl="2"/>
            <a:r>
              <a:rPr lang="en-US" sz="2000" dirty="0"/>
              <a:t>Move from HI/LO to rd</a:t>
            </a:r>
          </a:p>
          <a:p>
            <a:pPr lvl="2"/>
            <a:r>
              <a:rPr lang="en-US" sz="2000" dirty="0"/>
              <a:t>Can test HI value to see if product overflows 32 </a:t>
            </a:r>
            <a:r>
              <a:rPr lang="en-US" sz="2000" dirty="0" smtClean="0"/>
              <a:t>bits</a:t>
            </a:r>
          </a:p>
          <a:p>
            <a:r>
              <a:rPr lang="en-US" sz="2600" dirty="0" smtClean="0"/>
              <a:t>Signed Multiplication</a:t>
            </a:r>
          </a:p>
          <a:p>
            <a:pPr lvl="2"/>
            <a:r>
              <a:rPr lang="en-US" dirty="0" smtClean="0"/>
              <a:t>Convert Multiplicand and Multiplier to positive and remember the </a:t>
            </a:r>
            <a:r>
              <a:rPr lang="en-US" smtClean="0"/>
              <a:t>original signs. </a:t>
            </a:r>
            <a:r>
              <a:rPr lang="en-US" dirty="0" smtClean="0"/>
              <a:t>Product is negative if the original signs disagree.</a:t>
            </a:r>
            <a:endParaRPr lang="en-AU" dirty="0"/>
          </a:p>
        </p:txBody>
      </p:sp>
    </p:spTree>
    <p:extLst>
      <p:ext uri="{BB962C8B-B14F-4D97-AF65-F5344CB8AC3E}">
        <p14:creationId xmlns:p14="http://schemas.microsoft.com/office/powerpoint/2010/main" val="877056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533400" y="304800"/>
            <a:ext cx="5149850" cy="422275"/>
          </a:xfrm>
        </p:spPr>
        <p:txBody>
          <a:bodyPr/>
          <a:lstStyle/>
          <a:p>
            <a:r>
              <a:rPr lang="en-US"/>
              <a:t>Next Lecture and Reminders</a:t>
            </a:r>
          </a:p>
        </p:txBody>
      </p:sp>
      <p:sp>
        <p:nvSpPr>
          <p:cNvPr id="832515" name="Rectangle 3"/>
          <p:cNvSpPr>
            <a:spLocks noGrp="1" noChangeArrowheads="1"/>
          </p:cNvSpPr>
          <p:nvPr>
            <p:ph type="body" idx="1"/>
          </p:nvPr>
        </p:nvSpPr>
        <p:spPr>
          <a:xfrm>
            <a:off x="685800" y="1219200"/>
            <a:ext cx="7696200" cy="1845633"/>
          </a:xfrm>
        </p:spPr>
        <p:txBody>
          <a:bodyPr/>
          <a:lstStyle/>
          <a:p>
            <a:r>
              <a:rPr lang="en-US" dirty="0" smtClean="0"/>
              <a:t>Next </a:t>
            </a:r>
            <a:r>
              <a:rPr lang="en-US" dirty="0"/>
              <a:t>lecture</a:t>
            </a:r>
          </a:p>
          <a:p>
            <a:pPr lvl="1"/>
            <a:r>
              <a:rPr lang="en-US" dirty="0" smtClean="0"/>
              <a:t>Improving Multiplication </a:t>
            </a:r>
          </a:p>
          <a:p>
            <a:pPr lvl="1"/>
            <a:r>
              <a:rPr lang="en-US" dirty="0" smtClean="0"/>
              <a:t>Addressing </a:t>
            </a:r>
            <a:r>
              <a:rPr lang="en-US" dirty="0"/>
              <a:t>Division and Floating Point </a:t>
            </a:r>
          </a:p>
          <a:p>
            <a:pPr lvl="2"/>
            <a:r>
              <a:rPr lang="en-US" dirty="0"/>
              <a:t>Reading assignment – PH, Chapter 3, 3.4-3.6 and 3.8</a:t>
            </a:r>
          </a:p>
          <a:p>
            <a:pPr lvl="2"/>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5800" y="228600"/>
            <a:ext cx="7848600" cy="477838"/>
          </a:xfrm>
          <a:noFill/>
          <a:ln/>
        </p:spPr>
        <p:txBody>
          <a:bodyPr/>
          <a:lstStyle/>
          <a:p>
            <a:pPr>
              <a:lnSpc>
                <a:spcPct val="100000"/>
              </a:lnSpc>
            </a:pPr>
            <a:r>
              <a:rPr lang="en-US"/>
              <a:t>Review:  MIPS Organization</a:t>
            </a:r>
          </a:p>
        </p:txBody>
      </p:sp>
      <p:sp>
        <p:nvSpPr>
          <p:cNvPr id="789507" name="Rectangle 3"/>
          <p:cNvSpPr>
            <a:spLocks noChangeArrowheads="1"/>
          </p:cNvSpPr>
          <p:nvPr/>
        </p:nvSpPr>
        <p:spPr bwMode="auto">
          <a:xfrm>
            <a:off x="685800" y="1295400"/>
            <a:ext cx="3810000" cy="4419600"/>
          </a:xfrm>
          <a:prstGeom prst="rect">
            <a:avLst/>
          </a:prstGeom>
          <a:noFill/>
          <a:ln w="12700">
            <a:solidFill>
              <a:schemeClr val="tx1"/>
            </a:solidFill>
            <a:miter lim="800000"/>
            <a:headEnd/>
            <a:tailEnd/>
          </a:ln>
          <a:effectLst/>
        </p:spPr>
        <p:txBody>
          <a:bodyPr wrap="none" anchor="ctr"/>
          <a:lstStyle/>
          <a:p>
            <a:endParaRPr lang="en-US"/>
          </a:p>
        </p:txBody>
      </p:sp>
      <p:sp>
        <p:nvSpPr>
          <p:cNvPr id="789508" name="Rectangle 4"/>
          <p:cNvSpPr>
            <a:spLocks noChangeArrowheads="1"/>
          </p:cNvSpPr>
          <p:nvPr/>
        </p:nvSpPr>
        <p:spPr bwMode="auto">
          <a:xfrm>
            <a:off x="5562600" y="1447800"/>
            <a:ext cx="1600200" cy="3733800"/>
          </a:xfrm>
          <a:prstGeom prst="rect">
            <a:avLst/>
          </a:prstGeom>
          <a:noFill/>
          <a:ln w="12700">
            <a:solidFill>
              <a:schemeClr val="tx1"/>
            </a:solidFill>
            <a:miter lim="800000"/>
            <a:headEnd/>
            <a:tailEnd/>
          </a:ln>
          <a:effectLst/>
        </p:spPr>
        <p:txBody>
          <a:bodyPr wrap="none" anchor="ctr"/>
          <a:lstStyle/>
          <a:p>
            <a:endParaRPr lang="en-US"/>
          </a:p>
        </p:txBody>
      </p:sp>
      <p:sp>
        <p:nvSpPr>
          <p:cNvPr id="789509" name="Rectangle 5"/>
          <p:cNvSpPr>
            <a:spLocks noChangeArrowheads="1"/>
          </p:cNvSpPr>
          <p:nvPr/>
        </p:nvSpPr>
        <p:spPr bwMode="auto">
          <a:xfrm>
            <a:off x="1905000" y="914400"/>
            <a:ext cx="1244600" cy="325438"/>
          </a:xfrm>
          <a:prstGeom prst="rect">
            <a:avLst/>
          </a:prstGeom>
          <a:noFill/>
          <a:ln w="12700">
            <a:noFill/>
            <a:miter lim="800000"/>
            <a:headEnd/>
            <a:tailEnd/>
          </a:ln>
          <a:effectLst/>
        </p:spPr>
        <p:txBody>
          <a:bodyPr wrap="none" lIns="63500" tIns="25400" rIns="63500" bIns="25400">
            <a:spAutoFit/>
          </a:bodyPr>
          <a:lstStyle/>
          <a:p>
            <a:r>
              <a:rPr lang="en-US" b="1"/>
              <a:t>Processor</a:t>
            </a:r>
          </a:p>
        </p:txBody>
      </p:sp>
      <p:sp>
        <p:nvSpPr>
          <p:cNvPr id="789510" name="Rectangle 6"/>
          <p:cNvSpPr>
            <a:spLocks noChangeArrowheads="1"/>
          </p:cNvSpPr>
          <p:nvPr/>
        </p:nvSpPr>
        <p:spPr bwMode="auto">
          <a:xfrm>
            <a:off x="5867400" y="1066800"/>
            <a:ext cx="1003300" cy="325438"/>
          </a:xfrm>
          <a:prstGeom prst="rect">
            <a:avLst/>
          </a:prstGeom>
          <a:noFill/>
          <a:ln w="12700">
            <a:noFill/>
            <a:miter lim="800000"/>
            <a:headEnd/>
            <a:tailEnd/>
          </a:ln>
          <a:effectLst/>
        </p:spPr>
        <p:txBody>
          <a:bodyPr wrap="none" lIns="63500" tIns="25400" rIns="63500" bIns="25400">
            <a:spAutoFit/>
          </a:bodyPr>
          <a:lstStyle/>
          <a:p>
            <a:r>
              <a:rPr lang="en-US" b="1"/>
              <a:t>Memory</a:t>
            </a:r>
          </a:p>
        </p:txBody>
      </p:sp>
      <p:sp>
        <p:nvSpPr>
          <p:cNvPr id="789511" name="Line 7"/>
          <p:cNvSpPr>
            <a:spLocks noChangeShapeType="1"/>
          </p:cNvSpPr>
          <p:nvPr/>
        </p:nvSpPr>
        <p:spPr bwMode="auto">
          <a:xfrm>
            <a:off x="5562600" y="5257800"/>
            <a:ext cx="16002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89512" name="Rectangle 8"/>
          <p:cNvSpPr>
            <a:spLocks noChangeArrowheads="1"/>
          </p:cNvSpPr>
          <p:nvPr/>
        </p:nvSpPr>
        <p:spPr bwMode="auto">
          <a:xfrm>
            <a:off x="6096000" y="5257800"/>
            <a:ext cx="649288" cy="263525"/>
          </a:xfrm>
          <a:prstGeom prst="rect">
            <a:avLst/>
          </a:prstGeom>
          <a:noFill/>
          <a:ln w="12700">
            <a:noFill/>
            <a:miter lim="800000"/>
            <a:headEnd/>
            <a:tailEnd/>
          </a:ln>
          <a:effectLst/>
        </p:spPr>
        <p:txBody>
          <a:bodyPr wrap="none" lIns="63500" tIns="25400" rIns="63500" bIns="25400">
            <a:spAutoFit/>
          </a:bodyPr>
          <a:lstStyle/>
          <a:p>
            <a:r>
              <a:rPr lang="en-US" sz="1400"/>
              <a:t>32 bits</a:t>
            </a:r>
          </a:p>
        </p:txBody>
      </p:sp>
      <p:sp>
        <p:nvSpPr>
          <p:cNvPr id="789513" name="Line 9"/>
          <p:cNvSpPr>
            <a:spLocks noChangeShapeType="1"/>
          </p:cNvSpPr>
          <p:nvPr/>
        </p:nvSpPr>
        <p:spPr bwMode="auto">
          <a:xfrm>
            <a:off x="8153400" y="1524000"/>
            <a:ext cx="0" cy="365760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89514" name="Rectangle 10"/>
          <p:cNvSpPr>
            <a:spLocks noChangeArrowheads="1"/>
          </p:cNvSpPr>
          <p:nvPr/>
        </p:nvSpPr>
        <p:spPr bwMode="auto">
          <a:xfrm>
            <a:off x="8153400" y="2819400"/>
            <a:ext cx="668338" cy="539750"/>
          </a:xfrm>
          <a:prstGeom prst="rect">
            <a:avLst/>
          </a:prstGeom>
          <a:noFill/>
          <a:ln w="12700">
            <a:noFill/>
            <a:miter lim="800000"/>
            <a:headEnd/>
            <a:tailEnd/>
          </a:ln>
          <a:effectLst/>
        </p:spPr>
        <p:txBody>
          <a:bodyPr lIns="63500" tIns="25400" rIns="63500" bIns="25400">
            <a:spAutoFit/>
          </a:bodyPr>
          <a:lstStyle/>
          <a:p>
            <a:r>
              <a:rPr lang="en-US" sz="1600"/>
              <a:t>2</a:t>
            </a:r>
            <a:r>
              <a:rPr lang="en-US" sz="1600" baseline="30000"/>
              <a:t>30</a:t>
            </a:r>
          </a:p>
          <a:p>
            <a:r>
              <a:rPr lang="en-US" sz="1600"/>
              <a:t>words</a:t>
            </a:r>
          </a:p>
        </p:txBody>
      </p:sp>
      <p:sp>
        <p:nvSpPr>
          <p:cNvPr id="789515" name="Line 11"/>
          <p:cNvSpPr>
            <a:spLocks noChangeShapeType="1"/>
          </p:cNvSpPr>
          <p:nvPr/>
        </p:nvSpPr>
        <p:spPr bwMode="auto">
          <a:xfrm>
            <a:off x="4495800" y="3048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789516" name="Rectangle 12"/>
          <p:cNvSpPr>
            <a:spLocks noChangeArrowheads="1"/>
          </p:cNvSpPr>
          <p:nvPr/>
        </p:nvSpPr>
        <p:spPr bwMode="auto">
          <a:xfrm>
            <a:off x="4572000" y="2438400"/>
            <a:ext cx="1019175" cy="539750"/>
          </a:xfrm>
          <a:prstGeom prst="rect">
            <a:avLst/>
          </a:prstGeom>
          <a:noFill/>
          <a:ln w="12700">
            <a:noFill/>
            <a:miter lim="800000"/>
            <a:headEnd/>
            <a:tailEnd/>
          </a:ln>
          <a:effectLst/>
        </p:spPr>
        <p:txBody>
          <a:bodyPr wrap="none" lIns="63500" tIns="25400" rIns="63500" bIns="25400">
            <a:spAutoFit/>
          </a:bodyPr>
          <a:lstStyle/>
          <a:p>
            <a:r>
              <a:rPr lang="en-US" sz="1600"/>
              <a:t>read/write</a:t>
            </a:r>
          </a:p>
          <a:p>
            <a:r>
              <a:rPr lang="en-US" sz="1600"/>
              <a:t> addr</a:t>
            </a:r>
          </a:p>
        </p:txBody>
      </p:sp>
      <p:sp>
        <p:nvSpPr>
          <p:cNvPr id="789517" name="Line 13"/>
          <p:cNvSpPr>
            <a:spLocks noChangeShapeType="1"/>
          </p:cNvSpPr>
          <p:nvPr/>
        </p:nvSpPr>
        <p:spPr bwMode="auto">
          <a:xfrm>
            <a:off x="4495800" y="3886200"/>
            <a:ext cx="1066800" cy="0"/>
          </a:xfrm>
          <a:prstGeom prst="line">
            <a:avLst/>
          </a:prstGeom>
          <a:noFill/>
          <a:ln w="28575">
            <a:solidFill>
              <a:schemeClr val="tx1"/>
            </a:solidFill>
            <a:round/>
            <a:headEnd type="triangle" w="med" len="med"/>
            <a:tailEnd/>
          </a:ln>
          <a:effectLst/>
        </p:spPr>
        <p:txBody>
          <a:bodyPr/>
          <a:lstStyle/>
          <a:p>
            <a:endParaRPr lang="en-US"/>
          </a:p>
        </p:txBody>
      </p:sp>
      <p:sp>
        <p:nvSpPr>
          <p:cNvPr id="789518" name="Rectangle 14"/>
          <p:cNvSpPr>
            <a:spLocks noChangeArrowheads="1"/>
          </p:cNvSpPr>
          <p:nvPr/>
        </p:nvSpPr>
        <p:spPr bwMode="auto">
          <a:xfrm>
            <a:off x="4495800" y="3581400"/>
            <a:ext cx="985838" cy="295275"/>
          </a:xfrm>
          <a:prstGeom prst="rect">
            <a:avLst/>
          </a:prstGeom>
          <a:noFill/>
          <a:ln w="12700">
            <a:noFill/>
            <a:miter lim="800000"/>
            <a:headEnd/>
            <a:tailEnd/>
          </a:ln>
          <a:effectLst/>
        </p:spPr>
        <p:txBody>
          <a:bodyPr wrap="none" lIns="63500" tIns="25400" rIns="63500" bIns="25400">
            <a:spAutoFit/>
          </a:bodyPr>
          <a:lstStyle/>
          <a:p>
            <a:r>
              <a:rPr lang="en-US" sz="1600"/>
              <a:t>read data</a:t>
            </a:r>
          </a:p>
        </p:txBody>
      </p:sp>
      <p:sp>
        <p:nvSpPr>
          <p:cNvPr id="789519" name="Rectangle 15"/>
          <p:cNvSpPr>
            <a:spLocks noChangeArrowheads="1"/>
          </p:cNvSpPr>
          <p:nvPr/>
        </p:nvSpPr>
        <p:spPr bwMode="auto">
          <a:xfrm>
            <a:off x="4495800" y="4267200"/>
            <a:ext cx="1008063" cy="295275"/>
          </a:xfrm>
          <a:prstGeom prst="rect">
            <a:avLst/>
          </a:prstGeom>
          <a:noFill/>
          <a:ln w="12700">
            <a:noFill/>
            <a:miter lim="800000"/>
            <a:headEnd/>
            <a:tailEnd/>
          </a:ln>
          <a:effectLst/>
        </p:spPr>
        <p:txBody>
          <a:bodyPr wrap="none" lIns="63500" tIns="25400" rIns="63500" bIns="25400">
            <a:spAutoFit/>
          </a:bodyPr>
          <a:lstStyle/>
          <a:p>
            <a:r>
              <a:rPr lang="en-US" sz="1600"/>
              <a:t>write data</a:t>
            </a:r>
          </a:p>
        </p:txBody>
      </p:sp>
      <p:sp>
        <p:nvSpPr>
          <p:cNvPr id="789520" name="Line 16"/>
          <p:cNvSpPr>
            <a:spLocks noChangeShapeType="1"/>
          </p:cNvSpPr>
          <p:nvPr/>
        </p:nvSpPr>
        <p:spPr bwMode="auto">
          <a:xfrm>
            <a:off x="4495800" y="4572000"/>
            <a:ext cx="1066800" cy="0"/>
          </a:xfrm>
          <a:prstGeom prst="line">
            <a:avLst/>
          </a:prstGeom>
          <a:noFill/>
          <a:ln w="28575">
            <a:solidFill>
              <a:schemeClr val="tx1"/>
            </a:solidFill>
            <a:round/>
            <a:headEnd/>
            <a:tailEnd type="triangle" w="med" len="med"/>
          </a:ln>
          <a:effectLst/>
        </p:spPr>
        <p:txBody>
          <a:bodyPr/>
          <a:lstStyle/>
          <a:p>
            <a:endParaRPr lang="en-US"/>
          </a:p>
        </p:txBody>
      </p:sp>
      <p:sp>
        <p:nvSpPr>
          <p:cNvPr id="789521" name="Rectangle 17"/>
          <p:cNvSpPr>
            <a:spLocks noChangeArrowheads="1"/>
          </p:cNvSpPr>
          <p:nvPr/>
        </p:nvSpPr>
        <p:spPr bwMode="auto">
          <a:xfrm>
            <a:off x="7239000" y="5181600"/>
            <a:ext cx="1346200" cy="539750"/>
          </a:xfrm>
          <a:prstGeom prst="rect">
            <a:avLst/>
          </a:prstGeom>
          <a:noFill/>
          <a:ln w="12700">
            <a:noFill/>
            <a:miter lim="800000"/>
            <a:headEnd/>
            <a:tailEnd/>
          </a:ln>
          <a:effectLst/>
        </p:spPr>
        <p:txBody>
          <a:bodyPr wrap="none" lIns="63500" tIns="25400" rIns="63500" bIns="25400">
            <a:spAutoFit/>
          </a:bodyPr>
          <a:lstStyle/>
          <a:p>
            <a:r>
              <a:rPr lang="en-US" sz="1600"/>
              <a:t>word address</a:t>
            </a:r>
          </a:p>
          <a:p>
            <a:r>
              <a:rPr lang="en-US" sz="1600"/>
              <a:t>(binary)</a:t>
            </a:r>
          </a:p>
        </p:txBody>
      </p:sp>
      <p:sp>
        <p:nvSpPr>
          <p:cNvPr id="789522" name="Rectangle 18"/>
          <p:cNvSpPr>
            <a:spLocks noChangeArrowheads="1"/>
          </p:cNvSpPr>
          <p:nvPr/>
        </p:nvSpPr>
        <p:spPr bwMode="auto">
          <a:xfrm>
            <a:off x="7162800" y="4953000"/>
            <a:ext cx="893763" cy="295275"/>
          </a:xfrm>
          <a:prstGeom prst="rect">
            <a:avLst/>
          </a:prstGeom>
          <a:noFill/>
          <a:ln w="12700">
            <a:noFill/>
            <a:miter lim="800000"/>
            <a:headEnd/>
            <a:tailEnd/>
          </a:ln>
          <a:effectLst/>
        </p:spPr>
        <p:txBody>
          <a:bodyPr wrap="none" lIns="63500" tIns="25400" rIns="63500" bIns="25400">
            <a:spAutoFit/>
          </a:bodyPr>
          <a:lstStyle/>
          <a:p>
            <a:r>
              <a:rPr lang="en-US" sz="1600"/>
              <a:t>0…0000</a:t>
            </a:r>
          </a:p>
        </p:txBody>
      </p:sp>
      <p:sp>
        <p:nvSpPr>
          <p:cNvPr id="789523" name="Rectangle 19"/>
          <p:cNvSpPr>
            <a:spLocks noChangeArrowheads="1"/>
          </p:cNvSpPr>
          <p:nvPr/>
        </p:nvSpPr>
        <p:spPr bwMode="auto">
          <a:xfrm>
            <a:off x="7162800" y="4724400"/>
            <a:ext cx="893763" cy="295275"/>
          </a:xfrm>
          <a:prstGeom prst="rect">
            <a:avLst/>
          </a:prstGeom>
          <a:noFill/>
          <a:ln w="12700">
            <a:noFill/>
            <a:miter lim="800000"/>
            <a:headEnd/>
            <a:tailEnd/>
          </a:ln>
          <a:effectLst/>
        </p:spPr>
        <p:txBody>
          <a:bodyPr wrap="none" lIns="63500" tIns="25400" rIns="63500" bIns="25400">
            <a:spAutoFit/>
          </a:bodyPr>
          <a:lstStyle/>
          <a:p>
            <a:r>
              <a:rPr lang="en-US" sz="1600"/>
              <a:t>0…0100</a:t>
            </a:r>
          </a:p>
        </p:txBody>
      </p:sp>
      <p:sp>
        <p:nvSpPr>
          <p:cNvPr id="789524" name="Rectangle 20"/>
          <p:cNvSpPr>
            <a:spLocks noChangeArrowheads="1"/>
          </p:cNvSpPr>
          <p:nvPr/>
        </p:nvSpPr>
        <p:spPr bwMode="auto">
          <a:xfrm>
            <a:off x="7162800" y="4495800"/>
            <a:ext cx="893763" cy="295275"/>
          </a:xfrm>
          <a:prstGeom prst="rect">
            <a:avLst/>
          </a:prstGeom>
          <a:noFill/>
          <a:ln w="12700">
            <a:noFill/>
            <a:miter lim="800000"/>
            <a:headEnd/>
            <a:tailEnd/>
          </a:ln>
          <a:effectLst/>
        </p:spPr>
        <p:txBody>
          <a:bodyPr wrap="none" lIns="63500" tIns="25400" rIns="63500" bIns="25400">
            <a:spAutoFit/>
          </a:bodyPr>
          <a:lstStyle/>
          <a:p>
            <a:r>
              <a:rPr lang="en-US" sz="1600"/>
              <a:t>0…1000</a:t>
            </a:r>
          </a:p>
        </p:txBody>
      </p:sp>
      <p:sp>
        <p:nvSpPr>
          <p:cNvPr id="789525" name="Rectangle 21"/>
          <p:cNvSpPr>
            <a:spLocks noChangeArrowheads="1"/>
          </p:cNvSpPr>
          <p:nvPr/>
        </p:nvSpPr>
        <p:spPr bwMode="auto">
          <a:xfrm>
            <a:off x="7162800" y="4267200"/>
            <a:ext cx="893763" cy="295275"/>
          </a:xfrm>
          <a:prstGeom prst="rect">
            <a:avLst/>
          </a:prstGeom>
          <a:noFill/>
          <a:ln w="12700">
            <a:noFill/>
            <a:miter lim="800000"/>
            <a:headEnd/>
            <a:tailEnd/>
          </a:ln>
          <a:effectLst/>
        </p:spPr>
        <p:txBody>
          <a:bodyPr wrap="none" lIns="63500" tIns="25400" rIns="63500" bIns="25400">
            <a:spAutoFit/>
          </a:bodyPr>
          <a:lstStyle/>
          <a:p>
            <a:r>
              <a:rPr lang="en-US" sz="1600"/>
              <a:t>0…1100</a:t>
            </a:r>
          </a:p>
        </p:txBody>
      </p:sp>
      <p:sp>
        <p:nvSpPr>
          <p:cNvPr id="789526" name="Rectangle 22"/>
          <p:cNvSpPr>
            <a:spLocks noChangeArrowheads="1"/>
          </p:cNvSpPr>
          <p:nvPr/>
        </p:nvSpPr>
        <p:spPr bwMode="auto">
          <a:xfrm>
            <a:off x="7162800" y="1524000"/>
            <a:ext cx="893763" cy="295275"/>
          </a:xfrm>
          <a:prstGeom prst="rect">
            <a:avLst/>
          </a:prstGeom>
          <a:noFill/>
          <a:ln w="12700">
            <a:noFill/>
            <a:miter lim="800000"/>
            <a:headEnd/>
            <a:tailEnd/>
          </a:ln>
          <a:effectLst/>
        </p:spPr>
        <p:txBody>
          <a:bodyPr wrap="none" lIns="63500" tIns="25400" rIns="63500" bIns="25400">
            <a:spAutoFit/>
          </a:bodyPr>
          <a:lstStyle/>
          <a:p>
            <a:r>
              <a:rPr lang="en-US" sz="1600"/>
              <a:t>1…1100</a:t>
            </a:r>
          </a:p>
        </p:txBody>
      </p:sp>
      <p:sp>
        <p:nvSpPr>
          <p:cNvPr id="789527" name="Rectangle 23"/>
          <p:cNvSpPr>
            <a:spLocks noChangeArrowheads="1"/>
          </p:cNvSpPr>
          <p:nvPr/>
        </p:nvSpPr>
        <p:spPr bwMode="auto">
          <a:xfrm>
            <a:off x="2103438" y="1606550"/>
            <a:ext cx="1136650" cy="1463675"/>
          </a:xfrm>
          <a:prstGeom prst="rect">
            <a:avLst/>
          </a:prstGeom>
          <a:noFill/>
          <a:ln w="12700">
            <a:solidFill>
              <a:schemeClr val="tx1"/>
            </a:solidFill>
            <a:miter lim="800000"/>
            <a:headEnd/>
            <a:tailEnd/>
          </a:ln>
          <a:effectLst/>
        </p:spPr>
        <p:txBody>
          <a:bodyPr wrap="none" anchor="ctr"/>
          <a:lstStyle/>
          <a:p>
            <a:endParaRPr lang="en-US"/>
          </a:p>
        </p:txBody>
      </p:sp>
      <p:sp>
        <p:nvSpPr>
          <p:cNvPr id="789528" name="Rectangle 24"/>
          <p:cNvSpPr>
            <a:spLocks noChangeArrowheads="1"/>
          </p:cNvSpPr>
          <p:nvPr/>
        </p:nvSpPr>
        <p:spPr bwMode="auto">
          <a:xfrm>
            <a:off x="2133600" y="1752600"/>
            <a:ext cx="1136650"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t>Register File</a:t>
            </a:r>
          </a:p>
        </p:txBody>
      </p:sp>
      <p:sp>
        <p:nvSpPr>
          <p:cNvPr id="789529" name="Rectangle 25"/>
          <p:cNvSpPr>
            <a:spLocks noChangeArrowheads="1"/>
          </p:cNvSpPr>
          <p:nvPr/>
        </p:nvSpPr>
        <p:spPr bwMode="auto">
          <a:xfrm>
            <a:off x="973138" y="1722438"/>
            <a:ext cx="865187"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t>src1 addr</a:t>
            </a:r>
          </a:p>
        </p:txBody>
      </p:sp>
      <p:sp>
        <p:nvSpPr>
          <p:cNvPr id="789530" name="Rectangle 26"/>
          <p:cNvSpPr>
            <a:spLocks noChangeArrowheads="1"/>
          </p:cNvSpPr>
          <p:nvPr/>
        </p:nvSpPr>
        <p:spPr bwMode="auto">
          <a:xfrm>
            <a:off x="969963" y="2074863"/>
            <a:ext cx="866775"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t>src2 addr</a:t>
            </a:r>
          </a:p>
        </p:txBody>
      </p:sp>
      <p:sp>
        <p:nvSpPr>
          <p:cNvPr id="789531" name="Rectangle 27"/>
          <p:cNvSpPr>
            <a:spLocks noChangeArrowheads="1"/>
          </p:cNvSpPr>
          <p:nvPr/>
        </p:nvSpPr>
        <p:spPr bwMode="auto">
          <a:xfrm>
            <a:off x="1031875" y="2425700"/>
            <a:ext cx="766763" cy="231775"/>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t>dst addr</a:t>
            </a:r>
          </a:p>
        </p:txBody>
      </p:sp>
      <p:sp>
        <p:nvSpPr>
          <p:cNvPr id="789532" name="Line 28"/>
          <p:cNvSpPr>
            <a:spLocks noChangeShapeType="1"/>
          </p:cNvSpPr>
          <p:nvPr/>
        </p:nvSpPr>
        <p:spPr bwMode="auto">
          <a:xfrm>
            <a:off x="1779588" y="2543175"/>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33" name="Line 29"/>
          <p:cNvSpPr>
            <a:spLocks noChangeShapeType="1"/>
          </p:cNvSpPr>
          <p:nvPr/>
        </p:nvSpPr>
        <p:spPr bwMode="auto">
          <a:xfrm>
            <a:off x="1779588" y="1839913"/>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34" name="Line 30"/>
          <p:cNvSpPr>
            <a:spLocks noChangeShapeType="1"/>
          </p:cNvSpPr>
          <p:nvPr/>
        </p:nvSpPr>
        <p:spPr bwMode="auto">
          <a:xfrm>
            <a:off x="1779588" y="2192338"/>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35" name="Line 31"/>
          <p:cNvSpPr>
            <a:spLocks noChangeShapeType="1"/>
          </p:cNvSpPr>
          <p:nvPr/>
        </p:nvSpPr>
        <p:spPr bwMode="auto">
          <a:xfrm>
            <a:off x="1779588" y="2894013"/>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36" name="Rectangle 32"/>
          <p:cNvSpPr>
            <a:spLocks noChangeArrowheads="1"/>
          </p:cNvSpPr>
          <p:nvPr/>
        </p:nvSpPr>
        <p:spPr bwMode="auto">
          <a:xfrm>
            <a:off x="914400" y="2776538"/>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t>write data</a:t>
            </a:r>
          </a:p>
        </p:txBody>
      </p:sp>
      <p:sp>
        <p:nvSpPr>
          <p:cNvPr id="789537" name="Line 33"/>
          <p:cNvSpPr>
            <a:spLocks noChangeShapeType="1"/>
          </p:cNvSpPr>
          <p:nvPr/>
        </p:nvSpPr>
        <p:spPr bwMode="auto">
          <a:xfrm>
            <a:off x="2103438" y="3187700"/>
            <a:ext cx="113665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89538" name="Rectangle 34"/>
          <p:cNvSpPr>
            <a:spLocks noChangeArrowheads="1"/>
          </p:cNvSpPr>
          <p:nvPr/>
        </p:nvSpPr>
        <p:spPr bwMode="auto">
          <a:xfrm>
            <a:off x="2266950" y="3187700"/>
            <a:ext cx="919163" cy="231775"/>
          </a:xfrm>
          <a:prstGeom prst="rect">
            <a:avLst/>
          </a:prstGeom>
          <a:noFill/>
          <a:ln w="12700">
            <a:noFill/>
            <a:miter lim="800000"/>
            <a:headEnd/>
            <a:tailEnd/>
          </a:ln>
          <a:effectLst/>
        </p:spPr>
        <p:txBody>
          <a:bodyPr lIns="63500" tIns="25400" rIns="63500" bIns="25400">
            <a:spAutoFit/>
          </a:bodyPr>
          <a:lstStyle/>
          <a:p>
            <a:pPr algn="ctr">
              <a:lnSpc>
                <a:spcPct val="85000"/>
              </a:lnSpc>
            </a:pPr>
            <a:r>
              <a:rPr lang="en-US" sz="1400"/>
              <a:t>32 bits</a:t>
            </a:r>
          </a:p>
        </p:txBody>
      </p:sp>
      <p:sp>
        <p:nvSpPr>
          <p:cNvPr id="789539" name="Line 35"/>
          <p:cNvSpPr>
            <a:spLocks noChangeShapeType="1"/>
          </p:cNvSpPr>
          <p:nvPr/>
        </p:nvSpPr>
        <p:spPr bwMode="auto">
          <a:xfrm>
            <a:off x="3240088" y="1898650"/>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40" name="Line 36"/>
          <p:cNvSpPr>
            <a:spLocks noChangeShapeType="1"/>
          </p:cNvSpPr>
          <p:nvPr/>
        </p:nvSpPr>
        <p:spPr bwMode="auto">
          <a:xfrm>
            <a:off x="3240088" y="2778125"/>
            <a:ext cx="323850" cy="0"/>
          </a:xfrm>
          <a:prstGeom prst="line">
            <a:avLst/>
          </a:prstGeom>
          <a:noFill/>
          <a:ln w="12700">
            <a:solidFill>
              <a:schemeClr val="tx1"/>
            </a:solidFill>
            <a:round/>
            <a:headEnd/>
            <a:tailEnd type="triangle" w="med" len="med"/>
          </a:ln>
          <a:effectLst/>
        </p:spPr>
        <p:txBody>
          <a:bodyPr/>
          <a:lstStyle/>
          <a:p>
            <a:endParaRPr lang="en-US"/>
          </a:p>
        </p:txBody>
      </p:sp>
      <p:sp>
        <p:nvSpPr>
          <p:cNvPr id="789541" name="Rectangle 37"/>
          <p:cNvSpPr>
            <a:spLocks noChangeArrowheads="1"/>
          </p:cNvSpPr>
          <p:nvPr/>
        </p:nvSpPr>
        <p:spPr bwMode="auto">
          <a:xfrm>
            <a:off x="3530600" y="17240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t>src1</a:t>
            </a:r>
          </a:p>
          <a:p>
            <a:pPr algn="ctr">
              <a:lnSpc>
                <a:spcPct val="85000"/>
              </a:lnSpc>
            </a:pPr>
            <a:r>
              <a:rPr lang="en-US" sz="1400"/>
              <a:t>data</a:t>
            </a:r>
          </a:p>
        </p:txBody>
      </p:sp>
      <p:sp>
        <p:nvSpPr>
          <p:cNvPr id="789542" name="Rectangle 38"/>
          <p:cNvSpPr>
            <a:spLocks noChangeArrowheads="1"/>
          </p:cNvSpPr>
          <p:nvPr/>
        </p:nvSpPr>
        <p:spPr bwMode="auto">
          <a:xfrm>
            <a:off x="3530600" y="2600325"/>
            <a:ext cx="471488" cy="412750"/>
          </a:xfrm>
          <a:prstGeom prst="rect">
            <a:avLst/>
          </a:prstGeom>
          <a:noFill/>
          <a:ln w="12700">
            <a:noFill/>
            <a:miter lim="800000"/>
            <a:headEnd/>
            <a:tailEnd/>
          </a:ln>
          <a:effectLst/>
        </p:spPr>
        <p:txBody>
          <a:bodyPr wrap="none" lIns="63500" tIns="25400" rIns="63500" bIns="25400">
            <a:spAutoFit/>
          </a:bodyPr>
          <a:lstStyle/>
          <a:p>
            <a:pPr algn="ctr">
              <a:lnSpc>
                <a:spcPct val="85000"/>
              </a:lnSpc>
            </a:pPr>
            <a:r>
              <a:rPr lang="en-US" sz="1400"/>
              <a:t>src2</a:t>
            </a:r>
          </a:p>
          <a:p>
            <a:pPr algn="ctr">
              <a:lnSpc>
                <a:spcPct val="85000"/>
              </a:lnSpc>
            </a:pPr>
            <a:r>
              <a:rPr lang="en-US" sz="1400"/>
              <a:t>data</a:t>
            </a:r>
          </a:p>
        </p:txBody>
      </p:sp>
      <p:sp>
        <p:nvSpPr>
          <p:cNvPr id="789543" name="Line 39"/>
          <p:cNvSpPr>
            <a:spLocks noChangeShapeType="1"/>
          </p:cNvSpPr>
          <p:nvPr/>
        </p:nvSpPr>
        <p:spPr bwMode="auto">
          <a:xfrm>
            <a:off x="3124200" y="1600200"/>
            <a:ext cx="0" cy="1463675"/>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89544" name="Rectangle 40"/>
          <p:cNvSpPr>
            <a:spLocks noChangeArrowheads="1"/>
          </p:cNvSpPr>
          <p:nvPr/>
        </p:nvSpPr>
        <p:spPr bwMode="auto">
          <a:xfrm>
            <a:off x="1905000" y="2133600"/>
            <a:ext cx="1247775" cy="593725"/>
          </a:xfrm>
          <a:prstGeom prst="rect">
            <a:avLst/>
          </a:prstGeom>
          <a:noFill/>
          <a:ln w="12700">
            <a:noFill/>
            <a:miter lim="800000"/>
            <a:headEnd/>
            <a:tailEnd/>
          </a:ln>
          <a:effectLst/>
        </p:spPr>
        <p:txBody>
          <a:bodyPr lIns="63500" tIns="25400" rIns="63500" bIns="25400">
            <a:spAutoFit/>
          </a:bodyPr>
          <a:lstStyle/>
          <a:p>
            <a:pPr algn="r">
              <a:lnSpc>
                <a:spcPct val="85000"/>
              </a:lnSpc>
            </a:pPr>
            <a:r>
              <a:rPr lang="en-US" sz="1400"/>
              <a:t>32</a:t>
            </a:r>
          </a:p>
          <a:p>
            <a:pPr algn="r">
              <a:lnSpc>
                <a:spcPct val="85000"/>
              </a:lnSpc>
            </a:pPr>
            <a:r>
              <a:rPr lang="en-US" sz="1400"/>
              <a:t>registers</a:t>
            </a:r>
          </a:p>
          <a:p>
            <a:pPr algn="r">
              <a:lnSpc>
                <a:spcPct val="85000"/>
              </a:lnSpc>
            </a:pPr>
            <a:r>
              <a:rPr lang="en-US" sz="1400"/>
              <a:t>($zero - $ra)</a:t>
            </a:r>
          </a:p>
        </p:txBody>
      </p:sp>
      <p:sp>
        <p:nvSpPr>
          <p:cNvPr id="789545" name="Rectangle 41"/>
          <p:cNvSpPr>
            <a:spLocks noChangeArrowheads="1"/>
          </p:cNvSpPr>
          <p:nvPr/>
        </p:nvSpPr>
        <p:spPr bwMode="auto">
          <a:xfrm>
            <a:off x="4572000" y="45720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46" name="Rectangle 42"/>
          <p:cNvSpPr>
            <a:spLocks noChangeArrowheads="1"/>
          </p:cNvSpPr>
          <p:nvPr/>
        </p:nvSpPr>
        <p:spPr bwMode="auto">
          <a:xfrm>
            <a:off x="51816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47" name="Rectangle 43"/>
          <p:cNvSpPr>
            <a:spLocks noChangeArrowheads="1"/>
          </p:cNvSpPr>
          <p:nvPr/>
        </p:nvSpPr>
        <p:spPr bwMode="auto">
          <a:xfrm>
            <a:off x="4572000" y="30480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48" name="Rectangle 44"/>
          <p:cNvSpPr>
            <a:spLocks noChangeArrowheads="1"/>
          </p:cNvSpPr>
          <p:nvPr/>
        </p:nvSpPr>
        <p:spPr bwMode="auto">
          <a:xfrm>
            <a:off x="3200400" y="28194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49" name="Rectangle 45"/>
          <p:cNvSpPr>
            <a:spLocks noChangeArrowheads="1"/>
          </p:cNvSpPr>
          <p:nvPr/>
        </p:nvSpPr>
        <p:spPr bwMode="auto">
          <a:xfrm>
            <a:off x="3200400" y="19050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50" name="Rectangle 46"/>
          <p:cNvSpPr>
            <a:spLocks noChangeArrowheads="1"/>
          </p:cNvSpPr>
          <p:nvPr/>
        </p:nvSpPr>
        <p:spPr bwMode="auto">
          <a:xfrm>
            <a:off x="1752600" y="28956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51" name="Rectangle 47"/>
          <p:cNvSpPr>
            <a:spLocks noChangeArrowheads="1"/>
          </p:cNvSpPr>
          <p:nvPr/>
        </p:nvSpPr>
        <p:spPr bwMode="auto">
          <a:xfrm>
            <a:off x="1828800" y="25908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5</a:t>
            </a:r>
          </a:p>
        </p:txBody>
      </p:sp>
      <p:sp>
        <p:nvSpPr>
          <p:cNvPr id="789552" name="Rectangle 48"/>
          <p:cNvSpPr>
            <a:spLocks noChangeArrowheads="1"/>
          </p:cNvSpPr>
          <p:nvPr/>
        </p:nvSpPr>
        <p:spPr bwMode="auto">
          <a:xfrm>
            <a:off x="1828800" y="22098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5</a:t>
            </a:r>
          </a:p>
        </p:txBody>
      </p:sp>
      <p:sp>
        <p:nvSpPr>
          <p:cNvPr id="789553" name="Rectangle 49"/>
          <p:cNvSpPr>
            <a:spLocks noChangeArrowheads="1"/>
          </p:cNvSpPr>
          <p:nvPr/>
        </p:nvSpPr>
        <p:spPr bwMode="auto">
          <a:xfrm>
            <a:off x="1828800" y="1828800"/>
            <a:ext cx="225425"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5</a:t>
            </a:r>
          </a:p>
        </p:txBody>
      </p:sp>
      <p:sp>
        <p:nvSpPr>
          <p:cNvPr id="789554" name="Line 50"/>
          <p:cNvSpPr>
            <a:spLocks noChangeShapeType="1"/>
          </p:cNvSpPr>
          <p:nvPr/>
        </p:nvSpPr>
        <p:spPr bwMode="auto">
          <a:xfrm flipH="1">
            <a:off x="4572000" y="4495800"/>
            <a:ext cx="152400" cy="152400"/>
          </a:xfrm>
          <a:prstGeom prst="line">
            <a:avLst/>
          </a:prstGeom>
          <a:noFill/>
          <a:ln w="28575">
            <a:solidFill>
              <a:schemeClr val="accent1"/>
            </a:solidFill>
            <a:round/>
            <a:headEnd/>
            <a:tailEnd/>
          </a:ln>
          <a:effectLst/>
        </p:spPr>
        <p:txBody>
          <a:bodyPr/>
          <a:lstStyle/>
          <a:p>
            <a:endParaRPr lang="en-US"/>
          </a:p>
        </p:txBody>
      </p:sp>
      <p:sp>
        <p:nvSpPr>
          <p:cNvPr id="789555" name="Line 51"/>
          <p:cNvSpPr>
            <a:spLocks noChangeShapeType="1"/>
          </p:cNvSpPr>
          <p:nvPr/>
        </p:nvSpPr>
        <p:spPr bwMode="auto">
          <a:xfrm flipH="1">
            <a:off x="5257800" y="3810000"/>
            <a:ext cx="152400" cy="152400"/>
          </a:xfrm>
          <a:prstGeom prst="line">
            <a:avLst/>
          </a:prstGeom>
          <a:noFill/>
          <a:ln w="28575">
            <a:solidFill>
              <a:schemeClr val="accent1"/>
            </a:solidFill>
            <a:round/>
            <a:headEnd/>
            <a:tailEnd/>
          </a:ln>
          <a:effectLst/>
        </p:spPr>
        <p:txBody>
          <a:bodyPr/>
          <a:lstStyle/>
          <a:p>
            <a:endParaRPr lang="en-US"/>
          </a:p>
        </p:txBody>
      </p:sp>
      <p:sp>
        <p:nvSpPr>
          <p:cNvPr id="789556" name="Line 52"/>
          <p:cNvSpPr>
            <a:spLocks noChangeShapeType="1"/>
          </p:cNvSpPr>
          <p:nvPr/>
        </p:nvSpPr>
        <p:spPr bwMode="auto">
          <a:xfrm flipH="1">
            <a:off x="4572000" y="2971800"/>
            <a:ext cx="152400" cy="152400"/>
          </a:xfrm>
          <a:prstGeom prst="line">
            <a:avLst/>
          </a:prstGeom>
          <a:noFill/>
          <a:ln w="28575">
            <a:solidFill>
              <a:schemeClr val="accent1"/>
            </a:solidFill>
            <a:round/>
            <a:headEnd/>
            <a:tailEnd/>
          </a:ln>
          <a:effectLst/>
        </p:spPr>
        <p:txBody>
          <a:bodyPr/>
          <a:lstStyle/>
          <a:p>
            <a:endParaRPr lang="en-US"/>
          </a:p>
        </p:txBody>
      </p:sp>
      <p:sp>
        <p:nvSpPr>
          <p:cNvPr id="789557" name="Line 53"/>
          <p:cNvSpPr>
            <a:spLocks noChangeShapeType="1"/>
          </p:cNvSpPr>
          <p:nvPr/>
        </p:nvSpPr>
        <p:spPr bwMode="auto">
          <a:xfrm flipH="1">
            <a:off x="3276600" y="1828800"/>
            <a:ext cx="152400" cy="152400"/>
          </a:xfrm>
          <a:prstGeom prst="line">
            <a:avLst/>
          </a:prstGeom>
          <a:noFill/>
          <a:ln w="28575">
            <a:solidFill>
              <a:schemeClr val="accent1"/>
            </a:solidFill>
            <a:round/>
            <a:headEnd/>
            <a:tailEnd/>
          </a:ln>
          <a:effectLst/>
        </p:spPr>
        <p:txBody>
          <a:bodyPr/>
          <a:lstStyle/>
          <a:p>
            <a:endParaRPr lang="en-US"/>
          </a:p>
        </p:txBody>
      </p:sp>
      <p:sp>
        <p:nvSpPr>
          <p:cNvPr id="789558" name="Line 54"/>
          <p:cNvSpPr>
            <a:spLocks noChangeShapeType="1"/>
          </p:cNvSpPr>
          <p:nvPr/>
        </p:nvSpPr>
        <p:spPr bwMode="auto">
          <a:xfrm flipH="1">
            <a:off x="3276600" y="2743200"/>
            <a:ext cx="152400" cy="152400"/>
          </a:xfrm>
          <a:prstGeom prst="line">
            <a:avLst/>
          </a:prstGeom>
          <a:noFill/>
          <a:ln w="28575">
            <a:solidFill>
              <a:schemeClr val="accent1"/>
            </a:solidFill>
            <a:round/>
            <a:headEnd/>
            <a:tailEnd/>
          </a:ln>
          <a:effectLst/>
        </p:spPr>
        <p:txBody>
          <a:bodyPr/>
          <a:lstStyle/>
          <a:p>
            <a:endParaRPr lang="en-US"/>
          </a:p>
        </p:txBody>
      </p:sp>
      <p:sp>
        <p:nvSpPr>
          <p:cNvPr id="789559" name="Line 55"/>
          <p:cNvSpPr>
            <a:spLocks noChangeShapeType="1"/>
          </p:cNvSpPr>
          <p:nvPr/>
        </p:nvSpPr>
        <p:spPr bwMode="auto">
          <a:xfrm flipH="1">
            <a:off x="1828800" y="2819400"/>
            <a:ext cx="152400" cy="152400"/>
          </a:xfrm>
          <a:prstGeom prst="line">
            <a:avLst/>
          </a:prstGeom>
          <a:noFill/>
          <a:ln w="28575">
            <a:solidFill>
              <a:schemeClr val="accent1"/>
            </a:solidFill>
            <a:round/>
            <a:headEnd/>
            <a:tailEnd/>
          </a:ln>
          <a:effectLst/>
        </p:spPr>
        <p:txBody>
          <a:bodyPr/>
          <a:lstStyle/>
          <a:p>
            <a:endParaRPr lang="en-US"/>
          </a:p>
        </p:txBody>
      </p:sp>
      <p:sp>
        <p:nvSpPr>
          <p:cNvPr id="789560" name="Line 56"/>
          <p:cNvSpPr>
            <a:spLocks noChangeShapeType="1"/>
          </p:cNvSpPr>
          <p:nvPr/>
        </p:nvSpPr>
        <p:spPr bwMode="auto">
          <a:xfrm flipH="1">
            <a:off x="1828800" y="2514600"/>
            <a:ext cx="152400" cy="152400"/>
          </a:xfrm>
          <a:prstGeom prst="line">
            <a:avLst/>
          </a:prstGeom>
          <a:noFill/>
          <a:ln w="28575">
            <a:solidFill>
              <a:schemeClr val="accent1"/>
            </a:solidFill>
            <a:round/>
            <a:headEnd/>
            <a:tailEnd/>
          </a:ln>
          <a:effectLst/>
        </p:spPr>
        <p:txBody>
          <a:bodyPr/>
          <a:lstStyle/>
          <a:p>
            <a:endParaRPr lang="en-US"/>
          </a:p>
        </p:txBody>
      </p:sp>
      <p:sp>
        <p:nvSpPr>
          <p:cNvPr id="789561" name="Line 57"/>
          <p:cNvSpPr>
            <a:spLocks noChangeShapeType="1"/>
          </p:cNvSpPr>
          <p:nvPr/>
        </p:nvSpPr>
        <p:spPr bwMode="auto">
          <a:xfrm flipH="1">
            <a:off x="1828800" y="2133600"/>
            <a:ext cx="152400" cy="152400"/>
          </a:xfrm>
          <a:prstGeom prst="line">
            <a:avLst/>
          </a:prstGeom>
          <a:noFill/>
          <a:ln w="28575">
            <a:solidFill>
              <a:schemeClr val="accent1"/>
            </a:solidFill>
            <a:round/>
            <a:headEnd/>
            <a:tailEnd/>
          </a:ln>
          <a:effectLst/>
        </p:spPr>
        <p:txBody>
          <a:bodyPr/>
          <a:lstStyle/>
          <a:p>
            <a:endParaRPr lang="en-US"/>
          </a:p>
        </p:txBody>
      </p:sp>
      <p:sp>
        <p:nvSpPr>
          <p:cNvPr id="789562" name="Line 58"/>
          <p:cNvSpPr>
            <a:spLocks noChangeShapeType="1"/>
          </p:cNvSpPr>
          <p:nvPr/>
        </p:nvSpPr>
        <p:spPr bwMode="auto">
          <a:xfrm flipH="1">
            <a:off x="1828800" y="1752600"/>
            <a:ext cx="152400" cy="152400"/>
          </a:xfrm>
          <a:prstGeom prst="line">
            <a:avLst/>
          </a:prstGeom>
          <a:noFill/>
          <a:ln w="28575">
            <a:solidFill>
              <a:schemeClr val="accent1"/>
            </a:solidFill>
            <a:round/>
            <a:headEnd/>
            <a:tailEnd/>
          </a:ln>
          <a:effectLst/>
        </p:spPr>
        <p:txBody>
          <a:bodyPr/>
          <a:lstStyle/>
          <a:p>
            <a:endParaRPr lang="en-US"/>
          </a:p>
        </p:txBody>
      </p:sp>
      <p:sp>
        <p:nvSpPr>
          <p:cNvPr id="789563" name="Rectangle 59"/>
          <p:cNvSpPr>
            <a:spLocks noGrp="1" noChangeArrowheads="1"/>
          </p:cNvSpPr>
          <p:nvPr>
            <p:ph type="body" idx="1"/>
          </p:nvPr>
        </p:nvSpPr>
        <p:spPr>
          <a:xfrm>
            <a:off x="533400" y="914400"/>
            <a:ext cx="8153400" cy="369888"/>
          </a:xfrm>
        </p:spPr>
        <p:txBody>
          <a:bodyPr/>
          <a:lstStyle/>
          <a:p>
            <a:pPr>
              <a:buFont typeface="Symbol" pitchFamily="18" charset="2"/>
              <a:buNone/>
            </a:pPr>
            <a:r>
              <a:rPr lang="en-US"/>
              <a:t> </a:t>
            </a:r>
          </a:p>
        </p:txBody>
      </p:sp>
      <p:sp>
        <p:nvSpPr>
          <p:cNvPr id="789564" name="Rectangle 60"/>
          <p:cNvSpPr>
            <a:spLocks noChangeArrowheads="1"/>
          </p:cNvSpPr>
          <p:nvPr/>
        </p:nvSpPr>
        <p:spPr bwMode="auto">
          <a:xfrm>
            <a:off x="1371600" y="3851275"/>
            <a:ext cx="1066800" cy="228600"/>
          </a:xfrm>
          <a:prstGeom prst="rect">
            <a:avLst/>
          </a:prstGeom>
          <a:noFill/>
          <a:ln w="12700">
            <a:solidFill>
              <a:schemeClr val="tx1"/>
            </a:solidFill>
            <a:miter lim="800000"/>
            <a:headEnd/>
            <a:tailEnd/>
          </a:ln>
          <a:effectLst/>
        </p:spPr>
        <p:txBody>
          <a:bodyPr wrap="none" anchor="ctr"/>
          <a:lstStyle/>
          <a:p>
            <a:endParaRPr lang="en-US"/>
          </a:p>
        </p:txBody>
      </p:sp>
      <p:sp>
        <p:nvSpPr>
          <p:cNvPr id="789565" name="Rectangle 61"/>
          <p:cNvSpPr>
            <a:spLocks noChangeArrowheads="1"/>
          </p:cNvSpPr>
          <p:nvPr/>
        </p:nvSpPr>
        <p:spPr bwMode="auto">
          <a:xfrm>
            <a:off x="1752600" y="3851275"/>
            <a:ext cx="374650" cy="263525"/>
          </a:xfrm>
          <a:prstGeom prst="rect">
            <a:avLst/>
          </a:prstGeom>
          <a:noFill/>
          <a:ln w="12700">
            <a:noFill/>
            <a:miter lim="800000"/>
            <a:headEnd/>
            <a:tailEnd/>
          </a:ln>
          <a:effectLst/>
        </p:spPr>
        <p:txBody>
          <a:bodyPr wrap="none" lIns="63500" tIns="25400" rIns="63500" bIns="25400">
            <a:spAutoFit/>
          </a:bodyPr>
          <a:lstStyle/>
          <a:p>
            <a:r>
              <a:rPr lang="en-US" sz="1400"/>
              <a:t>PC</a:t>
            </a:r>
          </a:p>
        </p:txBody>
      </p:sp>
      <p:grpSp>
        <p:nvGrpSpPr>
          <p:cNvPr id="2" name="Group 62"/>
          <p:cNvGrpSpPr>
            <a:grpSpLocks/>
          </p:cNvGrpSpPr>
          <p:nvPr/>
        </p:nvGrpSpPr>
        <p:grpSpPr bwMode="auto">
          <a:xfrm>
            <a:off x="3352800" y="4724400"/>
            <a:ext cx="457200" cy="762000"/>
            <a:chOff x="1392" y="2880"/>
            <a:chExt cx="288" cy="480"/>
          </a:xfrm>
        </p:grpSpPr>
        <p:sp>
          <p:nvSpPr>
            <p:cNvPr id="789567" name="Line 63"/>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89568" name="Line 64"/>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89569" name="Line 65"/>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89570" name="Line 66"/>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89571" name="Line 67"/>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89572" name="Line 68"/>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89573" name="Line 69"/>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89574" name="Rectangle 70"/>
          <p:cNvSpPr>
            <a:spLocks noChangeArrowheads="1"/>
          </p:cNvSpPr>
          <p:nvPr/>
        </p:nvSpPr>
        <p:spPr bwMode="auto">
          <a:xfrm>
            <a:off x="3352800" y="4953000"/>
            <a:ext cx="473075" cy="263525"/>
          </a:xfrm>
          <a:prstGeom prst="rect">
            <a:avLst/>
          </a:prstGeom>
          <a:noFill/>
          <a:ln w="12700">
            <a:noFill/>
            <a:miter lim="800000"/>
            <a:headEnd/>
            <a:tailEnd/>
          </a:ln>
          <a:effectLst/>
        </p:spPr>
        <p:txBody>
          <a:bodyPr wrap="none" lIns="63500" tIns="25400" rIns="63500" bIns="25400">
            <a:spAutoFit/>
          </a:bodyPr>
          <a:lstStyle/>
          <a:p>
            <a:r>
              <a:rPr lang="en-US" sz="1400"/>
              <a:t>ALU</a:t>
            </a:r>
          </a:p>
        </p:txBody>
      </p:sp>
      <p:sp>
        <p:nvSpPr>
          <p:cNvPr id="789575" name="Line 71"/>
          <p:cNvSpPr>
            <a:spLocks noChangeShapeType="1"/>
          </p:cNvSpPr>
          <p:nvPr/>
        </p:nvSpPr>
        <p:spPr bwMode="auto">
          <a:xfrm flipV="1">
            <a:off x="3048000" y="487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576" name="Line 72"/>
          <p:cNvSpPr>
            <a:spLocks noChangeShapeType="1"/>
          </p:cNvSpPr>
          <p:nvPr/>
        </p:nvSpPr>
        <p:spPr bwMode="auto">
          <a:xfrm flipV="1">
            <a:off x="3048000" y="53340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577" name="Line 73"/>
          <p:cNvSpPr>
            <a:spLocks noChangeShapeType="1"/>
          </p:cNvSpPr>
          <p:nvPr/>
        </p:nvSpPr>
        <p:spPr bwMode="auto">
          <a:xfrm flipV="1">
            <a:off x="3810000" y="51054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578" name="Line 74"/>
          <p:cNvSpPr>
            <a:spLocks noChangeShapeType="1"/>
          </p:cNvSpPr>
          <p:nvPr/>
        </p:nvSpPr>
        <p:spPr bwMode="auto">
          <a:xfrm flipV="1">
            <a:off x="10668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579" name="Line 75"/>
          <p:cNvSpPr>
            <a:spLocks noChangeShapeType="1"/>
          </p:cNvSpPr>
          <p:nvPr/>
        </p:nvSpPr>
        <p:spPr bwMode="auto">
          <a:xfrm flipV="1">
            <a:off x="2438400" y="3927475"/>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580" name="Line 76"/>
          <p:cNvSpPr>
            <a:spLocks noChangeShapeType="1"/>
          </p:cNvSpPr>
          <p:nvPr/>
        </p:nvSpPr>
        <p:spPr bwMode="auto">
          <a:xfrm flipH="1">
            <a:off x="1066800" y="3851275"/>
            <a:ext cx="152400" cy="152400"/>
          </a:xfrm>
          <a:prstGeom prst="line">
            <a:avLst/>
          </a:prstGeom>
          <a:noFill/>
          <a:ln w="28575">
            <a:solidFill>
              <a:schemeClr val="accent1"/>
            </a:solidFill>
            <a:round/>
            <a:headEnd/>
            <a:tailEnd/>
          </a:ln>
          <a:effectLst/>
        </p:spPr>
        <p:txBody>
          <a:bodyPr/>
          <a:lstStyle/>
          <a:p>
            <a:endParaRPr lang="en-US"/>
          </a:p>
        </p:txBody>
      </p:sp>
      <p:sp>
        <p:nvSpPr>
          <p:cNvPr id="789581" name="Line 77"/>
          <p:cNvSpPr>
            <a:spLocks noChangeShapeType="1"/>
          </p:cNvSpPr>
          <p:nvPr/>
        </p:nvSpPr>
        <p:spPr bwMode="auto">
          <a:xfrm flipH="1">
            <a:off x="2514600" y="3851275"/>
            <a:ext cx="152400" cy="152400"/>
          </a:xfrm>
          <a:prstGeom prst="line">
            <a:avLst/>
          </a:prstGeom>
          <a:noFill/>
          <a:ln w="28575">
            <a:solidFill>
              <a:schemeClr val="accent1"/>
            </a:solidFill>
            <a:round/>
            <a:headEnd/>
            <a:tailEnd/>
          </a:ln>
          <a:effectLst/>
        </p:spPr>
        <p:txBody>
          <a:bodyPr/>
          <a:lstStyle/>
          <a:p>
            <a:endParaRPr lang="en-US"/>
          </a:p>
        </p:txBody>
      </p:sp>
      <p:sp>
        <p:nvSpPr>
          <p:cNvPr id="789582" name="Line 78"/>
          <p:cNvSpPr>
            <a:spLocks noChangeShapeType="1"/>
          </p:cNvSpPr>
          <p:nvPr/>
        </p:nvSpPr>
        <p:spPr bwMode="auto">
          <a:xfrm flipH="1">
            <a:off x="3810000" y="5029200"/>
            <a:ext cx="152400" cy="152400"/>
          </a:xfrm>
          <a:prstGeom prst="line">
            <a:avLst/>
          </a:prstGeom>
          <a:noFill/>
          <a:ln w="28575">
            <a:solidFill>
              <a:schemeClr val="accent1"/>
            </a:solidFill>
            <a:round/>
            <a:headEnd/>
            <a:tailEnd/>
          </a:ln>
          <a:effectLst/>
        </p:spPr>
        <p:txBody>
          <a:bodyPr/>
          <a:lstStyle/>
          <a:p>
            <a:endParaRPr lang="en-US"/>
          </a:p>
        </p:txBody>
      </p:sp>
      <p:sp>
        <p:nvSpPr>
          <p:cNvPr id="789583" name="Line 79"/>
          <p:cNvSpPr>
            <a:spLocks noChangeShapeType="1"/>
          </p:cNvSpPr>
          <p:nvPr/>
        </p:nvSpPr>
        <p:spPr bwMode="auto">
          <a:xfrm flipH="1">
            <a:off x="3048000" y="4800600"/>
            <a:ext cx="152400" cy="152400"/>
          </a:xfrm>
          <a:prstGeom prst="line">
            <a:avLst/>
          </a:prstGeom>
          <a:noFill/>
          <a:ln w="28575">
            <a:solidFill>
              <a:schemeClr val="accent1"/>
            </a:solidFill>
            <a:round/>
            <a:headEnd/>
            <a:tailEnd/>
          </a:ln>
          <a:effectLst/>
        </p:spPr>
        <p:txBody>
          <a:bodyPr/>
          <a:lstStyle/>
          <a:p>
            <a:endParaRPr lang="en-US"/>
          </a:p>
        </p:txBody>
      </p:sp>
      <p:sp>
        <p:nvSpPr>
          <p:cNvPr id="789584" name="Line 80"/>
          <p:cNvSpPr>
            <a:spLocks noChangeShapeType="1"/>
          </p:cNvSpPr>
          <p:nvPr/>
        </p:nvSpPr>
        <p:spPr bwMode="auto">
          <a:xfrm flipH="1">
            <a:off x="3048000" y="5257800"/>
            <a:ext cx="152400" cy="152400"/>
          </a:xfrm>
          <a:prstGeom prst="line">
            <a:avLst/>
          </a:prstGeom>
          <a:noFill/>
          <a:ln w="28575">
            <a:solidFill>
              <a:schemeClr val="accent1"/>
            </a:solidFill>
            <a:round/>
            <a:headEnd/>
            <a:tailEnd/>
          </a:ln>
          <a:effectLst/>
        </p:spPr>
        <p:txBody>
          <a:bodyPr/>
          <a:lstStyle/>
          <a:p>
            <a:endParaRPr lang="en-US"/>
          </a:p>
        </p:txBody>
      </p:sp>
      <p:sp>
        <p:nvSpPr>
          <p:cNvPr id="789585" name="Rectangle 81"/>
          <p:cNvSpPr>
            <a:spLocks noChangeArrowheads="1"/>
          </p:cNvSpPr>
          <p:nvPr/>
        </p:nvSpPr>
        <p:spPr bwMode="auto">
          <a:xfrm>
            <a:off x="10668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86" name="Rectangle 82"/>
          <p:cNvSpPr>
            <a:spLocks noChangeArrowheads="1"/>
          </p:cNvSpPr>
          <p:nvPr/>
        </p:nvSpPr>
        <p:spPr bwMode="auto">
          <a:xfrm>
            <a:off x="2514600" y="3927475"/>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87" name="Rectangle 83"/>
          <p:cNvSpPr>
            <a:spLocks noChangeArrowheads="1"/>
          </p:cNvSpPr>
          <p:nvPr/>
        </p:nvSpPr>
        <p:spPr bwMode="auto">
          <a:xfrm>
            <a:off x="3810000" y="51054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88" name="Rectangle 84"/>
          <p:cNvSpPr>
            <a:spLocks noChangeArrowheads="1"/>
          </p:cNvSpPr>
          <p:nvPr/>
        </p:nvSpPr>
        <p:spPr bwMode="auto">
          <a:xfrm>
            <a:off x="3048000" y="48768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89" name="Rectangle 85"/>
          <p:cNvSpPr>
            <a:spLocks noChangeArrowheads="1"/>
          </p:cNvSpPr>
          <p:nvPr/>
        </p:nvSpPr>
        <p:spPr bwMode="auto">
          <a:xfrm>
            <a:off x="3048000" y="53340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590" name="Line 86"/>
          <p:cNvSpPr>
            <a:spLocks noChangeShapeType="1"/>
          </p:cNvSpPr>
          <p:nvPr/>
        </p:nvSpPr>
        <p:spPr bwMode="auto">
          <a:xfrm>
            <a:off x="5562600" y="4953000"/>
            <a:ext cx="1600200" cy="0"/>
          </a:xfrm>
          <a:prstGeom prst="line">
            <a:avLst/>
          </a:prstGeom>
          <a:noFill/>
          <a:ln w="12700">
            <a:solidFill>
              <a:schemeClr val="tx1"/>
            </a:solidFill>
            <a:round/>
            <a:headEnd/>
            <a:tailEnd/>
          </a:ln>
          <a:effectLst/>
        </p:spPr>
        <p:txBody>
          <a:bodyPr/>
          <a:lstStyle/>
          <a:p>
            <a:endParaRPr lang="en-US"/>
          </a:p>
        </p:txBody>
      </p:sp>
      <p:sp>
        <p:nvSpPr>
          <p:cNvPr id="789591" name="Line 87"/>
          <p:cNvSpPr>
            <a:spLocks noChangeShapeType="1"/>
          </p:cNvSpPr>
          <p:nvPr/>
        </p:nvSpPr>
        <p:spPr bwMode="auto">
          <a:xfrm>
            <a:off x="5562600" y="4724400"/>
            <a:ext cx="1600200" cy="0"/>
          </a:xfrm>
          <a:prstGeom prst="line">
            <a:avLst/>
          </a:prstGeom>
          <a:noFill/>
          <a:ln w="12700">
            <a:solidFill>
              <a:schemeClr val="tx1"/>
            </a:solidFill>
            <a:round/>
            <a:headEnd/>
            <a:tailEnd/>
          </a:ln>
          <a:effectLst/>
        </p:spPr>
        <p:txBody>
          <a:bodyPr/>
          <a:lstStyle/>
          <a:p>
            <a:endParaRPr lang="en-US"/>
          </a:p>
        </p:txBody>
      </p:sp>
      <p:sp>
        <p:nvSpPr>
          <p:cNvPr id="789592" name="Line 88"/>
          <p:cNvSpPr>
            <a:spLocks noChangeShapeType="1"/>
          </p:cNvSpPr>
          <p:nvPr/>
        </p:nvSpPr>
        <p:spPr bwMode="auto">
          <a:xfrm flipV="1">
            <a:off x="6324600" y="4495800"/>
            <a:ext cx="0" cy="685800"/>
          </a:xfrm>
          <a:prstGeom prst="line">
            <a:avLst/>
          </a:prstGeom>
          <a:noFill/>
          <a:ln w="12700">
            <a:solidFill>
              <a:schemeClr val="tx1"/>
            </a:solidFill>
            <a:round/>
            <a:headEnd/>
            <a:tailEnd/>
          </a:ln>
          <a:effectLst/>
        </p:spPr>
        <p:txBody>
          <a:bodyPr/>
          <a:lstStyle/>
          <a:p>
            <a:endParaRPr lang="en-US"/>
          </a:p>
        </p:txBody>
      </p:sp>
      <p:sp>
        <p:nvSpPr>
          <p:cNvPr id="789593" name="Line 89"/>
          <p:cNvSpPr>
            <a:spLocks noChangeShapeType="1"/>
          </p:cNvSpPr>
          <p:nvPr/>
        </p:nvSpPr>
        <p:spPr bwMode="auto">
          <a:xfrm flipV="1">
            <a:off x="6705600" y="4495800"/>
            <a:ext cx="0" cy="685800"/>
          </a:xfrm>
          <a:prstGeom prst="line">
            <a:avLst/>
          </a:prstGeom>
          <a:noFill/>
          <a:ln w="12700">
            <a:solidFill>
              <a:schemeClr val="tx1"/>
            </a:solidFill>
            <a:round/>
            <a:headEnd/>
            <a:tailEnd/>
          </a:ln>
          <a:effectLst/>
        </p:spPr>
        <p:txBody>
          <a:bodyPr/>
          <a:lstStyle/>
          <a:p>
            <a:endParaRPr lang="en-US"/>
          </a:p>
        </p:txBody>
      </p:sp>
      <p:sp>
        <p:nvSpPr>
          <p:cNvPr id="789594" name="Line 90"/>
          <p:cNvSpPr>
            <a:spLocks noChangeShapeType="1"/>
          </p:cNvSpPr>
          <p:nvPr/>
        </p:nvSpPr>
        <p:spPr bwMode="auto">
          <a:xfrm flipV="1">
            <a:off x="5943600" y="4495800"/>
            <a:ext cx="0" cy="685800"/>
          </a:xfrm>
          <a:prstGeom prst="line">
            <a:avLst/>
          </a:prstGeom>
          <a:noFill/>
          <a:ln w="12700">
            <a:solidFill>
              <a:schemeClr val="tx1"/>
            </a:solidFill>
            <a:round/>
            <a:headEnd/>
            <a:tailEnd/>
          </a:ln>
          <a:effectLst/>
        </p:spPr>
        <p:txBody>
          <a:bodyPr/>
          <a:lstStyle/>
          <a:p>
            <a:endParaRPr lang="en-US"/>
          </a:p>
        </p:txBody>
      </p:sp>
      <p:sp>
        <p:nvSpPr>
          <p:cNvPr id="789595" name="Line 91"/>
          <p:cNvSpPr>
            <a:spLocks noChangeShapeType="1"/>
          </p:cNvSpPr>
          <p:nvPr/>
        </p:nvSpPr>
        <p:spPr bwMode="auto">
          <a:xfrm flipV="1">
            <a:off x="5943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789596" name="Line 92"/>
          <p:cNvSpPr>
            <a:spLocks noChangeShapeType="1"/>
          </p:cNvSpPr>
          <p:nvPr/>
        </p:nvSpPr>
        <p:spPr bwMode="auto">
          <a:xfrm flipV="1">
            <a:off x="6324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789597" name="Line 93"/>
          <p:cNvSpPr>
            <a:spLocks noChangeShapeType="1"/>
          </p:cNvSpPr>
          <p:nvPr/>
        </p:nvSpPr>
        <p:spPr bwMode="auto">
          <a:xfrm flipV="1">
            <a:off x="6705600" y="4191000"/>
            <a:ext cx="0" cy="304800"/>
          </a:xfrm>
          <a:prstGeom prst="line">
            <a:avLst/>
          </a:prstGeom>
          <a:noFill/>
          <a:ln w="12700" cap="rnd">
            <a:solidFill>
              <a:schemeClr val="tx1"/>
            </a:solidFill>
            <a:prstDash val="sysDot"/>
            <a:round/>
            <a:headEnd/>
            <a:tailEnd/>
          </a:ln>
          <a:effectLst/>
        </p:spPr>
        <p:txBody>
          <a:bodyPr/>
          <a:lstStyle/>
          <a:p>
            <a:endParaRPr lang="en-US"/>
          </a:p>
        </p:txBody>
      </p:sp>
      <p:sp>
        <p:nvSpPr>
          <p:cNvPr id="789598" name="Rectangle 94"/>
          <p:cNvSpPr>
            <a:spLocks noChangeArrowheads="1"/>
          </p:cNvSpPr>
          <p:nvPr/>
        </p:nvSpPr>
        <p:spPr bwMode="auto">
          <a:xfrm>
            <a:off x="5638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t>0</a:t>
            </a:r>
          </a:p>
        </p:txBody>
      </p:sp>
      <p:sp>
        <p:nvSpPr>
          <p:cNvPr id="789599" name="Rectangle 95"/>
          <p:cNvSpPr>
            <a:spLocks noChangeArrowheads="1"/>
          </p:cNvSpPr>
          <p:nvPr/>
        </p:nvSpPr>
        <p:spPr bwMode="auto">
          <a:xfrm>
            <a:off x="6019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t>1</a:t>
            </a:r>
          </a:p>
        </p:txBody>
      </p:sp>
      <p:sp>
        <p:nvSpPr>
          <p:cNvPr id="789600" name="Rectangle 96"/>
          <p:cNvSpPr>
            <a:spLocks noChangeArrowheads="1"/>
          </p:cNvSpPr>
          <p:nvPr/>
        </p:nvSpPr>
        <p:spPr bwMode="auto">
          <a:xfrm>
            <a:off x="6400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t>2</a:t>
            </a:r>
          </a:p>
        </p:txBody>
      </p:sp>
      <p:sp>
        <p:nvSpPr>
          <p:cNvPr id="789601" name="Rectangle 97"/>
          <p:cNvSpPr>
            <a:spLocks noChangeArrowheads="1"/>
          </p:cNvSpPr>
          <p:nvPr/>
        </p:nvSpPr>
        <p:spPr bwMode="auto">
          <a:xfrm>
            <a:off x="6781800" y="4953000"/>
            <a:ext cx="225425" cy="263525"/>
          </a:xfrm>
          <a:prstGeom prst="rect">
            <a:avLst/>
          </a:prstGeom>
          <a:noFill/>
          <a:ln w="12700">
            <a:noFill/>
            <a:miter lim="800000"/>
            <a:headEnd/>
            <a:tailEnd/>
          </a:ln>
          <a:effectLst/>
        </p:spPr>
        <p:txBody>
          <a:bodyPr wrap="none" lIns="63500" tIns="25400" rIns="63500" bIns="25400">
            <a:spAutoFit/>
          </a:bodyPr>
          <a:lstStyle/>
          <a:p>
            <a:r>
              <a:rPr lang="en-US" sz="1400"/>
              <a:t>3</a:t>
            </a:r>
          </a:p>
        </p:txBody>
      </p:sp>
      <p:sp>
        <p:nvSpPr>
          <p:cNvPr id="789602" name="Rectangle 98"/>
          <p:cNvSpPr>
            <a:spLocks noChangeArrowheads="1"/>
          </p:cNvSpPr>
          <p:nvPr/>
        </p:nvSpPr>
        <p:spPr bwMode="auto">
          <a:xfrm>
            <a:off x="6781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t>7</a:t>
            </a:r>
          </a:p>
        </p:txBody>
      </p:sp>
      <p:sp>
        <p:nvSpPr>
          <p:cNvPr id="789603" name="Rectangle 99"/>
          <p:cNvSpPr>
            <a:spLocks noChangeArrowheads="1"/>
          </p:cNvSpPr>
          <p:nvPr/>
        </p:nvSpPr>
        <p:spPr bwMode="auto">
          <a:xfrm>
            <a:off x="6400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t>6</a:t>
            </a:r>
          </a:p>
        </p:txBody>
      </p:sp>
      <p:sp>
        <p:nvSpPr>
          <p:cNvPr id="789604" name="Rectangle 100"/>
          <p:cNvSpPr>
            <a:spLocks noChangeArrowheads="1"/>
          </p:cNvSpPr>
          <p:nvPr/>
        </p:nvSpPr>
        <p:spPr bwMode="auto">
          <a:xfrm>
            <a:off x="6019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t>5</a:t>
            </a:r>
          </a:p>
        </p:txBody>
      </p:sp>
      <p:sp>
        <p:nvSpPr>
          <p:cNvPr id="789605" name="Rectangle 101"/>
          <p:cNvSpPr>
            <a:spLocks noChangeArrowheads="1"/>
          </p:cNvSpPr>
          <p:nvPr/>
        </p:nvSpPr>
        <p:spPr bwMode="auto">
          <a:xfrm>
            <a:off x="5638800" y="4724400"/>
            <a:ext cx="225425" cy="263525"/>
          </a:xfrm>
          <a:prstGeom prst="rect">
            <a:avLst/>
          </a:prstGeom>
          <a:noFill/>
          <a:ln w="12700">
            <a:noFill/>
            <a:miter lim="800000"/>
            <a:headEnd/>
            <a:tailEnd/>
          </a:ln>
          <a:effectLst/>
        </p:spPr>
        <p:txBody>
          <a:bodyPr wrap="none" lIns="63500" tIns="25400" rIns="63500" bIns="25400">
            <a:spAutoFit/>
          </a:bodyPr>
          <a:lstStyle/>
          <a:p>
            <a:r>
              <a:rPr lang="en-US" sz="1400"/>
              <a:t>4</a:t>
            </a:r>
          </a:p>
        </p:txBody>
      </p:sp>
      <p:sp>
        <p:nvSpPr>
          <p:cNvPr id="789606" name="Rectangle 102"/>
          <p:cNvSpPr>
            <a:spLocks noChangeArrowheads="1"/>
          </p:cNvSpPr>
          <p:nvPr/>
        </p:nvSpPr>
        <p:spPr bwMode="auto">
          <a:xfrm>
            <a:off x="5257800" y="5638800"/>
            <a:ext cx="1141413" cy="476250"/>
          </a:xfrm>
          <a:prstGeom prst="rect">
            <a:avLst/>
          </a:prstGeom>
          <a:noFill/>
          <a:ln w="12700">
            <a:noFill/>
            <a:miter lim="800000"/>
            <a:headEnd/>
            <a:tailEnd/>
          </a:ln>
          <a:effectLst/>
        </p:spPr>
        <p:txBody>
          <a:bodyPr wrap="none" lIns="63500" tIns="25400" rIns="63500" bIns="25400">
            <a:spAutoFit/>
          </a:bodyPr>
          <a:lstStyle/>
          <a:p>
            <a:r>
              <a:rPr lang="en-US" sz="1400"/>
              <a:t>byte address</a:t>
            </a:r>
          </a:p>
          <a:p>
            <a:r>
              <a:rPr lang="en-US" sz="1400"/>
              <a:t>(big Endian)</a:t>
            </a:r>
          </a:p>
        </p:txBody>
      </p:sp>
      <p:cxnSp>
        <p:nvCxnSpPr>
          <p:cNvPr id="789607" name="AutoShape 103"/>
          <p:cNvCxnSpPr>
            <a:cxnSpLocks noChangeShapeType="1"/>
            <a:stCxn id="789606" idx="0"/>
            <a:endCxn id="789599" idx="1"/>
          </p:cNvCxnSpPr>
          <p:nvPr/>
        </p:nvCxnSpPr>
        <p:spPr bwMode="auto">
          <a:xfrm rot="16200000">
            <a:off x="5647531" y="5266532"/>
            <a:ext cx="554037" cy="190500"/>
          </a:xfrm>
          <a:prstGeom prst="curvedConnector2">
            <a:avLst/>
          </a:prstGeom>
          <a:noFill/>
          <a:ln w="12700">
            <a:solidFill>
              <a:schemeClr val="accent1"/>
            </a:solidFill>
            <a:round/>
            <a:headEnd/>
            <a:tailEnd type="triangle" w="med" len="med"/>
          </a:ln>
          <a:effectLst/>
        </p:spPr>
      </p:cxnSp>
      <p:grpSp>
        <p:nvGrpSpPr>
          <p:cNvPr id="3" name="Group 104"/>
          <p:cNvGrpSpPr>
            <a:grpSpLocks/>
          </p:cNvGrpSpPr>
          <p:nvPr/>
        </p:nvGrpSpPr>
        <p:grpSpPr bwMode="auto">
          <a:xfrm>
            <a:off x="685800" y="4343400"/>
            <a:ext cx="1938338" cy="992188"/>
            <a:chOff x="432" y="2736"/>
            <a:chExt cx="1221" cy="625"/>
          </a:xfrm>
        </p:grpSpPr>
        <p:sp>
          <p:nvSpPr>
            <p:cNvPr id="789609" name="Oval 105"/>
            <p:cNvSpPr>
              <a:spLocks noChangeArrowheads="1"/>
            </p:cNvSpPr>
            <p:nvPr/>
          </p:nvSpPr>
          <p:spPr bwMode="auto">
            <a:xfrm>
              <a:off x="672" y="2736"/>
              <a:ext cx="624" cy="288"/>
            </a:xfrm>
            <a:prstGeom prst="ellipse">
              <a:avLst/>
            </a:prstGeom>
            <a:noFill/>
            <a:ln w="12700">
              <a:solidFill>
                <a:schemeClr val="tx1"/>
              </a:solidFill>
              <a:round/>
              <a:headEnd/>
              <a:tailEnd/>
            </a:ln>
            <a:effectLst/>
          </p:spPr>
          <p:txBody>
            <a:bodyPr wrap="none" anchor="ctr"/>
            <a:lstStyle/>
            <a:p>
              <a:endParaRPr lang="en-US"/>
            </a:p>
          </p:txBody>
        </p:sp>
        <p:sp>
          <p:nvSpPr>
            <p:cNvPr id="789610" name="Text Box 106"/>
            <p:cNvSpPr txBox="1">
              <a:spLocks noChangeArrowheads="1"/>
            </p:cNvSpPr>
            <p:nvPr/>
          </p:nvSpPr>
          <p:spPr bwMode="auto">
            <a:xfrm>
              <a:off x="624" y="2736"/>
              <a:ext cx="720" cy="326"/>
            </a:xfrm>
            <a:prstGeom prst="rect">
              <a:avLst/>
            </a:prstGeom>
            <a:noFill/>
            <a:ln w="12700">
              <a:noFill/>
              <a:miter lim="800000"/>
              <a:headEnd/>
              <a:tailEnd/>
            </a:ln>
            <a:effectLst/>
          </p:spPr>
          <p:txBody>
            <a:bodyPr>
              <a:spAutoFit/>
            </a:bodyPr>
            <a:lstStyle/>
            <a:p>
              <a:pPr algn="ctr"/>
              <a:r>
                <a:rPr lang="en-US" sz="1400">
                  <a:solidFill>
                    <a:schemeClr val="accent1"/>
                  </a:solidFill>
                </a:rPr>
                <a:t>Fetch</a:t>
              </a:r>
            </a:p>
            <a:p>
              <a:pPr algn="ctr"/>
              <a:r>
                <a:rPr lang="en-US" sz="1400">
                  <a:solidFill>
                    <a:schemeClr val="accent1"/>
                  </a:solidFill>
                </a:rPr>
                <a:t>PC = PC+4</a:t>
              </a:r>
            </a:p>
          </p:txBody>
        </p:sp>
        <p:sp>
          <p:nvSpPr>
            <p:cNvPr id="789611" name="Oval 107"/>
            <p:cNvSpPr>
              <a:spLocks noChangeArrowheads="1"/>
            </p:cNvSpPr>
            <p:nvPr/>
          </p:nvSpPr>
          <p:spPr bwMode="auto">
            <a:xfrm>
              <a:off x="1196" y="3148"/>
              <a:ext cx="364" cy="212"/>
            </a:xfrm>
            <a:prstGeom prst="ellipse">
              <a:avLst/>
            </a:prstGeom>
            <a:noFill/>
            <a:ln w="12700">
              <a:solidFill>
                <a:schemeClr val="tx1"/>
              </a:solidFill>
              <a:round/>
              <a:headEnd/>
              <a:tailEnd/>
            </a:ln>
            <a:effectLst/>
          </p:spPr>
          <p:txBody>
            <a:bodyPr wrap="none" anchor="ctr"/>
            <a:lstStyle/>
            <a:p>
              <a:endParaRPr lang="en-US"/>
            </a:p>
          </p:txBody>
        </p:sp>
        <p:sp>
          <p:nvSpPr>
            <p:cNvPr id="789612" name="Text Box 108"/>
            <p:cNvSpPr txBox="1">
              <a:spLocks noChangeArrowheads="1"/>
            </p:cNvSpPr>
            <p:nvPr/>
          </p:nvSpPr>
          <p:spPr bwMode="auto">
            <a:xfrm>
              <a:off x="1152" y="3168"/>
              <a:ext cx="501" cy="192"/>
            </a:xfrm>
            <a:prstGeom prst="rect">
              <a:avLst/>
            </a:prstGeom>
            <a:noFill/>
            <a:ln w="12700">
              <a:noFill/>
              <a:miter lim="800000"/>
              <a:headEnd/>
              <a:tailEnd/>
            </a:ln>
            <a:effectLst/>
          </p:spPr>
          <p:txBody>
            <a:bodyPr wrap="none">
              <a:spAutoFit/>
            </a:bodyPr>
            <a:lstStyle/>
            <a:p>
              <a:r>
                <a:rPr lang="en-US" sz="1400">
                  <a:solidFill>
                    <a:schemeClr val="accent1"/>
                  </a:solidFill>
                </a:rPr>
                <a:t>Decode</a:t>
              </a:r>
            </a:p>
          </p:txBody>
        </p:sp>
        <p:sp>
          <p:nvSpPr>
            <p:cNvPr id="789613" name="Oval 109"/>
            <p:cNvSpPr>
              <a:spLocks noChangeArrowheads="1"/>
            </p:cNvSpPr>
            <p:nvPr/>
          </p:nvSpPr>
          <p:spPr bwMode="auto">
            <a:xfrm>
              <a:off x="480" y="3148"/>
              <a:ext cx="338" cy="212"/>
            </a:xfrm>
            <a:prstGeom prst="ellipse">
              <a:avLst/>
            </a:prstGeom>
            <a:noFill/>
            <a:ln w="12700">
              <a:solidFill>
                <a:schemeClr val="tx1"/>
              </a:solidFill>
              <a:round/>
              <a:headEnd/>
              <a:tailEnd/>
            </a:ln>
            <a:effectLst/>
          </p:spPr>
          <p:txBody>
            <a:bodyPr wrap="none" anchor="ctr"/>
            <a:lstStyle/>
            <a:p>
              <a:endParaRPr lang="en-US"/>
            </a:p>
          </p:txBody>
        </p:sp>
        <p:sp>
          <p:nvSpPr>
            <p:cNvPr id="789614" name="Text Box 110"/>
            <p:cNvSpPr txBox="1">
              <a:spLocks noChangeArrowheads="1"/>
            </p:cNvSpPr>
            <p:nvPr/>
          </p:nvSpPr>
          <p:spPr bwMode="auto">
            <a:xfrm>
              <a:off x="432" y="3168"/>
              <a:ext cx="365" cy="192"/>
            </a:xfrm>
            <a:prstGeom prst="rect">
              <a:avLst/>
            </a:prstGeom>
            <a:noFill/>
            <a:ln w="12700">
              <a:noFill/>
              <a:miter lim="800000"/>
              <a:headEnd/>
              <a:tailEnd/>
            </a:ln>
            <a:effectLst/>
          </p:spPr>
          <p:txBody>
            <a:bodyPr wrap="none">
              <a:spAutoFit/>
            </a:bodyPr>
            <a:lstStyle/>
            <a:p>
              <a:r>
                <a:rPr lang="en-US" sz="1400">
                  <a:solidFill>
                    <a:schemeClr val="accent1"/>
                  </a:solidFill>
                </a:rPr>
                <a:t>Exec</a:t>
              </a:r>
            </a:p>
          </p:txBody>
        </p:sp>
        <p:cxnSp>
          <p:nvCxnSpPr>
            <p:cNvPr id="789615" name="AutoShape 111"/>
            <p:cNvCxnSpPr>
              <a:cxnSpLocks noChangeShapeType="1"/>
              <a:stCxn id="789609" idx="6"/>
              <a:endCxn id="789611" idx="0"/>
            </p:cNvCxnSpPr>
            <p:nvPr/>
          </p:nvCxnSpPr>
          <p:spPr bwMode="auto">
            <a:xfrm>
              <a:off x="1296" y="2880"/>
              <a:ext cx="82" cy="268"/>
            </a:xfrm>
            <a:prstGeom prst="curvedConnector2">
              <a:avLst/>
            </a:prstGeom>
            <a:noFill/>
            <a:ln w="12700">
              <a:solidFill>
                <a:schemeClr val="tx1"/>
              </a:solidFill>
              <a:round/>
              <a:headEnd/>
              <a:tailEnd type="triangle" w="med" len="med"/>
            </a:ln>
            <a:effectLst/>
          </p:spPr>
        </p:cxnSp>
        <p:cxnSp>
          <p:nvCxnSpPr>
            <p:cNvPr id="789616" name="AutoShape 112"/>
            <p:cNvCxnSpPr>
              <a:cxnSpLocks noChangeShapeType="1"/>
              <a:stCxn id="789611" idx="4"/>
              <a:endCxn id="789613" idx="4"/>
            </p:cNvCxnSpPr>
            <p:nvPr/>
          </p:nvCxnSpPr>
          <p:spPr bwMode="auto">
            <a:xfrm rot="5400000">
              <a:off x="1013" y="2996"/>
              <a:ext cx="1" cy="729"/>
            </a:xfrm>
            <a:prstGeom prst="curvedConnector3">
              <a:avLst>
                <a:gd name="adj1" fmla="val 14400000"/>
              </a:avLst>
            </a:prstGeom>
            <a:noFill/>
            <a:ln w="12700">
              <a:solidFill>
                <a:schemeClr val="tx1"/>
              </a:solidFill>
              <a:round/>
              <a:headEnd/>
              <a:tailEnd type="triangle" w="med" len="med"/>
            </a:ln>
            <a:effectLst/>
          </p:spPr>
        </p:cxnSp>
        <p:cxnSp>
          <p:nvCxnSpPr>
            <p:cNvPr id="789617" name="AutoShape 113"/>
            <p:cNvCxnSpPr>
              <a:cxnSpLocks noChangeShapeType="1"/>
              <a:stCxn id="789613" idx="0"/>
              <a:endCxn id="789609" idx="2"/>
            </p:cNvCxnSpPr>
            <p:nvPr/>
          </p:nvCxnSpPr>
          <p:spPr bwMode="auto">
            <a:xfrm rot="16200000">
              <a:off x="527" y="3002"/>
              <a:ext cx="268" cy="23"/>
            </a:xfrm>
            <a:prstGeom prst="curvedConnector2">
              <a:avLst/>
            </a:prstGeom>
            <a:noFill/>
            <a:ln w="12700">
              <a:solidFill>
                <a:schemeClr val="tx1"/>
              </a:solidFill>
              <a:round/>
              <a:headEnd/>
              <a:tailEnd type="triangle" w="med" len="med"/>
            </a:ln>
            <a:effectLst/>
          </p:spPr>
        </p:cxnSp>
      </p:grpSp>
      <p:grpSp>
        <p:nvGrpSpPr>
          <p:cNvPr id="4" name="Group 114"/>
          <p:cNvGrpSpPr>
            <a:grpSpLocks/>
          </p:cNvGrpSpPr>
          <p:nvPr/>
        </p:nvGrpSpPr>
        <p:grpSpPr bwMode="auto">
          <a:xfrm>
            <a:off x="2743200" y="3733800"/>
            <a:ext cx="457200" cy="762000"/>
            <a:chOff x="1392" y="2880"/>
            <a:chExt cx="288" cy="480"/>
          </a:xfrm>
        </p:grpSpPr>
        <p:sp>
          <p:nvSpPr>
            <p:cNvPr id="789619" name="Line 115"/>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89620" name="Line 116"/>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89621" name="Line 117"/>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89622" name="Line 118"/>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89623" name="Line 119"/>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89624" name="Line 120"/>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89625" name="Line 121"/>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89626" name="Rectangle 122"/>
          <p:cNvSpPr>
            <a:spLocks noChangeArrowheads="1"/>
          </p:cNvSpPr>
          <p:nvPr/>
        </p:nvSpPr>
        <p:spPr bwMode="auto">
          <a:xfrm>
            <a:off x="2743200" y="3962400"/>
            <a:ext cx="442913" cy="263525"/>
          </a:xfrm>
          <a:prstGeom prst="rect">
            <a:avLst/>
          </a:prstGeom>
          <a:noFill/>
          <a:ln w="12700">
            <a:noFill/>
            <a:miter lim="800000"/>
            <a:headEnd/>
            <a:tailEnd/>
          </a:ln>
          <a:effectLst/>
        </p:spPr>
        <p:txBody>
          <a:bodyPr wrap="none" lIns="63500" tIns="25400" rIns="63500" bIns="25400">
            <a:spAutoFit/>
          </a:bodyPr>
          <a:lstStyle/>
          <a:p>
            <a:r>
              <a:rPr lang="en-US" sz="1400"/>
              <a:t>Add</a:t>
            </a:r>
          </a:p>
        </p:txBody>
      </p:sp>
      <p:sp>
        <p:nvSpPr>
          <p:cNvPr id="789627" name="Line 123"/>
          <p:cNvSpPr>
            <a:spLocks noChangeShapeType="1"/>
          </p:cNvSpPr>
          <p:nvPr/>
        </p:nvSpPr>
        <p:spPr bwMode="auto">
          <a:xfrm flipV="1">
            <a:off x="2438400" y="4384675"/>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628" name="Line 124"/>
          <p:cNvSpPr>
            <a:spLocks noChangeShapeType="1"/>
          </p:cNvSpPr>
          <p:nvPr/>
        </p:nvSpPr>
        <p:spPr bwMode="auto">
          <a:xfrm flipV="1">
            <a:off x="3200400" y="4114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629" name="Line 125"/>
          <p:cNvSpPr>
            <a:spLocks noChangeShapeType="1"/>
          </p:cNvSpPr>
          <p:nvPr/>
        </p:nvSpPr>
        <p:spPr bwMode="auto">
          <a:xfrm flipH="1">
            <a:off x="3200400" y="4038600"/>
            <a:ext cx="152400" cy="152400"/>
          </a:xfrm>
          <a:prstGeom prst="line">
            <a:avLst/>
          </a:prstGeom>
          <a:noFill/>
          <a:ln w="28575">
            <a:solidFill>
              <a:schemeClr val="accent1"/>
            </a:solidFill>
            <a:round/>
            <a:headEnd/>
            <a:tailEnd/>
          </a:ln>
          <a:effectLst/>
        </p:spPr>
        <p:txBody>
          <a:bodyPr/>
          <a:lstStyle/>
          <a:p>
            <a:endParaRPr lang="en-US"/>
          </a:p>
        </p:txBody>
      </p:sp>
      <p:sp>
        <p:nvSpPr>
          <p:cNvPr id="789630" name="Line 126"/>
          <p:cNvSpPr>
            <a:spLocks noChangeShapeType="1"/>
          </p:cNvSpPr>
          <p:nvPr/>
        </p:nvSpPr>
        <p:spPr bwMode="auto">
          <a:xfrm flipH="1">
            <a:off x="2438400" y="4308475"/>
            <a:ext cx="152400" cy="152400"/>
          </a:xfrm>
          <a:prstGeom prst="line">
            <a:avLst/>
          </a:prstGeom>
          <a:noFill/>
          <a:ln w="28575">
            <a:solidFill>
              <a:schemeClr val="accent1"/>
            </a:solidFill>
            <a:round/>
            <a:headEnd/>
            <a:tailEnd/>
          </a:ln>
          <a:effectLst/>
        </p:spPr>
        <p:txBody>
          <a:bodyPr/>
          <a:lstStyle/>
          <a:p>
            <a:endParaRPr lang="en-US"/>
          </a:p>
        </p:txBody>
      </p:sp>
      <p:sp>
        <p:nvSpPr>
          <p:cNvPr id="789631" name="Rectangle 127"/>
          <p:cNvSpPr>
            <a:spLocks noChangeArrowheads="1"/>
          </p:cNvSpPr>
          <p:nvPr/>
        </p:nvSpPr>
        <p:spPr bwMode="auto">
          <a:xfrm>
            <a:off x="3200400" y="41148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632" name="Rectangle 128"/>
          <p:cNvSpPr>
            <a:spLocks noChangeArrowheads="1"/>
          </p:cNvSpPr>
          <p:nvPr/>
        </p:nvSpPr>
        <p:spPr bwMode="auto">
          <a:xfrm>
            <a:off x="2438400" y="4384675"/>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633" name="Rectangle 129"/>
          <p:cNvSpPr>
            <a:spLocks noChangeArrowheads="1"/>
          </p:cNvSpPr>
          <p:nvPr/>
        </p:nvSpPr>
        <p:spPr bwMode="auto">
          <a:xfrm>
            <a:off x="2209800" y="4232275"/>
            <a:ext cx="225425" cy="263525"/>
          </a:xfrm>
          <a:prstGeom prst="rect">
            <a:avLst/>
          </a:prstGeom>
          <a:noFill/>
          <a:ln w="12700">
            <a:noFill/>
            <a:miter lim="800000"/>
            <a:headEnd/>
            <a:tailEnd/>
          </a:ln>
          <a:effectLst/>
        </p:spPr>
        <p:txBody>
          <a:bodyPr wrap="none" lIns="63500" tIns="25400" rIns="63500" bIns="25400">
            <a:spAutoFit/>
          </a:bodyPr>
          <a:lstStyle/>
          <a:p>
            <a:r>
              <a:rPr lang="en-US" sz="1400"/>
              <a:t>4</a:t>
            </a:r>
          </a:p>
        </p:txBody>
      </p:sp>
      <p:grpSp>
        <p:nvGrpSpPr>
          <p:cNvPr id="5" name="Group 130"/>
          <p:cNvGrpSpPr>
            <a:grpSpLocks/>
          </p:cNvGrpSpPr>
          <p:nvPr/>
        </p:nvGrpSpPr>
        <p:grpSpPr bwMode="auto">
          <a:xfrm>
            <a:off x="3505200" y="3505200"/>
            <a:ext cx="457200" cy="762000"/>
            <a:chOff x="1392" y="2880"/>
            <a:chExt cx="288" cy="480"/>
          </a:xfrm>
        </p:grpSpPr>
        <p:sp>
          <p:nvSpPr>
            <p:cNvPr id="789635" name="Line 131"/>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89636" name="Line 132"/>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89637" name="Line 133"/>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89638" name="Line 134"/>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89639" name="Line 135"/>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89640" name="Line 136"/>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89641" name="Line 137"/>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89642" name="Rectangle 138"/>
          <p:cNvSpPr>
            <a:spLocks noChangeArrowheads="1"/>
          </p:cNvSpPr>
          <p:nvPr/>
        </p:nvSpPr>
        <p:spPr bwMode="auto">
          <a:xfrm>
            <a:off x="3505200" y="3733800"/>
            <a:ext cx="442913" cy="263525"/>
          </a:xfrm>
          <a:prstGeom prst="rect">
            <a:avLst/>
          </a:prstGeom>
          <a:noFill/>
          <a:ln w="12700">
            <a:noFill/>
            <a:miter lim="800000"/>
            <a:headEnd/>
            <a:tailEnd/>
          </a:ln>
          <a:effectLst/>
        </p:spPr>
        <p:txBody>
          <a:bodyPr wrap="none" lIns="63500" tIns="25400" rIns="63500" bIns="25400">
            <a:spAutoFit/>
          </a:bodyPr>
          <a:lstStyle/>
          <a:p>
            <a:r>
              <a:rPr lang="en-US" sz="1400"/>
              <a:t>Add</a:t>
            </a:r>
          </a:p>
        </p:txBody>
      </p:sp>
      <p:sp>
        <p:nvSpPr>
          <p:cNvPr id="789643" name="Line 139"/>
          <p:cNvSpPr>
            <a:spLocks noChangeShapeType="1"/>
          </p:cNvSpPr>
          <p:nvPr/>
        </p:nvSpPr>
        <p:spPr bwMode="auto">
          <a:xfrm flipV="1">
            <a:off x="3962400" y="38862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644" name="Line 140"/>
          <p:cNvSpPr>
            <a:spLocks noChangeShapeType="1"/>
          </p:cNvSpPr>
          <p:nvPr/>
        </p:nvSpPr>
        <p:spPr bwMode="auto">
          <a:xfrm flipH="1">
            <a:off x="3962400" y="3810000"/>
            <a:ext cx="152400" cy="152400"/>
          </a:xfrm>
          <a:prstGeom prst="line">
            <a:avLst/>
          </a:prstGeom>
          <a:noFill/>
          <a:ln w="28575">
            <a:solidFill>
              <a:schemeClr val="accent1"/>
            </a:solidFill>
            <a:round/>
            <a:headEnd/>
            <a:tailEnd/>
          </a:ln>
          <a:effectLst/>
        </p:spPr>
        <p:txBody>
          <a:bodyPr/>
          <a:lstStyle/>
          <a:p>
            <a:endParaRPr lang="en-US"/>
          </a:p>
        </p:txBody>
      </p:sp>
      <p:sp>
        <p:nvSpPr>
          <p:cNvPr id="789645" name="Rectangle 141"/>
          <p:cNvSpPr>
            <a:spLocks noChangeArrowheads="1"/>
          </p:cNvSpPr>
          <p:nvPr/>
        </p:nvSpPr>
        <p:spPr bwMode="auto">
          <a:xfrm>
            <a:off x="3962400" y="3886200"/>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646" name="Line 142"/>
          <p:cNvSpPr>
            <a:spLocks noChangeShapeType="1"/>
          </p:cNvSpPr>
          <p:nvPr/>
        </p:nvSpPr>
        <p:spPr bwMode="auto">
          <a:xfrm flipV="1">
            <a:off x="3200400" y="3657600"/>
            <a:ext cx="304800" cy="0"/>
          </a:xfrm>
          <a:prstGeom prst="line">
            <a:avLst/>
          </a:prstGeom>
          <a:noFill/>
          <a:ln w="12700">
            <a:solidFill>
              <a:schemeClr val="tx1"/>
            </a:solidFill>
            <a:round/>
            <a:headEnd/>
            <a:tailEnd type="triangle" w="med" len="med"/>
          </a:ln>
          <a:effectLst/>
        </p:spPr>
        <p:txBody>
          <a:bodyPr/>
          <a:lstStyle/>
          <a:p>
            <a:endParaRPr lang="en-US"/>
          </a:p>
        </p:txBody>
      </p:sp>
      <p:sp>
        <p:nvSpPr>
          <p:cNvPr id="789647" name="Line 143"/>
          <p:cNvSpPr>
            <a:spLocks noChangeShapeType="1"/>
          </p:cNvSpPr>
          <p:nvPr/>
        </p:nvSpPr>
        <p:spPr bwMode="auto">
          <a:xfrm flipH="1">
            <a:off x="3200400" y="3622675"/>
            <a:ext cx="152400" cy="152400"/>
          </a:xfrm>
          <a:prstGeom prst="line">
            <a:avLst/>
          </a:prstGeom>
          <a:noFill/>
          <a:ln w="28575">
            <a:solidFill>
              <a:schemeClr val="accent1"/>
            </a:solidFill>
            <a:round/>
            <a:headEnd/>
            <a:tailEnd/>
          </a:ln>
          <a:effectLst/>
        </p:spPr>
        <p:txBody>
          <a:bodyPr/>
          <a:lstStyle/>
          <a:p>
            <a:endParaRPr lang="en-US"/>
          </a:p>
        </p:txBody>
      </p:sp>
      <p:sp>
        <p:nvSpPr>
          <p:cNvPr id="789648" name="Rectangle 144"/>
          <p:cNvSpPr>
            <a:spLocks noChangeArrowheads="1"/>
          </p:cNvSpPr>
          <p:nvPr/>
        </p:nvSpPr>
        <p:spPr bwMode="auto">
          <a:xfrm>
            <a:off x="3200400" y="3698875"/>
            <a:ext cx="323850" cy="263525"/>
          </a:xfrm>
          <a:prstGeom prst="rect">
            <a:avLst/>
          </a:prstGeom>
          <a:noFill/>
          <a:ln w="12700">
            <a:noFill/>
            <a:miter lim="800000"/>
            <a:headEnd/>
            <a:tailEnd/>
          </a:ln>
          <a:effectLst/>
        </p:spPr>
        <p:txBody>
          <a:bodyPr wrap="none" lIns="63500" tIns="25400" rIns="63500" bIns="25400">
            <a:spAutoFit/>
          </a:bodyPr>
          <a:lstStyle/>
          <a:p>
            <a:r>
              <a:rPr lang="en-US" sz="1400">
                <a:solidFill>
                  <a:schemeClr val="accent1"/>
                </a:solidFill>
              </a:rPr>
              <a:t>32</a:t>
            </a:r>
          </a:p>
        </p:txBody>
      </p:sp>
      <p:sp>
        <p:nvSpPr>
          <p:cNvPr id="789649" name="Rectangle 145"/>
          <p:cNvSpPr>
            <a:spLocks noChangeArrowheads="1"/>
          </p:cNvSpPr>
          <p:nvPr/>
        </p:nvSpPr>
        <p:spPr bwMode="auto">
          <a:xfrm>
            <a:off x="2057400" y="3505200"/>
            <a:ext cx="1150938" cy="263525"/>
          </a:xfrm>
          <a:prstGeom prst="rect">
            <a:avLst/>
          </a:prstGeom>
          <a:noFill/>
          <a:ln w="12700">
            <a:noFill/>
            <a:miter lim="800000"/>
            <a:headEnd/>
            <a:tailEnd/>
          </a:ln>
          <a:effectLst/>
        </p:spPr>
        <p:txBody>
          <a:bodyPr wrap="none" lIns="63500" tIns="25400" rIns="63500" bIns="25400">
            <a:spAutoFit/>
          </a:bodyPr>
          <a:lstStyle/>
          <a:p>
            <a:r>
              <a:rPr lang="en-US" sz="1400"/>
              <a:t>branch offset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r>
              <a:rPr lang="en-US"/>
              <a:t>Review:  MIPS Addressing Modes</a:t>
            </a:r>
          </a:p>
        </p:txBody>
      </p:sp>
      <p:sp>
        <p:nvSpPr>
          <p:cNvPr id="791555" name="Rectangle 3"/>
          <p:cNvSpPr>
            <a:spLocks noChangeArrowheads="1"/>
          </p:cNvSpPr>
          <p:nvPr/>
        </p:nvSpPr>
        <p:spPr bwMode="auto">
          <a:xfrm>
            <a:off x="533400" y="990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556" name="Line 4"/>
          <p:cNvSpPr>
            <a:spLocks noChangeShapeType="1"/>
          </p:cNvSpPr>
          <p:nvPr/>
        </p:nvSpPr>
        <p:spPr bwMode="auto">
          <a:xfrm>
            <a:off x="1295400" y="990600"/>
            <a:ext cx="0" cy="290513"/>
          </a:xfrm>
          <a:prstGeom prst="line">
            <a:avLst/>
          </a:prstGeom>
          <a:noFill/>
          <a:ln w="12700">
            <a:solidFill>
              <a:schemeClr val="tx1"/>
            </a:solidFill>
            <a:round/>
            <a:headEnd/>
            <a:tailEnd/>
          </a:ln>
          <a:effectLst/>
        </p:spPr>
        <p:txBody>
          <a:bodyPr/>
          <a:lstStyle/>
          <a:p>
            <a:endParaRPr lang="en-US"/>
          </a:p>
        </p:txBody>
      </p:sp>
      <p:sp>
        <p:nvSpPr>
          <p:cNvPr id="791557" name="Line 5"/>
          <p:cNvSpPr>
            <a:spLocks noChangeShapeType="1"/>
          </p:cNvSpPr>
          <p:nvPr/>
        </p:nvSpPr>
        <p:spPr bwMode="auto">
          <a:xfrm>
            <a:off x="1905000" y="990600"/>
            <a:ext cx="0" cy="290513"/>
          </a:xfrm>
          <a:prstGeom prst="line">
            <a:avLst/>
          </a:prstGeom>
          <a:noFill/>
          <a:ln w="12700">
            <a:solidFill>
              <a:schemeClr val="tx1"/>
            </a:solidFill>
            <a:round/>
            <a:headEnd/>
            <a:tailEnd/>
          </a:ln>
          <a:effectLst/>
        </p:spPr>
        <p:txBody>
          <a:bodyPr/>
          <a:lstStyle/>
          <a:p>
            <a:endParaRPr lang="en-US"/>
          </a:p>
        </p:txBody>
      </p:sp>
      <p:sp>
        <p:nvSpPr>
          <p:cNvPr id="791558" name="Line 6"/>
          <p:cNvSpPr>
            <a:spLocks noChangeShapeType="1"/>
          </p:cNvSpPr>
          <p:nvPr/>
        </p:nvSpPr>
        <p:spPr bwMode="auto">
          <a:xfrm>
            <a:off x="2514600" y="990600"/>
            <a:ext cx="0" cy="290513"/>
          </a:xfrm>
          <a:prstGeom prst="line">
            <a:avLst/>
          </a:prstGeom>
          <a:noFill/>
          <a:ln w="12700">
            <a:solidFill>
              <a:schemeClr val="tx1"/>
            </a:solidFill>
            <a:round/>
            <a:headEnd/>
            <a:tailEnd/>
          </a:ln>
          <a:effectLst/>
        </p:spPr>
        <p:txBody>
          <a:bodyPr/>
          <a:lstStyle/>
          <a:p>
            <a:endParaRPr lang="en-US"/>
          </a:p>
        </p:txBody>
      </p:sp>
      <p:sp>
        <p:nvSpPr>
          <p:cNvPr id="791559" name="Line 7"/>
          <p:cNvSpPr>
            <a:spLocks noChangeShapeType="1"/>
          </p:cNvSpPr>
          <p:nvPr/>
        </p:nvSpPr>
        <p:spPr bwMode="auto">
          <a:xfrm>
            <a:off x="3048000" y="990600"/>
            <a:ext cx="0" cy="290513"/>
          </a:xfrm>
          <a:prstGeom prst="line">
            <a:avLst/>
          </a:prstGeom>
          <a:noFill/>
          <a:ln w="12700">
            <a:solidFill>
              <a:schemeClr val="tx1"/>
            </a:solidFill>
            <a:round/>
            <a:headEnd/>
            <a:tailEnd/>
          </a:ln>
          <a:effectLst/>
        </p:spPr>
        <p:txBody>
          <a:bodyPr/>
          <a:lstStyle/>
          <a:p>
            <a:endParaRPr lang="en-US"/>
          </a:p>
        </p:txBody>
      </p:sp>
      <p:sp>
        <p:nvSpPr>
          <p:cNvPr id="791560" name="Line 8"/>
          <p:cNvSpPr>
            <a:spLocks noChangeShapeType="1"/>
          </p:cNvSpPr>
          <p:nvPr/>
        </p:nvSpPr>
        <p:spPr bwMode="auto">
          <a:xfrm>
            <a:off x="3657600" y="990600"/>
            <a:ext cx="0" cy="290513"/>
          </a:xfrm>
          <a:prstGeom prst="line">
            <a:avLst/>
          </a:prstGeom>
          <a:noFill/>
          <a:ln w="12700">
            <a:solidFill>
              <a:schemeClr val="tx1"/>
            </a:solidFill>
            <a:round/>
            <a:headEnd/>
            <a:tailEnd/>
          </a:ln>
          <a:effectLst/>
        </p:spPr>
        <p:txBody>
          <a:bodyPr/>
          <a:lstStyle/>
          <a:p>
            <a:endParaRPr lang="en-US"/>
          </a:p>
        </p:txBody>
      </p:sp>
      <p:sp>
        <p:nvSpPr>
          <p:cNvPr id="791561" name="Rectangle 9"/>
          <p:cNvSpPr>
            <a:spLocks noChangeArrowheads="1"/>
          </p:cNvSpPr>
          <p:nvPr/>
        </p:nvSpPr>
        <p:spPr bwMode="auto">
          <a:xfrm>
            <a:off x="304800" y="609600"/>
            <a:ext cx="4267200" cy="396875"/>
          </a:xfrm>
          <a:prstGeom prst="rect">
            <a:avLst/>
          </a:prstGeom>
          <a:noFill/>
          <a:ln w="12700">
            <a:noFill/>
            <a:miter lim="800000"/>
            <a:headEnd/>
            <a:tailEnd/>
          </a:ln>
          <a:effectLst/>
        </p:spPr>
        <p:txBody>
          <a:bodyPr>
            <a:spAutoFit/>
          </a:bodyPr>
          <a:lstStyle/>
          <a:p>
            <a:r>
              <a:rPr lang="en-US" sz="2000"/>
              <a:t>1. </a:t>
            </a:r>
            <a:r>
              <a:rPr lang="en-US" sz="2000">
                <a:solidFill>
                  <a:schemeClr val="accent1"/>
                </a:solidFill>
              </a:rPr>
              <a:t>Operand</a:t>
            </a:r>
            <a:r>
              <a:rPr lang="en-US" sz="2000"/>
              <a:t>: Register addressing</a:t>
            </a:r>
          </a:p>
        </p:txBody>
      </p:sp>
      <p:sp>
        <p:nvSpPr>
          <p:cNvPr id="791562" name="Rectangle 10"/>
          <p:cNvSpPr>
            <a:spLocks noChangeArrowheads="1"/>
          </p:cNvSpPr>
          <p:nvPr/>
        </p:nvSpPr>
        <p:spPr bwMode="auto">
          <a:xfrm>
            <a:off x="5029200" y="1371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563" name="Text Box 11"/>
          <p:cNvSpPr txBox="1">
            <a:spLocks noChangeArrowheads="1"/>
          </p:cNvSpPr>
          <p:nvPr/>
        </p:nvSpPr>
        <p:spPr bwMode="auto">
          <a:xfrm>
            <a:off x="685800" y="990600"/>
            <a:ext cx="3625850" cy="366713"/>
          </a:xfrm>
          <a:prstGeom prst="rect">
            <a:avLst/>
          </a:prstGeom>
          <a:noFill/>
          <a:ln w="12700">
            <a:noFill/>
            <a:miter lim="800000"/>
            <a:headEnd/>
            <a:tailEnd/>
          </a:ln>
          <a:effectLst/>
        </p:spPr>
        <p:txBody>
          <a:bodyPr wrap="none">
            <a:spAutoFit/>
          </a:bodyPr>
          <a:lstStyle/>
          <a:p>
            <a:r>
              <a:rPr lang="en-US"/>
              <a:t>op         rs      rt      rd             funct</a:t>
            </a:r>
          </a:p>
        </p:txBody>
      </p:sp>
      <p:sp>
        <p:nvSpPr>
          <p:cNvPr id="791564" name="Line 12"/>
          <p:cNvSpPr>
            <a:spLocks noChangeShapeType="1"/>
          </p:cNvSpPr>
          <p:nvPr/>
        </p:nvSpPr>
        <p:spPr bwMode="auto">
          <a:xfrm>
            <a:off x="1676400" y="1295400"/>
            <a:ext cx="0" cy="228600"/>
          </a:xfrm>
          <a:prstGeom prst="line">
            <a:avLst/>
          </a:prstGeom>
          <a:noFill/>
          <a:ln w="12700">
            <a:solidFill>
              <a:schemeClr val="tx1"/>
            </a:solidFill>
            <a:round/>
            <a:headEnd/>
            <a:tailEnd/>
          </a:ln>
          <a:effectLst/>
        </p:spPr>
        <p:txBody>
          <a:bodyPr/>
          <a:lstStyle/>
          <a:p>
            <a:endParaRPr lang="en-US"/>
          </a:p>
        </p:txBody>
      </p:sp>
      <p:sp>
        <p:nvSpPr>
          <p:cNvPr id="791565" name="Line 13"/>
          <p:cNvSpPr>
            <a:spLocks noChangeShapeType="1"/>
          </p:cNvSpPr>
          <p:nvPr/>
        </p:nvSpPr>
        <p:spPr bwMode="auto">
          <a:xfrm>
            <a:off x="1676400" y="1524000"/>
            <a:ext cx="3352800" cy="0"/>
          </a:xfrm>
          <a:prstGeom prst="line">
            <a:avLst/>
          </a:prstGeom>
          <a:noFill/>
          <a:ln w="12700">
            <a:solidFill>
              <a:schemeClr val="tx1"/>
            </a:solidFill>
            <a:round/>
            <a:headEnd/>
            <a:tailEnd type="triangle" w="med" len="med"/>
          </a:ln>
          <a:effectLst/>
        </p:spPr>
        <p:txBody>
          <a:bodyPr/>
          <a:lstStyle/>
          <a:p>
            <a:endParaRPr lang="en-US"/>
          </a:p>
        </p:txBody>
      </p:sp>
      <p:sp>
        <p:nvSpPr>
          <p:cNvPr id="791566" name="Rectangle 14"/>
          <p:cNvSpPr>
            <a:spLocks noChangeArrowheads="1"/>
          </p:cNvSpPr>
          <p:nvPr/>
        </p:nvSpPr>
        <p:spPr bwMode="auto">
          <a:xfrm>
            <a:off x="6172200" y="990600"/>
            <a:ext cx="1447800" cy="396875"/>
          </a:xfrm>
          <a:prstGeom prst="rect">
            <a:avLst/>
          </a:prstGeom>
          <a:noFill/>
          <a:ln w="12700">
            <a:noFill/>
            <a:miter lim="800000"/>
            <a:headEnd/>
            <a:tailEnd/>
          </a:ln>
          <a:effectLst/>
        </p:spPr>
        <p:txBody>
          <a:bodyPr>
            <a:spAutoFit/>
          </a:bodyPr>
          <a:lstStyle/>
          <a:p>
            <a:r>
              <a:rPr lang="en-US" sz="2000"/>
              <a:t>Register</a:t>
            </a:r>
          </a:p>
        </p:txBody>
      </p:sp>
      <p:sp>
        <p:nvSpPr>
          <p:cNvPr id="791567" name="Text Box 15"/>
          <p:cNvSpPr txBox="1">
            <a:spLocks noChangeArrowheads="1"/>
          </p:cNvSpPr>
          <p:nvPr/>
        </p:nvSpPr>
        <p:spPr bwMode="auto">
          <a:xfrm>
            <a:off x="5943600" y="1371600"/>
            <a:ext cx="1581150" cy="366713"/>
          </a:xfrm>
          <a:prstGeom prst="rect">
            <a:avLst/>
          </a:prstGeom>
          <a:noFill/>
          <a:ln w="12700">
            <a:noFill/>
            <a:miter lim="800000"/>
            <a:headEnd/>
            <a:tailEnd/>
          </a:ln>
          <a:effectLst/>
        </p:spPr>
        <p:txBody>
          <a:bodyPr wrap="none">
            <a:spAutoFit/>
          </a:bodyPr>
          <a:lstStyle/>
          <a:p>
            <a:r>
              <a:rPr lang="en-US"/>
              <a:t>word </a:t>
            </a:r>
            <a:r>
              <a:rPr lang="en-US">
                <a:solidFill>
                  <a:schemeClr val="accent1"/>
                </a:solidFill>
              </a:rPr>
              <a:t>operand</a:t>
            </a:r>
          </a:p>
        </p:txBody>
      </p:sp>
      <p:grpSp>
        <p:nvGrpSpPr>
          <p:cNvPr id="2" name="Group 16"/>
          <p:cNvGrpSpPr>
            <a:grpSpLocks/>
          </p:cNvGrpSpPr>
          <p:nvPr/>
        </p:nvGrpSpPr>
        <p:grpSpPr bwMode="auto">
          <a:xfrm>
            <a:off x="304800" y="1524000"/>
            <a:ext cx="8610600" cy="1509713"/>
            <a:chOff x="192" y="960"/>
            <a:chExt cx="5424" cy="951"/>
          </a:xfrm>
        </p:grpSpPr>
        <p:sp>
          <p:nvSpPr>
            <p:cNvPr id="791569" name="Text Box 17"/>
            <p:cNvSpPr txBox="1">
              <a:spLocks noChangeArrowheads="1"/>
            </p:cNvSpPr>
            <p:nvPr/>
          </p:nvSpPr>
          <p:spPr bwMode="auto">
            <a:xfrm>
              <a:off x="432" y="1200"/>
              <a:ext cx="1916" cy="231"/>
            </a:xfrm>
            <a:prstGeom prst="rect">
              <a:avLst/>
            </a:prstGeom>
            <a:noFill/>
            <a:ln w="12700">
              <a:noFill/>
              <a:miter lim="800000"/>
              <a:headEnd/>
              <a:tailEnd/>
            </a:ln>
            <a:effectLst/>
          </p:spPr>
          <p:txBody>
            <a:bodyPr wrap="none">
              <a:spAutoFit/>
            </a:bodyPr>
            <a:lstStyle/>
            <a:p>
              <a:r>
                <a:rPr lang="en-US"/>
                <a:t>op         rs       rt           offset</a:t>
              </a:r>
            </a:p>
          </p:txBody>
        </p:sp>
        <p:sp>
          <p:nvSpPr>
            <p:cNvPr id="791570" name="Rectangle 18"/>
            <p:cNvSpPr>
              <a:spLocks noChangeArrowheads="1"/>
            </p:cNvSpPr>
            <p:nvPr/>
          </p:nvSpPr>
          <p:spPr bwMode="auto">
            <a:xfrm>
              <a:off x="336" y="120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91571" name="Line 19"/>
            <p:cNvSpPr>
              <a:spLocks noChangeShapeType="1"/>
            </p:cNvSpPr>
            <p:nvPr/>
          </p:nvSpPr>
          <p:spPr bwMode="auto">
            <a:xfrm>
              <a:off x="816" y="1200"/>
              <a:ext cx="0" cy="183"/>
            </a:xfrm>
            <a:prstGeom prst="line">
              <a:avLst/>
            </a:prstGeom>
            <a:noFill/>
            <a:ln w="12700">
              <a:solidFill>
                <a:schemeClr val="tx1"/>
              </a:solidFill>
              <a:round/>
              <a:headEnd/>
              <a:tailEnd/>
            </a:ln>
            <a:effectLst/>
          </p:spPr>
          <p:txBody>
            <a:bodyPr/>
            <a:lstStyle/>
            <a:p>
              <a:endParaRPr lang="en-US"/>
            </a:p>
          </p:txBody>
        </p:sp>
        <p:sp>
          <p:nvSpPr>
            <p:cNvPr id="791572" name="Line 20"/>
            <p:cNvSpPr>
              <a:spLocks noChangeShapeType="1"/>
            </p:cNvSpPr>
            <p:nvPr/>
          </p:nvSpPr>
          <p:spPr bwMode="auto">
            <a:xfrm>
              <a:off x="1200" y="1200"/>
              <a:ext cx="0" cy="183"/>
            </a:xfrm>
            <a:prstGeom prst="line">
              <a:avLst/>
            </a:prstGeom>
            <a:noFill/>
            <a:ln w="12700">
              <a:solidFill>
                <a:schemeClr val="tx1"/>
              </a:solidFill>
              <a:round/>
              <a:headEnd/>
              <a:tailEnd/>
            </a:ln>
            <a:effectLst/>
          </p:spPr>
          <p:txBody>
            <a:bodyPr/>
            <a:lstStyle/>
            <a:p>
              <a:endParaRPr lang="en-US"/>
            </a:p>
          </p:txBody>
        </p:sp>
        <p:sp>
          <p:nvSpPr>
            <p:cNvPr id="791573" name="Line 21"/>
            <p:cNvSpPr>
              <a:spLocks noChangeShapeType="1"/>
            </p:cNvSpPr>
            <p:nvPr/>
          </p:nvSpPr>
          <p:spPr bwMode="auto">
            <a:xfrm>
              <a:off x="1584" y="1200"/>
              <a:ext cx="0" cy="183"/>
            </a:xfrm>
            <a:prstGeom prst="line">
              <a:avLst/>
            </a:prstGeom>
            <a:noFill/>
            <a:ln w="12700">
              <a:solidFill>
                <a:schemeClr val="tx1"/>
              </a:solidFill>
              <a:round/>
              <a:headEnd/>
              <a:tailEnd/>
            </a:ln>
            <a:effectLst/>
          </p:spPr>
          <p:txBody>
            <a:bodyPr/>
            <a:lstStyle/>
            <a:p>
              <a:endParaRPr lang="en-US"/>
            </a:p>
          </p:txBody>
        </p:sp>
        <p:sp>
          <p:nvSpPr>
            <p:cNvPr id="791574" name="Rectangle 22"/>
            <p:cNvSpPr>
              <a:spLocks noChangeArrowheads="1"/>
            </p:cNvSpPr>
            <p:nvPr/>
          </p:nvSpPr>
          <p:spPr bwMode="auto">
            <a:xfrm>
              <a:off x="192" y="960"/>
              <a:ext cx="2208" cy="250"/>
            </a:xfrm>
            <a:prstGeom prst="rect">
              <a:avLst/>
            </a:prstGeom>
            <a:noFill/>
            <a:ln w="12700">
              <a:noFill/>
              <a:miter lim="800000"/>
              <a:headEnd/>
              <a:tailEnd/>
            </a:ln>
            <a:effectLst/>
          </p:spPr>
          <p:txBody>
            <a:bodyPr>
              <a:spAutoFit/>
            </a:bodyPr>
            <a:lstStyle/>
            <a:p>
              <a:r>
                <a:rPr lang="en-US" sz="2000"/>
                <a:t>2. </a:t>
              </a:r>
              <a:r>
                <a:rPr lang="en-US" sz="2000">
                  <a:solidFill>
                    <a:schemeClr val="accent1"/>
                  </a:solidFill>
                </a:rPr>
                <a:t>Operand</a:t>
              </a:r>
              <a:r>
                <a:rPr lang="en-US" sz="2000"/>
                <a:t>: Base addressing</a:t>
              </a:r>
            </a:p>
          </p:txBody>
        </p:sp>
        <p:sp>
          <p:nvSpPr>
            <p:cNvPr id="791575" name="Rectangle 23"/>
            <p:cNvSpPr>
              <a:spLocks noChangeArrowheads="1"/>
            </p:cNvSpPr>
            <p:nvPr/>
          </p:nvSpPr>
          <p:spPr bwMode="auto">
            <a:xfrm>
              <a:off x="336" y="168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91576" name="Text Box 24"/>
            <p:cNvSpPr txBox="1">
              <a:spLocks noChangeArrowheads="1"/>
            </p:cNvSpPr>
            <p:nvPr/>
          </p:nvSpPr>
          <p:spPr bwMode="auto">
            <a:xfrm>
              <a:off x="1008" y="1680"/>
              <a:ext cx="948" cy="231"/>
            </a:xfrm>
            <a:prstGeom prst="rect">
              <a:avLst/>
            </a:prstGeom>
            <a:noFill/>
            <a:ln w="12700">
              <a:noFill/>
              <a:miter lim="800000"/>
              <a:headEnd/>
              <a:tailEnd/>
            </a:ln>
            <a:effectLst/>
          </p:spPr>
          <p:txBody>
            <a:bodyPr wrap="none">
              <a:spAutoFit/>
            </a:bodyPr>
            <a:lstStyle/>
            <a:p>
              <a:r>
                <a:rPr lang="en-US"/>
                <a:t>base register</a:t>
              </a:r>
            </a:p>
          </p:txBody>
        </p:sp>
        <p:grpSp>
          <p:nvGrpSpPr>
            <p:cNvPr id="3" name="Group 25"/>
            <p:cNvGrpSpPr>
              <a:grpSpLocks/>
            </p:cNvGrpSpPr>
            <p:nvPr/>
          </p:nvGrpSpPr>
          <p:grpSpPr bwMode="auto">
            <a:xfrm>
              <a:off x="2880" y="1392"/>
              <a:ext cx="192" cy="336"/>
              <a:chOff x="1392" y="2880"/>
              <a:chExt cx="288" cy="480"/>
            </a:xfrm>
          </p:grpSpPr>
          <p:sp>
            <p:nvSpPr>
              <p:cNvPr id="791578" name="Line 2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91579" name="Line 2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91580" name="Line 2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91581" name="Line 2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91582" name="Line 3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91583" name="Line 3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91584" name="Line 3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91585" name="Line 33"/>
            <p:cNvSpPr>
              <a:spLocks noChangeShapeType="1"/>
            </p:cNvSpPr>
            <p:nvPr/>
          </p:nvSpPr>
          <p:spPr bwMode="auto">
            <a:xfrm>
              <a:off x="2160" y="1392"/>
              <a:ext cx="0" cy="48"/>
            </a:xfrm>
            <a:prstGeom prst="line">
              <a:avLst/>
            </a:prstGeom>
            <a:noFill/>
            <a:ln w="12700">
              <a:solidFill>
                <a:schemeClr val="tx1"/>
              </a:solidFill>
              <a:round/>
              <a:headEnd/>
              <a:tailEnd/>
            </a:ln>
            <a:effectLst/>
          </p:spPr>
          <p:txBody>
            <a:bodyPr/>
            <a:lstStyle/>
            <a:p>
              <a:endParaRPr lang="en-US"/>
            </a:p>
          </p:txBody>
        </p:sp>
        <p:sp>
          <p:nvSpPr>
            <p:cNvPr id="791586" name="Line 34"/>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p:spPr>
          <p:txBody>
            <a:bodyPr/>
            <a:lstStyle/>
            <a:p>
              <a:endParaRPr lang="en-US"/>
            </a:p>
          </p:txBody>
        </p:sp>
        <p:sp>
          <p:nvSpPr>
            <p:cNvPr id="791587" name="Line 35"/>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p:spPr>
          <p:txBody>
            <a:bodyPr/>
            <a:lstStyle/>
            <a:p>
              <a:endParaRPr lang="en-US"/>
            </a:p>
          </p:txBody>
        </p:sp>
        <p:sp>
          <p:nvSpPr>
            <p:cNvPr id="791588" name="Line 36"/>
            <p:cNvSpPr>
              <a:spLocks noChangeShapeType="1"/>
            </p:cNvSpPr>
            <p:nvPr/>
          </p:nvSpPr>
          <p:spPr bwMode="auto">
            <a:xfrm>
              <a:off x="1584" y="1632"/>
              <a:ext cx="0" cy="48"/>
            </a:xfrm>
            <a:prstGeom prst="line">
              <a:avLst/>
            </a:prstGeom>
            <a:noFill/>
            <a:ln w="12700">
              <a:solidFill>
                <a:schemeClr val="tx1"/>
              </a:solidFill>
              <a:round/>
              <a:headEnd/>
              <a:tailEnd/>
            </a:ln>
            <a:effectLst/>
          </p:spPr>
          <p:txBody>
            <a:bodyPr/>
            <a:lstStyle/>
            <a:p>
              <a:endParaRPr lang="en-US"/>
            </a:p>
          </p:txBody>
        </p:sp>
        <p:sp>
          <p:nvSpPr>
            <p:cNvPr id="791589" name="Rectangle 37"/>
            <p:cNvSpPr>
              <a:spLocks noChangeArrowheads="1"/>
            </p:cNvSpPr>
            <p:nvPr/>
          </p:nvSpPr>
          <p:spPr bwMode="auto">
            <a:xfrm>
              <a:off x="3168" y="1440"/>
              <a:ext cx="2448" cy="192"/>
            </a:xfrm>
            <a:prstGeom prst="rect">
              <a:avLst/>
            </a:prstGeom>
            <a:noFill/>
            <a:ln w="12700">
              <a:solidFill>
                <a:schemeClr val="tx1"/>
              </a:solidFill>
              <a:miter lim="800000"/>
              <a:headEnd/>
              <a:tailEnd/>
            </a:ln>
            <a:effectLst/>
          </p:spPr>
          <p:txBody>
            <a:bodyPr wrap="none" anchor="ctr"/>
            <a:lstStyle/>
            <a:p>
              <a:endParaRPr lang="en-US"/>
            </a:p>
          </p:txBody>
        </p:sp>
        <p:sp>
          <p:nvSpPr>
            <p:cNvPr id="791590" name="Rectangle 38"/>
            <p:cNvSpPr>
              <a:spLocks noChangeArrowheads="1"/>
            </p:cNvSpPr>
            <p:nvPr/>
          </p:nvSpPr>
          <p:spPr bwMode="auto">
            <a:xfrm>
              <a:off x="3888" y="1200"/>
              <a:ext cx="912" cy="250"/>
            </a:xfrm>
            <a:prstGeom prst="rect">
              <a:avLst/>
            </a:prstGeom>
            <a:noFill/>
            <a:ln w="12700">
              <a:noFill/>
              <a:miter lim="800000"/>
              <a:headEnd/>
              <a:tailEnd/>
            </a:ln>
            <a:effectLst/>
          </p:spPr>
          <p:txBody>
            <a:bodyPr>
              <a:spAutoFit/>
            </a:bodyPr>
            <a:lstStyle/>
            <a:p>
              <a:r>
                <a:rPr lang="en-US" sz="2000"/>
                <a:t>Memory</a:t>
              </a:r>
            </a:p>
          </p:txBody>
        </p:sp>
        <p:sp>
          <p:nvSpPr>
            <p:cNvPr id="791591" name="Text Box 39"/>
            <p:cNvSpPr txBox="1">
              <a:spLocks noChangeArrowheads="1"/>
            </p:cNvSpPr>
            <p:nvPr/>
          </p:nvSpPr>
          <p:spPr bwMode="auto">
            <a:xfrm>
              <a:off x="3552" y="1440"/>
              <a:ext cx="1476" cy="231"/>
            </a:xfrm>
            <a:prstGeom prst="rect">
              <a:avLst/>
            </a:prstGeom>
            <a:noFill/>
            <a:ln w="12700">
              <a:noFill/>
              <a:miter lim="800000"/>
              <a:headEnd/>
              <a:tailEnd/>
            </a:ln>
            <a:effectLst/>
          </p:spPr>
          <p:txBody>
            <a:bodyPr wrap="none">
              <a:spAutoFit/>
            </a:bodyPr>
            <a:lstStyle/>
            <a:p>
              <a:r>
                <a:rPr lang="en-US"/>
                <a:t>word or byte </a:t>
              </a:r>
              <a:r>
                <a:rPr lang="en-US">
                  <a:solidFill>
                    <a:schemeClr val="accent1"/>
                  </a:solidFill>
                </a:rPr>
                <a:t>operand</a:t>
              </a:r>
            </a:p>
          </p:txBody>
        </p:sp>
        <p:sp>
          <p:nvSpPr>
            <p:cNvPr id="791592" name="Line 40"/>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p:spPr>
          <p:txBody>
            <a:bodyPr/>
            <a:lstStyle/>
            <a:p>
              <a:endParaRPr lang="en-US"/>
            </a:p>
          </p:txBody>
        </p:sp>
      </p:grpSp>
      <p:sp>
        <p:nvSpPr>
          <p:cNvPr id="791593" name="Rectangle 41"/>
          <p:cNvSpPr>
            <a:spLocks noChangeArrowheads="1"/>
          </p:cNvSpPr>
          <p:nvPr/>
        </p:nvSpPr>
        <p:spPr bwMode="auto">
          <a:xfrm>
            <a:off x="304800" y="2971800"/>
            <a:ext cx="4191000" cy="396875"/>
          </a:xfrm>
          <a:prstGeom prst="rect">
            <a:avLst/>
          </a:prstGeom>
          <a:noFill/>
          <a:ln w="12700">
            <a:noFill/>
            <a:miter lim="800000"/>
            <a:headEnd/>
            <a:tailEnd/>
          </a:ln>
          <a:effectLst/>
        </p:spPr>
        <p:txBody>
          <a:bodyPr>
            <a:spAutoFit/>
          </a:bodyPr>
          <a:lstStyle/>
          <a:p>
            <a:r>
              <a:rPr lang="en-US" sz="2000"/>
              <a:t>3. </a:t>
            </a:r>
            <a:r>
              <a:rPr lang="en-US" sz="2000">
                <a:solidFill>
                  <a:schemeClr val="accent1"/>
                </a:solidFill>
              </a:rPr>
              <a:t>Operand</a:t>
            </a:r>
            <a:r>
              <a:rPr lang="en-US" sz="2000"/>
              <a:t>: Immediate addressing</a:t>
            </a:r>
          </a:p>
        </p:txBody>
      </p:sp>
      <p:sp>
        <p:nvSpPr>
          <p:cNvPr id="791594" name="Text Box 42"/>
          <p:cNvSpPr txBox="1">
            <a:spLocks noChangeArrowheads="1"/>
          </p:cNvSpPr>
          <p:nvPr/>
        </p:nvSpPr>
        <p:spPr bwMode="auto">
          <a:xfrm>
            <a:off x="685800" y="3352800"/>
            <a:ext cx="3003550" cy="366713"/>
          </a:xfrm>
          <a:prstGeom prst="rect">
            <a:avLst/>
          </a:prstGeom>
          <a:noFill/>
          <a:ln w="12700">
            <a:noFill/>
            <a:miter lim="800000"/>
            <a:headEnd/>
            <a:tailEnd/>
          </a:ln>
          <a:effectLst/>
        </p:spPr>
        <p:txBody>
          <a:bodyPr wrap="none">
            <a:spAutoFit/>
          </a:bodyPr>
          <a:lstStyle/>
          <a:p>
            <a:r>
              <a:rPr lang="en-US"/>
              <a:t>op         rs      rt       </a:t>
            </a:r>
            <a:r>
              <a:rPr lang="en-US">
                <a:solidFill>
                  <a:schemeClr val="accent1"/>
                </a:solidFill>
              </a:rPr>
              <a:t>operand</a:t>
            </a:r>
          </a:p>
        </p:txBody>
      </p:sp>
      <p:sp>
        <p:nvSpPr>
          <p:cNvPr id="791595" name="Rectangle 43"/>
          <p:cNvSpPr>
            <a:spLocks noChangeArrowheads="1"/>
          </p:cNvSpPr>
          <p:nvPr/>
        </p:nvSpPr>
        <p:spPr bwMode="auto">
          <a:xfrm>
            <a:off x="533400" y="33528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596" name="Line 44"/>
          <p:cNvSpPr>
            <a:spLocks noChangeShapeType="1"/>
          </p:cNvSpPr>
          <p:nvPr/>
        </p:nvSpPr>
        <p:spPr bwMode="auto">
          <a:xfrm>
            <a:off x="1295400" y="3352800"/>
            <a:ext cx="0" cy="290513"/>
          </a:xfrm>
          <a:prstGeom prst="line">
            <a:avLst/>
          </a:prstGeom>
          <a:noFill/>
          <a:ln w="12700">
            <a:solidFill>
              <a:schemeClr val="tx1"/>
            </a:solidFill>
            <a:round/>
            <a:headEnd/>
            <a:tailEnd/>
          </a:ln>
          <a:effectLst/>
        </p:spPr>
        <p:txBody>
          <a:bodyPr/>
          <a:lstStyle/>
          <a:p>
            <a:endParaRPr lang="en-US"/>
          </a:p>
        </p:txBody>
      </p:sp>
      <p:sp>
        <p:nvSpPr>
          <p:cNvPr id="791597" name="Line 45"/>
          <p:cNvSpPr>
            <a:spLocks noChangeShapeType="1"/>
          </p:cNvSpPr>
          <p:nvPr/>
        </p:nvSpPr>
        <p:spPr bwMode="auto">
          <a:xfrm>
            <a:off x="1905000" y="3352800"/>
            <a:ext cx="0" cy="290513"/>
          </a:xfrm>
          <a:prstGeom prst="line">
            <a:avLst/>
          </a:prstGeom>
          <a:noFill/>
          <a:ln w="12700">
            <a:solidFill>
              <a:schemeClr val="tx1"/>
            </a:solidFill>
            <a:round/>
            <a:headEnd/>
            <a:tailEnd/>
          </a:ln>
          <a:effectLst/>
        </p:spPr>
        <p:txBody>
          <a:bodyPr/>
          <a:lstStyle/>
          <a:p>
            <a:endParaRPr lang="en-US"/>
          </a:p>
        </p:txBody>
      </p:sp>
      <p:sp>
        <p:nvSpPr>
          <p:cNvPr id="791598" name="Line 46"/>
          <p:cNvSpPr>
            <a:spLocks noChangeShapeType="1"/>
          </p:cNvSpPr>
          <p:nvPr/>
        </p:nvSpPr>
        <p:spPr bwMode="auto">
          <a:xfrm>
            <a:off x="2514600" y="3352800"/>
            <a:ext cx="0" cy="290513"/>
          </a:xfrm>
          <a:prstGeom prst="line">
            <a:avLst/>
          </a:prstGeom>
          <a:noFill/>
          <a:ln w="12700">
            <a:solidFill>
              <a:schemeClr val="tx1"/>
            </a:solidFill>
            <a:round/>
            <a:headEnd/>
            <a:tailEnd/>
          </a:ln>
          <a:effectLst/>
        </p:spPr>
        <p:txBody>
          <a:bodyPr/>
          <a:lstStyle/>
          <a:p>
            <a:endParaRPr lang="en-US"/>
          </a:p>
        </p:txBody>
      </p:sp>
      <p:sp>
        <p:nvSpPr>
          <p:cNvPr id="791599" name="Rectangle 47"/>
          <p:cNvSpPr>
            <a:spLocks noChangeArrowheads="1"/>
          </p:cNvSpPr>
          <p:nvPr/>
        </p:nvSpPr>
        <p:spPr bwMode="auto">
          <a:xfrm>
            <a:off x="304800" y="3657600"/>
            <a:ext cx="4876800" cy="396875"/>
          </a:xfrm>
          <a:prstGeom prst="rect">
            <a:avLst/>
          </a:prstGeom>
          <a:noFill/>
          <a:ln w="12700">
            <a:noFill/>
            <a:miter lim="800000"/>
            <a:headEnd/>
            <a:tailEnd/>
          </a:ln>
          <a:effectLst/>
        </p:spPr>
        <p:txBody>
          <a:bodyPr>
            <a:spAutoFit/>
          </a:bodyPr>
          <a:lstStyle/>
          <a:p>
            <a:r>
              <a:rPr lang="en-US" sz="2000"/>
              <a:t>4. </a:t>
            </a:r>
            <a:r>
              <a:rPr lang="en-US" sz="2000">
                <a:solidFill>
                  <a:schemeClr val="accent1"/>
                </a:solidFill>
              </a:rPr>
              <a:t>Instruction</a:t>
            </a:r>
            <a:r>
              <a:rPr lang="en-US" sz="2000"/>
              <a:t>: PC-relative addressing</a:t>
            </a:r>
          </a:p>
        </p:txBody>
      </p:sp>
      <p:sp>
        <p:nvSpPr>
          <p:cNvPr id="791600" name="Text Box 48"/>
          <p:cNvSpPr txBox="1">
            <a:spLocks noChangeArrowheads="1"/>
          </p:cNvSpPr>
          <p:nvPr/>
        </p:nvSpPr>
        <p:spPr bwMode="auto">
          <a:xfrm>
            <a:off x="685800" y="4038600"/>
            <a:ext cx="3041650" cy="366713"/>
          </a:xfrm>
          <a:prstGeom prst="rect">
            <a:avLst/>
          </a:prstGeom>
          <a:noFill/>
          <a:ln w="12700">
            <a:noFill/>
            <a:miter lim="800000"/>
            <a:headEnd/>
            <a:tailEnd/>
          </a:ln>
          <a:effectLst/>
        </p:spPr>
        <p:txBody>
          <a:bodyPr wrap="none">
            <a:spAutoFit/>
          </a:bodyPr>
          <a:lstStyle/>
          <a:p>
            <a:r>
              <a:rPr lang="en-US"/>
              <a:t>op         rs       rt           offset</a:t>
            </a:r>
          </a:p>
        </p:txBody>
      </p:sp>
      <p:sp>
        <p:nvSpPr>
          <p:cNvPr id="791601" name="Rectangle 49"/>
          <p:cNvSpPr>
            <a:spLocks noChangeArrowheads="1"/>
          </p:cNvSpPr>
          <p:nvPr/>
        </p:nvSpPr>
        <p:spPr bwMode="auto">
          <a:xfrm>
            <a:off x="533400" y="4038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02" name="Line 50"/>
          <p:cNvSpPr>
            <a:spLocks noChangeShapeType="1"/>
          </p:cNvSpPr>
          <p:nvPr/>
        </p:nvSpPr>
        <p:spPr bwMode="auto">
          <a:xfrm>
            <a:off x="1295400" y="4038600"/>
            <a:ext cx="0" cy="290513"/>
          </a:xfrm>
          <a:prstGeom prst="line">
            <a:avLst/>
          </a:prstGeom>
          <a:noFill/>
          <a:ln w="12700">
            <a:solidFill>
              <a:schemeClr val="tx1"/>
            </a:solidFill>
            <a:round/>
            <a:headEnd/>
            <a:tailEnd/>
          </a:ln>
          <a:effectLst/>
        </p:spPr>
        <p:txBody>
          <a:bodyPr/>
          <a:lstStyle/>
          <a:p>
            <a:endParaRPr lang="en-US"/>
          </a:p>
        </p:txBody>
      </p:sp>
      <p:sp>
        <p:nvSpPr>
          <p:cNvPr id="791603" name="Line 51"/>
          <p:cNvSpPr>
            <a:spLocks noChangeShapeType="1"/>
          </p:cNvSpPr>
          <p:nvPr/>
        </p:nvSpPr>
        <p:spPr bwMode="auto">
          <a:xfrm>
            <a:off x="1905000" y="4038600"/>
            <a:ext cx="0" cy="290513"/>
          </a:xfrm>
          <a:prstGeom prst="line">
            <a:avLst/>
          </a:prstGeom>
          <a:noFill/>
          <a:ln w="12700">
            <a:solidFill>
              <a:schemeClr val="tx1"/>
            </a:solidFill>
            <a:round/>
            <a:headEnd/>
            <a:tailEnd/>
          </a:ln>
          <a:effectLst/>
        </p:spPr>
        <p:txBody>
          <a:bodyPr/>
          <a:lstStyle/>
          <a:p>
            <a:endParaRPr lang="en-US"/>
          </a:p>
        </p:txBody>
      </p:sp>
      <p:sp>
        <p:nvSpPr>
          <p:cNvPr id="791604" name="Line 52"/>
          <p:cNvSpPr>
            <a:spLocks noChangeShapeType="1"/>
          </p:cNvSpPr>
          <p:nvPr/>
        </p:nvSpPr>
        <p:spPr bwMode="auto">
          <a:xfrm>
            <a:off x="2514600" y="4038600"/>
            <a:ext cx="0" cy="290513"/>
          </a:xfrm>
          <a:prstGeom prst="line">
            <a:avLst/>
          </a:prstGeom>
          <a:noFill/>
          <a:ln w="12700">
            <a:solidFill>
              <a:schemeClr val="tx1"/>
            </a:solidFill>
            <a:round/>
            <a:headEnd/>
            <a:tailEnd/>
          </a:ln>
          <a:effectLst/>
        </p:spPr>
        <p:txBody>
          <a:bodyPr/>
          <a:lstStyle/>
          <a:p>
            <a:endParaRPr lang="en-US"/>
          </a:p>
        </p:txBody>
      </p:sp>
      <p:sp>
        <p:nvSpPr>
          <p:cNvPr id="791605" name="Rectangle 53"/>
          <p:cNvSpPr>
            <a:spLocks noChangeArrowheads="1"/>
          </p:cNvSpPr>
          <p:nvPr/>
        </p:nvSpPr>
        <p:spPr bwMode="auto">
          <a:xfrm>
            <a:off x="533400" y="4800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06" name="Text Box 54"/>
          <p:cNvSpPr txBox="1">
            <a:spLocks noChangeArrowheads="1"/>
          </p:cNvSpPr>
          <p:nvPr/>
        </p:nvSpPr>
        <p:spPr bwMode="auto">
          <a:xfrm>
            <a:off x="1295400" y="4800600"/>
            <a:ext cx="2470150" cy="366713"/>
          </a:xfrm>
          <a:prstGeom prst="rect">
            <a:avLst/>
          </a:prstGeom>
          <a:noFill/>
          <a:ln w="12700">
            <a:noFill/>
            <a:miter lim="800000"/>
            <a:headEnd/>
            <a:tailEnd/>
          </a:ln>
          <a:effectLst/>
        </p:spPr>
        <p:txBody>
          <a:bodyPr wrap="none">
            <a:spAutoFit/>
          </a:bodyPr>
          <a:lstStyle/>
          <a:p>
            <a:r>
              <a:rPr lang="en-US"/>
              <a:t>Program Counter (PC)</a:t>
            </a:r>
          </a:p>
        </p:txBody>
      </p:sp>
      <p:grpSp>
        <p:nvGrpSpPr>
          <p:cNvPr id="4" name="Group 55"/>
          <p:cNvGrpSpPr>
            <a:grpSpLocks/>
          </p:cNvGrpSpPr>
          <p:nvPr/>
        </p:nvGrpSpPr>
        <p:grpSpPr bwMode="auto">
          <a:xfrm>
            <a:off x="4572000" y="4343400"/>
            <a:ext cx="304800" cy="533400"/>
            <a:chOff x="1392" y="2880"/>
            <a:chExt cx="288" cy="480"/>
          </a:xfrm>
        </p:grpSpPr>
        <p:sp>
          <p:nvSpPr>
            <p:cNvPr id="791608" name="Line 56"/>
            <p:cNvSpPr>
              <a:spLocks noChangeShapeType="1"/>
            </p:cNvSpPr>
            <p:nvPr/>
          </p:nvSpPr>
          <p:spPr bwMode="auto">
            <a:xfrm>
              <a:off x="1392" y="3072"/>
              <a:ext cx="48" cy="48"/>
            </a:xfrm>
            <a:prstGeom prst="line">
              <a:avLst/>
            </a:prstGeom>
            <a:noFill/>
            <a:ln w="12700">
              <a:solidFill>
                <a:schemeClr val="tx1"/>
              </a:solidFill>
              <a:round/>
              <a:headEnd/>
              <a:tailEnd/>
            </a:ln>
            <a:effectLst/>
          </p:spPr>
          <p:txBody>
            <a:bodyPr/>
            <a:lstStyle/>
            <a:p>
              <a:endParaRPr lang="en-US"/>
            </a:p>
          </p:txBody>
        </p:sp>
        <p:sp>
          <p:nvSpPr>
            <p:cNvPr id="791609" name="Line 57"/>
            <p:cNvSpPr>
              <a:spLocks noChangeShapeType="1"/>
            </p:cNvSpPr>
            <p:nvPr/>
          </p:nvSpPr>
          <p:spPr bwMode="auto">
            <a:xfrm flipH="1">
              <a:off x="1392" y="3120"/>
              <a:ext cx="48" cy="48"/>
            </a:xfrm>
            <a:prstGeom prst="line">
              <a:avLst/>
            </a:prstGeom>
            <a:noFill/>
            <a:ln w="12700">
              <a:solidFill>
                <a:schemeClr val="tx1"/>
              </a:solidFill>
              <a:round/>
              <a:headEnd/>
              <a:tailEnd/>
            </a:ln>
            <a:effectLst/>
          </p:spPr>
          <p:txBody>
            <a:bodyPr/>
            <a:lstStyle/>
            <a:p>
              <a:endParaRPr lang="en-US"/>
            </a:p>
          </p:txBody>
        </p:sp>
        <p:sp>
          <p:nvSpPr>
            <p:cNvPr id="791610" name="Line 58"/>
            <p:cNvSpPr>
              <a:spLocks noChangeShapeType="1"/>
            </p:cNvSpPr>
            <p:nvPr/>
          </p:nvSpPr>
          <p:spPr bwMode="auto">
            <a:xfrm flipV="1">
              <a:off x="1392" y="2880"/>
              <a:ext cx="0" cy="192"/>
            </a:xfrm>
            <a:prstGeom prst="line">
              <a:avLst/>
            </a:prstGeom>
            <a:noFill/>
            <a:ln w="12700">
              <a:solidFill>
                <a:schemeClr val="tx1"/>
              </a:solidFill>
              <a:round/>
              <a:headEnd/>
              <a:tailEnd/>
            </a:ln>
            <a:effectLst/>
          </p:spPr>
          <p:txBody>
            <a:bodyPr/>
            <a:lstStyle/>
            <a:p>
              <a:endParaRPr lang="en-US"/>
            </a:p>
          </p:txBody>
        </p:sp>
        <p:sp>
          <p:nvSpPr>
            <p:cNvPr id="791611" name="Line 59"/>
            <p:cNvSpPr>
              <a:spLocks noChangeShapeType="1"/>
            </p:cNvSpPr>
            <p:nvPr/>
          </p:nvSpPr>
          <p:spPr bwMode="auto">
            <a:xfrm flipV="1">
              <a:off x="1392" y="3168"/>
              <a:ext cx="0" cy="192"/>
            </a:xfrm>
            <a:prstGeom prst="line">
              <a:avLst/>
            </a:prstGeom>
            <a:noFill/>
            <a:ln w="12700">
              <a:solidFill>
                <a:schemeClr val="tx1"/>
              </a:solidFill>
              <a:round/>
              <a:headEnd/>
              <a:tailEnd/>
            </a:ln>
            <a:effectLst/>
          </p:spPr>
          <p:txBody>
            <a:bodyPr/>
            <a:lstStyle/>
            <a:p>
              <a:endParaRPr lang="en-US"/>
            </a:p>
          </p:txBody>
        </p:sp>
        <p:sp>
          <p:nvSpPr>
            <p:cNvPr id="791612" name="Line 60"/>
            <p:cNvSpPr>
              <a:spLocks noChangeShapeType="1"/>
            </p:cNvSpPr>
            <p:nvPr/>
          </p:nvSpPr>
          <p:spPr bwMode="auto">
            <a:xfrm flipV="1">
              <a:off x="1392" y="3216"/>
              <a:ext cx="288" cy="144"/>
            </a:xfrm>
            <a:prstGeom prst="line">
              <a:avLst/>
            </a:prstGeom>
            <a:noFill/>
            <a:ln w="12700">
              <a:solidFill>
                <a:schemeClr val="tx1"/>
              </a:solidFill>
              <a:round/>
              <a:headEnd/>
              <a:tailEnd/>
            </a:ln>
            <a:effectLst/>
          </p:spPr>
          <p:txBody>
            <a:bodyPr/>
            <a:lstStyle/>
            <a:p>
              <a:endParaRPr lang="en-US"/>
            </a:p>
          </p:txBody>
        </p:sp>
        <p:sp>
          <p:nvSpPr>
            <p:cNvPr id="791613" name="Line 61"/>
            <p:cNvSpPr>
              <a:spLocks noChangeShapeType="1"/>
            </p:cNvSpPr>
            <p:nvPr/>
          </p:nvSpPr>
          <p:spPr bwMode="auto">
            <a:xfrm flipV="1">
              <a:off x="1680" y="3024"/>
              <a:ext cx="0" cy="192"/>
            </a:xfrm>
            <a:prstGeom prst="line">
              <a:avLst/>
            </a:prstGeom>
            <a:noFill/>
            <a:ln w="12700">
              <a:solidFill>
                <a:schemeClr val="tx1"/>
              </a:solidFill>
              <a:round/>
              <a:headEnd/>
              <a:tailEnd/>
            </a:ln>
            <a:effectLst/>
          </p:spPr>
          <p:txBody>
            <a:bodyPr/>
            <a:lstStyle/>
            <a:p>
              <a:endParaRPr lang="en-US"/>
            </a:p>
          </p:txBody>
        </p:sp>
        <p:sp>
          <p:nvSpPr>
            <p:cNvPr id="791614" name="Line 62"/>
            <p:cNvSpPr>
              <a:spLocks noChangeShapeType="1"/>
            </p:cNvSpPr>
            <p:nvPr/>
          </p:nvSpPr>
          <p:spPr bwMode="auto">
            <a:xfrm>
              <a:off x="1392" y="2880"/>
              <a:ext cx="288" cy="144"/>
            </a:xfrm>
            <a:prstGeom prst="line">
              <a:avLst/>
            </a:prstGeom>
            <a:noFill/>
            <a:ln w="12700">
              <a:solidFill>
                <a:schemeClr val="tx1"/>
              </a:solidFill>
              <a:round/>
              <a:headEnd/>
              <a:tailEnd/>
            </a:ln>
            <a:effectLst/>
          </p:spPr>
          <p:txBody>
            <a:bodyPr/>
            <a:lstStyle/>
            <a:p>
              <a:endParaRPr lang="en-US"/>
            </a:p>
          </p:txBody>
        </p:sp>
      </p:grpSp>
      <p:sp>
        <p:nvSpPr>
          <p:cNvPr id="791615" name="Line 63"/>
          <p:cNvSpPr>
            <a:spLocks noChangeShapeType="1"/>
          </p:cNvSpPr>
          <p:nvPr/>
        </p:nvSpPr>
        <p:spPr bwMode="auto">
          <a:xfrm>
            <a:off x="3429000" y="4343400"/>
            <a:ext cx="0" cy="76200"/>
          </a:xfrm>
          <a:prstGeom prst="line">
            <a:avLst/>
          </a:prstGeom>
          <a:noFill/>
          <a:ln w="12700">
            <a:solidFill>
              <a:schemeClr val="tx1"/>
            </a:solidFill>
            <a:round/>
            <a:headEnd/>
            <a:tailEnd/>
          </a:ln>
          <a:effectLst/>
        </p:spPr>
        <p:txBody>
          <a:bodyPr/>
          <a:lstStyle/>
          <a:p>
            <a:endParaRPr lang="en-US"/>
          </a:p>
        </p:txBody>
      </p:sp>
      <p:sp>
        <p:nvSpPr>
          <p:cNvPr id="791616" name="Line 64"/>
          <p:cNvSpPr>
            <a:spLocks noChangeShapeType="1"/>
          </p:cNvSpPr>
          <p:nvPr/>
        </p:nvSpPr>
        <p:spPr bwMode="auto">
          <a:xfrm>
            <a:off x="3429000" y="4419600"/>
            <a:ext cx="1143000" cy="0"/>
          </a:xfrm>
          <a:prstGeom prst="line">
            <a:avLst/>
          </a:prstGeom>
          <a:noFill/>
          <a:ln w="12700">
            <a:solidFill>
              <a:schemeClr val="tx1"/>
            </a:solidFill>
            <a:round/>
            <a:headEnd/>
            <a:tailEnd type="triangle" w="med" len="med"/>
          </a:ln>
          <a:effectLst/>
        </p:spPr>
        <p:txBody>
          <a:bodyPr/>
          <a:lstStyle/>
          <a:p>
            <a:endParaRPr lang="en-US"/>
          </a:p>
        </p:txBody>
      </p:sp>
      <p:sp>
        <p:nvSpPr>
          <p:cNvPr id="791617" name="Line 65"/>
          <p:cNvSpPr>
            <a:spLocks noChangeShapeType="1"/>
          </p:cNvSpPr>
          <p:nvPr/>
        </p:nvSpPr>
        <p:spPr bwMode="auto">
          <a:xfrm>
            <a:off x="2514600" y="4724400"/>
            <a:ext cx="2057400" cy="0"/>
          </a:xfrm>
          <a:prstGeom prst="line">
            <a:avLst/>
          </a:prstGeom>
          <a:noFill/>
          <a:ln w="12700">
            <a:solidFill>
              <a:schemeClr val="tx1"/>
            </a:solidFill>
            <a:round/>
            <a:headEnd/>
            <a:tailEnd type="triangle" w="med" len="med"/>
          </a:ln>
          <a:effectLst/>
        </p:spPr>
        <p:txBody>
          <a:bodyPr/>
          <a:lstStyle/>
          <a:p>
            <a:endParaRPr lang="en-US"/>
          </a:p>
        </p:txBody>
      </p:sp>
      <p:sp>
        <p:nvSpPr>
          <p:cNvPr id="791618" name="Line 66"/>
          <p:cNvSpPr>
            <a:spLocks noChangeShapeType="1"/>
          </p:cNvSpPr>
          <p:nvPr/>
        </p:nvSpPr>
        <p:spPr bwMode="auto">
          <a:xfrm>
            <a:off x="2514600" y="4724400"/>
            <a:ext cx="0" cy="76200"/>
          </a:xfrm>
          <a:prstGeom prst="line">
            <a:avLst/>
          </a:prstGeom>
          <a:noFill/>
          <a:ln w="12700">
            <a:solidFill>
              <a:schemeClr val="tx1"/>
            </a:solidFill>
            <a:round/>
            <a:headEnd/>
            <a:tailEnd/>
          </a:ln>
          <a:effectLst/>
        </p:spPr>
        <p:txBody>
          <a:bodyPr/>
          <a:lstStyle/>
          <a:p>
            <a:endParaRPr lang="en-US"/>
          </a:p>
        </p:txBody>
      </p:sp>
      <p:sp>
        <p:nvSpPr>
          <p:cNvPr id="791619" name="Rectangle 67"/>
          <p:cNvSpPr>
            <a:spLocks noChangeArrowheads="1"/>
          </p:cNvSpPr>
          <p:nvPr/>
        </p:nvSpPr>
        <p:spPr bwMode="auto">
          <a:xfrm>
            <a:off x="5029200" y="44196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20" name="Rectangle 68"/>
          <p:cNvSpPr>
            <a:spLocks noChangeArrowheads="1"/>
          </p:cNvSpPr>
          <p:nvPr/>
        </p:nvSpPr>
        <p:spPr bwMode="auto">
          <a:xfrm>
            <a:off x="6172200" y="4038600"/>
            <a:ext cx="1447800" cy="396875"/>
          </a:xfrm>
          <a:prstGeom prst="rect">
            <a:avLst/>
          </a:prstGeom>
          <a:noFill/>
          <a:ln w="12700">
            <a:noFill/>
            <a:miter lim="800000"/>
            <a:headEnd/>
            <a:tailEnd/>
          </a:ln>
          <a:effectLst/>
        </p:spPr>
        <p:txBody>
          <a:bodyPr>
            <a:spAutoFit/>
          </a:bodyPr>
          <a:lstStyle/>
          <a:p>
            <a:r>
              <a:rPr lang="en-US" sz="2000"/>
              <a:t>Memory</a:t>
            </a:r>
          </a:p>
        </p:txBody>
      </p:sp>
      <p:sp>
        <p:nvSpPr>
          <p:cNvPr id="791621" name="Text Box 69"/>
          <p:cNvSpPr txBox="1">
            <a:spLocks noChangeArrowheads="1"/>
          </p:cNvSpPr>
          <p:nvPr/>
        </p:nvSpPr>
        <p:spPr bwMode="auto">
          <a:xfrm>
            <a:off x="5257800" y="4419600"/>
            <a:ext cx="3155950" cy="366713"/>
          </a:xfrm>
          <a:prstGeom prst="rect">
            <a:avLst/>
          </a:prstGeom>
          <a:noFill/>
          <a:ln w="12700">
            <a:noFill/>
            <a:miter lim="800000"/>
            <a:headEnd/>
            <a:tailEnd/>
          </a:ln>
          <a:effectLst/>
        </p:spPr>
        <p:txBody>
          <a:bodyPr wrap="none">
            <a:spAutoFit/>
          </a:bodyPr>
          <a:lstStyle/>
          <a:p>
            <a:r>
              <a:rPr lang="en-US"/>
              <a:t>branch destination </a:t>
            </a:r>
            <a:r>
              <a:rPr lang="en-US">
                <a:solidFill>
                  <a:schemeClr val="accent1"/>
                </a:solidFill>
              </a:rPr>
              <a:t>instruction</a:t>
            </a:r>
          </a:p>
        </p:txBody>
      </p:sp>
      <p:sp>
        <p:nvSpPr>
          <p:cNvPr id="791622" name="Line 70"/>
          <p:cNvSpPr>
            <a:spLocks noChangeShapeType="1"/>
          </p:cNvSpPr>
          <p:nvPr/>
        </p:nvSpPr>
        <p:spPr bwMode="auto">
          <a:xfrm>
            <a:off x="4876800" y="4648200"/>
            <a:ext cx="152400" cy="0"/>
          </a:xfrm>
          <a:prstGeom prst="line">
            <a:avLst/>
          </a:prstGeom>
          <a:noFill/>
          <a:ln w="12700">
            <a:solidFill>
              <a:schemeClr val="tx1"/>
            </a:solidFill>
            <a:round/>
            <a:headEnd/>
            <a:tailEnd type="triangle" w="med" len="med"/>
          </a:ln>
          <a:effectLst/>
        </p:spPr>
        <p:txBody>
          <a:bodyPr/>
          <a:lstStyle/>
          <a:p>
            <a:endParaRPr lang="en-US"/>
          </a:p>
        </p:txBody>
      </p:sp>
      <p:sp>
        <p:nvSpPr>
          <p:cNvPr id="791623" name="Rectangle 71"/>
          <p:cNvSpPr>
            <a:spLocks noChangeArrowheads="1"/>
          </p:cNvSpPr>
          <p:nvPr/>
        </p:nvSpPr>
        <p:spPr bwMode="auto">
          <a:xfrm>
            <a:off x="304800" y="5105400"/>
            <a:ext cx="5029200" cy="396875"/>
          </a:xfrm>
          <a:prstGeom prst="rect">
            <a:avLst/>
          </a:prstGeom>
          <a:noFill/>
          <a:ln w="12700">
            <a:noFill/>
            <a:miter lim="800000"/>
            <a:headEnd/>
            <a:tailEnd/>
          </a:ln>
          <a:effectLst/>
        </p:spPr>
        <p:txBody>
          <a:bodyPr>
            <a:spAutoFit/>
          </a:bodyPr>
          <a:lstStyle/>
          <a:p>
            <a:r>
              <a:rPr lang="en-US" sz="2000"/>
              <a:t>5. </a:t>
            </a:r>
            <a:r>
              <a:rPr lang="en-US" sz="2000">
                <a:solidFill>
                  <a:schemeClr val="accent1"/>
                </a:solidFill>
              </a:rPr>
              <a:t>Instruction</a:t>
            </a:r>
            <a:r>
              <a:rPr lang="en-US" sz="2000"/>
              <a:t>:  Pseudo-direct addressing</a:t>
            </a:r>
          </a:p>
        </p:txBody>
      </p:sp>
      <p:sp>
        <p:nvSpPr>
          <p:cNvPr id="791624" name="Text Box 72"/>
          <p:cNvSpPr txBox="1">
            <a:spLocks noChangeArrowheads="1"/>
          </p:cNvSpPr>
          <p:nvPr/>
        </p:nvSpPr>
        <p:spPr bwMode="auto">
          <a:xfrm>
            <a:off x="685800" y="5486400"/>
            <a:ext cx="2762250" cy="366713"/>
          </a:xfrm>
          <a:prstGeom prst="rect">
            <a:avLst/>
          </a:prstGeom>
          <a:noFill/>
          <a:ln w="12700">
            <a:noFill/>
            <a:miter lim="800000"/>
            <a:headEnd/>
            <a:tailEnd/>
          </a:ln>
          <a:effectLst/>
        </p:spPr>
        <p:txBody>
          <a:bodyPr wrap="none">
            <a:spAutoFit/>
          </a:bodyPr>
          <a:lstStyle/>
          <a:p>
            <a:r>
              <a:rPr lang="en-US"/>
              <a:t>op               jump address</a:t>
            </a:r>
          </a:p>
        </p:txBody>
      </p:sp>
      <p:sp>
        <p:nvSpPr>
          <p:cNvPr id="791625" name="Rectangle 73"/>
          <p:cNvSpPr>
            <a:spLocks noChangeArrowheads="1"/>
          </p:cNvSpPr>
          <p:nvPr/>
        </p:nvSpPr>
        <p:spPr bwMode="auto">
          <a:xfrm>
            <a:off x="533400" y="54864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26" name="Line 74"/>
          <p:cNvSpPr>
            <a:spLocks noChangeShapeType="1"/>
          </p:cNvSpPr>
          <p:nvPr/>
        </p:nvSpPr>
        <p:spPr bwMode="auto">
          <a:xfrm>
            <a:off x="1295400" y="5486400"/>
            <a:ext cx="0" cy="290513"/>
          </a:xfrm>
          <a:prstGeom prst="line">
            <a:avLst/>
          </a:prstGeom>
          <a:noFill/>
          <a:ln w="12700">
            <a:solidFill>
              <a:schemeClr val="tx1"/>
            </a:solidFill>
            <a:round/>
            <a:headEnd/>
            <a:tailEnd/>
          </a:ln>
          <a:effectLst/>
        </p:spPr>
        <p:txBody>
          <a:bodyPr/>
          <a:lstStyle/>
          <a:p>
            <a:endParaRPr lang="en-US"/>
          </a:p>
        </p:txBody>
      </p:sp>
      <p:sp>
        <p:nvSpPr>
          <p:cNvPr id="791627" name="Rectangle 75"/>
          <p:cNvSpPr>
            <a:spLocks noChangeArrowheads="1"/>
          </p:cNvSpPr>
          <p:nvPr/>
        </p:nvSpPr>
        <p:spPr bwMode="auto">
          <a:xfrm>
            <a:off x="533400" y="6172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28" name="Text Box 76"/>
          <p:cNvSpPr txBox="1">
            <a:spLocks noChangeArrowheads="1"/>
          </p:cNvSpPr>
          <p:nvPr/>
        </p:nvSpPr>
        <p:spPr bwMode="auto">
          <a:xfrm>
            <a:off x="1295400" y="6172200"/>
            <a:ext cx="2470150" cy="366713"/>
          </a:xfrm>
          <a:prstGeom prst="rect">
            <a:avLst/>
          </a:prstGeom>
          <a:noFill/>
          <a:ln w="12700">
            <a:noFill/>
            <a:miter lim="800000"/>
            <a:headEnd/>
            <a:tailEnd/>
          </a:ln>
          <a:effectLst/>
        </p:spPr>
        <p:txBody>
          <a:bodyPr wrap="none">
            <a:spAutoFit/>
          </a:bodyPr>
          <a:lstStyle/>
          <a:p>
            <a:r>
              <a:rPr lang="en-US"/>
              <a:t>Program Counter (PC)</a:t>
            </a:r>
          </a:p>
        </p:txBody>
      </p:sp>
      <p:sp>
        <p:nvSpPr>
          <p:cNvPr id="791629" name="Line 77"/>
          <p:cNvSpPr>
            <a:spLocks noChangeShapeType="1"/>
          </p:cNvSpPr>
          <p:nvPr/>
        </p:nvSpPr>
        <p:spPr bwMode="auto">
          <a:xfrm>
            <a:off x="2590800" y="5791200"/>
            <a:ext cx="0" cy="76200"/>
          </a:xfrm>
          <a:prstGeom prst="line">
            <a:avLst/>
          </a:prstGeom>
          <a:noFill/>
          <a:ln w="12700">
            <a:solidFill>
              <a:schemeClr val="tx1"/>
            </a:solidFill>
            <a:round/>
            <a:headEnd/>
            <a:tailEnd/>
          </a:ln>
          <a:effectLst/>
        </p:spPr>
        <p:txBody>
          <a:bodyPr/>
          <a:lstStyle/>
          <a:p>
            <a:endParaRPr lang="en-US"/>
          </a:p>
        </p:txBody>
      </p:sp>
      <p:sp>
        <p:nvSpPr>
          <p:cNvPr id="791630" name="Line 78"/>
          <p:cNvSpPr>
            <a:spLocks noChangeShapeType="1"/>
          </p:cNvSpPr>
          <p:nvPr/>
        </p:nvSpPr>
        <p:spPr bwMode="auto">
          <a:xfrm>
            <a:off x="2590800" y="5867400"/>
            <a:ext cx="1981200" cy="0"/>
          </a:xfrm>
          <a:prstGeom prst="line">
            <a:avLst/>
          </a:prstGeom>
          <a:noFill/>
          <a:ln w="12700">
            <a:solidFill>
              <a:schemeClr val="tx1"/>
            </a:solidFill>
            <a:round/>
            <a:headEnd/>
            <a:tailEnd type="triangle" w="med" len="med"/>
          </a:ln>
          <a:effectLst/>
        </p:spPr>
        <p:txBody>
          <a:bodyPr/>
          <a:lstStyle/>
          <a:p>
            <a:endParaRPr lang="en-US"/>
          </a:p>
        </p:txBody>
      </p:sp>
      <p:sp>
        <p:nvSpPr>
          <p:cNvPr id="791631" name="Line 79"/>
          <p:cNvSpPr>
            <a:spLocks noChangeShapeType="1"/>
          </p:cNvSpPr>
          <p:nvPr/>
        </p:nvSpPr>
        <p:spPr bwMode="auto">
          <a:xfrm>
            <a:off x="762000" y="6096000"/>
            <a:ext cx="3810000" cy="0"/>
          </a:xfrm>
          <a:prstGeom prst="line">
            <a:avLst/>
          </a:prstGeom>
          <a:noFill/>
          <a:ln w="12700">
            <a:solidFill>
              <a:schemeClr val="tx1"/>
            </a:solidFill>
            <a:round/>
            <a:headEnd/>
            <a:tailEnd type="triangle" w="med" len="med"/>
          </a:ln>
          <a:effectLst/>
        </p:spPr>
        <p:txBody>
          <a:bodyPr/>
          <a:lstStyle/>
          <a:p>
            <a:endParaRPr lang="en-US"/>
          </a:p>
        </p:txBody>
      </p:sp>
      <p:sp>
        <p:nvSpPr>
          <p:cNvPr id="791632" name="Line 80"/>
          <p:cNvSpPr>
            <a:spLocks noChangeShapeType="1"/>
          </p:cNvSpPr>
          <p:nvPr/>
        </p:nvSpPr>
        <p:spPr bwMode="auto">
          <a:xfrm>
            <a:off x="762000" y="6096000"/>
            <a:ext cx="0" cy="76200"/>
          </a:xfrm>
          <a:prstGeom prst="line">
            <a:avLst/>
          </a:prstGeom>
          <a:noFill/>
          <a:ln w="12700">
            <a:solidFill>
              <a:schemeClr val="tx1"/>
            </a:solidFill>
            <a:round/>
            <a:headEnd/>
            <a:tailEnd/>
          </a:ln>
          <a:effectLst/>
        </p:spPr>
        <p:txBody>
          <a:bodyPr/>
          <a:lstStyle/>
          <a:p>
            <a:endParaRPr lang="en-US"/>
          </a:p>
        </p:txBody>
      </p:sp>
      <p:sp>
        <p:nvSpPr>
          <p:cNvPr id="791633" name="Rectangle 81"/>
          <p:cNvSpPr>
            <a:spLocks noChangeArrowheads="1"/>
          </p:cNvSpPr>
          <p:nvPr/>
        </p:nvSpPr>
        <p:spPr bwMode="auto">
          <a:xfrm>
            <a:off x="5029200" y="5791200"/>
            <a:ext cx="3886200" cy="304800"/>
          </a:xfrm>
          <a:prstGeom prst="rect">
            <a:avLst/>
          </a:prstGeom>
          <a:noFill/>
          <a:ln w="12700">
            <a:solidFill>
              <a:schemeClr val="tx1"/>
            </a:solidFill>
            <a:miter lim="800000"/>
            <a:headEnd/>
            <a:tailEnd/>
          </a:ln>
          <a:effectLst/>
        </p:spPr>
        <p:txBody>
          <a:bodyPr wrap="none" anchor="ctr"/>
          <a:lstStyle/>
          <a:p>
            <a:endParaRPr lang="en-US"/>
          </a:p>
        </p:txBody>
      </p:sp>
      <p:sp>
        <p:nvSpPr>
          <p:cNvPr id="791634" name="Rectangle 82"/>
          <p:cNvSpPr>
            <a:spLocks noChangeArrowheads="1"/>
          </p:cNvSpPr>
          <p:nvPr/>
        </p:nvSpPr>
        <p:spPr bwMode="auto">
          <a:xfrm>
            <a:off x="6172200" y="5410200"/>
            <a:ext cx="1447800" cy="396875"/>
          </a:xfrm>
          <a:prstGeom prst="rect">
            <a:avLst/>
          </a:prstGeom>
          <a:noFill/>
          <a:ln w="12700">
            <a:noFill/>
            <a:miter lim="800000"/>
            <a:headEnd/>
            <a:tailEnd/>
          </a:ln>
          <a:effectLst/>
        </p:spPr>
        <p:txBody>
          <a:bodyPr>
            <a:spAutoFit/>
          </a:bodyPr>
          <a:lstStyle/>
          <a:p>
            <a:r>
              <a:rPr lang="en-US" sz="2000"/>
              <a:t>Memory</a:t>
            </a:r>
          </a:p>
        </p:txBody>
      </p:sp>
      <p:sp>
        <p:nvSpPr>
          <p:cNvPr id="791635" name="Text Box 83"/>
          <p:cNvSpPr txBox="1">
            <a:spLocks noChangeArrowheads="1"/>
          </p:cNvSpPr>
          <p:nvPr/>
        </p:nvSpPr>
        <p:spPr bwMode="auto">
          <a:xfrm>
            <a:off x="5486400" y="5791200"/>
            <a:ext cx="2952750" cy="366713"/>
          </a:xfrm>
          <a:prstGeom prst="rect">
            <a:avLst/>
          </a:prstGeom>
          <a:noFill/>
          <a:ln w="12700">
            <a:noFill/>
            <a:miter lim="800000"/>
            <a:headEnd/>
            <a:tailEnd/>
          </a:ln>
          <a:effectLst/>
        </p:spPr>
        <p:txBody>
          <a:bodyPr wrap="none">
            <a:spAutoFit/>
          </a:bodyPr>
          <a:lstStyle/>
          <a:p>
            <a:r>
              <a:rPr lang="en-US"/>
              <a:t>jump destination </a:t>
            </a:r>
            <a:r>
              <a:rPr lang="en-US">
                <a:solidFill>
                  <a:schemeClr val="accent1"/>
                </a:solidFill>
              </a:rPr>
              <a:t>instruction</a:t>
            </a:r>
          </a:p>
        </p:txBody>
      </p:sp>
      <p:sp>
        <p:nvSpPr>
          <p:cNvPr id="791636" name="Line 84"/>
          <p:cNvSpPr>
            <a:spLocks noChangeShapeType="1"/>
          </p:cNvSpPr>
          <p:nvPr/>
        </p:nvSpPr>
        <p:spPr bwMode="auto">
          <a:xfrm>
            <a:off x="4876800" y="6019800"/>
            <a:ext cx="152400" cy="0"/>
          </a:xfrm>
          <a:prstGeom prst="line">
            <a:avLst/>
          </a:prstGeom>
          <a:noFill/>
          <a:ln w="12700">
            <a:solidFill>
              <a:schemeClr val="tx1"/>
            </a:solidFill>
            <a:round/>
            <a:headEnd/>
            <a:tailEnd type="triangle" w="med" len="med"/>
          </a:ln>
          <a:effectLst/>
        </p:spPr>
        <p:txBody>
          <a:bodyPr/>
          <a:lstStyle/>
          <a:p>
            <a:endParaRPr lang="en-US"/>
          </a:p>
        </p:txBody>
      </p:sp>
      <p:sp>
        <p:nvSpPr>
          <p:cNvPr id="791637" name="Line 85"/>
          <p:cNvSpPr>
            <a:spLocks noChangeShapeType="1"/>
          </p:cNvSpPr>
          <p:nvPr/>
        </p:nvSpPr>
        <p:spPr bwMode="auto">
          <a:xfrm>
            <a:off x="1066800" y="6172200"/>
            <a:ext cx="0" cy="290513"/>
          </a:xfrm>
          <a:prstGeom prst="line">
            <a:avLst/>
          </a:prstGeom>
          <a:noFill/>
          <a:ln w="12700">
            <a:solidFill>
              <a:schemeClr val="tx1"/>
            </a:solidFill>
            <a:round/>
            <a:headEnd/>
            <a:tailEnd/>
          </a:ln>
          <a:effectLst/>
        </p:spPr>
        <p:txBody>
          <a:bodyPr/>
          <a:lstStyle/>
          <a:p>
            <a:endParaRPr lang="en-US"/>
          </a:p>
        </p:txBody>
      </p:sp>
      <p:sp>
        <p:nvSpPr>
          <p:cNvPr id="791638" name="Oval 86"/>
          <p:cNvSpPr>
            <a:spLocks noChangeArrowheads="1"/>
          </p:cNvSpPr>
          <p:nvPr/>
        </p:nvSpPr>
        <p:spPr bwMode="auto">
          <a:xfrm>
            <a:off x="4572000" y="5715000"/>
            <a:ext cx="304800" cy="609600"/>
          </a:xfrm>
          <a:prstGeom prst="ellipse">
            <a:avLst/>
          </a:prstGeom>
          <a:noFill/>
          <a:ln w="12700">
            <a:solidFill>
              <a:schemeClr val="tx1"/>
            </a:solidFill>
            <a:round/>
            <a:headEnd/>
            <a:tailEnd/>
          </a:ln>
          <a:effectLst/>
        </p:spPr>
        <p:txBody>
          <a:bodyPr wrap="none" anchor="ctr"/>
          <a:lstStyle/>
          <a:p>
            <a:endParaRPr lang="en-US"/>
          </a:p>
        </p:txBody>
      </p:sp>
      <p:sp>
        <p:nvSpPr>
          <p:cNvPr id="791639" name="Text Box 87"/>
          <p:cNvSpPr txBox="1">
            <a:spLocks noChangeArrowheads="1"/>
          </p:cNvSpPr>
          <p:nvPr/>
        </p:nvSpPr>
        <p:spPr bwMode="auto">
          <a:xfrm>
            <a:off x="4572000" y="5791200"/>
            <a:ext cx="301625" cy="366713"/>
          </a:xfrm>
          <a:prstGeom prst="rect">
            <a:avLst/>
          </a:prstGeom>
          <a:noFill/>
          <a:ln w="12700">
            <a:noFill/>
            <a:miter lim="800000"/>
            <a:headEnd/>
            <a:tailEnd/>
          </a:ln>
          <a:effectLst/>
        </p:spPr>
        <p:txBody>
          <a:bodyPr>
            <a:spAutoFit/>
          </a:bodyPr>
          <a:lstStyle/>
          <a:p>
            <a:r>
              <a:rPr lang="en-US"/>
              <a:t>||</a:t>
            </a:r>
          </a:p>
        </p:txBody>
      </p:sp>
      <p:sp>
        <p:nvSpPr>
          <p:cNvPr id="791640" name="Line 88"/>
          <p:cNvSpPr>
            <a:spLocks noChangeShapeType="1"/>
          </p:cNvSpPr>
          <p:nvPr/>
        </p:nvSpPr>
        <p:spPr bwMode="auto">
          <a:xfrm>
            <a:off x="1600200" y="2209800"/>
            <a:ext cx="0" cy="45720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ChangeArrowheads="1"/>
          </p:cNvSpPr>
          <p:nvPr/>
        </p:nvSpPr>
        <p:spPr bwMode="auto">
          <a:xfrm>
            <a:off x="225425" y="312738"/>
            <a:ext cx="852488" cy="477837"/>
          </a:xfrm>
          <a:prstGeom prst="rect">
            <a:avLst/>
          </a:prstGeom>
          <a:noFill/>
          <a:ln w="12700">
            <a:noFill/>
            <a:miter lim="800000"/>
            <a:headEnd/>
            <a:tailEnd/>
          </a:ln>
          <a:effectLst/>
        </p:spPr>
        <p:txBody>
          <a:bodyPr wrap="none" anchor="ctr"/>
          <a:lstStyle/>
          <a:p>
            <a:endParaRPr lang="en-US"/>
          </a:p>
        </p:txBody>
      </p:sp>
      <p:sp>
        <p:nvSpPr>
          <p:cNvPr id="793603" name="Rectangle 3"/>
          <p:cNvSpPr>
            <a:spLocks noGrp="1" noChangeArrowheads="1"/>
          </p:cNvSpPr>
          <p:nvPr>
            <p:ph type="body" idx="1"/>
          </p:nvPr>
        </p:nvSpPr>
        <p:spPr>
          <a:xfrm>
            <a:off x="457200" y="1219200"/>
            <a:ext cx="8153400" cy="3505200"/>
          </a:xfrm>
          <a:noFill/>
          <a:ln/>
        </p:spPr>
        <p:txBody>
          <a:bodyPr lIns="90488" tIns="44450" rIns="90488" bIns="44450"/>
          <a:lstStyle/>
          <a:p>
            <a:pPr marL="342900" indent="-342900">
              <a:lnSpc>
                <a:spcPct val="80000"/>
              </a:lnSpc>
            </a:pPr>
            <a:r>
              <a:rPr lang="en-US" dirty="0"/>
              <a:t>32-bit signed numbers (2’s complement):</a:t>
            </a:r>
            <a:br>
              <a:rPr lang="en-US" dirty="0"/>
            </a:br>
            <a:r>
              <a:rPr lang="en-US" sz="2000" dirty="0"/>
              <a:t/>
            </a:r>
            <a:br>
              <a:rPr lang="en-US" sz="2000" dirty="0"/>
            </a:br>
            <a:r>
              <a:rPr lang="en-US" sz="1600" dirty="0">
                <a:latin typeface="Courier New" pitchFamily="49" charset="0"/>
              </a:rPr>
              <a:t>0000 0000 0000 0000 0000 0000 0000 0000</a:t>
            </a:r>
            <a:r>
              <a:rPr lang="en-US" sz="1600" baseline="-25000" dirty="0">
                <a:latin typeface="Courier New" pitchFamily="49" charset="0"/>
              </a:rPr>
              <a:t>two</a:t>
            </a:r>
            <a:r>
              <a:rPr lang="en-US" sz="1600" dirty="0">
                <a:latin typeface="Courier New" pitchFamily="49" charset="0"/>
              </a:rPr>
              <a:t> = 0</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0000 0000 0000 0000 0000 0000 0000 0001</a:t>
            </a:r>
            <a:r>
              <a:rPr lang="en-US" sz="1600" baseline="-25000" dirty="0">
                <a:latin typeface="Courier New" pitchFamily="49" charset="0"/>
              </a:rPr>
              <a:t>two</a:t>
            </a:r>
            <a:r>
              <a:rPr lang="en-US" sz="1600" dirty="0">
                <a:latin typeface="Courier New" pitchFamily="49" charset="0"/>
              </a:rPr>
              <a:t> = + 1</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a:t>
            </a:r>
          </a:p>
          <a:p>
            <a:pPr marL="342900" indent="-342900">
              <a:lnSpc>
                <a:spcPct val="80000"/>
              </a:lnSpc>
              <a:buFont typeface="Symbol" pitchFamily="18" charset="2"/>
              <a:buNone/>
            </a:pP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0111 1111 1111 1111 1111 1111 1111 1110</a:t>
            </a:r>
            <a:r>
              <a:rPr lang="en-US" sz="1600" baseline="-25000" dirty="0">
                <a:latin typeface="Courier New" pitchFamily="49" charset="0"/>
              </a:rPr>
              <a:t>two</a:t>
            </a:r>
            <a:r>
              <a:rPr lang="en-US" sz="1600" dirty="0">
                <a:latin typeface="Courier New" pitchFamily="49" charset="0"/>
              </a:rPr>
              <a:t> = + 2,147,483,646</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0111 1111 1111 1111 1111 1111 1111 1111</a:t>
            </a:r>
            <a:r>
              <a:rPr lang="en-US" sz="1600" baseline="-25000" dirty="0">
                <a:latin typeface="Courier New" pitchFamily="49" charset="0"/>
              </a:rPr>
              <a:t>two</a:t>
            </a:r>
            <a:r>
              <a:rPr lang="en-US" sz="1600" dirty="0">
                <a:latin typeface="Courier New" pitchFamily="49" charset="0"/>
              </a:rPr>
              <a:t> = </a:t>
            </a:r>
            <a:r>
              <a:rPr lang="en-US" sz="1600" dirty="0">
                <a:solidFill>
                  <a:schemeClr val="accent1"/>
                </a:solidFill>
                <a:latin typeface="Courier New" pitchFamily="49" charset="0"/>
              </a:rPr>
              <a:t>+ 2,147,483,647</a:t>
            </a:r>
            <a:r>
              <a:rPr lang="en-US" sz="1600" baseline="-25000" dirty="0">
                <a:solidFill>
                  <a:schemeClr val="accent1"/>
                </a:solidFill>
                <a:latin typeface="Courier New" pitchFamily="49" charset="0"/>
              </a:rPr>
              <a:t>ten</a:t>
            </a: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1000 0000 0000 0000 0000 0000 0000 0000</a:t>
            </a:r>
            <a:r>
              <a:rPr lang="en-US" sz="1600" baseline="-25000" dirty="0">
                <a:latin typeface="Courier New" pitchFamily="49" charset="0"/>
              </a:rPr>
              <a:t>two</a:t>
            </a:r>
            <a:r>
              <a:rPr lang="en-US" sz="1600" dirty="0">
                <a:latin typeface="Courier New" pitchFamily="49" charset="0"/>
              </a:rPr>
              <a:t> = </a:t>
            </a:r>
            <a:r>
              <a:rPr lang="en-US" sz="1600" dirty="0">
                <a:solidFill>
                  <a:srgbClr val="009900"/>
                </a:solidFill>
                <a:latin typeface="Courier New" pitchFamily="49" charset="0"/>
              </a:rPr>
              <a:t>– 2,147,483,648</a:t>
            </a:r>
            <a:r>
              <a:rPr lang="en-US" sz="1600" baseline="-25000" dirty="0">
                <a:solidFill>
                  <a:srgbClr val="009900"/>
                </a:solidFill>
                <a:latin typeface="Courier New" pitchFamily="49" charset="0"/>
              </a:rPr>
              <a:t>ten</a:t>
            </a: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1000 0000 0000 0000 0000 0000 0000 0001</a:t>
            </a:r>
            <a:r>
              <a:rPr lang="en-US" sz="1600" baseline="-25000" dirty="0">
                <a:latin typeface="Courier New" pitchFamily="49" charset="0"/>
              </a:rPr>
              <a:t>two</a:t>
            </a:r>
            <a:r>
              <a:rPr lang="en-US" sz="1600" dirty="0">
                <a:latin typeface="Courier New" pitchFamily="49" charset="0"/>
              </a:rPr>
              <a:t> = – 2,147,483,647</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a:t>
            </a:r>
          </a:p>
          <a:p>
            <a:pPr marL="342900" indent="-342900">
              <a:lnSpc>
                <a:spcPct val="80000"/>
              </a:lnSpc>
              <a:buFont typeface="Symbol" pitchFamily="18" charset="2"/>
              <a:buNone/>
            </a:pPr>
            <a:r>
              <a:rPr lang="en-US" sz="1600" baseline="-25000" dirty="0">
                <a:latin typeface="Courier New" pitchFamily="49" charset="0"/>
              </a:rPr>
              <a:t/>
            </a:r>
            <a:br>
              <a:rPr lang="en-US" sz="1600" baseline="-25000" dirty="0">
                <a:latin typeface="Courier New" pitchFamily="49" charset="0"/>
              </a:rPr>
            </a:br>
            <a:r>
              <a:rPr lang="en-US" sz="1600" dirty="0">
                <a:latin typeface="Courier New" pitchFamily="49" charset="0"/>
              </a:rPr>
              <a:t>1111 1111 1111 1111 1111 1111 1111 1110</a:t>
            </a:r>
            <a:r>
              <a:rPr lang="en-US" sz="1600" baseline="-25000" dirty="0">
                <a:latin typeface="Courier New" pitchFamily="49" charset="0"/>
              </a:rPr>
              <a:t>two</a:t>
            </a:r>
            <a:r>
              <a:rPr lang="en-US" sz="1600" dirty="0">
                <a:latin typeface="Courier New" pitchFamily="49" charset="0"/>
              </a:rPr>
              <a:t> = – 2</a:t>
            </a:r>
            <a:r>
              <a:rPr lang="en-US" sz="1600" baseline="-25000" dirty="0">
                <a:latin typeface="Courier New" pitchFamily="49" charset="0"/>
              </a:rPr>
              <a:t>ten</a:t>
            </a:r>
            <a:br>
              <a:rPr lang="en-US" sz="1600" baseline="-25000" dirty="0">
                <a:latin typeface="Courier New" pitchFamily="49" charset="0"/>
              </a:rPr>
            </a:br>
            <a:r>
              <a:rPr lang="en-US" sz="1600" dirty="0">
                <a:latin typeface="Courier New" pitchFamily="49" charset="0"/>
              </a:rPr>
              <a:t>1111 1111 1111 1111 1111 1111 1111 1111</a:t>
            </a:r>
            <a:r>
              <a:rPr lang="en-US" sz="1600" baseline="-25000" dirty="0">
                <a:latin typeface="Courier New" pitchFamily="49" charset="0"/>
              </a:rPr>
              <a:t>two</a:t>
            </a:r>
            <a:r>
              <a:rPr lang="en-US" sz="1600" dirty="0">
                <a:latin typeface="Courier New" pitchFamily="49" charset="0"/>
              </a:rPr>
              <a:t> = – 1</a:t>
            </a:r>
            <a:r>
              <a:rPr lang="en-US" sz="1600" baseline="-25000" dirty="0">
                <a:latin typeface="Courier New" pitchFamily="49" charset="0"/>
              </a:rPr>
              <a:t>ten</a:t>
            </a:r>
            <a:r>
              <a:rPr lang="en-US" sz="2000" dirty="0">
                <a:latin typeface="Courier New" pitchFamily="49" charset="0"/>
              </a:rPr>
              <a:t/>
            </a:r>
            <a:br>
              <a:rPr lang="en-US" sz="2000" dirty="0">
                <a:latin typeface="Courier New" pitchFamily="49" charset="0"/>
              </a:rPr>
            </a:br>
            <a:endParaRPr lang="en-US" sz="2000" dirty="0">
              <a:latin typeface="Courier New" pitchFamily="49" charset="0"/>
            </a:endParaRPr>
          </a:p>
        </p:txBody>
      </p:sp>
      <p:sp>
        <p:nvSpPr>
          <p:cNvPr id="793604" name="Rectangle 4"/>
          <p:cNvSpPr>
            <a:spLocks noGrp="1" noChangeArrowheads="1"/>
          </p:cNvSpPr>
          <p:nvPr>
            <p:ph type="title"/>
          </p:nvPr>
        </p:nvSpPr>
        <p:spPr>
          <a:noFill/>
          <a:ln/>
        </p:spPr>
        <p:txBody>
          <a:bodyPr lIns="90488" tIns="44450" rIns="90488" bIns="44450" anchor="ctr"/>
          <a:lstStyle/>
          <a:p>
            <a:r>
              <a:rPr lang="en-US"/>
              <a:t>MIPS Number Representations</a:t>
            </a:r>
          </a:p>
        </p:txBody>
      </p:sp>
      <p:grpSp>
        <p:nvGrpSpPr>
          <p:cNvPr id="2" name="Group 5"/>
          <p:cNvGrpSpPr>
            <a:grpSpLocks/>
          </p:cNvGrpSpPr>
          <p:nvPr/>
        </p:nvGrpSpPr>
        <p:grpSpPr bwMode="auto">
          <a:xfrm>
            <a:off x="7239000" y="1295400"/>
            <a:ext cx="1320800" cy="1066800"/>
            <a:chOff x="4560" y="1200"/>
            <a:chExt cx="832" cy="672"/>
          </a:xfrm>
        </p:grpSpPr>
        <p:sp>
          <p:nvSpPr>
            <p:cNvPr id="793606" name="Rectangle 6"/>
            <p:cNvSpPr>
              <a:spLocks noChangeArrowheads="1"/>
            </p:cNvSpPr>
            <p:nvPr/>
          </p:nvSpPr>
          <p:spPr bwMode="auto">
            <a:xfrm>
              <a:off x="4848" y="1200"/>
              <a:ext cx="544"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solidFill>
                    <a:schemeClr val="accent1"/>
                  </a:solidFill>
                </a:rPr>
                <a:t>maxint</a:t>
              </a:r>
            </a:p>
          </p:txBody>
        </p:sp>
        <p:sp>
          <p:nvSpPr>
            <p:cNvPr id="793607" name="Line 7"/>
            <p:cNvSpPr>
              <a:spLocks noChangeShapeType="1"/>
            </p:cNvSpPr>
            <p:nvPr/>
          </p:nvSpPr>
          <p:spPr bwMode="auto">
            <a:xfrm flipH="1">
              <a:off x="4560" y="1392"/>
              <a:ext cx="240" cy="480"/>
            </a:xfrm>
            <a:prstGeom prst="line">
              <a:avLst/>
            </a:prstGeom>
            <a:noFill/>
            <a:ln w="12700">
              <a:solidFill>
                <a:schemeClr val="accent1"/>
              </a:solidFill>
              <a:round/>
              <a:headEnd/>
              <a:tailEnd type="triangle" w="med" len="med"/>
            </a:ln>
            <a:effectLst/>
          </p:spPr>
          <p:txBody>
            <a:bodyPr/>
            <a:lstStyle/>
            <a:p>
              <a:endParaRPr lang="en-US"/>
            </a:p>
          </p:txBody>
        </p:sp>
      </p:grpSp>
      <p:grpSp>
        <p:nvGrpSpPr>
          <p:cNvPr id="3" name="Group 8"/>
          <p:cNvGrpSpPr>
            <a:grpSpLocks/>
          </p:cNvGrpSpPr>
          <p:nvPr/>
        </p:nvGrpSpPr>
        <p:grpSpPr bwMode="auto">
          <a:xfrm>
            <a:off x="7086600" y="2667000"/>
            <a:ext cx="1195388" cy="1074738"/>
            <a:chOff x="4560" y="2064"/>
            <a:chExt cx="753" cy="677"/>
          </a:xfrm>
        </p:grpSpPr>
        <p:sp>
          <p:nvSpPr>
            <p:cNvPr id="793609" name="Rectangle 9"/>
            <p:cNvSpPr>
              <a:spLocks noChangeArrowheads="1"/>
            </p:cNvSpPr>
            <p:nvPr/>
          </p:nvSpPr>
          <p:spPr bwMode="auto">
            <a:xfrm>
              <a:off x="4800" y="2496"/>
              <a:ext cx="513" cy="245"/>
            </a:xfrm>
            <a:prstGeom prst="rect">
              <a:avLst/>
            </a:prstGeom>
            <a:noFill/>
            <a:ln w="12700">
              <a:noFill/>
              <a:miter lim="800000"/>
              <a:headEnd/>
              <a:tailEnd/>
            </a:ln>
            <a:effectLst/>
          </p:spPr>
          <p:txBody>
            <a:bodyPr wrap="none" lIns="19050" tIns="26988" rIns="19050" bIns="26988"/>
            <a:lstStyle/>
            <a:p>
              <a:pPr defTabSz="904875">
                <a:lnSpc>
                  <a:spcPts val="2100"/>
                </a:lnSpc>
                <a:tabLst>
                  <a:tab pos="452438" algn="l"/>
                  <a:tab pos="904875" algn="l"/>
                  <a:tab pos="1357313" algn="l"/>
                </a:tabLst>
              </a:pPr>
              <a:r>
                <a:rPr lang="en-US" b="1" i="1">
                  <a:solidFill>
                    <a:srgbClr val="009900"/>
                  </a:solidFill>
                </a:rPr>
                <a:t>minint</a:t>
              </a:r>
            </a:p>
          </p:txBody>
        </p:sp>
        <p:sp>
          <p:nvSpPr>
            <p:cNvPr id="793610" name="Line 10"/>
            <p:cNvSpPr>
              <a:spLocks noChangeShapeType="1"/>
            </p:cNvSpPr>
            <p:nvPr/>
          </p:nvSpPr>
          <p:spPr bwMode="auto">
            <a:xfrm flipH="1" flipV="1">
              <a:off x="4560" y="2064"/>
              <a:ext cx="240" cy="480"/>
            </a:xfrm>
            <a:prstGeom prst="line">
              <a:avLst/>
            </a:prstGeom>
            <a:noFill/>
            <a:ln w="12700">
              <a:solidFill>
                <a:srgbClr val="009900"/>
              </a:solidFill>
              <a:round/>
              <a:headEnd/>
              <a:tailEnd type="triangle" w="med" len="med"/>
            </a:ln>
            <a:effectLst/>
          </p:spPr>
          <p:txBody>
            <a:bodyPr/>
            <a:lstStyle/>
            <a:p>
              <a:endParaRPr lang="en-US"/>
            </a:p>
          </p:txBody>
        </p:sp>
      </p:grpSp>
      <p:sp>
        <p:nvSpPr>
          <p:cNvPr id="793611" name="Rectangle 11"/>
          <p:cNvSpPr>
            <a:spLocks noChangeArrowheads="1"/>
          </p:cNvSpPr>
          <p:nvPr/>
        </p:nvSpPr>
        <p:spPr bwMode="auto">
          <a:xfrm>
            <a:off x="457200" y="4267200"/>
            <a:ext cx="8153400" cy="1981200"/>
          </a:xfrm>
          <a:prstGeom prst="rect">
            <a:avLst/>
          </a:prstGeom>
          <a:noFill/>
          <a:ln w="12700">
            <a:noFill/>
            <a:miter lim="800000"/>
            <a:headEnd/>
            <a:tailEnd/>
          </a:ln>
          <a:effectLst/>
        </p:spPr>
        <p:txBody>
          <a:bodyPr lIns="90488" tIns="44450" rIns="90488" bIns="44450"/>
          <a:lstStyle/>
          <a:p>
            <a:pPr marL="342900" indent="-342900">
              <a:lnSpc>
                <a:spcPct val="80000"/>
              </a:lnSpc>
              <a:spcBef>
                <a:spcPct val="65000"/>
              </a:spcBef>
              <a:buClr>
                <a:schemeClr val="accent1"/>
              </a:buClr>
              <a:buSzPct val="75000"/>
              <a:buFont typeface="Symbol" pitchFamily="18" charset="2"/>
              <a:buChar char="¨"/>
            </a:pPr>
            <a:endParaRPr lang="en-US" sz="2000"/>
          </a:p>
        </p:txBody>
      </p:sp>
      <p:grpSp>
        <p:nvGrpSpPr>
          <p:cNvPr id="4" name="Group 12"/>
          <p:cNvGrpSpPr>
            <a:grpSpLocks/>
          </p:cNvGrpSpPr>
          <p:nvPr/>
        </p:nvGrpSpPr>
        <p:grpSpPr bwMode="auto">
          <a:xfrm>
            <a:off x="228600" y="1219200"/>
            <a:ext cx="838200" cy="2743200"/>
            <a:chOff x="144" y="768"/>
            <a:chExt cx="528" cy="1728"/>
          </a:xfrm>
        </p:grpSpPr>
        <p:sp>
          <p:nvSpPr>
            <p:cNvPr id="793613" name="Oval 13"/>
            <p:cNvSpPr>
              <a:spLocks noChangeArrowheads="1"/>
            </p:cNvSpPr>
            <p:nvPr/>
          </p:nvSpPr>
          <p:spPr bwMode="auto">
            <a:xfrm>
              <a:off x="480"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793614" name="Text Box 14"/>
            <p:cNvSpPr txBox="1">
              <a:spLocks noChangeArrowheads="1"/>
            </p:cNvSpPr>
            <p:nvPr/>
          </p:nvSpPr>
          <p:spPr bwMode="auto">
            <a:xfrm>
              <a:off x="144" y="216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MSB</a:t>
              </a:r>
            </a:p>
          </p:txBody>
        </p:sp>
      </p:grpSp>
      <p:grpSp>
        <p:nvGrpSpPr>
          <p:cNvPr id="5" name="Group 15"/>
          <p:cNvGrpSpPr>
            <a:grpSpLocks/>
          </p:cNvGrpSpPr>
          <p:nvPr/>
        </p:nvGrpSpPr>
        <p:grpSpPr bwMode="auto">
          <a:xfrm>
            <a:off x="5486400" y="1219200"/>
            <a:ext cx="869950" cy="2987675"/>
            <a:chOff x="3456" y="768"/>
            <a:chExt cx="548" cy="1882"/>
          </a:xfrm>
        </p:grpSpPr>
        <p:sp>
          <p:nvSpPr>
            <p:cNvPr id="793616" name="Oval 16"/>
            <p:cNvSpPr>
              <a:spLocks noChangeArrowheads="1"/>
            </p:cNvSpPr>
            <p:nvPr/>
          </p:nvSpPr>
          <p:spPr bwMode="auto">
            <a:xfrm>
              <a:off x="3456" y="768"/>
              <a:ext cx="192" cy="1728"/>
            </a:xfrm>
            <a:prstGeom prst="ellipse">
              <a:avLst/>
            </a:prstGeom>
            <a:noFill/>
            <a:ln w="12700">
              <a:solidFill>
                <a:schemeClr val="accent2"/>
              </a:solidFill>
              <a:round/>
              <a:headEnd/>
              <a:tailEnd/>
            </a:ln>
            <a:effectLst/>
          </p:spPr>
          <p:txBody>
            <a:bodyPr wrap="none" anchor="ctr"/>
            <a:lstStyle/>
            <a:p>
              <a:endParaRPr lang="en-US"/>
            </a:p>
          </p:txBody>
        </p:sp>
        <p:sp>
          <p:nvSpPr>
            <p:cNvPr id="793617" name="Text Box 17"/>
            <p:cNvSpPr txBox="1">
              <a:spLocks noChangeArrowheads="1"/>
            </p:cNvSpPr>
            <p:nvPr/>
          </p:nvSpPr>
          <p:spPr bwMode="auto">
            <a:xfrm>
              <a:off x="3600" y="2400"/>
              <a:ext cx="404" cy="250"/>
            </a:xfrm>
            <a:prstGeom prst="rect">
              <a:avLst/>
            </a:prstGeom>
            <a:noFill/>
            <a:ln w="12700">
              <a:noFill/>
              <a:miter lim="800000"/>
              <a:headEnd/>
              <a:tailEnd/>
            </a:ln>
            <a:effectLst/>
          </p:spPr>
          <p:txBody>
            <a:bodyPr wrap="none">
              <a:spAutoFit/>
            </a:bodyPr>
            <a:lstStyle/>
            <a:p>
              <a:r>
                <a:rPr lang="en-US" sz="2000">
                  <a:solidFill>
                    <a:schemeClr val="accent2"/>
                  </a:solidFill>
                  <a:latin typeface="Courier New" pitchFamily="49" charset="0"/>
                </a:rPr>
                <a:t>LSB</a:t>
              </a: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936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11"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533400" y="304800"/>
            <a:ext cx="8382000" cy="422275"/>
          </a:xfrm>
        </p:spPr>
        <p:txBody>
          <a:bodyPr/>
          <a:lstStyle/>
          <a:p>
            <a:r>
              <a:rPr lang="en-US"/>
              <a:t>Review: 2’s Complement Binary Representation</a:t>
            </a:r>
          </a:p>
        </p:txBody>
      </p:sp>
      <p:graphicFrame>
        <p:nvGraphicFramePr>
          <p:cNvPr id="797699" name="Group 3"/>
          <p:cNvGraphicFramePr>
            <a:graphicFrameLocks noGrp="1"/>
          </p:cNvGraphicFramePr>
          <p:nvPr>
            <p:ph type="tbl" idx="1"/>
          </p:nvPr>
        </p:nvGraphicFramePr>
        <p:xfrm>
          <a:off x="4953000" y="762000"/>
          <a:ext cx="2819400" cy="5751576"/>
        </p:xfrm>
        <a:graphic>
          <a:graphicData uri="http://schemas.openxmlformats.org/drawingml/2006/table">
            <a:tbl>
              <a:tblPr/>
              <a:tblGrid>
                <a:gridCol w="1455738"/>
                <a:gridCol w="1363662"/>
              </a:tblGrid>
              <a:tr h="3000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2’sc 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decimal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accent1"/>
                          </a:solidFill>
                          <a:effectLst/>
                          <a:latin typeface="Arial"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accent1"/>
                          </a:solidFill>
                          <a:effectLst/>
                          <a:latin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050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accent1"/>
                          </a:solidFill>
                          <a:effectLst/>
                          <a:latin typeface="Arial" charset="0"/>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accent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9550">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Symbol" pitchFamily="18" charset="2"/>
                        <a:buNone/>
                        <a:tabLst/>
                      </a:pPr>
                      <a:r>
                        <a:rPr kumimoji="0" lang="en-US" sz="1800" b="0" i="0" u="none" strike="noStrike" cap="none" normalizeH="0" baseline="0" smtClean="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7755" name="Rectangle 59"/>
          <p:cNvSpPr>
            <a:spLocks noChangeArrowheads="1"/>
          </p:cNvSpPr>
          <p:nvPr/>
        </p:nvSpPr>
        <p:spPr bwMode="auto">
          <a:xfrm>
            <a:off x="3962400" y="6172200"/>
            <a:ext cx="865188" cy="325438"/>
          </a:xfrm>
          <a:prstGeom prst="rect">
            <a:avLst/>
          </a:prstGeom>
          <a:noFill/>
          <a:ln w="12700">
            <a:noFill/>
            <a:miter lim="800000"/>
            <a:headEnd/>
            <a:tailEnd/>
          </a:ln>
          <a:effectLst/>
        </p:spPr>
        <p:txBody>
          <a:bodyPr wrap="none" lIns="63500" tIns="25400" rIns="63500" bIns="25400">
            <a:spAutoFit/>
          </a:bodyPr>
          <a:lstStyle/>
          <a:p>
            <a:r>
              <a:rPr lang="en-US"/>
              <a:t>2</a:t>
            </a:r>
            <a:r>
              <a:rPr lang="en-US" baseline="30000"/>
              <a:t>3</a:t>
            </a:r>
            <a:r>
              <a:rPr lang="en-US"/>
              <a:t> - 1 =</a:t>
            </a:r>
          </a:p>
        </p:txBody>
      </p:sp>
      <p:sp>
        <p:nvSpPr>
          <p:cNvPr id="797756" name="Rectangle 60"/>
          <p:cNvSpPr>
            <a:spLocks noChangeArrowheads="1"/>
          </p:cNvSpPr>
          <p:nvPr/>
        </p:nvSpPr>
        <p:spPr bwMode="auto">
          <a:xfrm>
            <a:off x="3810000" y="1447800"/>
            <a:ext cx="1093788" cy="325438"/>
          </a:xfrm>
          <a:prstGeom prst="rect">
            <a:avLst/>
          </a:prstGeom>
          <a:noFill/>
          <a:ln w="12700">
            <a:noFill/>
            <a:miter lim="800000"/>
            <a:headEnd/>
            <a:tailEnd/>
          </a:ln>
          <a:effectLst/>
        </p:spPr>
        <p:txBody>
          <a:bodyPr wrap="none" lIns="63500" tIns="25400" rIns="63500" bIns="25400">
            <a:spAutoFit/>
          </a:bodyPr>
          <a:lstStyle/>
          <a:p>
            <a:r>
              <a:rPr lang="en-US"/>
              <a:t>-(2</a:t>
            </a:r>
            <a:r>
              <a:rPr lang="en-US" baseline="30000"/>
              <a:t>3</a:t>
            </a:r>
            <a:r>
              <a:rPr lang="en-US"/>
              <a:t> - 1) =</a:t>
            </a:r>
          </a:p>
        </p:txBody>
      </p:sp>
      <p:sp>
        <p:nvSpPr>
          <p:cNvPr id="797757" name="Rectangle 61"/>
          <p:cNvSpPr>
            <a:spLocks noChangeArrowheads="1"/>
          </p:cNvSpPr>
          <p:nvPr/>
        </p:nvSpPr>
        <p:spPr bwMode="auto">
          <a:xfrm>
            <a:off x="4191000" y="1066800"/>
            <a:ext cx="674688" cy="325438"/>
          </a:xfrm>
          <a:prstGeom prst="rect">
            <a:avLst/>
          </a:prstGeom>
          <a:noFill/>
          <a:ln w="12700">
            <a:noFill/>
            <a:miter lim="800000"/>
            <a:headEnd/>
            <a:tailEnd/>
          </a:ln>
          <a:effectLst/>
        </p:spPr>
        <p:txBody>
          <a:bodyPr wrap="none" lIns="63500" tIns="25400" rIns="63500" bIns="25400">
            <a:spAutoFit/>
          </a:bodyPr>
          <a:lstStyle/>
          <a:p>
            <a:r>
              <a:rPr lang="en-US">
                <a:solidFill>
                  <a:schemeClr val="accent1"/>
                </a:solidFill>
              </a:rPr>
              <a:t>-2</a:t>
            </a:r>
            <a:r>
              <a:rPr lang="en-US" baseline="30000">
                <a:solidFill>
                  <a:schemeClr val="accent1"/>
                </a:solidFill>
              </a:rPr>
              <a:t>3</a:t>
            </a:r>
            <a:r>
              <a:rPr lang="en-US">
                <a:solidFill>
                  <a:schemeClr val="accent1"/>
                </a:solidFill>
              </a:rPr>
              <a:t>  =</a:t>
            </a:r>
          </a:p>
        </p:txBody>
      </p:sp>
      <p:grpSp>
        <p:nvGrpSpPr>
          <p:cNvPr id="2" name="Group 62"/>
          <p:cNvGrpSpPr>
            <a:grpSpLocks/>
          </p:cNvGrpSpPr>
          <p:nvPr/>
        </p:nvGrpSpPr>
        <p:grpSpPr bwMode="auto">
          <a:xfrm>
            <a:off x="1524000" y="3962400"/>
            <a:ext cx="4800600" cy="1905000"/>
            <a:chOff x="960" y="2496"/>
            <a:chExt cx="3024" cy="1200"/>
          </a:xfrm>
        </p:grpSpPr>
        <p:sp>
          <p:nvSpPr>
            <p:cNvPr id="797759" name="Rectangle 63"/>
            <p:cNvSpPr>
              <a:spLocks noChangeArrowheads="1"/>
            </p:cNvSpPr>
            <p:nvPr/>
          </p:nvSpPr>
          <p:spPr bwMode="auto">
            <a:xfrm>
              <a:off x="960" y="2496"/>
              <a:ext cx="1715" cy="608"/>
            </a:xfrm>
            <a:prstGeom prst="rect">
              <a:avLst/>
            </a:prstGeom>
            <a:noFill/>
            <a:ln w="12700">
              <a:noFill/>
              <a:miter lim="800000"/>
              <a:headEnd/>
              <a:tailEnd/>
            </a:ln>
            <a:effectLst/>
          </p:spPr>
          <p:txBody>
            <a:bodyPr wrap="none" lIns="63500" tIns="25400" rIns="63500" bIns="25400">
              <a:spAutoFit/>
            </a:bodyPr>
            <a:lstStyle/>
            <a:p>
              <a:r>
                <a:rPr lang="en-US" sz="2000">
                  <a:solidFill>
                    <a:schemeClr val="accent1"/>
                  </a:solidFill>
                </a:rPr>
                <a:t>1010</a:t>
              </a:r>
            </a:p>
            <a:p>
              <a:endParaRPr lang="en-US" sz="2000"/>
            </a:p>
            <a:p>
              <a:r>
                <a:rPr lang="en-US" sz="2000"/>
                <a:t>complement all the bits</a:t>
              </a:r>
              <a:endParaRPr lang="en-US" sz="2000" baseline="30000">
                <a:cs typeface="Arial" charset="0"/>
              </a:endParaRPr>
            </a:p>
          </p:txBody>
        </p:sp>
        <p:cxnSp>
          <p:nvCxnSpPr>
            <p:cNvPr id="797760" name="AutoShape 64"/>
            <p:cNvCxnSpPr>
              <a:cxnSpLocks noChangeShapeType="1"/>
              <a:stCxn id="797761" idx="2"/>
              <a:endCxn id="797759" idx="2"/>
            </p:cNvCxnSpPr>
            <p:nvPr/>
          </p:nvCxnSpPr>
          <p:spPr bwMode="auto">
            <a:xfrm rot="10800000">
              <a:off x="1818" y="3104"/>
              <a:ext cx="1398" cy="472"/>
            </a:xfrm>
            <a:prstGeom prst="curvedConnector2">
              <a:avLst/>
            </a:prstGeom>
            <a:noFill/>
            <a:ln w="12700">
              <a:solidFill>
                <a:schemeClr val="accent1"/>
              </a:solidFill>
              <a:round/>
              <a:headEnd/>
              <a:tailEnd type="triangle" w="med" len="med"/>
            </a:ln>
            <a:effectLst/>
          </p:spPr>
        </p:cxnSp>
        <p:sp>
          <p:nvSpPr>
            <p:cNvPr id="797761" name="Oval 65"/>
            <p:cNvSpPr>
              <a:spLocks noChangeArrowheads="1"/>
            </p:cNvSpPr>
            <p:nvPr/>
          </p:nvSpPr>
          <p:spPr bwMode="auto">
            <a:xfrm>
              <a:off x="3216" y="3456"/>
              <a:ext cx="768" cy="240"/>
            </a:xfrm>
            <a:prstGeom prst="ellipse">
              <a:avLst/>
            </a:prstGeom>
            <a:noFill/>
            <a:ln w="12700">
              <a:solidFill>
                <a:schemeClr val="accent1"/>
              </a:solidFill>
              <a:round/>
              <a:headEnd/>
              <a:tailEnd/>
            </a:ln>
            <a:effectLst/>
          </p:spPr>
          <p:txBody>
            <a:bodyPr wrap="none" anchor="ctr"/>
            <a:lstStyle/>
            <a:p>
              <a:endParaRPr lang="en-US"/>
            </a:p>
          </p:txBody>
        </p:sp>
      </p:grpSp>
      <p:grpSp>
        <p:nvGrpSpPr>
          <p:cNvPr id="3" name="Group 66"/>
          <p:cNvGrpSpPr>
            <a:grpSpLocks/>
          </p:cNvGrpSpPr>
          <p:nvPr/>
        </p:nvGrpSpPr>
        <p:grpSpPr bwMode="auto">
          <a:xfrm>
            <a:off x="1524000" y="2133600"/>
            <a:ext cx="4724400" cy="1727200"/>
            <a:chOff x="960" y="1344"/>
            <a:chExt cx="2976" cy="1088"/>
          </a:xfrm>
        </p:grpSpPr>
        <p:cxnSp>
          <p:nvCxnSpPr>
            <p:cNvPr id="797763" name="AutoShape 67"/>
            <p:cNvCxnSpPr>
              <a:cxnSpLocks noChangeShapeType="1"/>
              <a:stCxn id="797765" idx="0"/>
              <a:endCxn id="797764" idx="2"/>
            </p:cNvCxnSpPr>
            <p:nvPr/>
          </p:nvCxnSpPr>
          <p:spPr bwMode="auto">
            <a:xfrm rot="16200000">
              <a:off x="2115" y="771"/>
              <a:ext cx="360" cy="1746"/>
            </a:xfrm>
            <a:prstGeom prst="curvedConnector2">
              <a:avLst/>
            </a:prstGeom>
            <a:noFill/>
            <a:ln w="12700">
              <a:solidFill>
                <a:schemeClr val="accent1"/>
              </a:solidFill>
              <a:round/>
              <a:headEnd/>
              <a:tailEnd type="triangle" w="med" len="med"/>
            </a:ln>
            <a:effectLst/>
          </p:spPr>
        </p:cxnSp>
        <p:sp>
          <p:nvSpPr>
            <p:cNvPr id="797764" name="Oval 68"/>
            <p:cNvSpPr>
              <a:spLocks noChangeArrowheads="1"/>
            </p:cNvSpPr>
            <p:nvPr/>
          </p:nvSpPr>
          <p:spPr bwMode="auto">
            <a:xfrm>
              <a:off x="3168" y="1344"/>
              <a:ext cx="768" cy="240"/>
            </a:xfrm>
            <a:prstGeom prst="ellipse">
              <a:avLst/>
            </a:prstGeom>
            <a:noFill/>
            <a:ln w="12700">
              <a:solidFill>
                <a:schemeClr val="accent1"/>
              </a:solidFill>
              <a:round/>
              <a:headEnd/>
              <a:tailEnd/>
            </a:ln>
            <a:effectLst/>
          </p:spPr>
          <p:txBody>
            <a:bodyPr wrap="none" anchor="ctr"/>
            <a:lstStyle/>
            <a:p>
              <a:endParaRPr lang="en-US"/>
            </a:p>
          </p:txBody>
        </p:sp>
        <p:sp>
          <p:nvSpPr>
            <p:cNvPr id="797765" name="Rectangle 69"/>
            <p:cNvSpPr>
              <a:spLocks noChangeArrowheads="1"/>
            </p:cNvSpPr>
            <p:nvPr/>
          </p:nvSpPr>
          <p:spPr bwMode="auto">
            <a:xfrm>
              <a:off x="960" y="1824"/>
              <a:ext cx="924" cy="608"/>
            </a:xfrm>
            <a:prstGeom prst="rect">
              <a:avLst/>
            </a:prstGeom>
            <a:noFill/>
            <a:ln w="12700">
              <a:noFill/>
              <a:miter lim="800000"/>
              <a:headEnd/>
              <a:tailEnd/>
            </a:ln>
            <a:effectLst/>
          </p:spPr>
          <p:txBody>
            <a:bodyPr wrap="none" lIns="63500" tIns="25400" rIns="63500" bIns="25400">
              <a:spAutoFit/>
            </a:bodyPr>
            <a:lstStyle/>
            <a:p>
              <a:r>
                <a:rPr lang="en-US" sz="2000">
                  <a:solidFill>
                    <a:schemeClr val="accent1"/>
                  </a:solidFill>
                </a:rPr>
                <a:t>1011</a:t>
              </a:r>
            </a:p>
            <a:p>
              <a:endParaRPr lang="en-US" sz="2000"/>
            </a:p>
            <a:p>
              <a:r>
                <a:rPr lang="en-US" sz="2000"/>
                <a:t>and add a 1</a:t>
              </a:r>
              <a:endParaRPr lang="en-US" sz="2000" baseline="30000">
                <a:cs typeface="Arial" charset="0"/>
              </a:endParaRPr>
            </a:p>
          </p:txBody>
        </p:sp>
      </p:grpSp>
      <p:sp>
        <p:nvSpPr>
          <p:cNvPr id="797766" name="Rectangle 70"/>
          <p:cNvSpPr>
            <a:spLocks noChangeArrowheads="1"/>
          </p:cNvSpPr>
          <p:nvPr/>
        </p:nvSpPr>
        <p:spPr bwMode="auto">
          <a:xfrm>
            <a:off x="533400" y="5638800"/>
            <a:ext cx="3276600" cy="70802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Symbol" pitchFamily="18" charset="2"/>
              <a:buChar char="¨"/>
            </a:pPr>
            <a:r>
              <a:rPr lang="en-US" sz="2400"/>
              <a:t>Note: </a:t>
            </a:r>
            <a:r>
              <a:rPr lang="en-US" sz="2400" b="1">
                <a:solidFill>
                  <a:srgbClr val="009900"/>
                </a:solidFill>
              </a:rPr>
              <a:t>negate </a:t>
            </a:r>
            <a:r>
              <a:rPr lang="en-US" sz="2400"/>
              <a:t>and</a:t>
            </a:r>
            <a:r>
              <a:rPr lang="en-US" sz="2400" b="1">
                <a:solidFill>
                  <a:srgbClr val="009900"/>
                </a:solidFill>
              </a:rPr>
              <a:t> </a:t>
            </a:r>
            <a:r>
              <a:rPr lang="en-US" sz="2400" b="1">
                <a:solidFill>
                  <a:srgbClr val="5A11FD"/>
                </a:solidFill>
              </a:rPr>
              <a:t>invert</a:t>
            </a:r>
            <a:r>
              <a:rPr lang="en-US" sz="2400"/>
              <a:t> are different!</a:t>
            </a:r>
          </a:p>
        </p:txBody>
      </p:sp>
      <p:sp>
        <p:nvSpPr>
          <p:cNvPr id="797767" name="Rectangle 71"/>
          <p:cNvSpPr>
            <a:spLocks noChangeArrowheads="1"/>
          </p:cNvSpPr>
          <p:nvPr/>
        </p:nvSpPr>
        <p:spPr bwMode="auto">
          <a:xfrm>
            <a:off x="533400" y="838200"/>
            <a:ext cx="2362200" cy="1774825"/>
          </a:xfrm>
          <a:prstGeom prst="rect">
            <a:avLst/>
          </a:prstGeom>
          <a:noFill/>
          <a:ln w="12700">
            <a:noFill/>
            <a:miter lim="800000"/>
            <a:headEnd/>
            <a:tailEnd/>
          </a:ln>
          <a:effectLst/>
        </p:spPr>
        <p:txBody>
          <a:bodyPr lIns="63500" tIns="25400" rIns="63500" bIns="25400">
            <a:spAutoFit/>
          </a:bodyPr>
          <a:lstStyle/>
          <a:p>
            <a:pPr marL="342900" indent="-342900">
              <a:lnSpc>
                <a:spcPct val="90000"/>
              </a:lnSpc>
              <a:spcBef>
                <a:spcPct val="65000"/>
              </a:spcBef>
              <a:buClr>
                <a:schemeClr val="accent1"/>
              </a:buClr>
              <a:buSzPct val="75000"/>
              <a:buFont typeface="Symbol" pitchFamily="18" charset="2"/>
              <a:buChar char="¨"/>
            </a:pPr>
            <a:r>
              <a:rPr lang="en-US" sz="2400"/>
              <a:t>Assume </a:t>
            </a:r>
            <a:r>
              <a:rPr lang="en-US" sz="2400" i="1"/>
              <a:t>n</a:t>
            </a:r>
            <a:r>
              <a:rPr lang="en-US" sz="2400"/>
              <a:t>=3</a:t>
            </a:r>
          </a:p>
          <a:p>
            <a:pPr marL="742950" lvl="1" indent="-285750">
              <a:lnSpc>
                <a:spcPct val="85000"/>
              </a:lnSpc>
              <a:spcBef>
                <a:spcPct val="40000"/>
              </a:spcBef>
              <a:buClr>
                <a:schemeClr val="accent1"/>
              </a:buClr>
              <a:buSzPct val="75000"/>
              <a:buFont typeface="Wingdings" pitchFamily="2" charset="2"/>
              <a:buChar char="q"/>
            </a:pPr>
            <a:r>
              <a:rPr lang="en-US" sz="2000" i="1"/>
              <a:t>n</a:t>
            </a:r>
            <a:r>
              <a:rPr lang="en-US" sz="2000"/>
              <a:t> is the no. of bits</a:t>
            </a:r>
          </a:p>
          <a:p>
            <a:pPr marL="342900" indent="-342900">
              <a:lnSpc>
                <a:spcPct val="90000"/>
              </a:lnSpc>
              <a:spcBef>
                <a:spcPct val="65000"/>
              </a:spcBef>
              <a:buClr>
                <a:schemeClr val="accent1"/>
              </a:buClr>
              <a:buSzPct val="75000"/>
              <a:buFont typeface="Symbol" pitchFamily="18" charset="2"/>
              <a:buChar char="¨"/>
            </a:pPr>
            <a:r>
              <a:rPr lang="en-US" sz="3200" b="1">
                <a:solidFill>
                  <a:srgbClr val="009900"/>
                </a:solidFill>
              </a:rPr>
              <a:t>Negate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6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7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66" grpId="0"/>
      <p:bldP spid="7977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3" name="Rectangle 3"/>
          <p:cNvSpPr>
            <a:spLocks noGrp="1" noChangeArrowheads="1"/>
          </p:cNvSpPr>
          <p:nvPr>
            <p:ph type="body" idx="1"/>
          </p:nvPr>
        </p:nvSpPr>
        <p:spPr>
          <a:xfrm>
            <a:off x="533400" y="1066800"/>
            <a:ext cx="8305800" cy="5562035"/>
          </a:xfrm>
          <a:noFill/>
          <a:ln/>
        </p:spPr>
        <p:txBody>
          <a:bodyPr lIns="90488" tIns="44450" rIns="90488" bIns="44450"/>
          <a:lstStyle/>
          <a:p>
            <a:pPr marL="342900" indent="-342900"/>
            <a:r>
              <a:rPr lang="en-US" sz="3200" dirty="0"/>
              <a:t>In byte or half word, the sign extension repeats the most significant bit until the whole word is filled.</a:t>
            </a:r>
          </a:p>
          <a:p>
            <a:pPr marL="342900" indent="-342900">
              <a:lnSpc>
                <a:spcPct val="80000"/>
              </a:lnSpc>
            </a:pPr>
            <a:r>
              <a:rPr lang="en-US" dirty="0"/>
              <a:t>Converting &lt;32-bit values into 32-bit values</a:t>
            </a:r>
          </a:p>
          <a:p>
            <a:pPr marL="742950" lvl="1" indent="-285750">
              <a:lnSpc>
                <a:spcPct val="100000"/>
              </a:lnSpc>
            </a:pPr>
            <a:r>
              <a:rPr lang="en-US" dirty="0"/>
              <a:t>copy the most significant bit (the sign bit) into the “empty” bits</a:t>
            </a:r>
            <a:br>
              <a:rPr lang="en-US" dirty="0"/>
            </a:br>
            <a:r>
              <a:rPr lang="en-US" dirty="0">
                <a:latin typeface="Courier New" pitchFamily="49" charset="0"/>
              </a:rPr>
              <a:t>		0010  -&gt; 0000 0010</a:t>
            </a:r>
            <a:br>
              <a:rPr lang="en-US" dirty="0">
                <a:latin typeface="Courier New" pitchFamily="49" charset="0"/>
              </a:rPr>
            </a:br>
            <a:r>
              <a:rPr lang="en-US" dirty="0">
                <a:latin typeface="Courier New" pitchFamily="49" charset="0"/>
              </a:rPr>
              <a:t>		1010  -&gt; 1111 1010</a:t>
            </a:r>
            <a:endParaRPr lang="en-US" dirty="0"/>
          </a:p>
          <a:p>
            <a:pPr marL="342900" indent="-342900">
              <a:lnSpc>
                <a:spcPct val="130000"/>
              </a:lnSpc>
            </a:pPr>
            <a:r>
              <a:rPr lang="en-US" sz="3200" b="1" dirty="0">
                <a:solidFill>
                  <a:schemeClr val="accent1"/>
                </a:solidFill>
              </a:rPr>
              <a:t>sign extend</a:t>
            </a:r>
            <a:r>
              <a:rPr lang="en-US" sz="3200" dirty="0"/>
              <a:t>    versus     </a:t>
            </a:r>
            <a:r>
              <a:rPr lang="en-US" sz="3200" b="1" dirty="0">
                <a:solidFill>
                  <a:srgbClr val="009900"/>
                </a:solidFill>
              </a:rPr>
              <a:t>zero extend</a:t>
            </a:r>
            <a:r>
              <a:rPr lang="en-US" sz="3200" dirty="0"/>
              <a:t>  </a:t>
            </a:r>
          </a:p>
          <a:p>
            <a:pPr marL="1143000" lvl="2" indent="-228600">
              <a:lnSpc>
                <a:spcPct val="130000"/>
              </a:lnSpc>
            </a:pPr>
            <a:r>
              <a:rPr lang="en-US" sz="3200" dirty="0"/>
              <a:t>i.e. </a:t>
            </a:r>
            <a:r>
              <a:rPr lang="en-US" sz="3200" b="1" dirty="0" smtClean="0">
                <a:solidFill>
                  <a:schemeClr val="accent1"/>
                </a:solidFill>
                <a:latin typeface="Courier New" pitchFamily="49" charset="0"/>
              </a:rPr>
              <a:t>add </a:t>
            </a:r>
            <a:r>
              <a:rPr lang="en-US" sz="3200" dirty="0" smtClean="0"/>
              <a:t>versus  </a:t>
            </a:r>
            <a:r>
              <a:rPr lang="en-US" sz="3200" b="1" dirty="0" err="1" smtClean="0">
                <a:solidFill>
                  <a:srgbClr val="009900"/>
                </a:solidFill>
                <a:latin typeface="Courier New" pitchFamily="49" charset="0"/>
              </a:rPr>
              <a:t>addu</a:t>
            </a:r>
            <a:endParaRPr lang="en-US" sz="3200" b="1" dirty="0">
              <a:solidFill>
                <a:srgbClr val="009900"/>
              </a:solidFill>
            </a:endParaRPr>
          </a:p>
          <a:p>
            <a:pPr marL="342900" indent="-342900"/>
            <a:endParaRPr lang="en-US" sz="3200" b="1" dirty="0">
              <a:solidFill>
                <a:srgbClr val="009900"/>
              </a:solidFill>
            </a:endParaRPr>
          </a:p>
        </p:txBody>
      </p:sp>
      <p:sp>
        <p:nvSpPr>
          <p:cNvPr id="834564" name="Rectangle 4"/>
          <p:cNvSpPr>
            <a:spLocks noGrp="1" noChangeArrowheads="1"/>
          </p:cNvSpPr>
          <p:nvPr>
            <p:ph type="title"/>
          </p:nvPr>
        </p:nvSpPr>
        <p:spPr>
          <a:noFill/>
          <a:ln/>
        </p:spPr>
        <p:txBody>
          <a:bodyPr lIns="90488" tIns="44450" rIns="90488" bIns="44450" anchor="ctr"/>
          <a:lstStyle/>
          <a:p>
            <a:r>
              <a:rPr lang="en-US" dirty="0"/>
              <a:t>MIPS Sign Extend</a:t>
            </a:r>
          </a:p>
        </p:txBody>
      </p:sp>
    </p:spTree>
  </p:cSld>
  <p:clrMapOvr>
    <a:masterClrMapping/>
  </p:clrMapOvr>
  <p:transition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1692275" y="6381750"/>
            <a:ext cx="7272338" cy="358775"/>
          </a:xfrm>
          <a:prstGeom prst="rect">
            <a:avLst/>
          </a:prstGeom>
        </p:spPr>
        <p:txBody>
          <a:bodyPr/>
          <a:lstStyle/>
          <a:p>
            <a:r>
              <a:rPr lang="en-AU"/>
              <a:t>Chapter 3 — Arithmetic for Computers — </a:t>
            </a:r>
            <a:fld id="{63991558-AF10-45BC-AFD0-F9F1824500B3}" type="slidenum">
              <a:rPr lang="en-AU"/>
              <a:pPr/>
              <a:t>8</a:t>
            </a:fld>
            <a:endParaRPr lang="en-AU"/>
          </a:p>
        </p:txBody>
      </p:sp>
      <p:sp>
        <p:nvSpPr>
          <p:cNvPr id="231428" name="Rectangle 4"/>
          <p:cNvSpPr>
            <a:spLocks noGrp="1" noChangeArrowheads="1"/>
          </p:cNvSpPr>
          <p:nvPr>
            <p:ph type="title"/>
          </p:nvPr>
        </p:nvSpPr>
        <p:spPr/>
        <p:txBody>
          <a:bodyPr/>
          <a:lstStyle/>
          <a:p>
            <a:r>
              <a:rPr lang="en-AU"/>
              <a:t>Arithmetic for Computers</a:t>
            </a:r>
          </a:p>
        </p:txBody>
      </p:sp>
      <p:sp>
        <p:nvSpPr>
          <p:cNvPr id="231429" name="Rectangle 5"/>
          <p:cNvSpPr>
            <a:spLocks noGrp="1" noChangeArrowheads="1"/>
          </p:cNvSpPr>
          <p:nvPr>
            <p:ph type="body" idx="1"/>
          </p:nvPr>
        </p:nvSpPr>
        <p:spPr>
          <a:xfrm>
            <a:off x="533400" y="1371600"/>
            <a:ext cx="8153400" cy="2971800"/>
          </a:xfrm>
        </p:spPr>
        <p:txBody>
          <a:bodyPr/>
          <a:lstStyle/>
          <a:p>
            <a:r>
              <a:rPr lang="en-AU" dirty="0"/>
              <a:t>Operations on integers</a:t>
            </a:r>
          </a:p>
          <a:p>
            <a:pPr lvl="1"/>
            <a:r>
              <a:rPr lang="en-AU" dirty="0"/>
              <a:t>Addition and subtraction</a:t>
            </a:r>
          </a:p>
          <a:p>
            <a:pPr lvl="1"/>
            <a:r>
              <a:rPr lang="en-AU" dirty="0"/>
              <a:t>Multiplication and division</a:t>
            </a:r>
          </a:p>
          <a:p>
            <a:pPr lvl="1"/>
            <a:r>
              <a:rPr lang="en-AU" dirty="0"/>
              <a:t>Dealing with overflow</a:t>
            </a:r>
          </a:p>
          <a:p>
            <a:r>
              <a:rPr lang="en-AU" dirty="0"/>
              <a:t>Floating-point real numbers</a:t>
            </a:r>
          </a:p>
          <a:p>
            <a:pPr lvl="1"/>
            <a:r>
              <a:rPr lang="en-AU" dirty="0"/>
              <a:t>Representation and operations </a:t>
            </a:r>
          </a:p>
        </p:txBody>
      </p:sp>
      <p:sp>
        <p:nvSpPr>
          <p:cNvPr id="231433" name="Text Box 9"/>
          <p:cNvSpPr txBox="1">
            <a:spLocks noChangeArrowheads="1"/>
          </p:cNvSpPr>
          <p:nvPr/>
        </p:nvSpPr>
        <p:spPr bwMode="auto">
          <a:xfrm rot="5400000">
            <a:off x="8017669" y="759619"/>
            <a:ext cx="1885950" cy="366712"/>
          </a:xfrm>
          <a:prstGeom prst="rect">
            <a:avLst/>
          </a:prstGeom>
          <a:solidFill>
            <a:schemeClr val="accent1"/>
          </a:solidFill>
          <a:ln w="9525">
            <a:noFill/>
            <a:miter lim="800000"/>
            <a:headEnd/>
            <a:tailEnd/>
          </a:ln>
          <a:effectLst/>
        </p:spPr>
        <p:txBody>
          <a:bodyPr wrap="none">
            <a:spAutoFit/>
          </a:bodyPr>
          <a:lstStyle/>
          <a:p>
            <a:r>
              <a:rPr lang="en-US">
                <a:solidFill>
                  <a:schemeClr val="folHlink"/>
                </a:solidFill>
              </a:rPr>
              <a:t>§3.1 Introduction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533400" y="304800"/>
            <a:ext cx="5761038" cy="422275"/>
          </a:xfrm>
          <a:noFill/>
          <a:ln/>
        </p:spPr>
        <p:txBody>
          <a:bodyPr wrap="none"/>
          <a:lstStyle/>
          <a:p>
            <a:r>
              <a:rPr lang="en-US"/>
              <a:t>MIPS Arithmetic Logic Unit (ALU)</a:t>
            </a:r>
          </a:p>
        </p:txBody>
      </p:sp>
      <p:sp>
        <p:nvSpPr>
          <p:cNvPr id="795651" name="Rectangle 3"/>
          <p:cNvSpPr>
            <a:spLocks noGrp="1" noChangeArrowheads="1"/>
          </p:cNvSpPr>
          <p:nvPr>
            <p:ph type="body" idx="1"/>
          </p:nvPr>
        </p:nvSpPr>
        <p:spPr>
          <a:xfrm>
            <a:off x="533400" y="838200"/>
            <a:ext cx="8153400" cy="3213100"/>
          </a:xfrm>
          <a:noFill/>
          <a:ln/>
        </p:spPr>
        <p:txBody>
          <a:bodyPr/>
          <a:lstStyle/>
          <a:p>
            <a:pPr>
              <a:lnSpc>
                <a:spcPct val="95000"/>
              </a:lnSpc>
            </a:pPr>
            <a:r>
              <a:rPr lang="en-US" dirty="0"/>
              <a:t>Must support the Arithmetic/Logic                      operations of the ISA</a:t>
            </a:r>
          </a:p>
          <a:p>
            <a:pPr lvl="1">
              <a:lnSpc>
                <a:spcPct val="95000"/>
              </a:lnSpc>
              <a:buFont typeface="Wingdings" pitchFamily="2" charset="2"/>
              <a:buNone/>
            </a:pPr>
            <a:r>
              <a:rPr lang="en-US" dirty="0">
                <a:latin typeface="Courier New" pitchFamily="49" charset="0"/>
              </a:rPr>
              <a:t>add, </a:t>
            </a:r>
            <a:r>
              <a:rPr lang="en-US" dirty="0" err="1">
                <a:latin typeface="Courier New" pitchFamily="49" charset="0"/>
              </a:rPr>
              <a:t>addi</a:t>
            </a:r>
            <a:r>
              <a:rPr lang="en-US" dirty="0">
                <a:latin typeface="Courier New" pitchFamily="49" charset="0"/>
              </a:rPr>
              <a:t>, </a:t>
            </a:r>
            <a:r>
              <a:rPr lang="en-US" dirty="0" err="1">
                <a:latin typeface="Courier New" pitchFamily="49" charset="0"/>
              </a:rPr>
              <a:t>addiu</a:t>
            </a:r>
            <a:r>
              <a:rPr lang="en-US" dirty="0">
                <a:latin typeface="Courier New" pitchFamily="49" charset="0"/>
              </a:rPr>
              <a:t>, </a:t>
            </a:r>
            <a:r>
              <a:rPr lang="en-US" dirty="0" err="1">
                <a:latin typeface="Courier New" pitchFamily="49" charset="0"/>
              </a:rPr>
              <a:t>addu</a:t>
            </a:r>
            <a:endParaRPr lang="en-US" dirty="0">
              <a:latin typeface="Courier New" pitchFamily="49" charset="0"/>
            </a:endParaRPr>
          </a:p>
          <a:p>
            <a:pPr lvl="1">
              <a:lnSpc>
                <a:spcPct val="95000"/>
              </a:lnSpc>
              <a:buFont typeface="Wingdings" pitchFamily="2" charset="2"/>
              <a:buNone/>
            </a:pPr>
            <a:r>
              <a:rPr lang="en-US" dirty="0">
                <a:latin typeface="Courier New" pitchFamily="49" charset="0"/>
              </a:rPr>
              <a:t>sub, </a:t>
            </a:r>
            <a:r>
              <a:rPr lang="en-US" dirty="0" err="1">
                <a:latin typeface="Courier New" pitchFamily="49" charset="0"/>
              </a:rPr>
              <a:t>subu</a:t>
            </a:r>
            <a:r>
              <a:rPr lang="en-US" dirty="0">
                <a:latin typeface="Courier New" pitchFamily="49" charset="0"/>
              </a:rPr>
              <a:t>, </a:t>
            </a:r>
            <a:r>
              <a:rPr lang="en-US" dirty="0" err="1">
                <a:latin typeface="Courier New" pitchFamily="49" charset="0"/>
              </a:rPr>
              <a:t>neg</a:t>
            </a:r>
            <a:endParaRPr lang="en-US" dirty="0">
              <a:latin typeface="Courier New" pitchFamily="49" charset="0"/>
            </a:endParaRPr>
          </a:p>
          <a:p>
            <a:pPr lvl="1">
              <a:lnSpc>
                <a:spcPct val="95000"/>
              </a:lnSpc>
              <a:buFont typeface="Wingdings" pitchFamily="2" charset="2"/>
              <a:buNone/>
            </a:pPr>
            <a:r>
              <a:rPr lang="en-US" dirty="0" err="1">
                <a:latin typeface="Courier New" pitchFamily="49" charset="0"/>
              </a:rPr>
              <a:t>mult</a:t>
            </a:r>
            <a:r>
              <a:rPr lang="en-US" dirty="0">
                <a:latin typeface="Courier New" pitchFamily="49" charset="0"/>
              </a:rPr>
              <a:t>, </a:t>
            </a:r>
            <a:r>
              <a:rPr lang="en-US" dirty="0" err="1">
                <a:latin typeface="Courier New" pitchFamily="49" charset="0"/>
              </a:rPr>
              <a:t>multu</a:t>
            </a:r>
            <a:r>
              <a:rPr lang="en-US" dirty="0">
                <a:latin typeface="Courier New" pitchFamily="49" charset="0"/>
              </a:rPr>
              <a:t>, div, </a:t>
            </a:r>
            <a:r>
              <a:rPr lang="en-US" dirty="0" err="1">
                <a:latin typeface="Courier New" pitchFamily="49" charset="0"/>
              </a:rPr>
              <a:t>divu</a:t>
            </a:r>
            <a:endParaRPr lang="en-US" dirty="0">
              <a:latin typeface="Courier New" pitchFamily="49" charset="0"/>
            </a:endParaRPr>
          </a:p>
          <a:p>
            <a:pPr lvl="1">
              <a:lnSpc>
                <a:spcPct val="95000"/>
              </a:lnSpc>
              <a:buFont typeface="Wingdings" pitchFamily="2" charset="2"/>
              <a:buNone/>
            </a:pPr>
            <a:r>
              <a:rPr lang="en-US" dirty="0" err="1">
                <a:latin typeface="Courier New" pitchFamily="49" charset="0"/>
              </a:rPr>
              <a:t>sqrt</a:t>
            </a:r>
            <a:endParaRPr lang="en-US" dirty="0">
              <a:latin typeface="Courier New" pitchFamily="49" charset="0"/>
            </a:endParaRPr>
          </a:p>
          <a:p>
            <a:pPr lvl="1">
              <a:lnSpc>
                <a:spcPct val="95000"/>
              </a:lnSpc>
              <a:buFont typeface="Wingdings" pitchFamily="2" charset="2"/>
              <a:buNone/>
            </a:pPr>
            <a:r>
              <a:rPr lang="en-US" dirty="0">
                <a:latin typeface="Courier New" pitchFamily="49" charset="0"/>
              </a:rPr>
              <a:t>and, </a:t>
            </a:r>
            <a:r>
              <a:rPr lang="en-US" dirty="0" err="1">
                <a:latin typeface="Courier New" pitchFamily="49" charset="0"/>
              </a:rPr>
              <a:t>andi</a:t>
            </a:r>
            <a:r>
              <a:rPr lang="en-US" dirty="0">
                <a:latin typeface="Courier New" pitchFamily="49" charset="0"/>
              </a:rPr>
              <a:t>, nor, or, </a:t>
            </a:r>
            <a:r>
              <a:rPr lang="en-US" dirty="0" err="1">
                <a:latin typeface="Courier New" pitchFamily="49" charset="0"/>
              </a:rPr>
              <a:t>ori</a:t>
            </a:r>
            <a:r>
              <a:rPr lang="en-US" dirty="0">
                <a:latin typeface="Courier New" pitchFamily="49" charset="0"/>
              </a:rPr>
              <a:t>, </a:t>
            </a:r>
            <a:r>
              <a:rPr lang="en-US" dirty="0" err="1">
                <a:latin typeface="Courier New" pitchFamily="49" charset="0"/>
              </a:rPr>
              <a:t>xor</a:t>
            </a:r>
            <a:r>
              <a:rPr lang="en-US" dirty="0">
                <a:latin typeface="Courier New" pitchFamily="49" charset="0"/>
              </a:rPr>
              <a:t>, </a:t>
            </a:r>
            <a:r>
              <a:rPr lang="en-US" dirty="0" err="1">
                <a:latin typeface="Courier New" pitchFamily="49" charset="0"/>
              </a:rPr>
              <a:t>xori</a:t>
            </a:r>
            <a:endParaRPr lang="en-US" dirty="0">
              <a:latin typeface="Courier New" pitchFamily="49" charset="0"/>
            </a:endParaRPr>
          </a:p>
          <a:p>
            <a:pPr lvl="1">
              <a:lnSpc>
                <a:spcPct val="95000"/>
              </a:lnSpc>
              <a:buFont typeface="Wingdings" pitchFamily="2" charset="2"/>
              <a:buNone/>
            </a:pPr>
            <a:r>
              <a:rPr lang="en-US" dirty="0" err="1">
                <a:latin typeface="Courier New" pitchFamily="49" charset="0"/>
              </a:rPr>
              <a:t>beq</a:t>
            </a:r>
            <a:r>
              <a:rPr lang="en-US" dirty="0">
                <a:latin typeface="Courier New" pitchFamily="49" charset="0"/>
              </a:rPr>
              <a:t>, </a:t>
            </a:r>
            <a:r>
              <a:rPr lang="en-US" dirty="0" err="1">
                <a:latin typeface="Courier New" pitchFamily="49" charset="0"/>
              </a:rPr>
              <a:t>bne</a:t>
            </a:r>
            <a:r>
              <a:rPr lang="en-US" dirty="0">
                <a:latin typeface="Courier New" pitchFamily="49" charset="0"/>
              </a:rPr>
              <a:t>, </a:t>
            </a:r>
            <a:r>
              <a:rPr lang="en-US" dirty="0" err="1">
                <a:latin typeface="Courier New" pitchFamily="49" charset="0"/>
              </a:rPr>
              <a:t>slt</a:t>
            </a:r>
            <a:r>
              <a:rPr lang="en-US" dirty="0">
                <a:latin typeface="Courier New" pitchFamily="49" charset="0"/>
              </a:rPr>
              <a:t>, </a:t>
            </a:r>
            <a:r>
              <a:rPr lang="en-US" dirty="0" err="1">
                <a:latin typeface="Courier New" pitchFamily="49" charset="0"/>
              </a:rPr>
              <a:t>slti</a:t>
            </a:r>
            <a:r>
              <a:rPr lang="en-US" dirty="0">
                <a:latin typeface="Courier New" pitchFamily="49" charset="0"/>
              </a:rPr>
              <a:t>, </a:t>
            </a:r>
            <a:r>
              <a:rPr lang="en-US" dirty="0" err="1">
                <a:latin typeface="Courier New" pitchFamily="49" charset="0"/>
              </a:rPr>
              <a:t>sltiu</a:t>
            </a:r>
            <a:r>
              <a:rPr lang="en-US" dirty="0">
                <a:latin typeface="Courier New" pitchFamily="49" charset="0"/>
              </a:rPr>
              <a:t>, </a:t>
            </a:r>
            <a:r>
              <a:rPr lang="en-US" dirty="0" err="1">
                <a:latin typeface="Courier New" pitchFamily="49" charset="0"/>
              </a:rPr>
              <a:t>sltu</a:t>
            </a:r>
            <a:endParaRPr lang="en-US" dirty="0">
              <a:latin typeface="Courier New" pitchFamily="49" charset="0"/>
            </a:endParaRPr>
          </a:p>
        </p:txBody>
      </p:sp>
      <p:grpSp>
        <p:nvGrpSpPr>
          <p:cNvPr id="2" name="Group 4"/>
          <p:cNvGrpSpPr>
            <a:grpSpLocks/>
          </p:cNvGrpSpPr>
          <p:nvPr/>
        </p:nvGrpSpPr>
        <p:grpSpPr bwMode="auto">
          <a:xfrm>
            <a:off x="5562600" y="762000"/>
            <a:ext cx="3381375" cy="3048000"/>
            <a:chOff x="3015" y="1008"/>
            <a:chExt cx="2130" cy="1920"/>
          </a:xfrm>
        </p:grpSpPr>
        <p:sp>
          <p:nvSpPr>
            <p:cNvPr id="795653" name="Freeform 5"/>
            <p:cNvSpPr>
              <a:spLocks/>
            </p:cNvSpPr>
            <p:nvPr/>
          </p:nvSpPr>
          <p:spPr bwMode="auto">
            <a:xfrm>
              <a:off x="3696" y="1453"/>
              <a:ext cx="388" cy="1099"/>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795654" name="Line 6"/>
            <p:cNvSpPr>
              <a:spLocks noChangeShapeType="1"/>
            </p:cNvSpPr>
            <p:nvPr/>
          </p:nvSpPr>
          <p:spPr bwMode="auto">
            <a:xfrm>
              <a:off x="3172" y="2377"/>
              <a:ext cx="489" cy="0"/>
            </a:xfrm>
            <a:prstGeom prst="line">
              <a:avLst/>
            </a:prstGeom>
            <a:noFill/>
            <a:ln w="12700">
              <a:solidFill>
                <a:srgbClr val="000000"/>
              </a:solidFill>
              <a:round/>
              <a:headEnd/>
              <a:tailEnd type="triangle" w="med" len="med"/>
            </a:ln>
            <a:effectLst/>
          </p:spPr>
          <p:txBody>
            <a:bodyPr/>
            <a:lstStyle/>
            <a:p>
              <a:endParaRPr lang="en-US"/>
            </a:p>
          </p:txBody>
        </p:sp>
        <p:sp>
          <p:nvSpPr>
            <p:cNvPr id="795655" name="Line 7"/>
            <p:cNvSpPr>
              <a:spLocks noChangeShapeType="1"/>
            </p:cNvSpPr>
            <p:nvPr/>
          </p:nvSpPr>
          <p:spPr bwMode="auto">
            <a:xfrm>
              <a:off x="4096" y="2022"/>
              <a:ext cx="488" cy="0"/>
            </a:xfrm>
            <a:prstGeom prst="line">
              <a:avLst/>
            </a:prstGeom>
            <a:noFill/>
            <a:ln w="12700">
              <a:solidFill>
                <a:srgbClr val="000000"/>
              </a:solidFill>
              <a:round/>
              <a:headEnd/>
              <a:tailEnd type="triangle" w="med" len="med"/>
            </a:ln>
            <a:effectLst/>
          </p:spPr>
          <p:txBody>
            <a:bodyPr/>
            <a:lstStyle/>
            <a:p>
              <a:endParaRPr lang="en-US"/>
            </a:p>
          </p:txBody>
        </p:sp>
        <p:sp>
          <p:nvSpPr>
            <p:cNvPr id="795656" name="Line 8"/>
            <p:cNvSpPr>
              <a:spLocks noChangeShapeType="1"/>
            </p:cNvSpPr>
            <p:nvPr/>
          </p:nvSpPr>
          <p:spPr bwMode="auto">
            <a:xfrm>
              <a:off x="3165" y="1658"/>
              <a:ext cx="488" cy="0"/>
            </a:xfrm>
            <a:prstGeom prst="line">
              <a:avLst/>
            </a:prstGeom>
            <a:noFill/>
            <a:ln w="12700">
              <a:solidFill>
                <a:srgbClr val="000000"/>
              </a:solidFill>
              <a:round/>
              <a:headEnd/>
              <a:tailEnd type="triangle" w="med" len="med"/>
            </a:ln>
            <a:effectLst/>
          </p:spPr>
          <p:txBody>
            <a:bodyPr/>
            <a:lstStyle/>
            <a:p>
              <a:endParaRPr lang="en-US"/>
            </a:p>
          </p:txBody>
        </p:sp>
        <p:sp>
          <p:nvSpPr>
            <p:cNvPr id="795657" name="Line 9"/>
            <p:cNvSpPr>
              <a:spLocks noChangeShapeType="1"/>
            </p:cNvSpPr>
            <p:nvPr/>
          </p:nvSpPr>
          <p:spPr bwMode="auto">
            <a:xfrm flipH="1">
              <a:off x="3307" y="1600"/>
              <a:ext cx="78" cy="133"/>
            </a:xfrm>
            <a:prstGeom prst="line">
              <a:avLst/>
            </a:prstGeom>
            <a:noFill/>
            <a:ln w="12700">
              <a:solidFill>
                <a:schemeClr val="accent1"/>
              </a:solidFill>
              <a:round/>
              <a:headEnd/>
              <a:tailEnd/>
            </a:ln>
            <a:effectLst/>
          </p:spPr>
          <p:txBody>
            <a:bodyPr/>
            <a:lstStyle/>
            <a:p>
              <a:endParaRPr lang="en-US"/>
            </a:p>
          </p:txBody>
        </p:sp>
        <p:sp>
          <p:nvSpPr>
            <p:cNvPr id="795658" name="Rectangle 10"/>
            <p:cNvSpPr>
              <a:spLocks noChangeArrowheads="1"/>
            </p:cNvSpPr>
            <p:nvPr/>
          </p:nvSpPr>
          <p:spPr bwMode="auto">
            <a:xfrm>
              <a:off x="3207" y="1728"/>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32</a:t>
              </a:r>
            </a:p>
          </p:txBody>
        </p:sp>
        <p:sp>
          <p:nvSpPr>
            <p:cNvPr id="795659" name="Line 11"/>
            <p:cNvSpPr>
              <a:spLocks noChangeShapeType="1"/>
            </p:cNvSpPr>
            <p:nvPr/>
          </p:nvSpPr>
          <p:spPr bwMode="auto">
            <a:xfrm flipH="1">
              <a:off x="3307" y="2311"/>
              <a:ext cx="78" cy="133"/>
            </a:xfrm>
            <a:prstGeom prst="line">
              <a:avLst/>
            </a:prstGeom>
            <a:noFill/>
            <a:ln w="12700">
              <a:solidFill>
                <a:schemeClr val="accent1"/>
              </a:solidFill>
              <a:round/>
              <a:headEnd/>
              <a:tailEnd/>
            </a:ln>
            <a:effectLst/>
          </p:spPr>
          <p:txBody>
            <a:bodyPr/>
            <a:lstStyle/>
            <a:p>
              <a:endParaRPr lang="en-US"/>
            </a:p>
          </p:txBody>
        </p:sp>
        <p:sp>
          <p:nvSpPr>
            <p:cNvPr id="795660" name="Rectangle 12"/>
            <p:cNvSpPr>
              <a:spLocks noChangeArrowheads="1"/>
            </p:cNvSpPr>
            <p:nvPr/>
          </p:nvSpPr>
          <p:spPr bwMode="auto">
            <a:xfrm>
              <a:off x="3207" y="2448"/>
              <a:ext cx="371" cy="214"/>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32</a:t>
              </a:r>
            </a:p>
          </p:txBody>
        </p:sp>
        <p:sp>
          <p:nvSpPr>
            <p:cNvPr id="795661" name="Line 13"/>
            <p:cNvSpPr>
              <a:spLocks noChangeShapeType="1"/>
            </p:cNvSpPr>
            <p:nvPr/>
          </p:nvSpPr>
          <p:spPr bwMode="auto">
            <a:xfrm flipH="1">
              <a:off x="4301" y="1956"/>
              <a:ext cx="78" cy="133"/>
            </a:xfrm>
            <a:prstGeom prst="line">
              <a:avLst/>
            </a:prstGeom>
            <a:noFill/>
            <a:ln w="12700">
              <a:solidFill>
                <a:schemeClr val="accent1"/>
              </a:solidFill>
              <a:round/>
              <a:headEnd/>
              <a:tailEnd/>
            </a:ln>
            <a:effectLst/>
          </p:spPr>
          <p:txBody>
            <a:bodyPr/>
            <a:lstStyle/>
            <a:p>
              <a:endParaRPr lang="en-US"/>
            </a:p>
          </p:txBody>
        </p:sp>
        <p:sp>
          <p:nvSpPr>
            <p:cNvPr id="795662" name="Rectangle 14"/>
            <p:cNvSpPr>
              <a:spLocks noChangeArrowheads="1"/>
            </p:cNvSpPr>
            <p:nvPr/>
          </p:nvSpPr>
          <p:spPr bwMode="auto">
            <a:xfrm>
              <a:off x="4215" y="2112"/>
              <a:ext cx="371" cy="195"/>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32</a:t>
              </a:r>
            </a:p>
          </p:txBody>
        </p:sp>
        <p:sp>
          <p:nvSpPr>
            <p:cNvPr id="795663" name="Line 15"/>
            <p:cNvSpPr>
              <a:spLocks noChangeShapeType="1"/>
            </p:cNvSpPr>
            <p:nvPr/>
          </p:nvSpPr>
          <p:spPr bwMode="auto">
            <a:xfrm>
              <a:off x="3843" y="2500"/>
              <a:ext cx="133" cy="62"/>
            </a:xfrm>
            <a:prstGeom prst="line">
              <a:avLst/>
            </a:prstGeom>
            <a:noFill/>
            <a:ln w="12700">
              <a:solidFill>
                <a:schemeClr val="accent1"/>
              </a:solidFill>
              <a:round/>
              <a:headEnd/>
              <a:tailEnd/>
            </a:ln>
            <a:effectLst/>
          </p:spPr>
          <p:txBody>
            <a:bodyPr/>
            <a:lstStyle/>
            <a:p>
              <a:endParaRPr lang="en-US"/>
            </a:p>
          </p:txBody>
        </p:sp>
        <p:sp>
          <p:nvSpPr>
            <p:cNvPr id="795664" name="Rectangle 16"/>
            <p:cNvSpPr>
              <a:spLocks noChangeArrowheads="1"/>
            </p:cNvSpPr>
            <p:nvPr/>
          </p:nvSpPr>
          <p:spPr bwMode="auto">
            <a:xfrm>
              <a:off x="3831" y="2688"/>
              <a:ext cx="1056" cy="240"/>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m (operation)</a:t>
              </a:r>
            </a:p>
          </p:txBody>
        </p:sp>
        <p:sp>
          <p:nvSpPr>
            <p:cNvPr id="795665" name="Rectangle 17"/>
            <p:cNvSpPr>
              <a:spLocks noChangeArrowheads="1"/>
            </p:cNvSpPr>
            <p:nvPr/>
          </p:nvSpPr>
          <p:spPr bwMode="auto">
            <a:xfrm>
              <a:off x="4647" y="1920"/>
              <a:ext cx="498" cy="315"/>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result</a:t>
              </a:r>
            </a:p>
          </p:txBody>
        </p:sp>
        <p:sp>
          <p:nvSpPr>
            <p:cNvPr id="795666" name="Rectangle 18"/>
            <p:cNvSpPr>
              <a:spLocks noChangeArrowheads="1"/>
            </p:cNvSpPr>
            <p:nvPr/>
          </p:nvSpPr>
          <p:spPr bwMode="auto">
            <a:xfrm>
              <a:off x="3015" y="1584"/>
              <a:ext cx="174" cy="228"/>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A</a:t>
              </a:r>
            </a:p>
          </p:txBody>
        </p:sp>
        <p:sp>
          <p:nvSpPr>
            <p:cNvPr id="795667" name="Rectangle 19"/>
            <p:cNvSpPr>
              <a:spLocks noChangeArrowheads="1"/>
            </p:cNvSpPr>
            <p:nvPr/>
          </p:nvSpPr>
          <p:spPr bwMode="auto">
            <a:xfrm>
              <a:off x="3015" y="2304"/>
              <a:ext cx="222" cy="237"/>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B</a:t>
              </a:r>
            </a:p>
          </p:txBody>
        </p:sp>
        <p:sp>
          <p:nvSpPr>
            <p:cNvPr id="795668" name="Rectangle 20"/>
            <p:cNvSpPr>
              <a:spLocks noChangeArrowheads="1"/>
            </p:cNvSpPr>
            <p:nvPr/>
          </p:nvSpPr>
          <p:spPr bwMode="auto">
            <a:xfrm>
              <a:off x="3783" y="1920"/>
              <a:ext cx="336" cy="244"/>
            </a:xfrm>
            <a:prstGeom prst="rect">
              <a:avLst/>
            </a:prstGeom>
            <a:noFill/>
            <a:ln w="12700">
              <a:noFill/>
              <a:miter lim="800000"/>
              <a:headEnd/>
              <a:tailEnd/>
            </a:ln>
            <a:effectLst/>
          </p:spPr>
          <p:txBody>
            <a:bodyPr wrap="none" lIns="19050" tIns="26988" rIns="19050" bIns="26988"/>
            <a:lstStyle/>
            <a:p>
              <a:pPr defTabSz="904875">
                <a:lnSpc>
                  <a:spcPts val="1600"/>
                </a:lnSpc>
                <a:tabLst>
                  <a:tab pos="452438" algn="l"/>
                  <a:tab pos="904875" algn="l"/>
                  <a:tab pos="1357313" algn="l"/>
                </a:tabLst>
              </a:pPr>
              <a:r>
                <a:rPr lang="en-US" sz="1600">
                  <a:solidFill>
                    <a:srgbClr val="000000"/>
                  </a:solidFill>
                </a:rPr>
                <a:t>ALU</a:t>
              </a:r>
            </a:p>
          </p:txBody>
        </p:sp>
        <p:sp>
          <p:nvSpPr>
            <p:cNvPr id="795669" name="Rectangle 21"/>
            <p:cNvSpPr>
              <a:spLocks noChangeArrowheads="1"/>
            </p:cNvSpPr>
            <p:nvPr/>
          </p:nvSpPr>
          <p:spPr bwMode="auto">
            <a:xfrm>
              <a:off x="3975" y="2496"/>
              <a:ext cx="371" cy="223"/>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4</a:t>
              </a:r>
            </a:p>
          </p:txBody>
        </p:sp>
        <p:sp>
          <p:nvSpPr>
            <p:cNvPr id="795670" name="Line 22"/>
            <p:cNvSpPr>
              <a:spLocks noChangeShapeType="1"/>
            </p:cNvSpPr>
            <p:nvPr/>
          </p:nvSpPr>
          <p:spPr bwMode="auto">
            <a:xfrm flipV="1">
              <a:off x="3927" y="2352"/>
              <a:ext cx="0" cy="336"/>
            </a:xfrm>
            <a:prstGeom prst="line">
              <a:avLst/>
            </a:prstGeom>
            <a:noFill/>
            <a:ln w="12700">
              <a:solidFill>
                <a:schemeClr val="tx1"/>
              </a:solidFill>
              <a:round/>
              <a:headEnd/>
              <a:tailEnd type="triangle" w="med" len="med"/>
            </a:ln>
            <a:effectLst/>
          </p:spPr>
          <p:txBody>
            <a:bodyPr/>
            <a:lstStyle/>
            <a:p>
              <a:endParaRPr lang="en-US"/>
            </a:p>
          </p:txBody>
        </p:sp>
        <p:sp>
          <p:nvSpPr>
            <p:cNvPr id="795671" name="Line 23"/>
            <p:cNvSpPr>
              <a:spLocks noChangeShapeType="1"/>
            </p:cNvSpPr>
            <p:nvPr/>
          </p:nvSpPr>
          <p:spPr bwMode="auto">
            <a:xfrm flipV="1">
              <a:off x="4023" y="1200"/>
              <a:ext cx="0" cy="480"/>
            </a:xfrm>
            <a:prstGeom prst="line">
              <a:avLst/>
            </a:prstGeom>
            <a:noFill/>
            <a:ln w="12700">
              <a:solidFill>
                <a:schemeClr val="tx1"/>
              </a:solidFill>
              <a:round/>
              <a:headEnd/>
              <a:tailEnd type="triangle" w="med" len="med"/>
            </a:ln>
            <a:effectLst/>
          </p:spPr>
          <p:txBody>
            <a:bodyPr/>
            <a:lstStyle/>
            <a:p>
              <a:endParaRPr lang="en-US"/>
            </a:p>
          </p:txBody>
        </p:sp>
        <p:sp>
          <p:nvSpPr>
            <p:cNvPr id="795672" name="Line 24"/>
            <p:cNvSpPr>
              <a:spLocks noChangeShapeType="1"/>
            </p:cNvSpPr>
            <p:nvPr/>
          </p:nvSpPr>
          <p:spPr bwMode="auto">
            <a:xfrm flipV="1">
              <a:off x="3831" y="1200"/>
              <a:ext cx="0" cy="336"/>
            </a:xfrm>
            <a:prstGeom prst="line">
              <a:avLst/>
            </a:prstGeom>
            <a:noFill/>
            <a:ln w="12700">
              <a:solidFill>
                <a:schemeClr val="tx1"/>
              </a:solidFill>
              <a:round/>
              <a:headEnd/>
              <a:tailEnd type="triangle" w="med" len="med"/>
            </a:ln>
            <a:effectLst/>
          </p:spPr>
          <p:txBody>
            <a:bodyPr/>
            <a:lstStyle/>
            <a:p>
              <a:endParaRPr lang="en-US"/>
            </a:p>
          </p:txBody>
        </p:sp>
        <p:sp>
          <p:nvSpPr>
            <p:cNvPr id="795673" name="Rectangle 25"/>
            <p:cNvSpPr>
              <a:spLocks noChangeArrowheads="1"/>
            </p:cNvSpPr>
            <p:nvPr/>
          </p:nvSpPr>
          <p:spPr bwMode="auto">
            <a:xfrm>
              <a:off x="3687"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zero</a:t>
              </a:r>
            </a:p>
          </p:txBody>
        </p:sp>
        <p:sp>
          <p:nvSpPr>
            <p:cNvPr id="795674" name="Rectangle 26"/>
            <p:cNvSpPr>
              <a:spLocks noChangeArrowheads="1"/>
            </p:cNvSpPr>
            <p:nvPr/>
          </p:nvSpPr>
          <p:spPr bwMode="auto">
            <a:xfrm>
              <a:off x="3975" y="1008"/>
              <a:ext cx="336" cy="192"/>
            </a:xfrm>
            <a:prstGeom prst="rect">
              <a:avLst/>
            </a:prstGeom>
            <a:noFill/>
            <a:ln w="12700">
              <a:noFill/>
              <a:miter lim="800000"/>
              <a:headEnd/>
              <a:tailEnd/>
            </a:ln>
            <a:effectLst/>
          </p:spPr>
          <p:txBody>
            <a:bodyPr wrap="none" lIns="19050" tIns="26988" rIns="19050" bIns="26988"/>
            <a:lstStyle/>
            <a:p>
              <a:pPr defTabSz="904875">
                <a:lnSpc>
                  <a:spcPts val="1800"/>
                </a:lnSpc>
                <a:spcBef>
                  <a:spcPts val="600"/>
                </a:spcBef>
                <a:spcAft>
                  <a:spcPts val="600"/>
                </a:spcAft>
                <a:tabLst>
                  <a:tab pos="452438" algn="l"/>
                  <a:tab pos="904875" algn="l"/>
                  <a:tab pos="1357313" algn="l"/>
                </a:tabLst>
              </a:pPr>
              <a:r>
                <a:rPr lang="en-US" sz="1600">
                  <a:solidFill>
                    <a:srgbClr val="000000"/>
                  </a:solidFill>
                </a:rPr>
                <a:t>ovf</a:t>
              </a:r>
            </a:p>
          </p:txBody>
        </p:sp>
        <p:sp>
          <p:nvSpPr>
            <p:cNvPr id="795675" name="Line 27"/>
            <p:cNvSpPr>
              <a:spLocks noChangeShapeType="1"/>
            </p:cNvSpPr>
            <p:nvPr/>
          </p:nvSpPr>
          <p:spPr bwMode="auto">
            <a:xfrm>
              <a:off x="3783" y="1392"/>
              <a:ext cx="133" cy="62"/>
            </a:xfrm>
            <a:prstGeom prst="line">
              <a:avLst/>
            </a:prstGeom>
            <a:noFill/>
            <a:ln w="12700">
              <a:solidFill>
                <a:schemeClr val="accent1"/>
              </a:solidFill>
              <a:round/>
              <a:headEnd/>
              <a:tailEnd/>
            </a:ln>
            <a:effectLst/>
          </p:spPr>
          <p:txBody>
            <a:bodyPr/>
            <a:lstStyle/>
            <a:p>
              <a:endParaRPr lang="en-US"/>
            </a:p>
          </p:txBody>
        </p:sp>
        <p:sp>
          <p:nvSpPr>
            <p:cNvPr id="795676" name="Line 28"/>
            <p:cNvSpPr>
              <a:spLocks noChangeShapeType="1"/>
            </p:cNvSpPr>
            <p:nvPr/>
          </p:nvSpPr>
          <p:spPr bwMode="auto">
            <a:xfrm>
              <a:off x="3975" y="1536"/>
              <a:ext cx="133" cy="62"/>
            </a:xfrm>
            <a:prstGeom prst="line">
              <a:avLst/>
            </a:prstGeom>
            <a:noFill/>
            <a:ln w="12700">
              <a:solidFill>
                <a:schemeClr val="accent1"/>
              </a:solidFill>
              <a:round/>
              <a:headEnd/>
              <a:tailEnd/>
            </a:ln>
            <a:effectLst/>
          </p:spPr>
          <p:txBody>
            <a:bodyPr/>
            <a:lstStyle/>
            <a:p>
              <a:endParaRPr lang="en-US"/>
            </a:p>
          </p:txBody>
        </p:sp>
        <p:sp>
          <p:nvSpPr>
            <p:cNvPr id="795677" name="Rectangle 29"/>
            <p:cNvSpPr>
              <a:spLocks noChangeArrowheads="1"/>
            </p:cNvSpPr>
            <p:nvPr/>
          </p:nvSpPr>
          <p:spPr bwMode="auto">
            <a:xfrm>
              <a:off x="4071" y="1488"/>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1</a:t>
              </a:r>
            </a:p>
          </p:txBody>
        </p:sp>
        <p:sp>
          <p:nvSpPr>
            <p:cNvPr id="795678" name="Rectangle 30"/>
            <p:cNvSpPr>
              <a:spLocks noChangeArrowheads="1"/>
            </p:cNvSpPr>
            <p:nvPr/>
          </p:nvSpPr>
          <p:spPr bwMode="auto">
            <a:xfrm>
              <a:off x="3879" y="1344"/>
              <a:ext cx="144" cy="192"/>
            </a:xfrm>
            <a:prstGeom prst="rect">
              <a:avLst/>
            </a:prstGeom>
            <a:noFill/>
            <a:ln w="12700">
              <a:noFill/>
              <a:miter lim="800000"/>
              <a:headEnd/>
              <a:tailEnd/>
            </a:ln>
            <a:effectLst/>
          </p:spPr>
          <p:txBody>
            <a:bodyPr wrap="none" lIns="19050" tIns="26988" rIns="19050" bIns="26988"/>
            <a:lstStyle/>
            <a:p>
              <a:pPr defTabSz="904875">
                <a:lnSpc>
                  <a:spcPts val="1200"/>
                </a:lnSpc>
                <a:tabLst>
                  <a:tab pos="452438" algn="l"/>
                  <a:tab pos="904875" algn="l"/>
                  <a:tab pos="1357313" algn="l"/>
                </a:tabLst>
              </a:pPr>
              <a:r>
                <a:rPr lang="en-US" sz="1600">
                  <a:solidFill>
                    <a:schemeClr val="accent1"/>
                  </a:solidFill>
                </a:rPr>
                <a:t>1</a:t>
              </a:r>
            </a:p>
          </p:txBody>
        </p:sp>
      </p:grpSp>
      <p:sp>
        <p:nvSpPr>
          <p:cNvPr id="795679" name="Rectangle 31"/>
          <p:cNvSpPr>
            <a:spLocks noChangeArrowheads="1"/>
          </p:cNvSpPr>
          <p:nvPr/>
        </p:nvSpPr>
        <p:spPr bwMode="auto">
          <a:xfrm>
            <a:off x="457200" y="4267200"/>
            <a:ext cx="8153400" cy="2058988"/>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65000"/>
              </a:spcBef>
              <a:buClr>
                <a:schemeClr val="accent1"/>
              </a:buClr>
              <a:buSzPct val="75000"/>
              <a:buFont typeface="Symbol" pitchFamily="18" charset="2"/>
              <a:buChar char="¨"/>
            </a:pPr>
            <a:r>
              <a:rPr lang="en-US" sz="2400" dirty="0"/>
              <a:t>With special handling for</a:t>
            </a:r>
          </a:p>
          <a:p>
            <a:pPr marL="741363" lvl="1" indent="-246063">
              <a:lnSpc>
                <a:spcPct val="85000"/>
              </a:lnSpc>
              <a:spcBef>
                <a:spcPct val="40000"/>
              </a:spcBef>
              <a:buClr>
                <a:schemeClr val="accent1"/>
              </a:buClr>
              <a:buSzPct val="75000"/>
              <a:buFont typeface="Wingdings" pitchFamily="2" charset="2"/>
              <a:buChar char="q"/>
            </a:pPr>
            <a:r>
              <a:rPr lang="en-US" sz="2000" dirty="0"/>
              <a:t>sign extend – </a:t>
            </a:r>
            <a:r>
              <a:rPr lang="en-US" sz="2000" dirty="0" err="1">
                <a:latin typeface="Courier New" pitchFamily="49" charset="0"/>
              </a:rPr>
              <a:t>addi</a:t>
            </a:r>
            <a:r>
              <a:rPr lang="en-US" sz="2000" dirty="0">
                <a:latin typeface="Courier New" pitchFamily="49" charset="0"/>
              </a:rPr>
              <a:t>, </a:t>
            </a:r>
            <a:r>
              <a:rPr lang="en-US" sz="2000" dirty="0" err="1">
                <a:latin typeface="Courier New" pitchFamily="49" charset="0"/>
              </a:rPr>
              <a:t>addiu</a:t>
            </a:r>
            <a:r>
              <a:rPr lang="en-US" sz="2000" dirty="0">
                <a:latin typeface="Courier New" pitchFamily="49" charset="0"/>
              </a:rPr>
              <a:t> </a:t>
            </a:r>
            <a:r>
              <a:rPr lang="en-US" sz="2000" dirty="0" err="1">
                <a:latin typeface="Courier New" pitchFamily="49" charset="0"/>
              </a:rPr>
              <a:t>andi</a:t>
            </a:r>
            <a:r>
              <a:rPr lang="en-US" sz="2000" dirty="0">
                <a:latin typeface="Courier New" pitchFamily="49" charset="0"/>
              </a:rPr>
              <a:t>, </a:t>
            </a:r>
            <a:r>
              <a:rPr lang="en-US" sz="2000" dirty="0" err="1">
                <a:latin typeface="Courier New" pitchFamily="49" charset="0"/>
              </a:rPr>
              <a:t>ori</a:t>
            </a:r>
            <a:r>
              <a:rPr lang="en-US" sz="2000" dirty="0">
                <a:latin typeface="Courier New" pitchFamily="49" charset="0"/>
              </a:rPr>
              <a:t>, </a:t>
            </a:r>
            <a:r>
              <a:rPr lang="en-US" sz="2000" dirty="0" err="1">
                <a:latin typeface="Courier New" pitchFamily="49" charset="0"/>
              </a:rPr>
              <a:t>xori</a:t>
            </a:r>
            <a:r>
              <a:rPr lang="en-US" sz="2000" dirty="0">
                <a:latin typeface="Courier New" pitchFamily="49" charset="0"/>
              </a:rPr>
              <a:t>, </a:t>
            </a:r>
            <a:r>
              <a:rPr lang="en-US" sz="2000" dirty="0" err="1">
                <a:latin typeface="Courier New" pitchFamily="49" charset="0"/>
              </a:rPr>
              <a:t>slti</a:t>
            </a:r>
            <a:r>
              <a:rPr lang="en-US" sz="2000" dirty="0">
                <a:latin typeface="Courier New" pitchFamily="49" charset="0"/>
              </a:rPr>
              <a:t>, </a:t>
            </a:r>
            <a:r>
              <a:rPr lang="en-US" sz="2000" dirty="0" err="1">
                <a:latin typeface="Courier New" pitchFamily="49" charset="0"/>
              </a:rPr>
              <a:t>sltiu</a:t>
            </a:r>
            <a:endParaRPr lang="en-US" sz="2000" dirty="0">
              <a:latin typeface="Courier New" pitchFamily="49" charset="0"/>
            </a:endParaRPr>
          </a:p>
          <a:p>
            <a:pPr marL="741363" lvl="1" indent="-246063">
              <a:lnSpc>
                <a:spcPct val="85000"/>
              </a:lnSpc>
              <a:spcBef>
                <a:spcPct val="40000"/>
              </a:spcBef>
              <a:buClr>
                <a:schemeClr val="accent1"/>
              </a:buClr>
              <a:buSzPct val="75000"/>
              <a:buFont typeface="Wingdings" pitchFamily="2" charset="2"/>
              <a:buChar char="q"/>
            </a:pPr>
            <a:r>
              <a:rPr lang="en-US" sz="2000" dirty="0"/>
              <a:t>zero extend – </a:t>
            </a:r>
            <a:r>
              <a:rPr lang="en-US" sz="2000" dirty="0" err="1">
                <a:latin typeface="Courier New" pitchFamily="49" charset="0"/>
              </a:rPr>
              <a:t>lbu</a:t>
            </a:r>
            <a:r>
              <a:rPr lang="en-US" sz="2000" dirty="0">
                <a:latin typeface="Courier New" pitchFamily="49" charset="0"/>
              </a:rPr>
              <a:t>, </a:t>
            </a:r>
            <a:r>
              <a:rPr lang="en-US" sz="2000" dirty="0" err="1">
                <a:latin typeface="Courier New" pitchFamily="49" charset="0"/>
              </a:rPr>
              <a:t>addiu</a:t>
            </a:r>
            <a:r>
              <a:rPr lang="en-US" sz="2000" dirty="0">
                <a:latin typeface="Courier New" pitchFamily="49" charset="0"/>
              </a:rPr>
              <a:t>, </a:t>
            </a:r>
            <a:r>
              <a:rPr lang="en-US" sz="2000" dirty="0" err="1">
                <a:latin typeface="Courier New" pitchFamily="49" charset="0"/>
              </a:rPr>
              <a:t>sltiu</a:t>
            </a:r>
            <a:endParaRPr lang="en-US" sz="2000" dirty="0">
              <a:latin typeface="Courier New" pitchFamily="49" charset="0"/>
            </a:endParaRPr>
          </a:p>
          <a:p>
            <a:pPr marL="741363" lvl="1" indent="-246063">
              <a:lnSpc>
                <a:spcPct val="85000"/>
              </a:lnSpc>
              <a:spcBef>
                <a:spcPct val="40000"/>
              </a:spcBef>
              <a:buClr>
                <a:schemeClr val="accent1"/>
              </a:buClr>
              <a:buSzPct val="75000"/>
              <a:buFont typeface="Wingdings" pitchFamily="2" charset="2"/>
              <a:buChar char="q"/>
            </a:pPr>
            <a:r>
              <a:rPr lang="en-US" sz="2000" dirty="0"/>
              <a:t>no overflow detected – </a:t>
            </a:r>
            <a:r>
              <a:rPr lang="en-US" sz="2000" dirty="0" err="1">
                <a:latin typeface="Courier New" pitchFamily="49" charset="0"/>
              </a:rPr>
              <a:t>addu</a:t>
            </a:r>
            <a:r>
              <a:rPr lang="en-US" sz="2000" dirty="0">
                <a:latin typeface="Courier New" pitchFamily="49" charset="0"/>
              </a:rPr>
              <a:t>, </a:t>
            </a:r>
            <a:r>
              <a:rPr lang="en-US" sz="2000" dirty="0" err="1">
                <a:latin typeface="Courier New" pitchFamily="49" charset="0"/>
              </a:rPr>
              <a:t>addiu</a:t>
            </a:r>
            <a:r>
              <a:rPr lang="en-US" sz="2000" dirty="0">
                <a:latin typeface="Courier New" pitchFamily="49" charset="0"/>
              </a:rPr>
              <a:t>, </a:t>
            </a:r>
            <a:r>
              <a:rPr lang="en-US" sz="2000" dirty="0" err="1">
                <a:latin typeface="Courier New" pitchFamily="49" charset="0"/>
              </a:rPr>
              <a:t>subu</a:t>
            </a:r>
            <a:r>
              <a:rPr lang="en-US" sz="2000" dirty="0">
                <a:latin typeface="Courier New" pitchFamily="49" charset="0"/>
              </a:rPr>
              <a:t>, </a:t>
            </a:r>
            <a:r>
              <a:rPr lang="en-US" sz="2000" dirty="0" err="1">
                <a:latin typeface="Courier New" pitchFamily="49" charset="0"/>
              </a:rPr>
              <a:t>multu</a:t>
            </a:r>
            <a:r>
              <a:rPr lang="en-US" sz="2000" dirty="0">
                <a:latin typeface="Courier New" pitchFamily="49" charset="0"/>
              </a:rPr>
              <a:t>, </a:t>
            </a:r>
            <a:r>
              <a:rPr lang="en-US" sz="2000" dirty="0" err="1">
                <a:latin typeface="Courier New" pitchFamily="49" charset="0"/>
              </a:rPr>
              <a:t>divu</a:t>
            </a:r>
            <a:r>
              <a:rPr lang="en-US" sz="2000" dirty="0">
                <a:latin typeface="Courier New" pitchFamily="49" charset="0"/>
              </a:rPr>
              <a:t>, </a:t>
            </a:r>
            <a:r>
              <a:rPr lang="en-US" sz="2000" dirty="0" err="1">
                <a:latin typeface="Courier New" pitchFamily="49" charset="0"/>
              </a:rPr>
              <a:t>sltiu</a:t>
            </a:r>
            <a:r>
              <a:rPr lang="en-US" sz="2000" dirty="0">
                <a:latin typeface="Courier New" pitchFamily="49" charset="0"/>
              </a:rPr>
              <a:t>, </a:t>
            </a:r>
            <a:r>
              <a:rPr lang="en-US" sz="2000" dirty="0" err="1">
                <a:latin typeface="Courier New" pitchFamily="49" charset="0"/>
              </a:rPr>
              <a:t>sltu</a:t>
            </a:r>
            <a:endParaRPr lang="en-US" sz="200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79" grpId="0"/>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Pages>47</Pages>
  <Words>1766</Words>
  <Application>Microsoft Office PowerPoint</Application>
  <PresentationFormat>Letter Paper (8.5x11 in)</PresentationFormat>
  <Paragraphs>515</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mjicse431</vt:lpstr>
      <vt:lpstr>Chapter 3</vt:lpstr>
      <vt:lpstr>Arithmetic for Computers</vt:lpstr>
      <vt:lpstr>Review:  MIPS Organization</vt:lpstr>
      <vt:lpstr>Review:  MIPS Addressing Modes</vt:lpstr>
      <vt:lpstr>MIPS Number Representations</vt:lpstr>
      <vt:lpstr>Review: 2’s Complement Binary Representation</vt:lpstr>
      <vt:lpstr>MIPS Sign Extend</vt:lpstr>
      <vt:lpstr>Arithmetic for Computers</vt:lpstr>
      <vt:lpstr>MIPS Arithmetic Logic Unit (ALU)</vt:lpstr>
      <vt:lpstr>Integer Addition and Subtraction</vt:lpstr>
      <vt:lpstr>Examples of Overflow Detection</vt:lpstr>
      <vt:lpstr>Summarizing: MIPS Overflow detection</vt:lpstr>
      <vt:lpstr>Dealing with Overflow</vt:lpstr>
      <vt:lpstr>Arithmetic for Multimedia</vt:lpstr>
      <vt:lpstr>Review:  A Full Adder</vt:lpstr>
      <vt:lpstr>A 32-bit Ripple Carry Adder/Subtractor</vt:lpstr>
      <vt:lpstr>Multiply</vt:lpstr>
      <vt:lpstr>Multiplication Hardware</vt:lpstr>
      <vt:lpstr>Multiplication</vt:lpstr>
      <vt:lpstr>Optimized Multiplier</vt:lpstr>
      <vt:lpstr>Faster Multiplier</vt:lpstr>
      <vt:lpstr>MIPS Multiplication</vt:lpstr>
      <vt:lpstr>Next Lecture and Reminders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Stark Campus</cp:lastModifiedBy>
  <cp:revision>467</cp:revision>
  <cp:lastPrinted>1997-08-27T08:28:34Z</cp:lastPrinted>
  <dcterms:created xsi:type="dcterms:W3CDTF">1997-08-19T16:58:46Z</dcterms:created>
  <dcterms:modified xsi:type="dcterms:W3CDTF">2013-02-19T19:43:05Z</dcterms:modified>
</cp:coreProperties>
</file>