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327" r:id="rId2"/>
    <p:sldId id="464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43" r:id="rId24"/>
    <p:sldId id="478" r:id="rId25"/>
    <p:sldId id="477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6A2"/>
    <a:srgbClr val="F99163"/>
    <a:srgbClr val="FFFFB3"/>
    <a:srgbClr val="009900"/>
    <a:srgbClr val="00A091"/>
    <a:srgbClr val="51DC00"/>
    <a:srgbClr val="8901F3"/>
    <a:srgbClr val="5A11FD"/>
    <a:srgbClr val="0000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6" autoAdjust="0"/>
    <p:restoredTop sz="85962" autoAdjust="0"/>
  </p:normalViewPr>
  <p:slideViewPr>
    <p:cSldViewPr>
      <p:cViewPr varScale="1">
        <p:scale>
          <a:sx n="79" d="100"/>
          <a:sy n="79" d="100"/>
        </p:scale>
        <p:origin x="-1686" y="-78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7" Type="http://schemas.openxmlformats.org/officeDocument/2006/relationships/slide" Target="slides/slide18.xml"/><Relationship Id="rId2" Type="http://schemas.openxmlformats.org/officeDocument/2006/relationships/slide" Target="slides/slide11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17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4763" y="619125"/>
            <a:ext cx="4779962" cy="358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4559300"/>
            <a:ext cx="6303962" cy="431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7254" tIns="47774" rIns="97254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933543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D987B9B9-8660-43CC-BA92-B8923F92DA87}" type="datetime4">
              <a:rPr lang="en-US"/>
              <a:pPr/>
              <a:t>February 20, 2013</a:t>
            </a:fld>
            <a:endParaRPr lang="en-US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noFill/>
        </p:spPr>
        <p:txBody>
          <a:bodyPr/>
          <a:lstStyle/>
          <a:p>
            <a:fld id="{6F66D793-C93D-4B47-9997-7E34D9CE9A5B}" type="slidenum">
              <a:rPr lang="en-US"/>
              <a:pPr/>
              <a:t>1</a:t>
            </a:fld>
            <a:endParaRPr lang="en-US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153D9BA-3F3B-4B39-9051-D5B1DAD8B13D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BFA993A-4820-4449-B329-C7A8EE16E1AC}" type="slidenum">
              <a:rPr lang="en-AU"/>
              <a:pPr/>
              <a:t>11</a:t>
            </a:fld>
            <a:endParaRPr lang="en-AU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4A18EAD-056E-4EEF-904E-D045FBEE1681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B186E2B-3AEA-49BD-B1CF-366DAE908D6A}" type="slidenum">
              <a:rPr lang="en-AU"/>
              <a:pPr/>
              <a:t>12</a:t>
            </a:fld>
            <a:endParaRPr lang="en-AU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B53971B-5E5E-4B08-B7CD-E5E436D72FBA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E69DACF-3FB0-44AD-84F2-6EE2B93A7852}" type="slidenum">
              <a:rPr lang="en-AU"/>
              <a:pPr/>
              <a:t>13</a:t>
            </a:fld>
            <a:endParaRPr lang="en-AU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D100460-C0FE-48A5-AD37-3DFDF9569726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F30F70B-E72D-4EDA-94AA-48616E22E34E}" type="slidenum">
              <a:rPr lang="en-AU"/>
              <a:pPr/>
              <a:t>14</a:t>
            </a:fld>
            <a:endParaRPr lang="en-AU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2A4A87B-562C-41DE-A9AD-7B647E312F22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75916DC-6F2F-4CF1-AB45-1B4937247654}" type="slidenum">
              <a:rPr lang="en-AU"/>
              <a:pPr/>
              <a:t>15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5A3FE6C-585C-4C92-B8EE-D9A0B3ABB05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E6EB9D8-00FB-437A-8950-05A2D985F087}" type="slidenum">
              <a:rPr lang="en-AU"/>
              <a:pPr/>
              <a:t>16</a:t>
            </a:fld>
            <a:endParaRPr lang="en-A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B9BAC76-7B2B-4BC9-A4D5-89C649859ECC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429D0B2-0A7D-4957-A7BD-67B95B5FF8F0}" type="slidenum">
              <a:rPr lang="en-AU"/>
              <a:pPr/>
              <a:t>17</a:t>
            </a:fld>
            <a:endParaRPr lang="en-AU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3C075B7-D89C-40A9-BDEB-686E6291F8F3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2FDE476-5F25-45BD-8704-2829B7FB5628}" type="slidenum">
              <a:rPr lang="en-AU"/>
              <a:pPr/>
              <a:t>18</a:t>
            </a:fld>
            <a:endParaRPr lang="en-AU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326B50A-9E5B-4AA4-B676-24AA2802191D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25ABDC5-0E38-4EB3-8CD3-0A431F5C4AA2}" type="slidenum">
              <a:rPr lang="en-AU"/>
              <a:pPr/>
              <a:t>19</a:t>
            </a:fld>
            <a:endParaRPr lang="en-AU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7BE26C4-9663-4B18-A7D9-DDF12E07F43C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F3172AB-1BE7-4E73-8793-7FCB4A5A2A7B}" type="slidenum">
              <a:rPr lang="en-AU"/>
              <a:pPr/>
              <a:t>20</a:t>
            </a:fld>
            <a:endParaRPr lang="en-AU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BBFB1A0-42C9-4BCD-89BE-EB0928538040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2AC4E5C-D7FC-4228-905B-9079AB9C2257}" type="slidenum">
              <a:rPr lang="en-AU"/>
              <a:pPr/>
              <a:t>3</a:t>
            </a:fld>
            <a:endParaRPr lang="en-AU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174DEF4-458A-42B4-AB83-F388A313C10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96B8622-8C1E-4664-B300-1ACDD6C82BB1}" type="slidenum">
              <a:rPr lang="en-AU"/>
              <a:pPr/>
              <a:t>21</a:t>
            </a:fld>
            <a:endParaRPr lang="en-AU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788E027-B748-4592-ABA9-B3C75184C8B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25ECCA0-4910-4299-A85F-D3F7A048FAE9}" type="slidenum">
              <a:rPr lang="en-AU"/>
              <a:pPr/>
              <a:t>22</a:t>
            </a:fld>
            <a:endParaRPr lang="en-AU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4D148D2-95CE-4FA5-9E8D-57FD1F7AB20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3A637A6-E416-4387-AEEA-2E21F32AFD0B}" type="slidenum">
              <a:rPr lang="en-AU"/>
              <a:pPr/>
              <a:t>23</a:t>
            </a:fld>
            <a:endParaRPr lang="en-AU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02379C8-EBEE-412F-AEF6-43BD55716B2F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94B33E2-FB10-46DA-A0F0-89BDAED1E7F1}" type="slidenum">
              <a:rPr lang="en-AU"/>
              <a:pPr/>
              <a:t>24</a:t>
            </a:fld>
            <a:endParaRPr lang="en-AU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8BBB8A2-2073-4E45-A5D4-9918206E220C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29FDBAC-D8B8-420E-A76E-E76FBF52FF2E}" type="slidenum">
              <a:rPr lang="en-AU"/>
              <a:pPr/>
              <a:t>25</a:t>
            </a:fld>
            <a:endParaRPr lang="en-AU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9161CB9-21AA-42A7-9FFF-62208715FEF8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6A9560E-61FD-46C2-AA72-E4C20728B352}" type="slidenum">
              <a:rPr lang="en-AU"/>
              <a:pPr/>
              <a:t>26</a:t>
            </a:fld>
            <a:endParaRPr lang="en-AU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EF94CB6-1260-4FC2-A1A8-0A50F7A04934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197212D-8CDA-4580-97CD-85EC8C84879E}" type="slidenum">
              <a:rPr lang="en-AU"/>
              <a:pPr/>
              <a:t>27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0E612FD-5179-4431-A4AA-D98484DEEAFA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1AC3E32-E1F9-4C7F-8FBF-1FAADC6F4866}" type="slidenum">
              <a:rPr lang="en-AU"/>
              <a:pPr/>
              <a:t>28</a:t>
            </a:fld>
            <a:endParaRPr lang="en-AU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9E79141-13C8-494E-8D8E-1E5F1B23D207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3A233A0-8307-42E0-AD23-794209ACB01F}" type="slidenum">
              <a:rPr lang="en-AU"/>
              <a:pPr/>
              <a:t>29</a:t>
            </a:fld>
            <a:endParaRPr lang="en-AU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A57A522-1309-4E7F-8807-5EE30F4F52A9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77A3CB4-26BC-44A7-8FC4-2FEEA528B8DD}" type="slidenum">
              <a:rPr lang="en-AU"/>
              <a:pPr/>
              <a:t>30</a:t>
            </a:fld>
            <a:endParaRPr lang="en-AU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59339D2-DE8A-4137-BE74-213FE6BB35D4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E382AFF-750F-4E53-97C1-F2CC808E1D1C}" type="slidenum">
              <a:rPr lang="en-AU"/>
              <a:pPr/>
              <a:t>4</a:t>
            </a:fld>
            <a:endParaRPr lang="en-AU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24C7FFC-9401-430A-823C-7AD3EC7BC213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3CA4009-E37B-4CF0-B32A-3EB101189D54}" type="slidenum">
              <a:rPr lang="en-AU"/>
              <a:pPr/>
              <a:t>31</a:t>
            </a:fld>
            <a:endParaRPr lang="en-AU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4D148D2-95CE-4FA5-9E8D-57FD1F7AB20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3A637A6-E416-4387-AEEA-2E21F32AFD0B}" type="slidenum">
              <a:rPr lang="en-AU"/>
              <a:pPr/>
              <a:t>32</a:t>
            </a:fld>
            <a:endParaRPr lang="en-AU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25D5D4F-9E04-4993-9A8A-6D17883C1AF3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377C495-B33D-41C0-BFB1-94D75AEEA39A}" type="slidenum">
              <a:rPr lang="en-AU"/>
              <a:pPr/>
              <a:t>34</a:t>
            </a:fld>
            <a:endParaRPr lang="en-AU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115A1D8-18A9-4223-9568-8071F4709CB4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9B3DB48-041B-4A42-85E1-4CA1963D7AC8}" type="slidenum">
              <a:rPr lang="en-AU"/>
              <a:pPr/>
              <a:t>35</a:t>
            </a:fld>
            <a:endParaRPr lang="en-AU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17ACAB4-FBD4-43F0-8EDB-EC441262EA82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9566F05-9655-40D7-A0D7-5A7D5E401C61}" type="slidenum">
              <a:rPr lang="en-AU"/>
              <a:pPr/>
              <a:t>36</a:t>
            </a:fld>
            <a:endParaRPr lang="en-AU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7C2023D-09B4-4DC7-92B9-97E6B7BAB7C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ACFC07F-9DD4-42FF-9110-A270D7F8006F}" type="slidenum">
              <a:rPr lang="en-AU"/>
              <a:pPr/>
              <a:t>37</a:t>
            </a:fld>
            <a:endParaRPr lang="en-AU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FE85473-2A4F-49E3-96A0-BDF38C3EDF26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0B5547E5-687D-4E75-98C7-9F34DFA1C8D8}" type="slidenum">
              <a:rPr lang="en-AU"/>
              <a:pPr/>
              <a:t>38</a:t>
            </a:fld>
            <a:endParaRPr lang="en-AU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93CF7DB-1582-4694-829A-1814145E1968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92441A2-57F9-4FAF-B9C4-79FFF282F9F0}" type="slidenum">
              <a:rPr lang="en-AU"/>
              <a:pPr/>
              <a:t>5</a:t>
            </a:fld>
            <a:endParaRPr lang="en-AU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D2CA72A-23F1-4227-8C38-8F61232029F7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599B2E0C-80B6-4E42-BD65-773911305F19}" type="slidenum">
              <a:rPr lang="en-AU"/>
              <a:pPr/>
              <a:t>6</a:t>
            </a:fld>
            <a:endParaRPr lang="en-AU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022DA67-795B-427F-8D5D-4F31931DF099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3610B4B-9B07-4F5A-A1B8-A050C389F935}" type="slidenum">
              <a:rPr lang="en-AU"/>
              <a:pPr/>
              <a:t>7</a:t>
            </a:fld>
            <a:endParaRPr lang="en-A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6604C5F-7110-4B1C-BB60-FE04C5EE6FDA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6DD79AF-7206-4314-9379-1AF613B404CE}" type="slidenum">
              <a:rPr lang="en-AU"/>
              <a:pPr/>
              <a:t>8</a:t>
            </a:fld>
            <a:endParaRPr lang="en-A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0C6E3AA-5724-4C7A-B08A-DF949493E0BB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F240E589-DBD6-4259-A189-0010FBCF8F89}" type="slidenum">
              <a:rPr lang="en-AU"/>
              <a:pPr/>
              <a:t>9</a:t>
            </a:fld>
            <a:endParaRPr lang="en-AU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B0CD8AE-A35D-4130-B8FD-9945653F4A61}" type="datetime3">
              <a:rPr lang="en-AU"/>
              <a:pPr/>
              <a:t>20 February, 2013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AU"/>
              <a:t>Chapter 3 — Arithmetic for Computers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D63F49E-C17F-418C-A7C4-5B75DB1725A7}" type="slidenum">
              <a:rPr lang="en-AU"/>
              <a:pPr/>
              <a:t>10</a:t>
            </a:fld>
            <a:endParaRPr lang="en-AU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3003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3003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000500" cy="239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Title goes here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381000" y="6553200"/>
            <a:ext cx="20685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CS35101 Computer Architecture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20000" y="6553200"/>
            <a:ext cx="658813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000" b="1"/>
              <a:t>Fall 2008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8153400" cy="239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our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  <a:p>
            <a:pPr lvl="0"/>
            <a:r>
              <a:rPr lang="en-US" smtClean="0"/>
              <a:t>This is our next 1st Level Bullet</a:t>
            </a:r>
          </a:p>
          <a:p>
            <a:pPr lvl="1"/>
            <a:r>
              <a:rPr lang="en-US" smtClean="0"/>
              <a:t>this is our 2nd level bullet</a:t>
            </a:r>
          </a:p>
          <a:p>
            <a:pPr lvl="2"/>
            <a:r>
              <a:rPr lang="en-US" smtClean="0"/>
              <a:t>this is our 3rd level bullet</a:t>
            </a:r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533400" y="685800"/>
            <a:ext cx="815340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4" r:id="rId3"/>
    <p:sldLayoutId id="2147483665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accent1"/>
        </a:buClr>
        <a:buSzPct val="75000"/>
        <a:buFont typeface="Symbol" pitchFamily="18" charset="2"/>
        <a:buChar char="¨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426142"/>
          </a:xfrm>
        </p:spPr>
        <p:txBody>
          <a:bodyPr/>
          <a:lstStyle/>
          <a:p>
            <a:pPr eaLnBrk="1" hangingPunct="1"/>
            <a:r>
              <a:rPr lang="en-US" dirty="0" smtClean="0"/>
              <a:t>Chapter 3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528624"/>
          </a:xfrm>
        </p:spPr>
        <p:txBody>
          <a:bodyPr/>
          <a:lstStyle/>
          <a:p>
            <a:pPr eaLnBrk="1" hangingPunct="1"/>
            <a:r>
              <a:rPr lang="en-US" dirty="0" smtClean="0"/>
              <a:t>Computer Abstractions and Technology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Arithmetic </a:t>
            </a:r>
            <a:r>
              <a:rPr lang="en-US" dirty="0" smtClean="0">
                <a:solidFill>
                  <a:srgbClr val="FF0000"/>
                </a:solidFill>
              </a:rPr>
              <a:t>for Computers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F07302E3-BF39-4BE1-BFFF-865614911D21}" type="slidenum">
              <a:rPr lang="en-AU"/>
              <a:pPr/>
              <a:t>10</a:t>
            </a:fld>
            <a:endParaRPr lang="en-AU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Standard</a:t>
            </a:r>
            <a:endParaRPr lang="en-AU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Defined by IEEE Std 754-1985</a:t>
            </a:r>
          </a:p>
          <a:p>
            <a:r>
              <a:rPr lang="en-US"/>
              <a:t>Developed in response to divergence of representations</a:t>
            </a:r>
          </a:p>
          <a:p>
            <a:pPr lvl="1"/>
            <a:r>
              <a:rPr lang="en-US"/>
              <a:t>Portability issues for scientific code</a:t>
            </a:r>
          </a:p>
          <a:p>
            <a:r>
              <a:rPr lang="en-US"/>
              <a:t>Now almost universally adopted</a:t>
            </a:r>
          </a:p>
          <a:p>
            <a:r>
              <a:rPr lang="en-US"/>
              <a:t>Two representations</a:t>
            </a:r>
          </a:p>
          <a:p>
            <a:pPr lvl="1"/>
            <a:r>
              <a:rPr lang="en-US"/>
              <a:t>Single precision (32-bit)</a:t>
            </a:r>
          </a:p>
          <a:p>
            <a:pPr lvl="1"/>
            <a:r>
              <a:rPr lang="en-US"/>
              <a:t>Double precision (64-bit) 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499225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F62E119D-1AA6-4D87-8D30-D77CD937A047}" type="slidenum">
              <a:rPr lang="en-AU"/>
              <a:pPr/>
              <a:t>11</a:t>
            </a:fld>
            <a:endParaRPr lang="en-AU"/>
          </a:p>
        </p:txBody>
      </p:sp>
      <p:sp>
        <p:nvSpPr>
          <p:cNvPr id="289802" name="Rectangle 10"/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8153400" cy="422275"/>
          </a:xfrm>
        </p:spPr>
        <p:txBody>
          <a:bodyPr/>
          <a:lstStyle/>
          <a:p>
            <a:r>
              <a:rPr lang="en-US" dirty="0"/>
              <a:t>IEEE Floating-Point Format</a:t>
            </a:r>
          </a:p>
        </p:txBody>
      </p:sp>
      <p:sp>
        <p:nvSpPr>
          <p:cNvPr id="28980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2743200"/>
            <a:ext cx="8270875" cy="3657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S: sign bit (0 </a:t>
            </a:r>
            <a:r>
              <a:rPr lang="en-US" sz="2400" dirty="0">
                <a:sym typeface="Symbol" pitchFamily="18" charset="2"/>
              </a:rPr>
              <a:t> non-negative, 1  negative)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Normalize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: 1.0 ≤ |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| &lt; 2.0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lvl="1">
              <a:lnSpc>
                <a:spcPct val="110000"/>
              </a:lnSpc>
            </a:pPr>
            <a:r>
              <a:rPr lang="en-US" sz="2000" dirty="0" err="1">
                <a:sym typeface="Symbol" pitchFamily="18" charset="2"/>
              </a:rPr>
              <a:t>Significand</a:t>
            </a:r>
            <a:r>
              <a:rPr lang="en-US" sz="2000" dirty="0">
                <a:sym typeface="Symbol" pitchFamily="18" charset="2"/>
              </a:rPr>
              <a:t> is Fraction with the “1.” restored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Exponent: excess representation: actual exponent + Bias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Ensures exponent is unsigned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Single: Bias = 127; Double: Bias = </a:t>
            </a:r>
            <a:r>
              <a:rPr lang="en-US" sz="2000" dirty="0" smtClean="0">
                <a:sym typeface="Symbol" pitchFamily="18" charset="2"/>
              </a:rPr>
              <a:t>1023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Special case: the 0.0 is represented with all 0’s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1549400" y="13843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</a:t>
            </a: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908175" y="13843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Exponent</a:t>
            </a: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3494088" y="13843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Fraction</a:t>
            </a: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1836738" y="6635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single: 8 bits</a:t>
            </a:r>
            <a:br>
              <a:rPr lang="en-US" sz="2000">
                <a:latin typeface="Tahoma" pitchFamily="34" charset="0"/>
              </a:rPr>
            </a:br>
            <a:r>
              <a:rPr lang="en-US" sz="2000">
                <a:latin typeface="Tahoma" pitchFamily="34" charset="0"/>
              </a:rPr>
              <a:t>double: 11 bits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4427538" y="6635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single: 23 bits</a:t>
            </a:r>
            <a:br>
              <a:rPr lang="en-US" sz="2000">
                <a:latin typeface="Tahoma" pitchFamily="34" charset="0"/>
              </a:rPr>
            </a:br>
            <a:r>
              <a:rPr lang="en-US" sz="2000"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289801" name="Object 9"/>
          <p:cNvGraphicFramePr>
            <a:graphicFrameLocks noChangeAspect="1"/>
          </p:cNvGraphicFramePr>
          <p:nvPr/>
        </p:nvGraphicFramePr>
        <p:xfrm>
          <a:off x="1476375" y="20574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450880" imgH="228600" progId="Equation.3">
                  <p:embed/>
                </p:oleObj>
              </mc:Choice>
              <mc:Fallback>
                <p:oleObj name="Equation" r:id="rId4" imgW="2450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574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98884E75-D85B-4B56-AC48-BB2782AFA773}" type="slidenum">
              <a:rPr lang="en-AU"/>
              <a:pPr/>
              <a:t>12</a:t>
            </a:fld>
            <a:endParaRPr lang="en-AU"/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Single-Precision Range</a:t>
            </a:r>
          </a:p>
        </p:txBody>
      </p:sp>
      <p:sp>
        <p:nvSpPr>
          <p:cNvPr id="2959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Exponents 00000000 and 11111111 reserved</a:t>
            </a:r>
            <a:endParaRPr lang="en-US" sz="2800" dirty="0"/>
          </a:p>
          <a:p>
            <a:r>
              <a:rPr lang="en-US" sz="2800" dirty="0"/>
              <a:t>Smallest value</a:t>
            </a:r>
          </a:p>
          <a:p>
            <a:pPr lvl="1"/>
            <a:r>
              <a:rPr lang="en-US" sz="2400" dirty="0"/>
              <a:t>Exponent: 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127 = –126</a:t>
            </a:r>
          </a:p>
          <a:p>
            <a:pPr lvl="1"/>
            <a:r>
              <a:rPr lang="en-US" sz="2400" dirty="0">
                <a:sym typeface="Symbol" pitchFamily="18" charset="2"/>
              </a:rPr>
              <a:t>Fraction: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 = 1.0</a:t>
            </a:r>
          </a:p>
          <a:p>
            <a:pPr lvl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±1.2 × 10</a:t>
            </a:r>
            <a:r>
              <a:rPr lang="en-US" sz="2400" baseline="30000" dirty="0">
                <a:sym typeface="Symbol" pitchFamily="18" charset="2"/>
              </a:rPr>
              <a:t>–38</a:t>
            </a:r>
          </a:p>
          <a:p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/>
            <a:r>
              <a:rPr lang="en-US" sz="2400" dirty="0">
                <a:sym typeface="Symbol" pitchFamily="18" charset="2"/>
              </a:rPr>
              <a:t>exponent: 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254 – 127 = +127</a:t>
            </a:r>
          </a:p>
          <a:p>
            <a:pPr lvl="1"/>
            <a:r>
              <a:rPr lang="en-US" sz="2400" dirty="0">
                <a:sym typeface="Symbol" pitchFamily="18" charset="2"/>
              </a:rPr>
              <a:t>Fraction: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 ≈ 2.0</a:t>
            </a:r>
          </a:p>
          <a:p>
            <a:pPr lvl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+127</a:t>
            </a:r>
            <a:r>
              <a:rPr lang="en-US" sz="2400" dirty="0">
                <a:sym typeface="Symbol" pitchFamily="18" charset="2"/>
              </a:rPr>
              <a:t> ≈ ±3.4 × 10</a:t>
            </a:r>
            <a:r>
              <a:rPr lang="en-US" sz="2400" baseline="30000" dirty="0">
                <a:sym typeface="Symbol" pitchFamily="18" charset="2"/>
              </a:rPr>
              <a:t>+38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532CBC7D-44FD-4004-AE12-A457993619C7}" type="slidenum">
              <a:rPr lang="en-AU"/>
              <a:pPr/>
              <a:t>13</a:t>
            </a:fld>
            <a:endParaRPr lang="en-AU"/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Double-Precision Range</a:t>
            </a:r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Exponents 0000…00 and 1111…11 reserved</a:t>
            </a:r>
            <a:endParaRPr lang="en-US" sz="2800" dirty="0"/>
          </a:p>
          <a:p>
            <a:r>
              <a:rPr lang="en-US" sz="2800" dirty="0"/>
              <a:t>Smallest value</a:t>
            </a:r>
          </a:p>
          <a:p>
            <a:pPr lvl="1"/>
            <a:r>
              <a:rPr lang="en-US" sz="2400" dirty="0"/>
              <a:t>Exponent: 00000000001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1023 = –1022</a:t>
            </a:r>
          </a:p>
          <a:p>
            <a:pPr lvl="1"/>
            <a:r>
              <a:rPr lang="en-US" sz="2400" dirty="0">
                <a:sym typeface="Symbol" pitchFamily="18" charset="2"/>
              </a:rPr>
              <a:t>Fraction: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 = 1.0</a:t>
            </a:r>
          </a:p>
          <a:p>
            <a:pPr lvl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–1022</a:t>
            </a:r>
            <a:r>
              <a:rPr lang="en-US" sz="2400" dirty="0">
                <a:sym typeface="Symbol" pitchFamily="18" charset="2"/>
              </a:rPr>
              <a:t> ≈ ±2.2 × 10</a:t>
            </a:r>
            <a:r>
              <a:rPr lang="en-US" sz="2400" baseline="30000" dirty="0">
                <a:sym typeface="Symbol" pitchFamily="18" charset="2"/>
              </a:rPr>
              <a:t>–308</a:t>
            </a:r>
          </a:p>
          <a:p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/>
            <a:r>
              <a:rPr lang="en-US" sz="2400" dirty="0">
                <a:sym typeface="Symbol" pitchFamily="18" charset="2"/>
              </a:rPr>
              <a:t>Exponent: 11111111110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2046 – 1023 = +1023</a:t>
            </a:r>
          </a:p>
          <a:p>
            <a:pPr lvl="1"/>
            <a:r>
              <a:rPr lang="en-US" sz="2400" dirty="0">
                <a:sym typeface="Symbol" pitchFamily="18" charset="2"/>
              </a:rPr>
              <a:t>Fraction: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significand</a:t>
            </a:r>
            <a:r>
              <a:rPr lang="en-US" sz="2400" dirty="0">
                <a:sym typeface="Symbol" pitchFamily="18" charset="2"/>
              </a:rPr>
              <a:t> ≈ 2.0</a:t>
            </a:r>
          </a:p>
          <a:p>
            <a:pPr lvl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+1023</a:t>
            </a:r>
            <a:r>
              <a:rPr lang="en-US" sz="2400" dirty="0">
                <a:sym typeface="Symbol" pitchFamily="18" charset="2"/>
              </a:rPr>
              <a:t> ≈ ±1.8 × 10</a:t>
            </a:r>
            <a:r>
              <a:rPr lang="en-US" sz="2400" baseline="30000" dirty="0">
                <a:sym typeface="Symbol" pitchFamily="18" charset="2"/>
              </a:rPr>
              <a:t>+308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72B92A9-5D02-46DD-B8D7-26D439951E96}" type="slidenum">
              <a:rPr lang="en-AU"/>
              <a:pPr/>
              <a:t>14</a:t>
            </a:fld>
            <a:endParaRPr lang="en-AU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Precision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Relative precision</a:t>
            </a:r>
          </a:p>
          <a:p>
            <a:pPr lvl="1"/>
            <a:r>
              <a:rPr lang="en-US"/>
              <a:t>all fraction bits are significant</a:t>
            </a:r>
          </a:p>
          <a:p>
            <a:pPr lvl="1"/>
            <a:r>
              <a:rPr lang="en-US"/>
              <a:t>Single: approx 2</a:t>
            </a:r>
            <a:r>
              <a:rPr lang="en-US" baseline="30000"/>
              <a:t>–23</a:t>
            </a:r>
          </a:p>
          <a:p>
            <a:pPr lvl="2"/>
            <a:r>
              <a:rPr lang="en-US"/>
              <a:t>Equivalent to 23 × log</a:t>
            </a:r>
            <a:r>
              <a:rPr lang="en-US" baseline="-25000"/>
              <a:t>10</a:t>
            </a:r>
            <a:r>
              <a:rPr lang="en-US"/>
              <a:t>2 ≈ 23 × 0.3 ≈ 6 decimal digits of precision</a:t>
            </a:r>
          </a:p>
          <a:p>
            <a:pPr lvl="1"/>
            <a:r>
              <a:rPr lang="en-US"/>
              <a:t>Double: approx 2</a:t>
            </a:r>
            <a:r>
              <a:rPr lang="en-US" baseline="30000"/>
              <a:t>–52</a:t>
            </a:r>
          </a:p>
          <a:p>
            <a:pPr lvl="2"/>
            <a:r>
              <a:rPr lang="en-US"/>
              <a:t>Equivalent to 52 × log</a:t>
            </a:r>
            <a:r>
              <a:rPr lang="en-US" baseline="-25000"/>
              <a:t>10</a:t>
            </a:r>
            <a:r>
              <a:rPr lang="en-US"/>
              <a:t>2 ≈ 52 × 0.3 ≈ 16 decimal digits of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78AB804A-2BC5-45B0-9A90-A6A0B73232EA}" type="slidenum">
              <a:rPr lang="en-AU"/>
              <a:pPr/>
              <a:t>15</a:t>
            </a:fld>
            <a:endParaRPr lang="en-AU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Example</a:t>
            </a:r>
            <a:endParaRPr lang="en-AU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3760004"/>
          </a:xfrm>
        </p:spPr>
        <p:txBody>
          <a:bodyPr/>
          <a:lstStyle/>
          <a:p>
            <a:r>
              <a:rPr lang="en-US" dirty="0"/>
              <a:t>Represent –0.75</a:t>
            </a:r>
          </a:p>
          <a:p>
            <a:pPr lvl="1"/>
            <a:r>
              <a:rPr lang="en-US" dirty="0"/>
              <a:t>–0.75 = (–1)</a:t>
            </a:r>
            <a:r>
              <a:rPr lang="en-US" baseline="30000" dirty="0"/>
              <a:t>1</a:t>
            </a:r>
            <a:r>
              <a:rPr lang="en-US" dirty="0"/>
              <a:t> × 1.1</a:t>
            </a:r>
            <a:r>
              <a:rPr lang="en-US" baseline="-25000" dirty="0"/>
              <a:t>2</a:t>
            </a:r>
            <a:r>
              <a:rPr lang="en-US" dirty="0"/>
              <a:t> × 2</a:t>
            </a:r>
            <a:r>
              <a:rPr lang="en-US" baseline="30000" dirty="0"/>
              <a:t>–1</a:t>
            </a:r>
          </a:p>
          <a:p>
            <a:pPr lvl="1"/>
            <a:r>
              <a:rPr lang="en-US" dirty="0"/>
              <a:t>S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/>
              <a:t>Fraction = </a:t>
            </a:r>
            <a:r>
              <a:rPr lang="en-US" dirty="0">
                <a:solidFill>
                  <a:schemeClr val="tx2"/>
                </a:solidFill>
              </a:rPr>
              <a:t>1000…00</a:t>
            </a:r>
            <a:r>
              <a:rPr lang="en-US" baseline="-25000" dirty="0"/>
              <a:t>2</a:t>
            </a:r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dirty="0"/>
              <a:t>Exponent = –1 + Bias</a:t>
            </a:r>
          </a:p>
          <a:p>
            <a:pPr lvl="2"/>
            <a:r>
              <a:rPr lang="en-US" dirty="0"/>
              <a:t>Single: –1 + 127 = 126 = </a:t>
            </a:r>
            <a:r>
              <a:rPr lang="en-US" dirty="0">
                <a:solidFill>
                  <a:srgbClr val="008000"/>
                </a:solidFill>
              </a:rPr>
              <a:t>01111110</a:t>
            </a:r>
            <a:r>
              <a:rPr lang="en-US" baseline="-25000" dirty="0"/>
              <a:t>2</a:t>
            </a:r>
            <a:endParaRPr lang="en-US" dirty="0"/>
          </a:p>
          <a:p>
            <a:pPr lvl="2"/>
            <a:r>
              <a:rPr lang="en-US" dirty="0"/>
              <a:t>Double: –1 + 1023 = 1022 = </a:t>
            </a:r>
            <a:r>
              <a:rPr lang="en-US" dirty="0">
                <a:solidFill>
                  <a:srgbClr val="008000"/>
                </a:solidFill>
              </a:rPr>
              <a:t>01111111110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Single: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01111110</a:t>
            </a:r>
            <a:r>
              <a:rPr lang="en-US" dirty="0">
                <a:solidFill>
                  <a:schemeClr val="tx2"/>
                </a:solidFill>
              </a:rPr>
              <a:t>1000…00</a:t>
            </a:r>
          </a:p>
          <a:p>
            <a:r>
              <a:rPr lang="en-US" dirty="0"/>
              <a:t>Double: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01111111110</a:t>
            </a:r>
            <a:r>
              <a:rPr lang="en-US" dirty="0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16846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BBE12034-1926-4E55-9655-D6B7AC8B9A07}" type="slidenum">
              <a:rPr lang="en-AU"/>
              <a:pPr/>
              <a:t>16</a:t>
            </a:fld>
            <a:endParaRPr lang="en-AU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Example</a:t>
            </a:r>
            <a:endParaRPr lang="en-AU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38615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number is represented by </a:t>
            </a:r>
            <a:r>
              <a:rPr lang="en-US" dirty="0" smtClean="0"/>
              <a:t>this </a:t>
            </a:r>
            <a:r>
              <a:rPr lang="en-US" dirty="0"/>
              <a:t>single-precision </a:t>
            </a:r>
            <a:r>
              <a:rPr lang="en-US" dirty="0" smtClean="0"/>
              <a:t>float? 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10000001</a:t>
            </a:r>
            <a:r>
              <a:rPr lang="en-US" dirty="0">
                <a:solidFill>
                  <a:schemeClr val="tx2"/>
                </a:solidFill>
              </a:rPr>
              <a:t>01000…00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Fraction = </a:t>
            </a:r>
            <a:r>
              <a:rPr lang="en-US" dirty="0">
                <a:solidFill>
                  <a:schemeClr val="tx2"/>
                </a:solidFill>
              </a:rPr>
              <a:t>01000…00</a:t>
            </a:r>
            <a:r>
              <a:rPr lang="en-US" baseline="-25000" dirty="0"/>
              <a:t>2</a:t>
            </a:r>
            <a:endParaRPr lang="en-US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Exponent </a:t>
            </a:r>
            <a:r>
              <a:rPr lang="en-US" dirty="0"/>
              <a:t>= </a:t>
            </a:r>
            <a:r>
              <a:rPr lang="en-US" dirty="0">
                <a:solidFill>
                  <a:srgbClr val="008000"/>
                </a:solidFill>
              </a:rPr>
              <a:t>10000001</a:t>
            </a:r>
            <a:r>
              <a:rPr lang="en-US" baseline="-25000" dirty="0"/>
              <a:t>2</a:t>
            </a:r>
            <a:r>
              <a:rPr lang="en-US" dirty="0"/>
              <a:t> = 129</a:t>
            </a:r>
          </a:p>
          <a:p>
            <a:pPr>
              <a:lnSpc>
                <a:spcPct val="90000"/>
              </a:lnSpc>
            </a:pPr>
            <a:r>
              <a:rPr lang="en-US" dirty="0"/>
              <a:t>x = (–1)</a:t>
            </a:r>
            <a:r>
              <a:rPr lang="en-US" baseline="30000" dirty="0"/>
              <a:t>1</a:t>
            </a:r>
            <a:r>
              <a:rPr lang="en-US" dirty="0"/>
              <a:t> × (1 + 01</a:t>
            </a:r>
            <a:r>
              <a:rPr lang="en-US" baseline="-25000" dirty="0"/>
              <a:t>2</a:t>
            </a:r>
            <a:r>
              <a:rPr lang="en-US" dirty="0"/>
              <a:t>) × 2</a:t>
            </a:r>
            <a:r>
              <a:rPr lang="en-US" baseline="30000" dirty="0"/>
              <a:t>(129 – 127)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= (–1) × 1.25 × 2</a:t>
            </a:r>
            <a:r>
              <a:rPr lang="en-US" baseline="30000" dirty="0"/>
              <a:t>2</a:t>
            </a: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= –5.0</a:t>
            </a:r>
          </a:p>
        </p:txBody>
      </p:sp>
    </p:spTree>
    <p:extLst>
      <p:ext uri="{BB962C8B-B14F-4D97-AF65-F5344CB8AC3E}">
        <p14:creationId xmlns:p14="http://schemas.microsoft.com/office/powerpoint/2010/main" val="42580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2C1E4E6C-24E8-4890-8F22-5A4EAAB6930A}" type="slidenum">
              <a:rPr lang="en-AU"/>
              <a:pPr/>
              <a:t>17</a:t>
            </a:fld>
            <a:endParaRPr lang="en-AU"/>
          </a:p>
        </p:txBody>
      </p:sp>
      <p:sp>
        <p:nvSpPr>
          <p:cNvPr id="3020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Denormal Numbers</a:t>
            </a:r>
          </a:p>
        </p:txBody>
      </p:sp>
      <p:sp>
        <p:nvSpPr>
          <p:cNvPr id="30209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Exponent = 000...0 </a:t>
            </a:r>
            <a:r>
              <a:rPr lang="en-US">
                <a:sym typeface="Symbol" pitchFamily="18" charset="2"/>
              </a:rPr>
              <a:t> </a:t>
            </a:r>
            <a:r>
              <a:rPr lang="en-US"/>
              <a:t>hidden bit is 0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/>
              <a:t>Smaller than normal numbers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/>
              <a:t>allow for gradual </a:t>
            </a:r>
            <a:r>
              <a:rPr lang="en-US" sz="2800" u="sng" dirty="0">
                <a:solidFill>
                  <a:srgbClr val="FF0000"/>
                </a:solidFill>
              </a:rPr>
              <a:t>underflow</a:t>
            </a:r>
            <a:r>
              <a:rPr lang="en-US" sz="2800" dirty="0"/>
              <a:t>, with diminishing precision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 err="1"/>
              <a:t>Denormal</a:t>
            </a:r>
            <a:r>
              <a:rPr lang="en-US" sz="3200" dirty="0"/>
              <a:t> with fraction = 000...0</a:t>
            </a:r>
          </a:p>
        </p:txBody>
      </p:sp>
      <p:sp>
        <p:nvSpPr>
          <p:cNvPr id="302087" name="AutoShape 7"/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/>
              <a:t>Two representations of 0.0!</a:t>
            </a:r>
            <a:endParaRPr lang="en-AU"/>
          </a:p>
        </p:txBody>
      </p:sp>
      <p:graphicFrame>
        <p:nvGraphicFramePr>
          <p:cNvPr id="302088" name="Object 8"/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2031840" imgH="228600" progId="Equation.3">
                  <p:embed/>
                </p:oleObj>
              </mc:Choice>
              <mc:Fallback>
                <p:oleObj name="Equation" r:id="rId4" imgW="2031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1" name="Object 11"/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2019240" imgH="228600" progId="Equation.3">
                  <p:embed/>
                </p:oleObj>
              </mc:Choice>
              <mc:Fallback>
                <p:oleObj name="Equation" r:id="rId6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386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D8D7F698-D8E5-4507-8834-73A3E060A3D6}" type="slidenum">
              <a:rPr lang="en-AU"/>
              <a:pPr/>
              <a:t>18</a:t>
            </a:fld>
            <a:endParaRPr lang="en-AU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Infinities and NaNs</a:t>
            </a:r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3487621"/>
          </a:xfrm>
        </p:spPr>
        <p:txBody>
          <a:bodyPr/>
          <a:lstStyle/>
          <a:p>
            <a:r>
              <a:rPr lang="en-US" dirty="0"/>
              <a:t>Exponent = 111...1, Fraction = 000...0</a:t>
            </a:r>
          </a:p>
          <a:p>
            <a:pPr lvl="1"/>
            <a:r>
              <a:rPr lang="en-US" dirty="0"/>
              <a:t>±Infinity</a:t>
            </a:r>
          </a:p>
          <a:p>
            <a:pPr lvl="1"/>
            <a:r>
              <a:rPr lang="en-US" dirty="0"/>
              <a:t>Can be used in subsequent calculations, avoiding need for overflow check</a:t>
            </a:r>
          </a:p>
          <a:p>
            <a:r>
              <a:rPr lang="en-US" dirty="0"/>
              <a:t>Exponent = 111...1, Fraction ≠ 000...0</a:t>
            </a:r>
          </a:p>
          <a:p>
            <a:pPr lvl="1"/>
            <a:r>
              <a:rPr lang="en-US" b="1" dirty="0">
                <a:solidFill>
                  <a:srgbClr val="00A091"/>
                </a:solidFill>
              </a:rPr>
              <a:t>Not-a-Number 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Indicates illegal or undefined result</a:t>
            </a:r>
          </a:p>
          <a:p>
            <a:pPr lvl="2"/>
            <a:r>
              <a:rPr lang="en-US" dirty="0"/>
              <a:t>e.g., 0.0 / 0.0</a:t>
            </a:r>
          </a:p>
          <a:p>
            <a:pPr lvl="1"/>
            <a:r>
              <a:rPr lang="en-US" dirty="0"/>
              <a:t>Can be used in subsequent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826444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9397C106-523D-4556-A7AF-285D35D5500C}" type="slidenum">
              <a:rPr lang="en-AU"/>
              <a:pPr/>
              <a:t>19</a:t>
            </a:fld>
            <a:endParaRPr lang="en-AU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</a:t>
            </a:r>
            <a:r>
              <a:rPr lang="en-US" dirty="0" smtClean="0"/>
              <a:t>Addition – Example 1</a:t>
            </a:r>
            <a:endParaRPr lang="en-AU" dirty="0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Consider a 4-digit decimal example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9.999 × 10</a:t>
            </a:r>
            <a:r>
              <a:rPr lang="en-US" sz="2400" baseline="30000" dirty="0"/>
              <a:t>1</a:t>
            </a:r>
            <a:r>
              <a:rPr lang="en-US" sz="2400" dirty="0"/>
              <a:t> + 1.610 × 10</a:t>
            </a:r>
            <a:r>
              <a:rPr lang="en-US" sz="2400" baseline="30000" dirty="0"/>
              <a:t>–1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1</a:t>
            </a:r>
            <a:r>
              <a:rPr lang="en-US" sz="2800" dirty="0"/>
              <a:t>. Align decimal points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Shift number with smaller exponent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9.999 × 10</a:t>
            </a:r>
            <a:r>
              <a:rPr lang="en-US" sz="2400" baseline="30000" dirty="0"/>
              <a:t>1</a:t>
            </a:r>
            <a:r>
              <a:rPr lang="en-US" sz="2400" dirty="0"/>
              <a:t> + 0.016 × 10</a:t>
            </a:r>
            <a:r>
              <a:rPr lang="en-US" sz="2400" baseline="30000" dirty="0"/>
              <a:t>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</a:t>
            </a:r>
            <a:r>
              <a:rPr lang="en-US" sz="2800" u="sng" dirty="0" smtClean="0"/>
              <a:t>2</a:t>
            </a:r>
            <a:r>
              <a:rPr lang="en-US" sz="2800" dirty="0"/>
              <a:t>. Add </a:t>
            </a:r>
            <a:r>
              <a:rPr lang="en-US" sz="2800" dirty="0" err="1"/>
              <a:t>significands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9.999 × 10</a:t>
            </a:r>
            <a:r>
              <a:rPr lang="en-US" sz="2400" baseline="30000" dirty="0"/>
              <a:t>1</a:t>
            </a:r>
            <a:r>
              <a:rPr lang="en-US" sz="2400" dirty="0"/>
              <a:t> + 0.016 × 10</a:t>
            </a:r>
            <a:r>
              <a:rPr lang="en-US" sz="2400" baseline="30000" dirty="0"/>
              <a:t>1</a:t>
            </a:r>
            <a:r>
              <a:rPr lang="en-US" sz="2400" dirty="0"/>
              <a:t> = 10.015 × 10</a:t>
            </a:r>
            <a:r>
              <a:rPr lang="en-US" sz="2400" baseline="30000" dirty="0"/>
              <a:t>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3</a:t>
            </a:r>
            <a:r>
              <a:rPr lang="en-US" sz="2800" dirty="0"/>
              <a:t>. Normalize result &amp; check for over/underflow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1.0015 × 10</a:t>
            </a:r>
            <a:r>
              <a:rPr lang="en-US" sz="2400" baseline="30000" dirty="0"/>
              <a:t>2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4</a:t>
            </a:r>
            <a:r>
              <a:rPr lang="en-US" sz="2800" dirty="0"/>
              <a:t>. Round and renormalize if necessary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1.002 × 10</a:t>
            </a:r>
            <a:r>
              <a:rPr lang="en-US" sz="2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17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6699270"/>
          </a:xfrm>
        </p:spPr>
        <p:txBody>
          <a:bodyPr/>
          <a:lstStyle/>
          <a:p>
            <a:r>
              <a:rPr lang="en-US" dirty="0" smtClean="0"/>
              <a:t>Number representation</a:t>
            </a:r>
          </a:p>
          <a:p>
            <a:r>
              <a:rPr lang="en-US" dirty="0" smtClean="0"/>
              <a:t>Sign Extend/Unsigned</a:t>
            </a:r>
          </a:p>
          <a:p>
            <a:r>
              <a:rPr lang="en-US" dirty="0" smtClean="0"/>
              <a:t>2’s complement</a:t>
            </a:r>
          </a:p>
          <a:p>
            <a:r>
              <a:rPr lang="en-AU" dirty="0" smtClean="0"/>
              <a:t>Operations on integers</a:t>
            </a:r>
          </a:p>
          <a:p>
            <a:pPr lvl="1"/>
            <a:r>
              <a:rPr lang="en-AU" dirty="0" smtClean="0"/>
              <a:t>Addition and subtraction</a:t>
            </a:r>
          </a:p>
          <a:p>
            <a:pPr lvl="1"/>
            <a:r>
              <a:rPr lang="en-AU" dirty="0"/>
              <a:t>Multiplication</a:t>
            </a:r>
            <a:endParaRPr lang="en-AU" b="1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Today....</a:t>
            </a:r>
          </a:p>
          <a:p>
            <a:pPr lvl="1"/>
            <a:r>
              <a:rPr lang="en-AU" dirty="0" smtClean="0"/>
              <a:t>Division</a:t>
            </a:r>
          </a:p>
          <a:p>
            <a:pPr lvl="1"/>
            <a:r>
              <a:rPr lang="en-AU" dirty="0" smtClean="0"/>
              <a:t>Dealing with overflow</a:t>
            </a:r>
          </a:p>
          <a:p>
            <a:r>
              <a:rPr lang="en-AU" dirty="0" smtClean="0"/>
              <a:t>Floating-point real numbers</a:t>
            </a:r>
          </a:p>
          <a:p>
            <a:pPr lvl="1"/>
            <a:r>
              <a:rPr lang="en-AU" dirty="0" smtClean="0"/>
              <a:t>Representation and operations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5009D055-6513-4E58-A801-15770C2349AF}" type="slidenum">
              <a:rPr lang="en-AU"/>
              <a:pPr/>
              <a:t>20</a:t>
            </a:fld>
            <a:endParaRPr lang="en-AU"/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</a:t>
            </a:r>
            <a:r>
              <a:rPr lang="en-US" dirty="0" smtClean="0"/>
              <a:t>Addition – Example 2</a:t>
            </a:r>
            <a:endParaRPr lang="en-AU" dirty="0"/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181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Now consider a 4-digit binary example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–1.110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–2</a:t>
            </a:r>
            <a:r>
              <a:rPr lang="en-US" sz="2400" dirty="0"/>
              <a:t> (0.5 + –0.4375)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1</a:t>
            </a:r>
            <a:r>
              <a:rPr lang="en-US" sz="2800" dirty="0"/>
              <a:t>. Align binary points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Shift number with smaller exponent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–0.111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2</a:t>
            </a:r>
            <a:r>
              <a:rPr lang="en-US" sz="2800" dirty="0"/>
              <a:t>. Add </a:t>
            </a:r>
            <a:r>
              <a:rPr lang="en-US" sz="2800" dirty="0" err="1"/>
              <a:t>significands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–0.111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</a:t>
            </a:r>
            <a:r>
              <a:rPr lang="en-US" sz="2400" dirty="0"/>
              <a:t>1 = 0.001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3</a:t>
            </a:r>
            <a:r>
              <a:rPr lang="en-US" sz="2800" dirty="0"/>
              <a:t>. Normalize result &amp; check for over/underflow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–4</a:t>
            </a:r>
            <a:r>
              <a:rPr lang="en-US" sz="2400" dirty="0"/>
              <a:t>, with no over/underflow</a:t>
            </a:r>
          </a:p>
          <a:p>
            <a:pPr>
              <a:lnSpc>
                <a:spcPct val="110000"/>
              </a:lnSpc>
            </a:pPr>
            <a:r>
              <a:rPr lang="en-US" sz="2800" u="sng" dirty="0" smtClean="0"/>
              <a:t>Step 4</a:t>
            </a:r>
            <a:r>
              <a:rPr lang="en-US" sz="2800" dirty="0"/>
              <a:t>. Round and renormalize if necessary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–4</a:t>
            </a:r>
            <a:r>
              <a:rPr lang="en-US" sz="2400" dirty="0"/>
              <a:t> (no change)  = 0.0625</a:t>
            </a:r>
          </a:p>
        </p:txBody>
      </p:sp>
    </p:spTree>
    <p:extLst>
      <p:ext uri="{BB962C8B-B14F-4D97-AF65-F5344CB8AC3E}">
        <p14:creationId xmlns:p14="http://schemas.microsoft.com/office/powerpoint/2010/main" val="41365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1769D8A-7444-4E1A-8C5F-5D211E6B2F9B}" type="slidenum">
              <a:rPr lang="en-AU"/>
              <a:pPr/>
              <a:t>21</a:t>
            </a:fld>
            <a:endParaRPr lang="en-AU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Adder Hardware</a:t>
            </a:r>
            <a:endParaRPr lang="en-AU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Much more complex than integer adder</a:t>
            </a:r>
          </a:p>
          <a:p>
            <a:r>
              <a:rPr lang="en-US"/>
              <a:t>Doing it in one clock cycle would take too long</a:t>
            </a:r>
          </a:p>
          <a:p>
            <a:pPr lvl="1"/>
            <a:r>
              <a:rPr lang="en-US"/>
              <a:t>Much longer than integer operations</a:t>
            </a:r>
          </a:p>
          <a:p>
            <a:pPr lvl="1"/>
            <a:r>
              <a:rPr lang="en-US"/>
              <a:t>Slower clock would penalize all instructions</a:t>
            </a:r>
          </a:p>
          <a:p>
            <a:r>
              <a:rPr lang="en-US"/>
              <a:t>FP adder usually takes several cycles</a:t>
            </a:r>
          </a:p>
          <a:p>
            <a:pPr lvl="1"/>
            <a:r>
              <a:rPr lang="en-US"/>
              <a:t>Can be pipelined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9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7E17B837-15DF-40C3-9EC2-85813D31E860}" type="slidenum">
              <a:rPr lang="en-AU"/>
              <a:pPr/>
              <a:t>22</a:t>
            </a:fld>
            <a:endParaRPr lang="en-AU"/>
          </a:p>
        </p:txBody>
      </p:sp>
      <p:pic>
        <p:nvPicPr>
          <p:cNvPr id="312334" name="Picture 14" descr="f03-16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</p:spPr>
      </p:pic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422275"/>
          </a:xfrm>
        </p:spPr>
        <p:txBody>
          <a:bodyPr/>
          <a:lstStyle/>
          <a:p>
            <a:r>
              <a:rPr lang="en-US"/>
              <a:t>FP Adder Hardware</a:t>
            </a:r>
            <a:endParaRPr lang="en-AU"/>
          </a:p>
        </p:txBody>
      </p:sp>
      <p:sp>
        <p:nvSpPr>
          <p:cNvPr id="312324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5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6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7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Step 1</a:t>
            </a:r>
            <a:endParaRPr lang="en-AU" sz="1600"/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Step 2</a:t>
            </a:r>
            <a:endParaRPr lang="en-AU" sz="1600"/>
          </a:p>
        </p:txBody>
      </p:sp>
      <p:sp>
        <p:nvSpPr>
          <p:cNvPr id="312330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Step 3</a:t>
            </a:r>
            <a:endParaRPr lang="en-AU" sz="1600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Step 4</a:t>
            </a:r>
            <a:endParaRPr lang="en-AU" sz="1600"/>
          </a:p>
        </p:txBody>
      </p:sp>
      <p:sp>
        <p:nvSpPr>
          <p:cNvPr id="312332" name="AutoShape 12"/>
          <p:cNvSpPr>
            <a:spLocks noChangeArrowheads="1"/>
          </p:cNvSpPr>
          <p:nvPr/>
        </p:nvSpPr>
        <p:spPr bwMode="auto">
          <a:xfrm rot="-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41759F7-8095-4F22-8FA5-C169390615C4}" type="slidenum">
              <a:rPr lang="en-AU"/>
              <a:pPr/>
              <a:t>23</a:t>
            </a:fld>
            <a:endParaRPr lang="en-AU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AU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1340880"/>
          </a:xfrm>
        </p:spPr>
        <p:txBody>
          <a:bodyPr/>
          <a:lstStyle/>
          <a:p>
            <a:r>
              <a:rPr lang="en-US" dirty="0" smtClean="0"/>
              <a:t>Continue Floating point arithmetic</a:t>
            </a:r>
            <a:endParaRPr lang="en-US" dirty="0"/>
          </a:p>
          <a:p>
            <a:pPr lvl="1"/>
            <a:r>
              <a:rPr lang="en-US" dirty="0" smtClean="0"/>
              <a:t>Multiplication</a:t>
            </a:r>
            <a:endParaRPr lang="en-US" dirty="0"/>
          </a:p>
          <a:p>
            <a:r>
              <a:rPr lang="en-US" dirty="0" smtClean="0"/>
              <a:t>Floating Points in MIPS</a:t>
            </a:r>
            <a:endParaRPr lang="en-US" dirty="0"/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§3.9 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815FB93-0DD4-4331-A67B-C2E4F412E66D}" type="slidenum">
              <a:rPr lang="en-AU"/>
              <a:pPr/>
              <a:t>24</a:t>
            </a:fld>
            <a:endParaRPr lang="en-AU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Multiplication</a:t>
            </a:r>
            <a:endParaRPr lang="en-AU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Now consider a 4-digit binary example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–1</a:t>
            </a:r>
            <a:r>
              <a:rPr lang="en-US" sz="2000" dirty="0"/>
              <a:t> × –1.110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–2</a:t>
            </a:r>
            <a:r>
              <a:rPr lang="en-US" sz="2000" dirty="0"/>
              <a:t> (0.5 × –0.4375)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1. Add exponents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Unbiased: –1 + –2 = –3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Biased: (–1 + 127) + (–2 + 127) = –3 + 254 – 127 = –3 + 127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2. Multiply </a:t>
            </a:r>
            <a:r>
              <a:rPr lang="en-US" sz="2400" dirty="0" err="1"/>
              <a:t>significands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1.110</a:t>
            </a:r>
            <a:r>
              <a:rPr lang="en-US" sz="2000" baseline="-25000" dirty="0"/>
              <a:t>2</a:t>
            </a:r>
            <a:r>
              <a:rPr lang="en-US" sz="2000" dirty="0"/>
              <a:t> = 1.1102  </a:t>
            </a:r>
            <a:r>
              <a:rPr lang="en-US" sz="2000" dirty="0">
                <a:sym typeface="Symbol" pitchFamily="18" charset="2"/>
              </a:rPr>
              <a:t>  </a:t>
            </a: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3. Normalize result &amp; check for over/underflow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 with no over/underflow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4. Round and renormalize if necessary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5. Determine sign: +</a:t>
            </a:r>
            <a:r>
              <a:rPr lang="en-US" sz="2400" dirty="0" err="1"/>
              <a:t>ve</a:t>
            </a:r>
            <a:r>
              <a:rPr lang="en-US" sz="2400" dirty="0"/>
              <a:t> × –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/>
              <a:t>–</a:t>
            </a:r>
            <a:r>
              <a:rPr lang="en-US" sz="2400" dirty="0" err="1"/>
              <a:t>ve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–1.110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 = –0.21875</a:t>
            </a:r>
          </a:p>
        </p:txBody>
      </p:sp>
    </p:spTree>
    <p:extLst>
      <p:ext uri="{BB962C8B-B14F-4D97-AF65-F5344CB8AC3E}">
        <p14:creationId xmlns:p14="http://schemas.microsoft.com/office/powerpoint/2010/main" val="15806547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2DDD0B18-C0F0-41D4-9894-A5B97C2A3AA2}" type="slidenum">
              <a:rPr lang="en-AU"/>
              <a:pPr/>
              <a:t>25</a:t>
            </a:fld>
            <a:endParaRPr lang="en-AU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Multiplication</a:t>
            </a:r>
            <a:endParaRPr lang="en-AU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Consider a 4-digit decimal example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1.110 × 10</a:t>
            </a:r>
            <a:r>
              <a:rPr lang="en-US" sz="2000" baseline="30000" dirty="0"/>
              <a:t>10</a:t>
            </a:r>
            <a:r>
              <a:rPr lang="en-US" sz="2000" dirty="0"/>
              <a:t> × 9.200 × 10</a:t>
            </a:r>
            <a:r>
              <a:rPr lang="en-US" sz="2000" baseline="30000" dirty="0"/>
              <a:t>–5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1. Add exponents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biased exponents, subtract bias from sum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New exponent = 10 + –5 = 5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2. Multiply </a:t>
            </a:r>
            <a:r>
              <a:rPr lang="en-US" sz="2400" dirty="0" err="1"/>
              <a:t>significands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1.110 × 9.200 = 10.212  </a:t>
            </a:r>
            <a:r>
              <a:rPr lang="en-US" sz="2000" dirty="0">
                <a:sym typeface="Symbol" pitchFamily="18" charset="2"/>
              </a:rPr>
              <a:t>  10.212 </a:t>
            </a:r>
            <a:r>
              <a:rPr lang="en-US" sz="2000" dirty="0"/>
              <a:t>× 10</a:t>
            </a:r>
            <a:r>
              <a:rPr lang="en-US" sz="2000" baseline="30000" dirty="0"/>
              <a:t>5</a:t>
            </a:r>
            <a:endParaRPr lang="en-US" sz="2000" baseline="30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3. Normalize result &amp; check for over/underflow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1.0212 × 10</a:t>
            </a:r>
            <a:r>
              <a:rPr lang="en-US" sz="2000" baseline="30000" dirty="0"/>
              <a:t>6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4. Round and renormalize if necessary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1.021 × 10</a:t>
            </a:r>
            <a:r>
              <a:rPr lang="en-US" sz="2000" baseline="30000" dirty="0"/>
              <a:t>6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5. Determine sign of result from signs of operands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+1.021 × 10</a:t>
            </a:r>
            <a:r>
              <a:rPr lang="en-US" sz="2000" baseline="30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39188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558BAA78-3035-4FDF-8DAF-E5D5AC544D5A}" type="slidenum">
              <a:rPr lang="en-AU"/>
              <a:pPr/>
              <a:t>26</a:t>
            </a:fld>
            <a:endParaRPr lang="en-AU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Arithmetic Hardware</a:t>
            </a:r>
            <a:endParaRPr lang="en-AU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FP multiplier is of similar complexity to FP adder</a:t>
            </a:r>
          </a:p>
          <a:p>
            <a:pPr lvl="1">
              <a:lnSpc>
                <a:spcPct val="90000"/>
              </a:lnSpc>
            </a:pPr>
            <a:r>
              <a:rPr lang="en-US"/>
              <a:t>But uses a multiplier for significands instead of an adder</a:t>
            </a:r>
          </a:p>
          <a:p>
            <a:pPr>
              <a:lnSpc>
                <a:spcPct val="90000"/>
              </a:lnSpc>
            </a:pPr>
            <a:r>
              <a:rPr lang="en-US"/>
              <a:t>FP arithmetic hardware usually does</a:t>
            </a:r>
          </a:p>
          <a:p>
            <a:pPr lvl="1">
              <a:lnSpc>
                <a:spcPct val="90000"/>
              </a:lnSpc>
            </a:pPr>
            <a:r>
              <a:rPr lang="en-US"/>
              <a:t>Addition, subtraction, multiplication, division, reciprocal, square-root</a:t>
            </a:r>
          </a:p>
          <a:p>
            <a:pPr lvl="1">
              <a:lnSpc>
                <a:spcPct val="90000"/>
              </a:lnSpc>
            </a:pPr>
            <a:r>
              <a:rPr lang="en-US"/>
              <a:t>FP </a:t>
            </a:r>
            <a:r>
              <a:rPr lang="en-US">
                <a:sym typeface="Symbol" pitchFamily="18" charset="2"/>
              </a:rPr>
              <a:t> integer conversion</a:t>
            </a:r>
          </a:p>
          <a:p>
            <a:pPr>
              <a:lnSpc>
                <a:spcPct val="90000"/>
              </a:lnSpc>
            </a:pPr>
            <a:r>
              <a:rPr lang="en-US"/>
              <a:t>Operations usually takes several cycles</a:t>
            </a:r>
          </a:p>
          <a:p>
            <a:pPr lvl="1">
              <a:lnSpc>
                <a:spcPct val="90000"/>
              </a:lnSpc>
            </a:pPr>
            <a:r>
              <a:rPr lang="en-US"/>
              <a:t>Can be pipelined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2C5003C8-1CC5-40CF-AF69-3299A64759E2}" type="slidenum">
              <a:rPr lang="en-AU"/>
              <a:pPr/>
              <a:t>27</a:t>
            </a:fld>
            <a:endParaRPr lang="en-AU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Instructions in MIPS</a:t>
            </a:r>
            <a:endParaRPr lang="en-AU"/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FP hardware is coprocessor 1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Adjunct processor that extends the ISA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Separate FP registers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32 single-precision: $f0, $f1, … $f31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Paired for double-precision: $f0/$f1, $f2/$f3, …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Release 2 of MIPs ISA supports 32 × 64-bit FP </a:t>
            </a:r>
            <a:r>
              <a:rPr lang="en-US" sz="2000" dirty="0" err="1"/>
              <a:t>reg’s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/>
              <a:t>FP instructions operate only on FP registers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Programs generally don’t do integer ops on FP data, or vice versa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More registers with minimal code-size impact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FP load and store instructions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Lucida Console" pitchFamily="49" charset="0"/>
              </a:rPr>
              <a:t>lwc1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ldc1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swc1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sdc1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>
                <a:latin typeface="Lucida Console" pitchFamily="49" charset="0"/>
              </a:rPr>
              <a:t>ldc1 $f8, 32($sp)</a:t>
            </a:r>
            <a:endParaRPr lang="en-AU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2D0ADA8E-9D1A-4401-A061-0D3CAEA37206}" type="slidenum">
              <a:rPr lang="en-AU"/>
              <a:pPr/>
              <a:t>28</a:t>
            </a:fld>
            <a:endParaRPr lang="en-AU"/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Instructions in MIPS</a:t>
            </a:r>
            <a:endParaRPr lang="en-AU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Single-precision arithmetic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Lucida Console" pitchFamily="49" charset="0"/>
              </a:rPr>
              <a:t>add.s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sub.s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mul.s</a:t>
            </a:r>
            <a:r>
              <a:rPr lang="en-US" sz="2400" dirty="0"/>
              <a:t>, </a:t>
            </a:r>
            <a:r>
              <a:rPr lang="en-US" sz="2400" dirty="0" err="1"/>
              <a:t>div.s</a:t>
            </a:r>
            <a:endParaRPr lang="en-US" sz="24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add.s</a:t>
            </a:r>
            <a:r>
              <a:rPr lang="en-US" sz="2000" dirty="0">
                <a:latin typeface="Lucida Console" pitchFamily="49" charset="0"/>
              </a:rPr>
              <a:t> $f0, $f1, $f6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Double-precision arithmetic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Lucida Console" pitchFamily="49" charset="0"/>
              </a:rPr>
              <a:t>add.d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sub.d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mul.d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div.d</a:t>
            </a:r>
            <a:endParaRPr lang="en-US" sz="2400" dirty="0">
              <a:latin typeface="Lucida Console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mul.d</a:t>
            </a:r>
            <a:r>
              <a:rPr lang="en-US" sz="2000" dirty="0">
                <a:latin typeface="Lucida Console" pitchFamily="49" charset="0"/>
              </a:rPr>
              <a:t> $f4, $f4, $f6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Single- and double-precision comparison</a:t>
            </a: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Lucida Console" pitchFamily="49" charset="0"/>
              </a:rPr>
              <a:t>c.</a:t>
            </a:r>
            <a:r>
              <a:rPr lang="en-US" sz="2400" i="1" dirty="0" err="1">
                <a:latin typeface="Lucida Console" pitchFamily="49" charset="0"/>
              </a:rPr>
              <a:t>xx</a:t>
            </a:r>
            <a:r>
              <a:rPr lang="en-US" sz="2400" dirty="0" err="1">
                <a:latin typeface="Lucida Console" pitchFamily="49" charset="0"/>
              </a:rPr>
              <a:t>.s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c.</a:t>
            </a:r>
            <a:r>
              <a:rPr lang="en-US" sz="2400" i="1" dirty="0" err="1">
                <a:latin typeface="Lucida Console" pitchFamily="49" charset="0"/>
              </a:rPr>
              <a:t>xx</a:t>
            </a:r>
            <a:r>
              <a:rPr lang="en-US" sz="2400" dirty="0" err="1">
                <a:latin typeface="Lucida Console" pitchFamily="49" charset="0"/>
              </a:rPr>
              <a:t>.d</a:t>
            </a:r>
            <a:r>
              <a:rPr lang="en-US" sz="2400" dirty="0"/>
              <a:t> (</a:t>
            </a:r>
            <a:r>
              <a:rPr lang="en-US" sz="2400" i="1" dirty="0"/>
              <a:t>xx</a:t>
            </a:r>
            <a:r>
              <a:rPr lang="en-US" sz="2400" dirty="0"/>
              <a:t> is </a:t>
            </a:r>
            <a:r>
              <a:rPr lang="en-US" sz="2400" dirty="0" err="1">
                <a:latin typeface="Lucida Console" pitchFamily="49" charset="0"/>
              </a:rPr>
              <a:t>eq</a:t>
            </a:r>
            <a:r>
              <a:rPr lang="en-US" sz="2400" dirty="0"/>
              <a:t>, </a:t>
            </a:r>
            <a:r>
              <a:rPr lang="en-US" sz="2400" dirty="0" err="1">
                <a:latin typeface="Lucida Console" pitchFamily="49" charset="0"/>
              </a:rPr>
              <a:t>lt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le</a:t>
            </a:r>
            <a:r>
              <a:rPr lang="en-US" sz="2400" dirty="0"/>
              <a:t>, …)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Sets or clears FP condition-code bit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 </a:t>
            </a:r>
            <a:r>
              <a:rPr lang="en-US" sz="2000" dirty="0" err="1">
                <a:latin typeface="Lucida Console" pitchFamily="49" charset="0"/>
              </a:rPr>
              <a:t>c.lt.s</a:t>
            </a:r>
            <a:r>
              <a:rPr lang="en-US" sz="2000" dirty="0">
                <a:latin typeface="Lucida Console" pitchFamily="49" charset="0"/>
              </a:rPr>
              <a:t> $f3, $f4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Branch on FP condition code true or false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Lucida Console" pitchFamily="49" charset="0"/>
              </a:rPr>
              <a:t>bc1t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bc1f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>
                <a:latin typeface="Lucida Console" pitchFamily="49" charset="0"/>
              </a:rPr>
              <a:t>bc1t </a:t>
            </a:r>
            <a:r>
              <a:rPr lang="en-US" sz="2000" dirty="0" err="1">
                <a:latin typeface="Lucida Console" pitchFamily="49" charset="0"/>
              </a:rPr>
              <a:t>TargetLabel</a:t>
            </a:r>
            <a:endParaRPr lang="en-AU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417B6462-DF88-4680-B7A2-797BF179B837}" type="slidenum">
              <a:rPr lang="en-AU"/>
              <a:pPr/>
              <a:t>29</a:t>
            </a:fld>
            <a:endParaRPr lang="en-AU"/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Example: °F to °C</a:t>
            </a:r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Lucida Console" pitchFamily="49" charset="0"/>
              </a:rPr>
              <a:t>	float f2c (float </a:t>
            </a:r>
            <a:r>
              <a:rPr lang="en-US" sz="2400" dirty="0" err="1">
                <a:latin typeface="Lucida Console" pitchFamily="49" charset="0"/>
              </a:rPr>
              <a:t>fahr</a:t>
            </a:r>
            <a:r>
              <a:rPr lang="en-US" sz="2400" dirty="0">
                <a:latin typeface="Lucida Console" pitchFamily="49" charset="0"/>
              </a:rPr>
              <a:t>) {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return ((5.0/9.0)*(</a:t>
            </a:r>
            <a:r>
              <a:rPr lang="en-US" sz="2400" dirty="0" err="1">
                <a:latin typeface="Lucida Console" pitchFamily="49" charset="0"/>
              </a:rPr>
              <a:t>fahr</a:t>
            </a:r>
            <a:r>
              <a:rPr lang="en-US" sz="2400" dirty="0">
                <a:latin typeface="Lucida Console" pitchFamily="49" charset="0"/>
              </a:rPr>
              <a:t> - 32.0));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Lucida Console" pitchFamily="49" charset="0"/>
              </a:rPr>
              <a:t>fahr</a:t>
            </a:r>
            <a:r>
              <a:rPr lang="en-US" sz="2400" dirty="0"/>
              <a:t> in $f12, result in $f0, literals in global memory space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Compiled MIPS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Lucida Console" pitchFamily="49" charset="0"/>
              </a:rPr>
              <a:t>	f2c: lwc1  $f16, const5($</a:t>
            </a:r>
            <a:r>
              <a:rPr lang="en-US" sz="2400" dirty="0" err="1">
                <a:latin typeface="Lucida Console" pitchFamily="49" charset="0"/>
              </a:rPr>
              <a:t>gp</a:t>
            </a:r>
            <a:r>
              <a:rPr lang="en-US" sz="2400" dirty="0">
                <a:latin typeface="Lucida Console" pitchFamily="49" charset="0"/>
              </a:rPr>
              <a:t>)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lwc2  $f18, const9($</a:t>
            </a:r>
            <a:r>
              <a:rPr lang="en-US" sz="2400" dirty="0" err="1">
                <a:latin typeface="Lucida Console" pitchFamily="49" charset="0"/>
              </a:rPr>
              <a:t>gp</a:t>
            </a:r>
            <a:r>
              <a:rPr lang="en-US" sz="2400" dirty="0">
                <a:latin typeface="Lucida Console" pitchFamily="49" charset="0"/>
              </a:rPr>
              <a:t>)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</a:t>
            </a:r>
            <a:r>
              <a:rPr lang="en-US" sz="2400" dirty="0" err="1">
                <a:latin typeface="Lucida Console" pitchFamily="49" charset="0"/>
              </a:rPr>
              <a:t>div.s</a:t>
            </a:r>
            <a:r>
              <a:rPr lang="en-US" sz="2400" dirty="0">
                <a:latin typeface="Lucida Console" pitchFamily="49" charset="0"/>
              </a:rPr>
              <a:t> $f16, $f16, $f18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lwc1  $f18, const32($</a:t>
            </a:r>
            <a:r>
              <a:rPr lang="en-US" sz="2400" dirty="0" err="1">
                <a:latin typeface="Lucida Console" pitchFamily="49" charset="0"/>
              </a:rPr>
              <a:t>gp</a:t>
            </a:r>
            <a:r>
              <a:rPr lang="en-US" sz="2400" dirty="0">
                <a:latin typeface="Lucida Console" pitchFamily="49" charset="0"/>
              </a:rPr>
              <a:t>)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</a:t>
            </a:r>
            <a:r>
              <a:rPr lang="en-US" sz="2400" dirty="0" err="1">
                <a:latin typeface="Lucida Console" pitchFamily="49" charset="0"/>
              </a:rPr>
              <a:t>sub.s</a:t>
            </a:r>
            <a:r>
              <a:rPr lang="en-US" sz="2400" dirty="0">
                <a:latin typeface="Lucida Console" pitchFamily="49" charset="0"/>
              </a:rPr>
              <a:t> $f18, $f12, $f18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</a:t>
            </a:r>
            <a:r>
              <a:rPr lang="en-US" sz="2400" dirty="0" err="1">
                <a:latin typeface="Lucida Console" pitchFamily="49" charset="0"/>
              </a:rPr>
              <a:t>mul.s</a:t>
            </a:r>
            <a:r>
              <a:rPr lang="en-US" sz="2400" dirty="0">
                <a:latin typeface="Lucida Console" pitchFamily="49" charset="0"/>
              </a:rPr>
              <a:t> $f0,  $f16, $f18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     </a:t>
            </a:r>
            <a:r>
              <a:rPr lang="en-US" sz="2400" dirty="0" err="1">
                <a:latin typeface="Lucida Console" pitchFamily="49" charset="0"/>
              </a:rPr>
              <a:t>jr</a:t>
            </a:r>
            <a:r>
              <a:rPr lang="en-US" sz="2400" dirty="0">
                <a:latin typeface="Lucida Console" pitchFamily="49" charset="0"/>
              </a:rPr>
              <a:t>    $</a:t>
            </a:r>
            <a:r>
              <a:rPr lang="en-US" sz="2400" dirty="0" err="1">
                <a:latin typeface="Lucida Console" pitchFamily="49" charset="0"/>
              </a:rPr>
              <a:t>ra</a:t>
            </a:r>
            <a:endParaRPr lang="en-AU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7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A69BA9C3-340B-43B3-8831-7AA2DA2C63AD}" type="slidenum">
              <a:rPr lang="en-AU"/>
              <a:pPr/>
              <a:t>3</a:t>
            </a:fld>
            <a:endParaRPr lang="en-AU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</a:t>
            </a:r>
            <a:endParaRPr lang="en-AU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76200"/>
            <a:ext cx="5200650" cy="62345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Check for 0 divisor</a:t>
            </a:r>
            <a:endParaRPr lang="en-AU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Long division approach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divisor ≤ dividend bits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1 bit in quotient, subtract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Otherwise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0 bit in quotient, bring down next dividend bit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Restoring division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 the subtract, and if remainder goes &lt; 0, add divisor back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Signed division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Divide using absolute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Adjust sign of quotient and remainder as </a:t>
            </a:r>
            <a:r>
              <a:rPr lang="en-US" sz="2000" dirty="0" smtClean="0"/>
              <a:t>required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Remainder  has always the same sign of the dividend.</a:t>
            </a:r>
            <a:endParaRPr lang="en-US" sz="180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        1001</a:t>
            </a:r>
          </a:p>
          <a:p>
            <a:r>
              <a:rPr lang="en-US" sz="2000">
                <a:latin typeface="Lucida Console" pitchFamily="49" charset="0"/>
              </a:rPr>
              <a:t>1000 1001010</a:t>
            </a:r>
          </a:p>
          <a:p>
            <a:r>
              <a:rPr lang="en-US" sz="2000">
                <a:latin typeface="Lucida Console" pitchFamily="49" charset="0"/>
              </a:rPr>
              <a:t>    -1000</a:t>
            </a:r>
          </a:p>
          <a:p>
            <a:r>
              <a:rPr lang="en-US" sz="2000">
                <a:latin typeface="Lucida Console" pitchFamily="49" charset="0"/>
              </a:rPr>
              <a:t>        10</a:t>
            </a:r>
          </a:p>
          <a:p>
            <a:r>
              <a:rPr lang="en-US" sz="2000">
                <a:latin typeface="Lucida Console" pitchFamily="49" charset="0"/>
              </a:rPr>
              <a:t>        101 </a:t>
            </a:r>
          </a:p>
          <a:p>
            <a:r>
              <a:rPr lang="en-US" sz="2000">
                <a:latin typeface="Lucida Console" pitchFamily="49" charset="0"/>
              </a:rPr>
              <a:t>        1010</a:t>
            </a:r>
          </a:p>
          <a:p>
            <a:r>
              <a:rPr lang="en-US" sz="2000">
                <a:latin typeface="Lucida Console" pitchFamily="49" charset="0"/>
              </a:rPr>
              <a:t>       -1000</a:t>
            </a:r>
          </a:p>
          <a:p>
            <a:r>
              <a:rPr lang="en-US" sz="2000">
                <a:latin typeface="Lucida Console" pitchFamily="49" charset="0"/>
              </a:rPr>
              <a:t>          10</a:t>
            </a:r>
            <a:endParaRPr lang="en-AU" sz="2000">
              <a:latin typeface="Lucida Console" pitchFamily="49" charset="0"/>
            </a:endParaRP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r>
              <a:rPr lang="en-US"/>
              <a:t>-bit operands yield </a:t>
            </a:r>
            <a:r>
              <a:rPr lang="en-US" i="1"/>
              <a:t>n</a:t>
            </a:r>
            <a:r>
              <a:rPr lang="en-US"/>
              <a:t>-bit</a:t>
            </a:r>
            <a:br>
              <a:rPr lang="en-US"/>
            </a:br>
            <a:r>
              <a:rPr lang="en-US"/>
              <a:t>quotient and remainder</a:t>
            </a:r>
            <a:endParaRPr lang="en-AU"/>
          </a:p>
        </p:txBody>
      </p:sp>
      <p:sp>
        <p:nvSpPr>
          <p:cNvPr id="275464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quotient</a:t>
            </a:r>
            <a:endParaRPr lang="en-AU" sz="1600"/>
          </a:p>
        </p:txBody>
      </p:sp>
      <p:sp>
        <p:nvSpPr>
          <p:cNvPr id="275465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dividend</a:t>
            </a:r>
            <a:endParaRPr lang="en-AU" sz="1600"/>
          </a:p>
        </p:txBody>
      </p:sp>
      <p:sp>
        <p:nvSpPr>
          <p:cNvPr id="275466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remainder</a:t>
            </a:r>
            <a:endParaRPr lang="en-AU" sz="1600"/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8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69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70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divisor</a:t>
            </a:r>
            <a:endParaRPr lang="en-AU" sz="1600"/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§3.4 Division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02368052-4641-4239-82D0-E93214BD77BC}" type="slidenum">
              <a:rPr lang="en-AU"/>
              <a:pPr/>
              <a:t>30</a:t>
            </a:fld>
            <a:endParaRPr lang="en-AU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Interpretation of Data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33575"/>
            <a:ext cx="8270875" cy="4303713"/>
          </a:xfrm>
        </p:spPr>
        <p:txBody>
          <a:bodyPr/>
          <a:lstStyle/>
          <a:p>
            <a:r>
              <a:rPr lang="en-AU"/>
              <a:t>Bits have no inherent meaning</a:t>
            </a:r>
          </a:p>
          <a:p>
            <a:pPr lvl="1"/>
            <a:r>
              <a:rPr lang="en-AU"/>
              <a:t>Interpretation depends on the instructions applied</a:t>
            </a:r>
          </a:p>
          <a:p>
            <a:r>
              <a:rPr lang="en-AU"/>
              <a:t>Computer representations of numbers</a:t>
            </a:r>
          </a:p>
          <a:p>
            <a:pPr lvl="1"/>
            <a:r>
              <a:rPr lang="en-AU"/>
              <a:t>Finite range and precision</a:t>
            </a:r>
          </a:p>
          <a:p>
            <a:pPr lvl="1"/>
            <a:r>
              <a:rPr lang="en-AU"/>
              <a:t>Need to account for this in programs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9334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E699B8A-E585-43C2-97D9-650903FA8BFB}" type="slidenum">
              <a:rPr lang="en-AU"/>
              <a:pPr/>
              <a:t>31</a:t>
            </a:fld>
            <a:endParaRPr lang="en-AU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Who Cares About FP Accuracy?</a:t>
            </a:r>
            <a:endParaRPr lang="en-AU" sz="400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for scientific code</a:t>
            </a:r>
          </a:p>
          <a:p>
            <a:pPr lvl="1"/>
            <a:r>
              <a:rPr lang="en-US"/>
              <a:t>But for everyday consumer use?</a:t>
            </a:r>
          </a:p>
          <a:p>
            <a:pPr lvl="2"/>
            <a:r>
              <a:rPr lang="en-US"/>
              <a:t>“My bank balance is out by 0.0002¢!” </a:t>
            </a:r>
            <a:r>
              <a:rPr lang="en-US">
                <a:sym typeface="Wingdings" pitchFamily="2" charset="2"/>
              </a:rPr>
              <a:t></a:t>
            </a:r>
          </a:p>
          <a:p>
            <a:r>
              <a:rPr lang="en-US"/>
              <a:t>The Intel Pentium FDIV bug</a:t>
            </a:r>
          </a:p>
          <a:p>
            <a:pPr lvl="1"/>
            <a:r>
              <a:rPr lang="en-US"/>
              <a:t>The market expects accuracy</a:t>
            </a:r>
          </a:p>
          <a:p>
            <a:pPr lvl="1"/>
            <a:r>
              <a:rPr lang="en-US"/>
              <a:t>See Colwell, </a:t>
            </a:r>
            <a:r>
              <a:rPr lang="en-US" i="1"/>
              <a:t>The Pentium Chronicles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41759F7-8095-4F22-8FA5-C169390615C4}" type="slidenum">
              <a:rPr lang="en-AU"/>
              <a:pPr/>
              <a:t>32</a:t>
            </a:fld>
            <a:endParaRPr lang="en-AU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Remarks</a:t>
            </a:r>
            <a:endParaRPr lang="en-AU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ISAs support arithmetic</a:t>
            </a:r>
          </a:p>
          <a:p>
            <a:pPr lvl="1"/>
            <a:r>
              <a:rPr lang="en-US"/>
              <a:t>Signed and unsigned integers</a:t>
            </a:r>
          </a:p>
          <a:p>
            <a:pPr lvl="1"/>
            <a:r>
              <a:rPr lang="en-US"/>
              <a:t>Floating-point approximation to reals</a:t>
            </a:r>
          </a:p>
          <a:p>
            <a:r>
              <a:rPr lang="en-US"/>
              <a:t>Bounded range and precision</a:t>
            </a:r>
          </a:p>
          <a:p>
            <a:pPr lvl="1"/>
            <a:r>
              <a:rPr lang="en-US"/>
              <a:t>Operations can overflow and underflow</a:t>
            </a:r>
          </a:p>
          <a:p>
            <a:r>
              <a:rPr lang="en-US"/>
              <a:t>MIPS ISA</a:t>
            </a:r>
          </a:p>
          <a:p>
            <a:pPr lvl="1"/>
            <a:r>
              <a:rPr lang="en-US"/>
              <a:t>Core instructions: 54 most frequently used</a:t>
            </a:r>
          </a:p>
          <a:p>
            <a:pPr lvl="2"/>
            <a:r>
              <a:rPr lang="en-US"/>
              <a:t>100% of SPECINT, 97% of SPECFP</a:t>
            </a:r>
          </a:p>
          <a:p>
            <a:pPr lvl="1"/>
            <a:r>
              <a:rPr lang="en-US"/>
              <a:t>Other instructions: less frequent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 rot="5400000">
            <a:off x="7554119" y="1223169"/>
            <a:ext cx="28130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§3.9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8142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1528624"/>
          </a:xfrm>
        </p:spPr>
        <p:txBody>
          <a:bodyPr/>
          <a:lstStyle/>
          <a:p>
            <a:r>
              <a:rPr lang="en-US" dirty="0" smtClean="0"/>
              <a:t>We start Ch 4 and we look in detail at the processor.</a:t>
            </a:r>
          </a:p>
          <a:p>
            <a:endParaRPr lang="en-US" dirty="0" smtClean="0"/>
          </a:p>
          <a:p>
            <a:r>
              <a:rPr lang="en-US" dirty="0" smtClean="0"/>
              <a:t>HW is </a:t>
            </a:r>
            <a:r>
              <a:rPr lang="en-US" smtClean="0"/>
              <a:t>due tonight.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00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B663C824-B7C2-4B21-A81C-85908E79DF3A}" type="slidenum">
              <a:rPr lang="en-AU"/>
              <a:pPr/>
              <a:t>34</a:t>
            </a:fld>
            <a:endParaRPr lang="en-AU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sz="4000"/>
              <a:t>FP Example: Array Multiplication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X = X + Y </a:t>
            </a:r>
            <a:r>
              <a:rPr lang="en-US" sz="2800" dirty="0">
                <a:cs typeface="Arial" charset="0"/>
              </a:rPr>
              <a:t>× Z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All 32 × 32 matrices, 64-bit double-precision elements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 code: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nb-NO" sz="2400" dirty="0">
                <a:latin typeface="Lucida Console" pitchFamily="49" charset="0"/>
              </a:rPr>
              <a:t>void mm (double x[][],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     double y[][], double z[][]) {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int i, j, k;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for (i = 0; i! = 32; i = i + 1)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for (j = 0; j! = 32; j = j + 1)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  for (k = 0; k! = 32; k = k + 1)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    x[i][j] = x[i][j]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                  + y[i][k] * z[k][j];</a:t>
            </a:r>
            <a:br>
              <a:rPr lang="nb-NO" sz="2400" dirty="0">
                <a:latin typeface="Lucida Console" pitchFamily="49" charset="0"/>
              </a:rPr>
            </a:br>
            <a:r>
              <a:rPr lang="nb-NO" sz="2400" dirty="0">
                <a:latin typeface="Lucida Console" pitchFamily="49" charset="0"/>
              </a:rPr>
              <a:t>}</a:t>
            </a:r>
            <a:endParaRPr lang="en-US" sz="2400" dirty="0">
              <a:latin typeface="Lucida Console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Addresses of </a:t>
            </a:r>
            <a:r>
              <a:rPr lang="en-US" sz="2400" dirty="0">
                <a:latin typeface="Lucida Console" pitchFamily="49" charset="0"/>
              </a:rPr>
              <a:t>x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y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z</a:t>
            </a:r>
            <a:r>
              <a:rPr lang="en-US" sz="2400" dirty="0"/>
              <a:t> in $a0, $a1, $a2, and</a:t>
            </a:r>
            <a:br>
              <a:rPr lang="en-US" sz="2400" dirty="0"/>
            </a:br>
            <a:r>
              <a:rPr lang="en-US" sz="2400" dirty="0" err="1">
                <a:latin typeface="Lucida Console" pitchFamily="49" charset="0"/>
              </a:rPr>
              <a:t>i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j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k</a:t>
            </a:r>
            <a:r>
              <a:rPr lang="en-US" sz="2400" dirty="0"/>
              <a:t> in $s0, $s1, $s2</a:t>
            </a:r>
          </a:p>
        </p:txBody>
      </p:sp>
    </p:spTree>
    <p:extLst>
      <p:ext uri="{BB962C8B-B14F-4D97-AF65-F5344CB8AC3E}">
        <p14:creationId xmlns:p14="http://schemas.microsoft.com/office/powerpoint/2010/main" val="163848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Chapter 3 — Arithmetic for Computers — </a:t>
            </a:r>
            <a:fld id="{4E7544FA-57BB-48A6-AF0D-9C2C76207502}" type="slidenum">
              <a:rPr lang="en-AU"/>
              <a:pPr/>
              <a:t>35</a:t>
            </a:fld>
            <a:endParaRPr lang="en-AU" dirty="0"/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684213" y="1628775"/>
            <a:ext cx="8135937" cy="12382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684213" y="2867025"/>
            <a:ext cx="8135937" cy="1504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5" name="Rectangle 9"/>
          <p:cNvSpPr>
            <a:spLocks noChangeArrowheads="1"/>
          </p:cNvSpPr>
          <p:nvPr/>
        </p:nvSpPr>
        <p:spPr bwMode="auto">
          <a:xfrm>
            <a:off x="684213" y="4371975"/>
            <a:ext cx="8135937" cy="1504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sz="4000"/>
              <a:t>FP Example: Array Multiplication</a:t>
            </a:r>
            <a:endParaRPr lang="en-AU" sz="4000"/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  MIPS code: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  </a:t>
            </a:r>
            <a:r>
              <a:rPr lang="en-AU">
                <a:latin typeface="Lucida Console" pitchFamily="49" charset="0"/>
              </a:rPr>
              <a:t>li   $t1, 32       # $t1 = 32 (row size/loop end)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li   $s0, 0        # i = 0; initialize 1st for loop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L1: li   $s1, 0        # j = 0; restart 2nd for loop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L2: li   $s2, 0        # k = 0; restart 3rd for loop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sll  $t2, $s0, 5   # $t2 = i * 32 (size of row of x)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</a:t>
            </a:r>
            <a:r>
              <a:rPr lang="fr-FR">
                <a:latin typeface="Lucida Console" pitchFamily="49" charset="0"/>
              </a:rPr>
              <a:t>addu $t2, $t2, $s1 # $t2 = i * size(row) + j</a:t>
            </a:r>
            <a:br>
              <a:rPr lang="fr-FR">
                <a:latin typeface="Lucida Console" pitchFamily="49" charset="0"/>
              </a:rPr>
            </a:br>
            <a:r>
              <a:rPr lang="fr-FR">
                <a:latin typeface="Lucida Console" pitchFamily="49" charset="0"/>
              </a:rPr>
              <a:t>    </a:t>
            </a:r>
            <a:r>
              <a:rPr lang="en-AU">
                <a:latin typeface="Lucida Console" pitchFamily="49" charset="0"/>
              </a:rPr>
              <a:t>sll  $t2, $t2, 3   # $t2 = byte offset of [i][j]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addu $t2, $a0, $t2 # $t2 = byte address of x[i][j]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l.d  $f4, 0($t2)   # $f4 = 8 bytes of x[i][j]</a:t>
            </a:r>
            <a:br>
              <a:rPr lang="en-AU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L3: sll  $t0, $s2, 5   # $t0 = k * 32 (size of row of z)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addu $t0, $t0, $s1 # $t0 = k * size(row) + j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sll  $t0, $t0, 3   # $t0 = byte offset of 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addu $t0, $a2, $t0 # $t0 = byte address of z[k][j]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l.d  $f16, 0($t0)  # $f16 = 8 bytes of z[k][j]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516544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30870539-BCF5-46F9-BF59-E65E97969781}" type="slidenum">
              <a:rPr lang="en-AU"/>
              <a:pPr/>
              <a:t>36</a:t>
            </a:fld>
            <a:endParaRPr lang="en-AU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684213" y="1484313"/>
            <a:ext cx="8135937" cy="149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684213" y="2982913"/>
            <a:ext cx="8135937" cy="5984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684213" y="3581400"/>
            <a:ext cx="8135937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684213" y="4495800"/>
            <a:ext cx="8135937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684213" y="5105400"/>
            <a:ext cx="8135937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r>
              <a:rPr lang="en-US" sz="4000"/>
              <a:t>FP Example: Array Multiplication</a:t>
            </a:r>
            <a:endParaRPr lang="en-AU" sz="4000"/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latin typeface="Lucida Console" pitchFamily="49" charset="0"/>
              </a:rPr>
              <a:t>    …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</a:t>
            </a:r>
            <a:r>
              <a:rPr lang="en-AU">
                <a:latin typeface="Lucida Console" pitchFamily="49" charset="0"/>
              </a:rPr>
              <a:t>sll  $t0, $s0, 5       # $t0 = i*32 (size of row of y)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addu  $t0, $t0, $s2    # $t0 = i*size(row) + k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sll   $t0, $t0, 3      # $t0 = byte offset of [i][k]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addu  $t0, $a1, $t0    # $t0 = byte address of y[i][k]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l.d   $f18, 0($t0)     # $f18 = 8 bytes of y[i][k]</a:t>
            </a:r>
            <a:br>
              <a:rPr lang="en-AU">
                <a:latin typeface="Lucida Console" pitchFamily="49" charset="0"/>
              </a:rPr>
            </a:br>
            <a:r>
              <a:rPr lang="en-AU">
                <a:latin typeface="Lucida Console" pitchFamily="49" charset="0"/>
              </a:rPr>
              <a:t>    </a:t>
            </a:r>
            <a:r>
              <a:rPr lang="en-US">
                <a:latin typeface="Lucida Console" pitchFamily="49" charset="0"/>
              </a:rPr>
              <a:t>mul.d $f16, $f18, $f16 # $f16 = y[i][k] * z[k][j]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add.d $f4, $f4, $f16   # f4=x[i][j] + y[i][k]*z[k][j]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addiu $s2, $s2, 1      # $k k + 1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bne   $s2, $t1, L3     # if (k != 32) go to L3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s.d   $f4, 0($t2)      # x[i][j] = $f4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addiu $s1, $s1, 1      # $j = j + 1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bne   $s1, $t1, L2     # if (j != 32) go to L2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addiu $s0, $s0, 1      # $i = i + 1</a:t>
            </a:r>
            <a:br>
              <a:rPr lang="en-US">
                <a:latin typeface="Lucida Console" pitchFamily="49" charset="0"/>
              </a:rPr>
            </a:br>
            <a:r>
              <a:rPr lang="en-US">
                <a:latin typeface="Lucida Console" pitchFamily="49" charset="0"/>
              </a:rPr>
              <a:t>    bne   $s0, $t1, L1     # if (i != 32) go to L1</a:t>
            </a:r>
          </a:p>
        </p:txBody>
      </p:sp>
    </p:spTree>
    <p:extLst>
      <p:ext uri="{BB962C8B-B14F-4D97-AF65-F5344CB8AC3E}">
        <p14:creationId xmlns:p14="http://schemas.microsoft.com/office/powerpoint/2010/main" val="2137534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B30060E-C91C-4482-8560-49E895091DC1}" type="slidenum">
              <a:rPr lang="en-AU"/>
              <a:pPr/>
              <a:t>37</a:t>
            </a:fld>
            <a:endParaRPr lang="en-AU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Accurate Arithmetic</a:t>
            </a:r>
            <a:endParaRPr lang="en-AU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IEEE Std 754 specifies additional rounding control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Extra bits of precision (guard, round, sticky)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Choice of rounding modes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Allows programmer to fine-tune numerical behavior of a computation</a:t>
            </a:r>
          </a:p>
          <a:p>
            <a:pPr>
              <a:lnSpc>
                <a:spcPct val="90000"/>
              </a:lnSpc>
            </a:pPr>
            <a:r>
              <a:rPr lang="en-US" sz="2800"/>
              <a:t>Not all FP units implement all options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Most programming languages and FP libraries just use defaults</a:t>
            </a:r>
          </a:p>
          <a:p>
            <a:pPr>
              <a:lnSpc>
                <a:spcPct val="90000"/>
              </a:lnSpc>
            </a:pPr>
            <a:r>
              <a:rPr lang="en-US" sz="2800"/>
              <a:t>Trade-off between hardware complexity, performance, and market requirements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127255825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EF7F3EB7-DFE6-408E-BC9C-968D84437AD4}" type="slidenum">
              <a:rPr lang="en-AU"/>
              <a:pPr/>
              <a:t>38</a:t>
            </a:fld>
            <a:endParaRPr lang="en-AU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 and Division</a:t>
            </a:r>
            <a:endParaRPr lang="en-AU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Left shift by </a:t>
            </a:r>
            <a:r>
              <a:rPr lang="en-US" i="1"/>
              <a:t>i</a:t>
            </a:r>
            <a:r>
              <a:rPr lang="en-US"/>
              <a:t> places multiplies an integer by 2</a:t>
            </a:r>
            <a:r>
              <a:rPr lang="en-US" i="1" baseline="30000"/>
              <a:t>i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Right shift divides by 2</a:t>
            </a:r>
            <a:r>
              <a:rPr lang="en-US" i="1" baseline="30000"/>
              <a:t>i</a:t>
            </a:r>
            <a:r>
              <a:rPr lang="en-US"/>
              <a:t>?</a:t>
            </a:r>
          </a:p>
          <a:p>
            <a:pPr lvl="1">
              <a:lnSpc>
                <a:spcPct val="90000"/>
              </a:lnSpc>
            </a:pPr>
            <a:r>
              <a:rPr lang="en-US"/>
              <a:t>Only for unsigned integers</a:t>
            </a:r>
          </a:p>
          <a:p>
            <a:pPr>
              <a:lnSpc>
                <a:spcPct val="90000"/>
              </a:lnSpc>
            </a:pPr>
            <a:r>
              <a:rPr lang="en-US"/>
              <a:t>For signed integers</a:t>
            </a:r>
          </a:p>
          <a:p>
            <a:pPr lvl="1">
              <a:lnSpc>
                <a:spcPct val="90000"/>
              </a:lnSpc>
            </a:pPr>
            <a:r>
              <a:rPr lang="en-US"/>
              <a:t>Arithmetic right shift: replicate the sign bit</a:t>
            </a:r>
          </a:p>
          <a:p>
            <a:pPr lvl="1">
              <a:lnSpc>
                <a:spcPct val="90000"/>
              </a:lnSpc>
            </a:pPr>
            <a:r>
              <a:rPr lang="en-US"/>
              <a:t>e.g., –5 / 4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1</a:t>
            </a:r>
            <a:r>
              <a:rPr lang="en-US"/>
              <a:t>1111011</a:t>
            </a:r>
            <a:r>
              <a:rPr lang="en-US" baseline="-25000"/>
              <a:t>2</a:t>
            </a:r>
            <a:r>
              <a:rPr lang="en-US"/>
              <a:t> &gt;&gt; 2 = </a:t>
            </a:r>
            <a:r>
              <a:rPr lang="en-US">
                <a:solidFill>
                  <a:schemeClr val="hlink"/>
                </a:solidFill>
              </a:rPr>
              <a:t>111</a:t>
            </a:r>
            <a:r>
              <a:rPr lang="en-US"/>
              <a:t>11110</a:t>
            </a:r>
            <a:r>
              <a:rPr lang="en-US" baseline="-25000"/>
              <a:t>2</a:t>
            </a:r>
            <a:r>
              <a:rPr lang="en-US"/>
              <a:t> = –2</a:t>
            </a:r>
          </a:p>
          <a:p>
            <a:pPr lvl="2">
              <a:lnSpc>
                <a:spcPct val="90000"/>
              </a:lnSpc>
            </a:pPr>
            <a:r>
              <a:rPr lang="en-US"/>
              <a:t>Rounds toward –∞</a:t>
            </a:r>
          </a:p>
          <a:p>
            <a:pPr lvl="1">
              <a:lnSpc>
                <a:spcPct val="90000"/>
              </a:lnSpc>
            </a:pPr>
            <a:r>
              <a:rPr lang="en-US"/>
              <a:t>c.f. 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en-US"/>
              <a:t>1111011</a:t>
            </a:r>
            <a:r>
              <a:rPr lang="en-US" baseline="-25000"/>
              <a:t>2</a:t>
            </a:r>
            <a:r>
              <a:rPr lang="en-US"/>
              <a:t> &gt;&gt;&gt; 2 = </a:t>
            </a:r>
            <a:r>
              <a:rPr lang="en-US">
                <a:solidFill>
                  <a:schemeClr val="hlink"/>
                </a:solidFill>
              </a:rPr>
              <a:t>001</a:t>
            </a:r>
            <a:r>
              <a:rPr lang="en-US"/>
              <a:t>11110</a:t>
            </a:r>
            <a:r>
              <a:rPr lang="en-US" baseline="-25000"/>
              <a:t>2</a:t>
            </a:r>
            <a:r>
              <a:rPr lang="en-US"/>
              <a:t> = +62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 rot="5400000">
            <a:off x="7573169" y="1204119"/>
            <a:ext cx="27749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§3.8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4258853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9687FECE-C7C0-477B-A056-9C06229F2A6E}" type="slidenum">
              <a:rPr lang="en-AU"/>
              <a:pPr/>
              <a:t>4</a:t>
            </a:fld>
            <a:endParaRPr lang="en-AU"/>
          </a:p>
        </p:txBody>
      </p:sp>
      <p:pic>
        <p:nvPicPr>
          <p:cNvPr id="277513" name="Picture 9" descr="f03-10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4016375" cy="5300663"/>
          </a:xfrm>
          <a:prstGeom prst="rect">
            <a:avLst/>
          </a:prstGeom>
          <a:noFill/>
        </p:spPr>
      </p:pic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Hardware</a:t>
            </a:r>
            <a:endParaRPr lang="en-AU"/>
          </a:p>
        </p:txBody>
      </p:sp>
      <p:sp>
        <p:nvSpPr>
          <p:cNvPr id="277509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Initially dividend</a:t>
            </a:r>
            <a:endParaRPr lang="en-AU" sz="1600"/>
          </a:p>
        </p:txBody>
      </p:sp>
      <p:sp>
        <p:nvSpPr>
          <p:cNvPr id="277510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Initially divisor in left half</a:t>
            </a:r>
            <a:endParaRPr lang="en-AU" sz="1600"/>
          </a:p>
        </p:txBody>
      </p:sp>
      <p:pic>
        <p:nvPicPr>
          <p:cNvPr id="277511" name="Picture 7" descr="f03-09-P37449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A0F8E6AB-416C-4273-B8C4-E2DD8060AB93}" type="slidenum">
              <a:rPr lang="en-AU"/>
              <a:pPr/>
              <a:t>5</a:t>
            </a:fld>
            <a:endParaRPr lang="en-AU"/>
          </a:p>
        </p:txBody>
      </p:sp>
      <p:pic>
        <p:nvPicPr>
          <p:cNvPr id="279558" name="Picture 6" descr="f03-12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</p:spPr>
      </p:pic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Optimized Divider</a:t>
            </a:r>
            <a:endParaRPr lang="en-AU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r>
              <a:rPr lang="en-US" sz="2800"/>
              <a:t>One cycle per partial-remainder subtraction</a:t>
            </a:r>
          </a:p>
          <a:p>
            <a:r>
              <a:rPr lang="en-US" sz="2800"/>
              <a:t>Looks a lot like a multiplier!</a:t>
            </a:r>
          </a:p>
          <a:p>
            <a:pPr lvl="1"/>
            <a:r>
              <a:rPr lang="en-US" sz="2400"/>
              <a:t>Same hardware can be used for both</a:t>
            </a:r>
            <a:endParaRPr lang="en-AU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14740140-EC7F-42F9-88DF-E0CCBBF35309}" type="slidenum">
              <a:rPr lang="en-AU"/>
              <a:pPr/>
              <a:t>6</a:t>
            </a:fld>
            <a:endParaRPr lang="en-AU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Division</a:t>
            </a:r>
            <a:endParaRPr lang="en-AU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6749"/>
            <a:ext cx="8153400" cy="3089051"/>
          </a:xfrm>
        </p:spPr>
        <p:txBody>
          <a:bodyPr/>
          <a:lstStyle/>
          <a:p>
            <a:r>
              <a:rPr lang="en-US" dirty="0"/>
              <a:t>Can’t use parallel hardware as in multiplier</a:t>
            </a:r>
          </a:p>
          <a:p>
            <a:pPr lvl="1"/>
            <a:r>
              <a:rPr lang="en-US" dirty="0"/>
              <a:t>Subtraction is conditional on sign of remainder</a:t>
            </a:r>
          </a:p>
          <a:p>
            <a:r>
              <a:rPr lang="en-US" dirty="0"/>
              <a:t>Faster dividers (e.g. SRT </a:t>
            </a:r>
            <a:r>
              <a:rPr lang="en-US" dirty="0" smtClean="0"/>
              <a:t>division</a:t>
            </a:r>
            <a:r>
              <a:rPr lang="en-US" dirty="0"/>
              <a:t>) generate multiple quotient bits per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SRT division technique:</a:t>
            </a:r>
          </a:p>
          <a:p>
            <a:pPr lvl="2"/>
            <a:r>
              <a:rPr lang="en-US" dirty="0" smtClean="0"/>
              <a:t>Guess several quotient bits per step using a table lookup based on the upper bits of the dividend and remainder</a:t>
            </a:r>
            <a:endParaRPr lang="en-US" dirty="0"/>
          </a:p>
          <a:p>
            <a:pPr lvl="1"/>
            <a:r>
              <a:rPr lang="en-US" dirty="0"/>
              <a:t>Still require multiple steps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4FE20894-2D0E-40F9-9CE1-DEB7F5EF6E54}" type="slidenum">
              <a:rPr lang="en-AU"/>
              <a:pPr/>
              <a:t>7</a:t>
            </a:fld>
            <a:endParaRPr lang="en-AU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5925"/>
            <a:ext cx="8153400" cy="422275"/>
          </a:xfrm>
        </p:spPr>
        <p:txBody>
          <a:bodyPr/>
          <a:lstStyle/>
          <a:p>
            <a:r>
              <a:rPr lang="en-US" dirty="0"/>
              <a:t>MIPS Division</a:t>
            </a:r>
            <a:endParaRPr lang="en-AU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419600"/>
          </a:xfrm>
        </p:spPr>
        <p:txBody>
          <a:bodyPr/>
          <a:lstStyle/>
          <a:p>
            <a:r>
              <a:rPr lang="en-US" dirty="0"/>
              <a:t>Use HI/LO registers for result</a:t>
            </a:r>
          </a:p>
          <a:p>
            <a:pPr lvl="1"/>
            <a:r>
              <a:rPr lang="en-US" dirty="0"/>
              <a:t>HI: 32-bit remainder</a:t>
            </a:r>
          </a:p>
          <a:p>
            <a:pPr lvl="1"/>
            <a:r>
              <a:rPr lang="en-US" dirty="0"/>
              <a:t>LO: 32-bit quotient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latin typeface="Lucida Console" pitchFamily="49" charset="0"/>
              </a:rPr>
              <a:t>div 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rt</a:t>
            </a:r>
            <a:r>
              <a:rPr lang="en-US" dirty="0">
                <a:latin typeface="Lucida Console" pitchFamily="49" charset="0"/>
              </a:rPr>
              <a:t>  /  </a:t>
            </a:r>
            <a:r>
              <a:rPr lang="en-US" dirty="0" err="1">
                <a:latin typeface="Lucida Console" pitchFamily="49" charset="0"/>
              </a:rPr>
              <a:t>divu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rs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rt</a:t>
            </a:r>
            <a:endParaRPr lang="en-US" dirty="0">
              <a:latin typeface="Lucida Console" pitchFamily="49" charset="0"/>
            </a:endParaRPr>
          </a:p>
          <a:p>
            <a:pPr lvl="1"/>
            <a:r>
              <a:rPr lang="en-US" dirty="0"/>
              <a:t>No overflow or divide-by-0 checking</a:t>
            </a:r>
          </a:p>
          <a:p>
            <a:pPr lvl="2"/>
            <a:r>
              <a:rPr lang="en-US" dirty="0"/>
              <a:t>Software must perform checks if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Lucida Console" pitchFamily="49" charset="0"/>
              </a:rPr>
              <a:t>mfhi</a:t>
            </a:r>
            <a:r>
              <a:rPr lang="en-US" dirty="0"/>
              <a:t>, </a:t>
            </a:r>
            <a:r>
              <a:rPr lang="en-US" dirty="0" err="1">
                <a:latin typeface="Lucida Console" pitchFamily="49" charset="0"/>
              </a:rPr>
              <a:t>mflo</a:t>
            </a:r>
            <a:r>
              <a:rPr lang="en-US" dirty="0"/>
              <a:t> to access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8DC0F44C-B643-4696-AA14-2232EF53DAD7}" type="slidenum">
              <a:rPr lang="en-AU"/>
              <a:pPr/>
              <a:t>8</a:t>
            </a:fld>
            <a:endParaRPr lang="en-AU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Division</a:t>
            </a:r>
            <a:endParaRPr lang="en-AU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HI/LO registers for result</a:t>
            </a:r>
          </a:p>
          <a:p>
            <a:pPr lvl="1"/>
            <a:r>
              <a:rPr lang="en-US"/>
              <a:t>HI: 32-bit remainder</a:t>
            </a:r>
          </a:p>
          <a:p>
            <a:pPr lvl="1"/>
            <a:r>
              <a:rPr lang="en-US"/>
              <a:t>LO: 32-bit quotient</a:t>
            </a:r>
          </a:p>
          <a:p>
            <a:r>
              <a:rPr lang="en-US"/>
              <a:t>Instructions</a:t>
            </a:r>
          </a:p>
          <a:p>
            <a:pPr lvl="1"/>
            <a:r>
              <a:rPr lang="en-US">
                <a:latin typeface="Lucida Console" pitchFamily="49" charset="0"/>
              </a:rPr>
              <a:t>div rs, rt  /  divu rs, rt</a:t>
            </a:r>
          </a:p>
          <a:p>
            <a:pPr lvl="1"/>
            <a:r>
              <a:rPr lang="en-US"/>
              <a:t>No overflow or divide-by-0 checking</a:t>
            </a:r>
          </a:p>
          <a:p>
            <a:pPr lvl="2"/>
            <a:r>
              <a:rPr lang="en-US"/>
              <a:t>Software must perform checks if required</a:t>
            </a:r>
          </a:p>
          <a:p>
            <a:pPr lvl="1"/>
            <a:r>
              <a:rPr lang="en-US"/>
              <a:t>Use </a:t>
            </a:r>
            <a:r>
              <a:rPr lang="en-US">
                <a:latin typeface="Lucida Console" pitchFamily="49" charset="0"/>
              </a:rPr>
              <a:t>mfhi</a:t>
            </a:r>
            <a:r>
              <a:rPr lang="en-US"/>
              <a:t>, </a:t>
            </a:r>
            <a:r>
              <a:rPr lang="en-US">
                <a:latin typeface="Lucida Console" pitchFamily="49" charset="0"/>
              </a:rPr>
              <a:t>mflo</a:t>
            </a:r>
            <a:r>
              <a:rPr lang="en-US"/>
              <a:t> to access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Chapter 3 — Arithmetic for Computers — </a:t>
            </a:r>
            <a:fld id="{A78D1144-2880-476D-924E-CA3B7AACCC70}" type="slidenum">
              <a:rPr lang="en-AU"/>
              <a:pPr/>
              <a:t>9</a:t>
            </a:fld>
            <a:endParaRPr lang="en-AU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</a:t>
            </a:r>
            <a:endParaRPr lang="en-AU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334000"/>
          </a:xfrm>
        </p:spPr>
        <p:txBody>
          <a:bodyPr/>
          <a:lstStyle/>
          <a:p>
            <a:r>
              <a:rPr lang="en-US" dirty="0"/>
              <a:t>Representation for non-integral numbers</a:t>
            </a:r>
          </a:p>
          <a:p>
            <a:pPr lvl="1"/>
            <a:r>
              <a:rPr lang="en-US" dirty="0"/>
              <a:t>Including very small and very large numbers</a:t>
            </a:r>
          </a:p>
          <a:p>
            <a:r>
              <a:rPr lang="en-US" dirty="0"/>
              <a:t>Like scientific notation</a:t>
            </a:r>
          </a:p>
          <a:p>
            <a:pPr lvl="1"/>
            <a:r>
              <a:rPr lang="en-US" dirty="0"/>
              <a:t>–2.34 × 10</a:t>
            </a:r>
            <a:r>
              <a:rPr lang="en-US" baseline="30000" dirty="0"/>
              <a:t>56</a:t>
            </a:r>
            <a:endParaRPr lang="en-US" dirty="0"/>
          </a:p>
          <a:p>
            <a:pPr lvl="1"/>
            <a:r>
              <a:rPr lang="en-US" dirty="0"/>
              <a:t>+0.002 × 10</a:t>
            </a:r>
            <a:r>
              <a:rPr lang="en-US" baseline="30000" dirty="0"/>
              <a:t>–4</a:t>
            </a:r>
            <a:endParaRPr lang="en-US" dirty="0"/>
          </a:p>
          <a:p>
            <a:pPr lvl="1"/>
            <a:r>
              <a:rPr lang="en-US" dirty="0"/>
              <a:t>+987.02 × 10</a:t>
            </a:r>
            <a:r>
              <a:rPr lang="en-US" baseline="30000" dirty="0"/>
              <a:t>9</a:t>
            </a:r>
            <a:endParaRPr lang="en-US" dirty="0"/>
          </a:p>
          <a:p>
            <a:r>
              <a:rPr lang="en-US" dirty="0"/>
              <a:t>In binary</a:t>
            </a:r>
          </a:p>
          <a:p>
            <a:pPr lvl="1"/>
            <a:r>
              <a:rPr lang="en-US" dirty="0">
                <a:cs typeface="Arial" charset="0"/>
              </a:rPr>
              <a:t>±1.</a:t>
            </a:r>
            <a:r>
              <a:rPr lang="en-US" i="1" dirty="0">
                <a:cs typeface="Arial" charset="0"/>
              </a:rPr>
              <a:t>xxxxxxx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× 2</a:t>
            </a:r>
            <a:r>
              <a:rPr lang="en-US" i="1" baseline="30000" dirty="0">
                <a:cs typeface="Arial" charset="0"/>
              </a:rPr>
              <a:t>yyyy</a:t>
            </a:r>
          </a:p>
          <a:p>
            <a:r>
              <a:rPr lang="en-US" dirty="0"/>
              <a:t>Types </a:t>
            </a:r>
            <a:r>
              <a:rPr lang="en-US" dirty="0">
                <a:latin typeface="Lucida Console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Lucida Console" pitchFamily="49" charset="0"/>
              </a:rPr>
              <a:t>double</a:t>
            </a:r>
            <a:r>
              <a:rPr lang="en-US" dirty="0"/>
              <a:t> in C</a:t>
            </a:r>
            <a:endParaRPr lang="en-AU" dirty="0"/>
          </a:p>
        </p:txBody>
      </p:sp>
      <p:sp>
        <p:nvSpPr>
          <p:cNvPr id="285700" name="AutoShape 4"/>
          <p:cNvSpPr>
            <a:spLocks/>
          </p:cNvSpPr>
          <p:nvPr/>
        </p:nvSpPr>
        <p:spPr bwMode="auto">
          <a:xfrm>
            <a:off x="4276725" y="219392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6260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dirty="0"/>
              <a:t>normalized</a:t>
            </a:r>
            <a:endParaRPr lang="en-AU" dirty="0"/>
          </a:p>
        </p:txBody>
      </p:sp>
      <p:sp>
        <p:nvSpPr>
          <p:cNvPr id="285701" name="AutoShape 5"/>
          <p:cNvSpPr>
            <a:spLocks/>
          </p:cNvSpPr>
          <p:nvPr/>
        </p:nvSpPr>
        <p:spPr bwMode="auto">
          <a:xfrm>
            <a:off x="4708525" y="284321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13753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/>
              <a:t>not normalized</a:t>
            </a:r>
            <a:endParaRPr lang="en-AU"/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3048000" y="3060700"/>
            <a:ext cx="1589088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§3.5 Floating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Pages>47</Pages>
  <Words>2424</Words>
  <Application>Microsoft Office PowerPoint</Application>
  <PresentationFormat>Letter Paper (8.5x11 in)</PresentationFormat>
  <Paragraphs>520</Paragraphs>
  <Slides>38</Slides>
  <Notes>36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mjicse431</vt:lpstr>
      <vt:lpstr>Equation</vt:lpstr>
      <vt:lpstr>Chapter 3</vt:lpstr>
      <vt:lpstr>So far….</vt:lpstr>
      <vt:lpstr>Division</vt:lpstr>
      <vt:lpstr>Division Hardware</vt:lpstr>
      <vt:lpstr>Optimized Divider</vt:lpstr>
      <vt:lpstr>Faster Division</vt:lpstr>
      <vt:lpstr>MIPS Division</vt:lpstr>
      <vt:lpstr>MIPS Division</vt:lpstr>
      <vt:lpstr>Floating Point</vt:lpstr>
      <vt:lpstr>Floating 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 – Example 1</vt:lpstr>
      <vt:lpstr>Floating-Point Addition – Example 2</vt:lpstr>
      <vt:lpstr>FP Adder Hardware</vt:lpstr>
      <vt:lpstr>FP Adder Hardware</vt:lpstr>
      <vt:lpstr>Next time</vt:lpstr>
      <vt:lpstr>Floating-Point Multiplication</vt:lpstr>
      <vt:lpstr>Floating-Point Multiplication</vt:lpstr>
      <vt:lpstr>FP Arithmetic Hardware</vt:lpstr>
      <vt:lpstr>FP Instructions in MIPS</vt:lpstr>
      <vt:lpstr>FP Instructions in MIPS</vt:lpstr>
      <vt:lpstr>FP Example: °F to °C</vt:lpstr>
      <vt:lpstr>Interpretation of Data</vt:lpstr>
      <vt:lpstr>Who Cares About FP Accuracy?</vt:lpstr>
      <vt:lpstr>Concluding Remarks</vt:lpstr>
      <vt:lpstr>Next Time…</vt:lpstr>
      <vt:lpstr>FP Example: Array Multiplication</vt:lpstr>
      <vt:lpstr>FP Example: Array Multiplication</vt:lpstr>
      <vt:lpstr>FP Example: Array Multiplication</vt:lpstr>
      <vt:lpstr>Accurate Arithmetic</vt:lpstr>
      <vt:lpstr>Right Shift and Division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subject>Lecture 01</dc:subject>
  <dc:creator>Janie Irwin</dc:creator>
  <cp:keywords/>
  <dc:description/>
  <cp:lastModifiedBy>Stark Campus</cp:lastModifiedBy>
  <cp:revision>449</cp:revision>
  <cp:lastPrinted>1997-08-27T08:28:34Z</cp:lastPrinted>
  <dcterms:created xsi:type="dcterms:W3CDTF">1997-08-19T16:58:46Z</dcterms:created>
  <dcterms:modified xsi:type="dcterms:W3CDTF">2013-02-21T03:35:46Z</dcterms:modified>
</cp:coreProperties>
</file>