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C0E-BF9B-4398-A573-9F7EF64000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9CA1B5-3188-4360-A968-355BA6806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C7FA13-F8CF-493A-95EA-7EFE65574303}"/>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5" name="Footer Placeholder 4">
            <a:extLst>
              <a:ext uri="{FF2B5EF4-FFF2-40B4-BE49-F238E27FC236}">
                <a16:creationId xmlns:a16="http://schemas.microsoft.com/office/drawing/2014/main" id="{F840265C-ED04-4F29-83D6-2833A47AD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1E2D7-C661-4EA9-9BFA-6B88DE03E7D6}"/>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74398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E1D0-2CC7-4C27-97BD-9F61C36704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F1644-E86B-4B1C-9CE9-B39A5E6D46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4B157-F2B6-419D-AAFB-FB5595D3250F}"/>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5" name="Footer Placeholder 4">
            <a:extLst>
              <a:ext uri="{FF2B5EF4-FFF2-40B4-BE49-F238E27FC236}">
                <a16:creationId xmlns:a16="http://schemas.microsoft.com/office/drawing/2014/main" id="{0FEB9D5A-93B1-4039-AEE4-84BA011E2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75712-D4D3-4615-87FB-D6A66E00050B}"/>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237083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CC89B-F681-4289-A42A-D0C0A800B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599655-FE16-4D51-95E2-2345151D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B306E-D61C-43A1-81D4-CF4D8CB5604A}"/>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5" name="Footer Placeholder 4">
            <a:extLst>
              <a:ext uri="{FF2B5EF4-FFF2-40B4-BE49-F238E27FC236}">
                <a16:creationId xmlns:a16="http://schemas.microsoft.com/office/drawing/2014/main" id="{38CD89C1-8CFF-4A19-A28C-AAA97D28B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E2E6E-8D47-414F-A116-1D041F47AC91}"/>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208639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6692-7AA8-4CC7-9271-C072F3C41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7615E-E31C-4159-9786-3E45F835C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A925E-22E8-4B84-A1FE-763677C331BB}"/>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5" name="Footer Placeholder 4">
            <a:extLst>
              <a:ext uri="{FF2B5EF4-FFF2-40B4-BE49-F238E27FC236}">
                <a16:creationId xmlns:a16="http://schemas.microsoft.com/office/drawing/2014/main" id="{00A4DF1A-7C03-4926-BC17-4ED51A360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8D76A-D370-4B78-99C0-D5E3CF2C3921}"/>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401847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D08F-0CEE-4302-BF8F-2BAAC98AA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C685A-AFE9-49CC-A88E-2597F2AEB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24ABAF-8923-4227-9B80-2F8893D6EDAF}"/>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5" name="Footer Placeholder 4">
            <a:extLst>
              <a:ext uri="{FF2B5EF4-FFF2-40B4-BE49-F238E27FC236}">
                <a16:creationId xmlns:a16="http://schemas.microsoft.com/office/drawing/2014/main" id="{A3C0CDB1-B2C2-46DB-A924-8CD477D55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0BB45-4F5C-4E14-B3A6-929023642233}"/>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165732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54AB-DBEA-4554-BDA2-CAC92F94F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8373C-634F-4213-9FDD-09039340A5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F114E3-5CBC-496E-8C0E-3AF3B2C38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5CE08-CF1F-461F-952F-1D572AD10A61}"/>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6" name="Footer Placeholder 5">
            <a:extLst>
              <a:ext uri="{FF2B5EF4-FFF2-40B4-BE49-F238E27FC236}">
                <a16:creationId xmlns:a16="http://schemas.microsoft.com/office/drawing/2014/main" id="{6ADA2FA6-6903-47A3-B108-A5FA7233F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F2648-0879-4D97-B275-E404F06B15D6}"/>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392737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ECB3-B7E8-4F72-AFBD-E30512C3D4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2E0AFE-5606-4C35-99F5-5E13C911E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68BFD-FEB2-44DE-8327-0477E7B97C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7171E8-B08D-43B5-B3AB-4424C0A13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4A2FC2-4039-46B4-9005-AB770D515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AE283D-D79A-4B97-BA2D-AC28CEF974A8}"/>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8" name="Footer Placeholder 7">
            <a:extLst>
              <a:ext uri="{FF2B5EF4-FFF2-40B4-BE49-F238E27FC236}">
                <a16:creationId xmlns:a16="http://schemas.microsoft.com/office/drawing/2014/main" id="{604EADC9-2EB4-4047-B6BF-5CD49A85E5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27F88-26A5-42BF-9798-16B6BD8CC67E}"/>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12769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DE36-9CF2-4A5B-BAFA-486E193C1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84562-C489-4CCC-A571-5FA9D829F0BD}"/>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4" name="Footer Placeholder 3">
            <a:extLst>
              <a:ext uri="{FF2B5EF4-FFF2-40B4-BE49-F238E27FC236}">
                <a16:creationId xmlns:a16="http://schemas.microsoft.com/office/drawing/2014/main" id="{9571115D-B5F2-4B7B-984B-F179D54C31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331EF0-AC1F-4C26-81D5-C7B70C8752D7}"/>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140714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60EB5-43E7-4136-992C-97EE9617930D}"/>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3" name="Footer Placeholder 2">
            <a:extLst>
              <a:ext uri="{FF2B5EF4-FFF2-40B4-BE49-F238E27FC236}">
                <a16:creationId xmlns:a16="http://schemas.microsoft.com/office/drawing/2014/main" id="{1E0DC21C-A5F3-4004-8DF9-9B9B14F6E1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797F5A-2AB9-4E94-AC9F-4AAC8FF6F1E0}"/>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385926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EF5A-E92A-4321-9F0F-EAB1667CC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DC22F-44C9-48FC-8E5D-514692D18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AE3F38-F710-4C97-AAAB-A42D99F05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574E6-3629-43AF-A270-0C96FCD46EDF}"/>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6" name="Footer Placeholder 5">
            <a:extLst>
              <a:ext uri="{FF2B5EF4-FFF2-40B4-BE49-F238E27FC236}">
                <a16:creationId xmlns:a16="http://schemas.microsoft.com/office/drawing/2014/main" id="{E530B78F-E551-4774-AF25-2BFC67BC4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0CBFE-C233-4590-9101-79D598CF3924}"/>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173812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57DE-E8D9-4213-A69E-6F2E756D4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1D0227-D5D9-414E-A71B-2AB096C43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00CB05-0444-4345-BC4E-9BE69E966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AA8C0-CAFB-47C7-8394-8FC4F532CCB1}"/>
              </a:ext>
            </a:extLst>
          </p:cNvPr>
          <p:cNvSpPr>
            <a:spLocks noGrp="1"/>
          </p:cNvSpPr>
          <p:nvPr>
            <p:ph type="dt" sz="half" idx="10"/>
          </p:nvPr>
        </p:nvSpPr>
        <p:spPr/>
        <p:txBody>
          <a:bodyPr/>
          <a:lstStyle/>
          <a:p>
            <a:fld id="{62CC583C-E0BC-457D-9D3E-4B78296E583C}" type="datetimeFigureOut">
              <a:rPr lang="en-US" smtClean="0"/>
              <a:t>4/25/2022</a:t>
            </a:fld>
            <a:endParaRPr lang="en-US"/>
          </a:p>
        </p:txBody>
      </p:sp>
      <p:sp>
        <p:nvSpPr>
          <p:cNvPr id="6" name="Footer Placeholder 5">
            <a:extLst>
              <a:ext uri="{FF2B5EF4-FFF2-40B4-BE49-F238E27FC236}">
                <a16:creationId xmlns:a16="http://schemas.microsoft.com/office/drawing/2014/main" id="{EAEF4AE5-9FCB-425A-A412-6279ACB13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C9935E-B970-4E36-B6B9-82439DADC54D}"/>
              </a:ext>
            </a:extLst>
          </p:cNvPr>
          <p:cNvSpPr>
            <a:spLocks noGrp="1"/>
          </p:cNvSpPr>
          <p:nvPr>
            <p:ph type="sldNum" sz="quarter" idx="12"/>
          </p:nvPr>
        </p:nvSpPr>
        <p:spPr/>
        <p:txBody>
          <a:bodyPr/>
          <a:lstStyle/>
          <a:p>
            <a:fld id="{0418678E-C234-4345-BBC9-63250CB629A5}" type="slidenum">
              <a:rPr lang="en-US" smtClean="0"/>
              <a:t>‹#›</a:t>
            </a:fld>
            <a:endParaRPr lang="en-US"/>
          </a:p>
        </p:txBody>
      </p:sp>
    </p:spTree>
    <p:extLst>
      <p:ext uri="{BB962C8B-B14F-4D97-AF65-F5344CB8AC3E}">
        <p14:creationId xmlns:p14="http://schemas.microsoft.com/office/powerpoint/2010/main" val="66916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880E6-4A2F-4A78-8C60-344344195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9D2A85-A9CE-424C-B041-A0C70414B2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06D89-7576-43FD-8E67-A94EB507C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C583C-E0BC-457D-9D3E-4B78296E583C}" type="datetimeFigureOut">
              <a:rPr lang="en-US" smtClean="0"/>
              <a:t>4/25/2022</a:t>
            </a:fld>
            <a:endParaRPr lang="en-US"/>
          </a:p>
        </p:txBody>
      </p:sp>
      <p:sp>
        <p:nvSpPr>
          <p:cNvPr id="5" name="Footer Placeholder 4">
            <a:extLst>
              <a:ext uri="{FF2B5EF4-FFF2-40B4-BE49-F238E27FC236}">
                <a16:creationId xmlns:a16="http://schemas.microsoft.com/office/drawing/2014/main" id="{B5A0751D-E8EF-4E9B-8FD1-56091AEB4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F52BD0-B35E-4B50-98B5-565663392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8678E-C234-4345-BBC9-63250CB629A5}" type="slidenum">
              <a:rPr lang="en-US" smtClean="0"/>
              <a:t>‹#›</a:t>
            </a:fld>
            <a:endParaRPr lang="en-US"/>
          </a:p>
        </p:txBody>
      </p:sp>
    </p:spTree>
    <p:extLst>
      <p:ext uri="{BB962C8B-B14F-4D97-AF65-F5344CB8AC3E}">
        <p14:creationId xmlns:p14="http://schemas.microsoft.com/office/powerpoint/2010/main" val="12529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academic.oup.com/milmed/article/185/9-10/e1461/5805225"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hyperlink" Target="https://www.hl7.org/fhir/diagnosticrepor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58DC748-8074-4AD0-BB18-B71C6DBC582E}"/>
              </a:ext>
            </a:extLst>
          </p:cNvPr>
          <p:cNvGrpSpPr/>
          <p:nvPr/>
        </p:nvGrpSpPr>
        <p:grpSpPr>
          <a:xfrm>
            <a:off x="1" y="1833211"/>
            <a:ext cx="12192000" cy="5024789"/>
            <a:chOff x="0" y="0"/>
            <a:chExt cx="6869662" cy="7225003"/>
          </a:xfrm>
        </p:grpSpPr>
        <p:pic>
          <p:nvPicPr>
            <p:cNvPr id="5" name="Picture 4" descr="Air Force Expands Basic Military Training to Create &amp;#39;Lethal&amp;#39; Next  Generation | Military.com">
              <a:extLst>
                <a:ext uri="{FF2B5EF4-FFF2-40B4-BE49-F238E27FC236}">
                  <a16:creationId xmlns:a16="http://schemas.microsoft.com/office/drawing/2014/main" id="{AB87806A-B053-47C8-8798-A2576200FE1A}"/>
                </a:ext>
              </a:extLst>
            </p:cNvPr>
            <p:cNvPicPr>
              <a:picLocks noChangeAspect="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2485622" y="0"/>
              <a:ext cx="4384040" cy="2781300"/>
            </a:xfrm>
            <a:prstGeom prst="rect">
              <a:avLst/>
            </a:prstGeom>
            <a:ln>
              <a:noFill/>
            </a:ln>
            <a:effectLst>
              <a:softEdge rad="112500"/>
            </a:effectLst>
          </p:spPr>
        </p:pic>
        <p:pic>
          <p:nvPicPr>
            <p:cNvPr id="6" name="Picture 5" descr="Army Basic Training Timeline at a Glance | Military.com">
              <a:extLst>
                <a:ext uri="{FF2B5EF4-FFF2-40B4-BE49-F238E27FC236}">
                  <a16:creationId xmlns:a16="http://schemas.microsoft.com/office/drawing/2014/main" id="{7E3FF394-F7C8-4F7F-8DC6-8CE090CAACE5}"/>
                </a:ext>
              </a:extLst>
            </p:cNvPr>
            <p:cNvPicPr>
              <a:picLocks noChangeAspect="1"/>
            </p:cNvPicPr>
            <p:nvPr/>
          </p:nvPicPr>
          <p:blipFill>
            <a:blip r:embed="rId3" cstate="print">
              <a:alphaModFix amt="70000"/>
              <a:extLst>
                <a:ext uri="{28A0092B-C50C-407E-A947-70E740481C1C}">
                  <a14:useLocalDpi xmlns:a14="http://schemas.microsoft.com/office/drawing/2010/main" val="0"/>
                </a:ext>
              </a:extLst>
            </a:blip>
            <a:srcRect/>
            <a:stretch>
              <a:fillRect/>
            </a:stretch>
          </p:blipFill>
          <p:spPr bwMode="auto">
            <a:xfrm>
              <a:off x="0" y="4250028"/>
              <a:ext cx="4459605" cy="2974975"/>
            </a:xfrm>
            <a:prstGeom prst="rect">
              <a:avLst/>
            </a:prstGeom>
            <a:ln>
              <a:noFill/>
            </a:ln>
            <a:effectLst>
              <a:softEdge rad="112500"/>
            </a:effectLst>
          </p:spPr>
        </p:pic>
        <p:pic>
          <p:nvPicPr>
            <p:cNvPr id="7" name="Picture 6" descr="42,208 Us Military Stock Photos, Pictures &amp;amp; Royalty-Free Images - iStock">
              <a:extLst>
                <a:ext uri="{FF2B5EF4-FFF2-40B4-BE49-F238E27FC236}">
                  <a16:creationId xmlns:a16="http://schemas.microsoft.com/office/drawing/2014/main" id="{24542BB7-6E3F-4967-A48B-1C8D54926BA9}"/>
                </a:ext>
              </a:extLst>
            </p:cNvPr>
            <p:cNvPicPr>
              <a:picLocks noChangeAspect="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824248" y="1700011"/>
              <a:ext cx="4829810" cy="3283585"/>
            </a:xfrm>
            <a:prstGeom prst="rect">
              <a:avLst/>
            </a:prstGeom>
            <a:ln>
              <a:noFill/>
            </a:ln>
            <a:effectLst>
              <a:softEdge rad="112500"/>
            </a:effectLst>
          </p:spPr>
        </p:pic>
      </p:grpSp>
      <p:sp>
        <p:nvSpPr>
          <p:cNvPr id="9" name="TextBox 8">
            <a:extLst>
              <a:ext uri="{FF2B5EF4-FFF2-40B4-BE49-F238E27FC236}">
                <a16:creationId xmlns:a16="http://schemas.microsoft.com/office/drawing/2014/main" id="{53820D08-C3CB-4B77-9DF2-DB038815358A}"/>
              </a:ext>
            </a:extLst>
          </p:cNvPr>
          <p:cNvSpPr txBox="1"/>
          <p:nvPr/>
        </p:nvSpPr>
        <p:spPr>
          <a:xfrm>
            <a:off x="0" y="-105781"/>
            <a:ext cx="12192000" cy="1938992"/>
          </a:xfrm>
          <a:prstGeom prst="rect">
            <a:avLst/>
          </a:prstGeom>
          <a:noFill/>
        </p:spPr>
        <p:txBody>
          <a:bodyPr wrap="square">
            <a:spAutoFit/>
          </a:bodyPr>
          <a:lstStyle/>
          <a:p>
            <a:pPr algn="ctr"/>
            <a:r>
              <a:rPr lang="en-US" sz="4000" b="1" kern="1200" dirty="0">
                <a:solidFill>
                  <a:srgbClr val="1E2600"/>
                </a:solidFill>
                <a:effectLst/>
                <a:latin typeface="Arial" panose="020B0604020202020204" pitchFamily="34" charset="0"/>
                <a:ea typeface="Times New Roman" panose="02020603050405020304" pitchFamily="18" charset="0"/>
                <a:cs typeface="Arial" panose="020B0604020202020204" pitchFamily="34" charset="0"/>
              </a:rPr>
              <a:t>Implementing a System to Improve Military Force Readiness and Decrease Disease Non-Battle Injury through FHIR/API/App System:</a:t>
            </a:r>
            <a:endParaRPr lang="en-US" sz="4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DCF7B20-07B6-432C-99E9-A5F576095C59}"/>
              </a:ext>
            </a:extLst>
          </p:cNvPr>
          <p:cNvSpPr txBox="1"/>
          <p:nvPr/>
        </p:nvSpPr>
        <p:spPr>
          <a:xfrm>
            <a:off x="10403541" y="6009954"/>
            <a:ext cx="1788459" cy="707886"/>
          </a:xfrm>
          <a:prstGeom prst="rect">
            <a:avLst/>
          </a:prstGeom>
          <a:noFill/>
        </p:spPr>
        <p:txBody>
          <a:bodyPr wrap="square" rtlCol="0">
            <a:spAutoFit/>
          </a:bodyPr>
          <a:lstStyle/>
          <a:p>
            <a:r>
              <a:rPr lang="en-US" sz="2000" dirty="0">
                <a:latin typeface="Arabic Typesetting" panose="03020402040406030203" pitchFamily="66" charset="-78"/>
                <a:cs typeface="Arabic Typesetting" panose="03020402040406030203" pitchFamily="66" charset="-78"/>
              </a:rPr>
              <a:t>By:</a:t>
            </a:r>
          </a:p>
          <a:p>
            <a:r>
              <a:rPr lang="en-US" sz="2000" dirty="0">
                <a:latin typeface="Arabic Typesetting" panose="03020402040406030203" pitchFamily="66" charset="-78"/>
                <a:cs typeface="Arabic Typesetting" panose="03020402040406030203" pitchFamily="66" charset="-78"/>
              </a:rPr>
              <a:t>Kurt McCarthy</a:t>
            </a:r>
          </a:p>
        </p:txBody>
      </p:sp>
    </p:spTree>
    <p:extLst>
      <p:ext uri="{BB962C8B-B14F-4D97-AF65-F5344CB8AC3E}">
        <p14:creationId xmlns:p14="http://schemas.microsoft.com/office/powerpoint/2010/main" val="422545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8568-63D4-4216-AC6A-239042CF8E66}"/>
              </a:ext>
            </a:extLst>
          </p:cNvPr>
          <p:cNvSpPr>
            <a:spLocks noGrp="1"/>
          </p:cNvSpPr>
          <p:nvPr>
            <p:ph type="title"/>
          </p:nvPr>
        </p:nvSpPr>
        <p:spPr>
          <a:xfrm>
            <a:off x="0" y="18255"/>
            <a:ext cx="12192000" cy="1325563"/>
          </a:xfrm>
        </p:spPr>
        <p:txBody>
          <a:bodyPr>
            <a:normAutofit/>
          </a:bodyPr>
          <a:lstStyle/>
          <a:p>
            <a:pPr algn="ctr"/>
            <a:r>
              <a:rPr lang="en-US" sz="4000" b="1" dirty="0">
                <a:latin typeface="Arial" panose="020B0604020202020204" pitchFamily="34" charset="0"/>
                <a:cs typeface="Arial" panose="020B0604020202020204" pitchFamily="34" charset="0"/>
              </a:rPr>
              <a:t>Example of how ML &amp; AI Working (FHIR)</a:t>
            </a:r>
          </a:p>
        </p:txBody>
      </p:sp>
      <p:sp>
        <p:nvSpPr>
          <p:cNvPr id="4" name="TextBox 3">
            <a:extLst>
              <a:ext uri="{FF2B5EF4-FFF2-40B4-BE49-F238E27FC236}">
                <a16:creationId xmlns:a16="http://schemas.microsoft.com/office/drawing/2014/main" id="{2A60733A-6929-4997-A7D7-2FC0A4A390C1}"/>
              </a:ext>
            </a:extLst>
          </p:cNvPr>
          <p:cNvSpPr txBox="1"/>
          <p:nvPr/>
        </p:nvSpPr>
        <p:spPr>
          <a:xfrm>
            <a:off x="1089212" y="1828800"/>
            <a:ext cx="10515600"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AI and ML coded to recognize specific key words will then document those key words into data streams. </a:t>
            </a:r>
          </a:p>
          <a:p>
            <a:pPr marL="285750" indent="-285750">
              <a:buFont typeface="Arial" panose="020B0604020202020204" pitchFamily="34" charset="0"/>
              <a:buChar char="•"/>
            </a:pPr>
            <a:endPar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For example, if a report reads, “service member fractured left tibia bone at Fort Benning, GA, running on hard concreate surface during physical training”. </a:t>
            </a:r>
          </a:p>
          <a:p>
            <a:pPr marL="285750" indent="-285750">
              <a:buFont typeface="Arial" panose="020B0604020202020204" pitchFamily="34" charset="0"/>
              <a:buChar char="•"/>
            </a:pPr>
            <a:endPar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analytical application using ML would recognize an injury of the tibia due to running on concreate (solid surface). </a:t>
            </a:r>
          </a:p>
          <a:p>
            <a:pPr marL="285750" indent="-285750">
              <a:buFont typeface="Arial" panose="020B0604020202020204" pitchFamily="34" charset="0"/>
              <a:buChar char="•"/>
            </a:pPr>
            <a:endPar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would indicate that the unit may want to conduct minimal impact exercises or invest in better running surfaces to prevent an influx of musculoskeletal injuries. </a:t>
            </a:r>
            <a:endParaRPr lang="en-US" sz="1800" dirty="0">
              <a:solidFill>
                <a:srgbClr val="4B5320"/>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4123314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C007-6F90-4295-A33B-E8F9AEA6E292}"/>
              </a:ext>
            </a:extLst>
          </p:cNvPr>
          <p:cNvSpPr>
            <a:spLocks noGrp="1"/>
          </p:cNvSpPr>
          <p:nvPr>
            <p:ph type="title"/>
          </p:nvPr>
        </p:nvSpPr>
        <p:spPr>
          <a:xfrm>
            <a:off x="675205" y="2766218"/>
            <a:ext cx="10515600" cy="1325563"/>
          </a:xfrm>
        </p:spPr>
        <p:txBody>
          <a:bodyPr>
            <a:normAutofit fontScale="90000"/>
          </a:bodyPr>
          <a:lstStyle/>
          <a:p>
            <a:pPr algn="ctr"/>
            <a:r>
              <a:rPr lang="en-US" b="1" dirty="0">
                <a:latin typeface="Arial" panose="020B0604020202020204" pitchFamily="34" charset="0"/>
                <a:cs typeface="Arial" panose="020B0604020202020204" pitchFamily="34" charset="0"/>
              </a:rPr>
              <a:t>The End</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Thank You! </a:t>
            </a:r>
          </a:p>
        </p:txBody>
      </p:sp>
    </p:spTree>
    <p:extLst>
      <p:ext uri="{BB962C8B-B14F-4D97-AF65-F5344CB8AC3E}">
        <p14:creationId xmlns:p14="http://schemas.microsoft.com/office/powerpoint/2010/main" val="29081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1C5FE2-7BB5-4CA8-ADB2-809CCAC5D5B7}"/>
              </a:ext>
            </a:extLst>
          </p:cNvPr>
          <p:cNvSpPr>
            <a:spLocks noGrp="1"/>
          </p:cNvSpPr>
          <p:nvPr>
            <p:ph type="title"/>
          </p:nvPr>
        </p:nvSpPr>
        <p:spPr>
          <a:xfrm>
            <a:off x="0" y="0"/>
            <a:ext cx="12192000" cy="1325563"/>
          </a:xfrm>
        </p:spPr>
        <p:txBody>
          <a:bodyPr>
            <a:normAutofit/>
          </a:bodyPr>
          <a:lstStyle/>
          <a:p>
            <a:pPr algn="ctr"/>
            <a:r>
              <a:rPr lang="en-US" sz="4000" b="1" dirty="0">
                <a:latin typeface="Arial" panose="020B0604020202020204" pitchFamily="34" charset="0"/>
                <a:cs typeface="Arial" panose="020B0604020202020204" pitchFamily="34" charset="0"/>
              </a:rPr>
              <a:t>The Current Problem: Disease Non-Battle Injury</a:t>
            </a:r>
          </a:p>
        </p:txBody>
      </p:sp>
      <p:sp>
        <p:nvSpPr>
          <p:cNvPr id="6" name="TextBox 5">
            <a:extLst>
              <a:ext uri="{FF2B5EF4-FFF2-40B4-BE49-F238E27FC236}">
                <a16:creationId xmlns:a16="http://schemas.microsoft.com/office/drawing/2014/main" id="{4D374CBD-4DC4-46BA-9A89-8630688F8E57}"/>
              </a:ext>
            </a:extLst>
          </p:cNvPr>
          <p:cNvSpPr txBox="1"/>
          <p:nvPr/>
        </p:nvSpPr>
        <p:spPr>
          <a:xfrm>
            <a:off x="645459" y="1043175"/>
            <a:ext cx="11546541" cy="3416320"/>
          </a:xfrm>
          <a:prstGeom prst="rect">
            <a:avLst/>
          </a:prstGeom>
          <a:noFill/>
        </p:spPr>
        <p:txBody>
          <a:bodyPr wrap="square" rtlCol="0">
            <a:spAutoFit/>
          </a:bodyPr>
          <a:lstStyle/>
          <a:p>
            <a:endParaRPr lang="en-US" dirty="0">
              <a:latin typeface="Arial" panose="020B0604020202020204" pitchFamily="34" charset="0"/>
              <a:ea typeface="Roboto" panose="02000000000000000000" pitchFamily="2" charset="0"/>
              <a:cs typeface="Arial" panose="020B0604020202020204" pitchFamily="34" charset="0"/>
            </a:endParaRPr>
          </a:p>
          <a:p>
            <a:pPr marL="285750" indent="-285750">
              <a:buFont typeface="Arial" panose="020B0604020202020204" pitchFamily="34" charset="0"/>
              <a:buChar char="•"/>
            </a:pPr>
            <a:r>
              <a:rPr lang="en-US" sz="1800" dirty="0">
                <a:effectLst/>
                <a:latin typeface="Arial" panose="020B0604020202020204" pitchFamily="34" charset="0"/>
                <a:ea typeface="Roboto" panose="02000000000000000000" pitchFamily="2" charset="0"/>
                <a:cs typeface="Arial" panose="020B0604020202020204" pitchFamily="34" charset="0"/>
              </a:rPr>
              <a:t>Currently, the United States military has participated in multiple oppositions to combat the Global War on Terror (GWOT), to make things more intricate, geopolitics have become very abrasive between the U.S, NATO, Russia, and Chinese forces.</a:t>
            </a:r>
          </a:p>
          <a:p>
            <a:pPr marL="285750" indent="-285750">
              <a:buFont typeface="Arial" panose="020B0604020202020204" pitchFamily="34" charset="0"/>
              <a:buChar char="•"/>
            </a:pPr>
            <a:endParaRPr lang="en-US" sz="1800" dirty="0">
              <a:effectLst/>
              <a:latin typeface="Arial" panose="020B0604020202020204" pitchFamily="34" charset="0"/>
              <a:ea typeface="Roboto" panose="02000000000000000000" pitchFamily="2" charset="0"/>
              <a:cs typeface="Arial" panose="020B0604020202020204" pitchFamily="34" charset="0"/>
            </a:endParaRPr>
          </a:p>
          <a:p>
            <a:pPr marL="285750" indent="-285750">
              <a:buFont typeface="Arial" panose="020B0604020202020204" pitchFamily="34" charset="0"/>
              <a:buChar char="•"/>
            </a:pPr>
            <a:r>
              <a:rPr lang="en-US" sz="1800" dirty="0">
                <a:effectLst/>
                <a:latin typeface="Arial" panose="020B0604020202020204" pitchFamily="34" charset="0"/>
                <a:ea typeface="Roboto" panose="02000000000000000000" pitchFamily="2" charset="0"/>
                <a:cs typeface="Arial" panose="020B0604020202020204" pitchFamily="34" charset="0"/>
              </a:rPr>
              <a:t>This means that there will be a direct correlation to an influx of service members ending up with disability in the future.</a:t>
            </a:r>
          </a:p>
          <a:p>
            <a:pPr marL="285750" indent="-285750">
              <a:buFont typeface="Arial" panose="020B0604020202020204" pitchFamily="34" charset="0"/>
              <a:buChar char="•"/>
            </a:pPr>
            <a:endParaRPr lang="en-US" sz="1800" dirty="0">
              <a:effectLst/>
              <a:latin typeface="Arial" panose="020B0604020202020204" pitchFamily="34" charset="0"/>
              <a:ea typeface="Roboto" panose="02000000000000000000" pitchFamily="2" charset="0"/>
              <a:cs typeface="Arial" panose="020B0604020202020204" pitchFamily="34" charset="0"/>
            </a:endParaRPr>
          </a:p>
          <a:p>
            <a:pPr marL="285750" indent="-285750">
              <a:buFont typeface="Arial" panose="020B0604020202020204" pitchFamily="34" charset="0"/>
              <a:buChar char="•"/>
            </a:pPr>
            <a:r>
              <a:rPr lang="en-US" sz="1800" dirty="0">
                <a:effectLst/>
                <a:latin typeface="Arial" panose="020B0604020202020204" pitchFamily="34" charset="0"/>
                <a:ea typeface="Roboto" panose="02000000000000000000" pitchFamily="2" charset="0"/>
                <a:cs typeface="Arial" panose="020B0604020202020204" pitchFamily="34" charset="0"/>
              </a:rPr>
              <a:t>However, the statistic remains that only a small percentage of service members see combat. </a:t>
            </a:r>
          </a:p>
          <a:p>
            <a:pPr marL="285750" indent="-285750">
              <a:buFont typeface="Arial" panose="020B0604020202020204" pitchFamily="34" charset="0"/>
              <a:buChar char="•"/>
            </a:pPr>
            <a:endParaRPr lang="en-US" dirty="0">
              <a:latin typeface="Arial" panose="020B0604020202020204" pitchFamily="34" charset="0"/>
              <a:ea typeface="Roboto" panose="02000000000000000000" pitchFamily="2" charset="0"/>
              <a:cs typeface="Arial" panose="020B0604020202020204" pitchFamily="34" charset="0"/>
            </a:endParaRPr>
          </a:p>
          <a:p>
            <a:pPr marL="285750" indent="-285750">
              <a:buFont typeface="Arial" panose="020B0604020202020204" pitchFamily="34" charset="0"/>
              <a:buChar char="•"/>
            </a:pPr>
            <a:r>
              <a:rPr lang="en-US" sz="1800" dirty="0">
                <a:effectLst/>
                <a:latin typeface="Arial" panose="020B0604020202020204" pitchFamily="34" charset="0"/>
                <a:ea typeface="Roboto" panose="02000000000000000000" pitchFamily="2" charset="0"/>
                <a:cs typeface="Arial" panose="020B0604020202020204" pitchFamily="34" charset="0"/>
              </a:rPr>
              <a:t>Therefore, there must be other independent variables that are causing the large percentage of Disease Non-Battle Injurie</a:t>
            </a:r>
            <a:r>
              <a:rPr lang="en-US" sz="1800" b="1" i="1" dirty="0">
                <a:effectLst/>
                <a:latin typeface="Arial" panose="020B0604020202020204" pitchFamily="34" charset="0"/>
                <a:ea typeface="Roboto" panose="02000000000000000000" pitchFamily="2" charset="0"/>
                <a:cs typeface="Arial" panose="020B0604020202020204" pitchFamily="34" charset="0"/>
              </a:rPr>
              <a:t> </a:t>
            </a:r>
            <a:r>
              <a:rPr lang="en-US" sz="1800" dirty="0">
                <a:effectLst/>
                <a:latin typeface="Arial" panose="020B0604020202020204" pitchFamily="34" charset="0"/>
                <a:ea typeface="Roboto" panose="02000000000000000000" pitchFamily="2" charset="0"/>
                <a:cs typeface="Arial" panose="020B0604020202020204" pitchFamily="34" charset="0"/>
              </a:rPr>
              <a:t>(DNBI) rates that have been plaguing force medical and mental readiness.</a:t>
            </a:r>
            <a:endParaRPr lang="en-US" dirty="0">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20F060CF-0AA2-4B51-A8D9-EE50510CED11}"/>
              </a:ext>
            </a:extLst>
          </p:cNvPr>
          <p:cNvSpPr>
            <a:spLocks noChangeArrowheads="1"/>
          </p:cNvSpPr>
          <p:nvPr/>
        </p:nvSpPr>
        <p:spPr bwMode="auto">
          <a:xfrm>
            <a:off x="3939989" y="478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4099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F765-CC14-431A-BEE9-0551611D9C80}"/>
              </a:ext>
            </a:extLst>
          </p:cNvPr>
          <p:cNvSpPr>
            <a:spLocks noGrp="1"/>
          </p:cNvSpPr>
          <p:nvPr>
            <p:ph type="title"/>
          </p:nvPr>
        </p:nvSpPr>
        <p:spPr>
          <a:xfrm>
            <a:off x="0" y="0"/>
            <a:ext cx="12192000" cy="1325563"/>
          </a:xfrm>
        </p:spPr>
        <p:txBody>
          <a:bodyPr>
            <a:normAutofit/>
          </a:bodyPr>
          <a:lstStyle/>
          <a:p>
            <a:pPr algn="ctr"/>
            <a:r>
              <a:rPr lang="en-US" sz="4000" b="1" dirty="0">
                <a:latin typeface="Arial" panose="020B0604020202020204" pitchFamily="34" charset="0"/>
                <a:cs typeface="Arial" panose="020B0604020202020204" pitchFamily="34" charset="0"/>
              </a:rPr>
              <a:t>Disease Non-Battle Injury  Study 2020</a:t>
            </a:r>
          </a:p>
        </p:txBody>
      </p:sp>
      <p:sp>
        <p:nvSpPr>
          <p:cNvPr id="4" name="Rectangle 2">
            <a:extLst>
              <a:ext uri="{FF2B5EF4-FFF2-40B4-BE49-F238E27FC236}">
                <a16:creationId xmlns:a16="http://schemas.microsoft.com/office/drawing/2014/main" id="{1891A803-DECE-4A4D-82BE-E38CF12700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2A1295EA-F197-4E86-942B-CD733EABA322}"/>
              </a:ext>
            </a:extLst>
          </p:cNvPr>
          <p:cNvGraphicFramePr>
            <a:graphicFrameLocks noChangeAspect="1"/>
          </p:cNvGraphicFramePr>
          <p:nvPr>
            <p:extLst>
              <p:ext uri="{D42A27DB-BD31-4B8C-83A1-F6EECF244321}">
                <p14:modId xmlns:p14="http://schemas.microsoft.com/office/powerpoint/2010/main" val="879745795"/>
              </p:ext>
            </p:extLst>
          </p:nvPr>
        </p:nvGraphicFramePr>
        <p:xfrm>
          <a:off x="1586754" y="1018167"/>
          <a:ext cx="9386046" cy="2948716"/>
        </p:xfrm>
        <a:graphic>
          <a:graphicData uri="http://schemas.openxmlformats.org/presentationml/2006/ole">
            <mc:AlternateContent xmlns:mc="http://schemas.openxmlformats.org/markup-compatibility/2006">
              <mc:Choice xmlns:v="urn:schemas-microsoft-com:vml" Requires="v">
                <p:oleObj spid="_x0000_s2051" name="Bitmap Image" r:id="rId3" imgW="6047619" imgH="3010320" progId="Paint.Picture">
                  <p:embed/>
                </p:oleObj>
              </mc:Choice>
              <mc:Fallback>
                <p:oleObj name="Bitmap Image" r:id="rId3" imgW="6047619" imgH="3010320"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754" y="1018167"/>
                        <a:ext cx="9386046" cy="2948716"/>
                      </a:xfrm>
                      <a:prstGeom prst="rect">
                        <a:avLst/>
                      </a:prstGeom>
                      <a:noFill/>
                    </p:spPr>
                  </p:pic>
                </p:oleObj>
              </mc:Fallback>
            </mc:AlternateContent>
          </a:graphicData>
        </a:graphic>
      </p:graphicFrame>
      <p:pic>
        <p:nvPicPr>
          <p:cNvPr id="6" name="図 1046" descr="Graphical user interface&#10;&#10;Description automatically generated">
            <a:extLst>
              <a:ext uri="{FF2B5EF4-FFF2-40B4-BE49-F238E27FC236}">
                <a16:creationId xmlns:a16="http://schemas.microsoft.com/office/drawing/2014/main" id="{107E19A0-0808-4663-8BD6-B2095C909D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9446" y="3778625"/>
            <a:ext cx="8305799" cy="2595281"/>
          </a:xfrm>
          <a:prstGeom prst="rect">
            <a:avLst/>
          </a:prstGeom>
        </p:spPr>
      </p:pic>
      <p:sp>
        <p:nvSpPr>
          <p:cNvPr id="7" name="TextBox 6">
            <a:extLst>
              <a:ext uri="{FF2B5EF4-FFF2-40B4-BE49-F238E27FC236}">
                <a16:creationId xmlns:a16="http://schemas.microsoft.com/office/drawing/2014/main" id="{396BDA8B-8D67-4906-9228-0C90D760EE66}"/>
              </a:ext>
            </a:extLst>
          </p:cNvPr>
          <p:cNvSpPr txBox="1"/>
          <p:nvPr/>
        </p:nvSpPr>
        <p:spPr>
          <a:xfrm>
            <a:off x="3697941" y="6487180"/>
            <a:ext cx="9681882" cy="246221"/>
          </a:xfrm>
          <a:prstGeom prst="rect">
            <a:avLst/>
          </a:prstGeom>
          <a:noFill/>
        </p:spPr>
        <p:txBody>
          <a:bodyPr wrap="square" rtlCol="0">
            <a:spAutoFit/>
          </a:bodyPr>
          <a:lstStyle/>
          <a:p>
            <a:r>
              <a:rPr lang="en-US" sz="1000" u="sng" dirty="0">
                <a:solidFill>
                  <a:srgbClr val="4B5320"/>
                </a:solidFill>
                <a:effectLst/>
                <a:latin typeface="Calibri" panose="020F0502020204030204" pitchFamily="34" charset="0"/>
                <a:ea typeface="Times New Roman" panose="02020603050405020304" pitchFamily="18" charset="0"/>
                <a:cs typeface="Times New Roman" panose="02020603050405020304" pitchFamily="18" charset="0"/>
                <a:hlinkClick r:id="rId6"/>
              </a:rPr>
              <a:t>Musculoskeletal Injuries and United States Army Readiness Part I: Overview of Injuries and their Strategic Impact | Military Medicine | Oxford Academic (oup.com)</a:t>
            </a:r>
            <a:endParaRPr lang="en-US" sz="1000" dirty="0"/>
          </a:p>
        </p:txBody>
      </p:sp>
    </p:spTree>
    <p:extLst>
      <p:ext uri="{BB962C8B-B14F-4D97-AF65-F5344CB8AC3E}">
        <p14:creationId xmlns:p14="http://schemas.microsoft.com/office/powerpoint/2010/main" val="69813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5267-F714-4935-AA33-1CDBE255E90A}"/>
              </a:ext>
            </a:extLst>
          </p:cNvPr>
          <p:cNvSpPr>
            <a:spLocks noGrp="1"/>
          </p:cNvSpPr>
          <p:nvPr>
            <p:ph type="title"/>
          </p:nvPr>
        </p:nvSpPr>
        <p:spPr>
          <a:xfrm>
            <a:off x="0" y="18255"/>
            <a:ext cx="12192000" cy="1325563"/>
          </a:xfrm>
        </p:spPr>
        <p:txBody>
          <a:bodyPr>
            <a:normAutofit/>
          </a:bodyPr>
          <a:lstStyle/>
          <a:p>
            <a:pPr algn="ctr"/>
            <a:r>
              <a:rPr lang="en-US" sz="4000" b="1" dirty="0">
                <a:latin typeface="Arial" panose="020B0604020202020204" pitchFamily="34" charset="0"/>
                <a:cs typeface="Arial" panose="020B0604020202020204" pitchFamily="34" charset="0"/>
              </a:rPr>
              <a:t>The Systems at Play</a:t>
            </a:r>
          </a:p>
        </p:txBody>
      </p:sp>
      <p:sp>
        <p:nvSpPr>
          <p:cNvPr id="3" name="Content Placeholder 2">
            <a:extLst>
              <a:ext uri="{FF2B5EF4-FFF2-40B4-BE49-F238E27FC236}">
                <a16:creationId xmlns:a16="http://schemas.microsoft.com/office/drawing/2014/main" id="{D2D2B008-8E99-4404-A60A-9B44295A2408}"/>
              </a:ext>
            </a:extLst>
          </p:cNvPr>
          <p:cNvSpPr>
            <a:spLocks noGrp="1"/>
          </p:cNvSpPr>
          <p:nvPr>
            <p:ph idx="1"/>
          </p:nvPr>
        </p:nvSpPr>
        <p:spPr>
          <a:xfrm>
            <a:off x="1497106" y="1933201"/>
            <a:ext cx="10515600" cy="4351338"/>
          </a:xfrm>
        </p:spPr>
        <p:txBody>
          <a:bodyPr>
            <a:normAutofit/>
          </a:bodyPr>
          <a:lstStyle/>
          <a:p>
            <a:r>
              <a:rPr lang="en-US" sz="1800" b="1" u="sng" dirty="0" err="1">
                <a:latin typeface="Arial" panose="020B0604020202020204" pitchFamily="34" charset="0"/>
                <a:cs typeface="Arial" panose="020B0604020202020204" pitchFamily="34" charset="0"/>
              </a:rPr>
              <a:t>Advana</a:t>
            </a:r>
            <a:r>
              <a:rPr lang="en-US" sz="1800" b="1" u="sng" dirty="0">
                <a:latin typeface="Arial" panose="020B0604020202020204" pitchFamily="34" charset="0"/>
                <a:cs typeface="Arial" panose="020B0604020202020204" pitchFamily="34" charset="0"/>
              </a:rPr>
              <a:t>: </a:t>
            </a:r>
            <a:r>
              <a:rPr lang="en-US" sz="1800" dirty="0">
                <a:latin typeface="Arial" panose="020B0604020202020204" pitchFamily="34" charset="0"/>
                <a:ea typeface="Roboto" panose="02000000000000000000" pitchFamily="2" charset="0"/>
                <a:cs typeface="Arial" panose="020B0604020202020204" pitchFamily="34" charset="0"/>
              </a:rPr>
              <a:t>T</a:t>
            </a:r>
            <a:r>
              <a:rPr lang="en-US" sz="1800" dirty="0">
                <a:effectLst/>
                <a:latin typeface="Arial" panose="020B0604020202020204" pitchFamily="34" charset="0"/>
                <a:ea typeface="Roboto" panose="02000000000000000000" pitchFamily="2" charset="0"/>
                <a:cs typeface="Arial" panose="020B0604020202020204" pitchFamily="34" charset="0"/>
              </a:rPr>
              <a:t>he new advanced data analytics platform created by Booze Allen Hamilton that the Department of Defense (DOD) uses to store data to include health data. </a:t>
            </a:r>
          </a:p>
          <a:p>
            <a:pPr marL="0" indent="0">
              <a:buNone/>
            </a:pPr>
            <a:endParaRPr lang="en-US" sz="1800" dirty="0">
              <a:effectLst/>
              <a:latin typeface="Arial" panose="020B0604020202020204" pitchFamily="34" charset="0"/>
              <a:ea typeface="Roboto" panose="02000000000000000000" pitchFamily="2" charset="0"/>
              <a:cs typeface="Arial" panose="020B0604020202020204" pitchFamily="34" charset="0"/>
            </a:endParaRPr>
          </a:p>
          <a:p>
            <a:r>
              <a:rPr lang="en-US" sz="1800" b="1" u="sng"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MHS GENESIS: </a:t>
            </a:r>
            <a:r>
              <a:rPr lang="en-US" sz="1800"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The new Electronic Health Record (EHR) that stores both veteran and active-duty members health data that is logged. </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840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321D-65C3-4464-90D0-140977B14630}"/>
              </a:ext>
            </a:extLst>
          </p:cNvPr>
          <p:cNvSpPr>
            <a:spLocks noGrp="1"/>
          </p:cNvSpPr>
          <p:nvPr>
            <p:ph type="title"/>
          </p:nvPr>
        </p:nvSpPr>
        <p:spPr>
          <a:xfrm>
            <a:off x="0" y="1"/>
            <a:ext cx="12192000" cy="1690688"/>
          </a:xfrm>
        </p:spPr>
        <p:txBody>
          <a:bodyPr>
            <a:normAutofit/>
          </a:bodyPr>
          <a:lstStyle/>
          <a:p>
            <a:pPr algn="ctr"/>
            <a:r>
              <a:rPr lang="en-US" sz="4000" b="1" dirty="0">
                <a:latin typeface="Arial" panose="020B0604020202020204" pitchFamily="34" charset="0"/>
                <a:cs typeface="Arial" panose="020B0604020202020204" pitchFamily="34" charset="0"/>
              </a:rPr>
              <a:t>The Issue with the Current Systems &amp; Targeted Users</a:t>
            </a:r>
          </a:p>
        </p:txBody>
      </p:sp>
      <p:sp>
        <p:nvSpPr>
          <p:cNvPr id="3" name="Content Placeholder 2">
            <a:extLst>
              <a:ext uri="{FF2B5EF4-FFF2-40B4-BE49-F238E27FC236}">
                <a16:creationId xmlns:a16="http://schemas.microsoft.com/office/drawing/2014/main" id="{08C20161-F419-4D7A-8E2E-C5F3B252C519}"/>
              </a:ext>
            </a:extLst>
          </p:cNvPr>
          <p:cNvSpPr>
            <a:spLocks noGrp="1"/>
          </p:cNvSpPr>
          <p:nvPr>
            <p:ph idx="1"/>
          </p:nvPr>
        </p:nvSpPr>
        <p:spPr/>
        <p:txBody>
          <a:bodyPr/>
          <a:lstStyle/>
          <a:p>
            <a:r>
              <a:rPr lang="en-US" sz="1800" dirty="0">
                <a:effectLst/>
                <a:latin typeface="Arial" panose="020B0604020202020204" pitchFamily="34" charset="0"/>
                <a:ea typeface="Roboto" panose="02000000000000000000" pitchFamily="2" charset="0"/>
                <a:cs typeface="Arial" panose="020B0604020202020204" pitchFamily="34" charset="0"/>
              </a:rPr>
              <a:t>Analysis identified the lack of communication/interoperability between service members EHRs and those making health related policies, the unit commanders that are training service members, and the physicians logging information into the EHR of the service member.</a:t>
            </a:r>
          </a:p>
          <a:p>
            <a:endParaRPr lang="en-US" sz="1800" dirty="0">
              <a:effectLst/>
              <a:latin typeface="Arial" panose="020B0604020202020204" pitchFamily="34" charset="0"/>
              <a:ea typeface="Roboto" panose="02000000000000000000" pitchFamily="2" charset="0"/>
              <a:cs typeface="Arial" panose="020B0604020202020204" pitchFamily="34" charset="0"/>
            </a:endParaRPr>
          </a:p>
          <a:p>
            <a:r>
              <a:rPr lang="en-US" sz="1800" dirty="0">
                <a:latin typeface="Arial" panose="020B0604020202020204" pitchFamily="34" charset="0"/>
                <a:ea typeface="Roboto" panose="02000000000000000000" pitchFamily="2" charset="0"/>
                <a:cs typeface="Arial" panose="020B0604020202020204" pitchFamily="34" charset="0"/>
              </a:rPr>
              <a:t>Unit Commanders need this medical data to make informed decisions to decrease DNBI within their unit to improve medical readiness and to take the burden of injury off of the service member. </a:t>
            </a:r>
          </a:p>
          <a:p>
            <a:endParaRPr lang="en-US" sz="1800" dirty="0">
              <a:latin typeface="Arial" panose="020B0604020202020204" pitchFamily="34" charset="0"/>
              <a:ea typeface="Roboto" panose="02000000000000000000" pitchFamily="2" charset="0"/>
              <a:cs typeface="Arial" panose="020B0604020202020204" pitchFamily="34" charset="0"/>
            </a:endParaRPr>
          </a:p>
          <a:p>
            <a:r>
              <a:rPr lang="en-US" sz="1800" dirty="0">
                <a:effectLst/>
                <a:latin typeface="Arial" panose="020B0604020202020204" pitchFamily="34" charset="0"/>
                <a:ea typeface="Roboto" panose="02000000000000000000" pitchFamily="2" charset="0"/>
                <a:cs typeface="Arial" panose="020B0604020202020204" pitchFamily="34" charset="0"/>
              </a:rPr>
              <a:t>This is the main argument to bring interoperability and FHIR standards to commanders at the unit level.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14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711C-1698-4BEE-BDC4-14B469127077}"/>
              </a:ext>
            </a:extLst>
          </p:cNvPr>
          <p:cNvSpPr>
            <a:spLocks noGrp="1"/>
          </p:cNvSpPr>
          <p:nvPr>
            <p:ph type="title"/>
          </p:nvPr>
        </p:nvSpPr>
        <p:spPr>
          <a:xfrm>
            <a:off x="0" y="0"/>
            <a:ext cx="12192000" cy="1325563"/>
          </a:xfrm>
        </p:spPr>
        <p:txBody>
          <a:bodyPr>
            <a:normAutofit/>
          </a:bodyPr>
          <a:lstStyle/>
          <a:p>
            <a:pPr algn="ctr"/>
            <a:r>
              <a:rPr lang="en-US" sz="4000" b="1" dirty="0">
                <a:latin typeface="Arial" panose="020B0604020202020204" pitchFamily="34" charset="0"/>
                <a:cs typeface="Arial" panose="020B0604020202020204" pitchFamily="34" charset="0"/>
              </a:rPr>
              <a:t>The Fix to the Problem</a:t>
            </a:r>
          </a:p>
        </p:txBody>
      </p:sp>
      <p:sp>
        <p:nvSpPr>
          <p:cNvPr id="3" name="Content Placeholder 2">
            <a:extLst>
              <a:ext uri="{FF2B5EF4-FFF2-40B4-BE49-F238E27FC236}">
                <a16:creationId xmlns:a16="http://schemas.microsoft.com/office/drawing/2014/main" id="{A615F6A5-96EC-4C4D-AF69-3DB95C704C60}"/>
              </a:ext>
            </a:extLst>
          </p:cNvPr>
          <p:cNvSpPr>
            <a:spLocks noGrp="1"/>
          </p:cNvSpPr>
          <p:nvPr>
            <p:ph idx="1"/>
          </p:nvPr>
        </p:nvSpPr>
        <p:spPr/>
        <p:txBody>
          <a:bodyPr/>
          <a:lstStyle/>
          <a:p>
            <a:r>
              <a:rPr lang="en-US" sz="1800" dirty="0">
                <a:latin typeface="Arial" panose="020B0604020202020204" pitchFamily="34" charset="0"/>
                <a:ea typeface="Roboto" panose="02000000000000000000" pitchFamily="2" charset="0"/>
                <a:cs typeface="Arial" panose="020B0604020202020204" pitchFamily="34" charset="0"/>
              </a:rPr>
              <a:t>I propose  that the DoD implement an API that pulls data from </a:t>
            </a:r>
            <a:r>
              <a:rPr lang="en-US" sz="1800" dirty="0" err="1">
                <a:latin typeface="Arial" panose="020B0604020202020204" pitchFamily="34" charset="0"/>
                <a:ea typeface="Roboto" panose="02000000000000000000" pitchFamily="2" charset="0"/>
                <a:cs typeface="Arial" panose="020B0604020202020204" pitchFamily="34" charset="0"/>
              </a:rPr>
              <a:t>Advana</a:t>
            </a:r>
            <a:r>
              <a:rPr lang="en-US" sz="1800" dirty="0">
                <a:latin typeface="Arial" panose="020B0604020202020204" pitchFamily="34" charset="0"/>
                <a:ea typeface="Roboto" panose="02000000000000000000" pitchFamily="2" charset="0"/>
                <a:cs typeface="Arial" panose="020B0604020202020204" pitchFamily="34" charset="0"/>
              </a:rPr>
              <a:t> which gets its information from MHS GENISIS the HER system. </a:t>
            </a:r>
          </a:p>
          <a:p>
            <a:endParaRPr lang="en-US" sz="1800" dirty="0">
              <a:latin typeface="Arial" panose="020B0604020202020204" pitchFamily="34" charset="0"/>
              <a:ea typeface="Roboto" panose="02000000000000000000" pitchFamily="2" charset="0"/>
              <a:cs typeface="Arial" panose="020B0604020202020204" pitchFamily="34" charset="0"/>
            </a:endParaRPr>
          </a:p>
          <a:p>
            <a:r>
              <a:rPr lang="en-US" sz="1800" dirty="0">
                <a:latin typeface="Arial" panose="020B0604020202020204" pitchFamily="34" charset="0"/>
                <a:ea typeface="Roboto" panose="02000000000000000000" pitchFamily="2" charset="0"/>
                <a:cs typeface="Arial" panose="020B0604020202020204" pitchFamily="34" charset="0"/>
              </a:rPr>
              <a:t>This API will sync with an application that conducts data analysis from the HER, utilizing FHIR standards for each commander’s battalion/company and present the data in a dashboard that can give the commander an overall look at what is negatively affecting their unit’s medical readiness and causing DNBI (example next slide).</a:t>
            </a:r>
            <a:endParaRPr lang="en-US" sz="1800" dirty="0">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dirty="0"/>
          </a:p>
        </p:txBody>
      </p:sp>
      <p:sp>
        <p:nvSpPr>
          <p:cNvPr id="6" name="Rectangle 4">
            <a:extLst>
              <a:ext uri="{FF2B5EF4-FFF2-40B4-BE49-F238E27FC236}">
                <a16:creationId xmlns:a16="http://schemas.microsoft.com/office/drawing/2014/main" id="{6FCA9C0C-A6BA-46A6-B041-1A08D99FD808}"/>
              </a:ext>
            </a:extLst>
          </p:cNvPr>
          <p:cNvSpPr>
            <a:spLocks noChangeArrowheads="1"/>
          </p:cNvSpPr>
          <p:nvPr/>
        </p:nvSpPr>
        <p:spPr bwMode="auto">
          <a:xfrm>
            <a:off x="302164" y="3829050"/>
            <a:ext cx="152569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4403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04FB-28C9-4B58-915C-B6042BD1013E}"/>
              </a:ext>
            </a:extLst>
          </p:cNvPr>
          <p:cNvSpPr>
            <a:spLocks noGrp="1"/>
          </p:cNvSpPr>
          <p:nvPr>
            <p:ph type="title"/>
          </p:nvPr>
        </p:nvSpPr>
        <p:spPr>
          <a:xfrm>
            <a:off x="0" y="1"/>
            <a:ext cx="12192000" cy="1690688"/>
          </a:xfrm>
        </p:spPr>
        <p:txBody>
          <a:bodyPr>
            <a:normAutofit/>
          </a:bodyPr>
          <a:lstStyle/>
          <a:p>
            <a:pPr algn="ctr"/>
            <a:r>
              <a:rPr lang="en-US" sz="4000" b="1" dirty="0">
                <a:latin typeface="Arial" panose="020B0604020202020204" pitchFamily="34" charset="0"/>
                <a:cs typeface="Arial" panose="020B0604020202020204" pitchFamily="34" charset="0"/>
              </a:rPr>
              <a:t>Dashboard Example</a:t>
            </a:r>
          </a:p>
        </p:txBody>
      </p:sp>
      <p:grpSp>
        <p:nvGrpSpPr>
          <p:cNvPr id="4" name="Group 3">
            <a:extLst>
              <a:ext uri="{FF2B5EF4-FFF2-40B4-BE49-F238E27FC236}">
                <a16:creationId xmlns:a16="http://schemas.microsoft.com/office/drawing/2014/main" id="{18F621D3-19D2-4820-A65F-E84EFD609D67}"/>
              </a:ext>
            </a:extLst>
          </p:cNvPr>
          <p:cNvGrpSpPr/>
          <p:nvPr/>
        </p:nvGrpSpPr>
        <p:grpSpPr>
          <a:xfrm>
            <a:off x="1277257" y="1498173"/>
            <a:ext cx="9637486" cy="5167086"/>
            <a:chOff x="0" y="0"/>
            <a:chExt cx="6807275" cy="7418070"/>
          </a:xfrm>
        </p:grpSpPr>
        <p:grpSp>
          <p:nvGrpSpPr>
            <p:cNvPr id="5" name="Group 4">
              <a:extLst>
                <a:ext uri="{FF2B5EF4-FFF2-40B4-BE49-F238E27FC236}">
                  <a16:creationId xmlns:a16="http://schemas.microsoft.com/office/drawing/2014/main" id="{DAA38A27-196C-4DEA-9EE0-FD201FE730CA}"/>
                </a:ext>
              </a:extLst>
            </p:cNvPr>
            <p:cNvGrpSpPr/>
            <p:nvPr/>
          </p:nvGrpSpPr>
          <p:grpSpPr>
            <a:xfrm>
              <a:off x="4366260" y="30480"/>
              <a:ext cx="2441015" cy="2127844"/>
              <a:chOff x="0" y="0"/>
              <a:chExt cx="2441015" cy="2127844"/>
            </a:xfrm>
          </p:grpSpPr>
          <p:pic>
            <p:nvPicPr>
              <p:cNvPr id="15" name="Picture 14" descr="Graphical user interface, application&#10;&#10;Description automatically generated">
                <a:extLst>
                  <a:ext uri="{FF2B5EF4-FFF2-40B4-BE49-F238E27FC236}">
                    <a16:creationId xmlns:a16="http://schemas.microsoft.com/office/drawing/2014/main" id="{30A2E054-AC8C-4020-B283-1B53642A3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41015" cy="2127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Rectangle 15">
                <a:extLst>
                  <a:ext uri="{FF2B5EF4-FFF2-40B4-BE49-F238E27FC236}">
                    <a16:creationId xmlns:a16="http://schemas.microsoft.com/office/drawing/2014/main" id="{C019D9EB-69A6-44DB-9534-854D8875082F}"/>
                  </a:ext>
                </a:extLst>
              </p:cNvPr>
              <p:cNvSpPr/>
              <p:nvPr/>
            </p:nvSpPr>
            <p:spPr>
              <a:xfrm>
                <a:off x="77113" y="139313"/>
                <a:ext cx="1706681" cy="135313"/>
              </a:xfrm>
              <a:prstGeom prst="rect">
                <a:avLst/>
              </a:prstGeom>
              <a:solidFill>
                <a:srgbClr val="428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400" kern="1200">
                    <a:solidFill>
                      <a:srgbClr val="FFFFFF"/>
                    </a:solidFill>
                    <a:effectLst/>
                    <a:ea typeface="Times New Roman" panose="02020603050405020304" pitchFamily="18" charset="0"/>
                    <a:cs typeface="Times New Roman" panose="02020603050405020304" pitchFamily="18" charset="0"/>
                  </a:rPr>
                  <a:t>Injury Report by Area</a:t>
                </a:r>
                <a:endParaRPr lang="en-US" sz="1400">
                  <a:solidFill>
                    <a:srgbClr val="4B5320"/>
                  </a:solidFill>
                  <a:effectLst/>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13E6B10B-C29D-4A87-9CAA-35965232204C}"/>
                  </a:ext>
                </a:extLst>
              </p:cNvPr>
              <p:cNvSpPr/>
              <p:nvPr/>
            </p:nvSpPr>
            <p:spPr>
              <a:xfrm>
                <a:off x="903767" y="368109"/>
                <a:ext cx="536708" cy="1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6" name="Group 5">
              <a:extLst>
                <a:ext uri="{FF2B5EF4-FFF2-40B4-BE49-F238E27FC236}">
                  <a16:creationId xmlns:a16="http://schemas.microsoft.com/office/drawing/2014/main" id="{1D6C4A1A-EA1D-4534-92E2-CF93B2629141}"/>
                </a:ext>
              </a:extLst>
            </p:cNvPr>
            <p:cNvGrpSpPr/>
            <p:nvPr/>
          </p:nvGrpSpPr>
          <p:grpSpPr>
            <a:xfrm>
              <a:off x="815340" y="2400300"/>
              <a:ext cx="4972050" cy="2774315"/>
              <a:chOff x="0" y="0"/>
              <a:chExt cx="5284470" cy="2877820"/>
            </a:xfrm>
          </p:grpSpPr>
          <p:pic>
            <p:nvPicPr>
              <p:cNvPr id="12" name="Picture 11" descr="Graphical user interface, application&#10;&#10;Description automatically generated">
                <a:extLst>
                  <a:ext uri="{FF2B5EF4-FFF2-40B4-BE49-F238E27FC236}">
                    <a16:creationId xmlns:a16="http://schemas.microsoft.com/office/drawing/2014/main" id="{792C8A71-6793-4A64-8942-F6971AB233C1}"/>
                  </a:ext>
                </a:extLst>
              </p:cNvPr>
              <p:cNvPicPr>
                <a:picLocks noChangeAspect="1"/>
              </p:cNvPicPr>
              <p:nvPr/>
            </p:nvPicPr>
            <p:blipFill rotWithShape="1">
              <a:blip r:embed="rId3">
                <a:extLst>
                  <a:ext uri="{28A0092B-C50C-407E-A947-70E740481C1C}">
                    <a14:useLocalDpi xmlns:a14="http://schemas.microsoft.com/office/drawing/2010/main" val="0"/>
                  </a:ext>
                </a:extLst>
              </a:blip>
              <a:srcRect l="5001" t="11773" r="6089" b="2735"/>
              <a:stretch/>
            </p:blipFill>
            <p:spPr bwMode="auto">
              <a:xfrm>
                <a:off x="0" y="0"/>
                <a:ext cx="5284470" cy="2774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13" name="Rectangle: Rounded Corners 12">
                <a:extLst>
                  <a:ext uri="{FF2B5EF4-FFF2-40B4-BE49-F238E27FC236}">
                    <a16:creationId xmlns:a16="http://schemas.microsoft.com/office/drawing/2014/main" id="{402E86A3-7C38-4DBC-92CA-7D60CE13E1CF}"/>
                  </a:ext>
                </a:extLst>
              </p:cNvPr>
              <p:cNvSpPr/>
              <p:nvPr/>
            </p:nvSpPr>
            <p:spPr>
              <a:xfrm>
                <a:off x="114300" y="594360"/>
                <a:ext cx="1257300" cy="2283460"/>
              </a:xfrm>
              <a:prstGeom prst="roundRect">
                <a:avLst/>
              </a:prstGeom>
              <a:gradFill>
                <a:gsLst>
                  <a:gs pos="0">
                    <a:srgbClr val="4B532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4" name="Rectangle 9">
                <a:extLst>
                  <a:ext uri="{FF2B5EF4-FFF2-40B4-BE49-F238E27FC236}">
                    <a16:creationId xmlns:a16="http://schemas.microsoft.com/office/drawing/2014/main" id="{AB1FE8F8-54AB-45CA-8117-3C435CD3E8C1}"/>
                  </a:ext>
                </a:extLst>
              </p:cNvPr>
              <p:cNvSpPr/>
              <p:nvPr/>
            </p:nvSpPr>
            <p:spPr>
              <a:xfrm>
                <a:off x="636270" y="22860"/>
                <a:ext cx="353568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gn="ctr">
                  <a:lnSpc>
                    <a:spcPct val="107000"/>
                  </a:lnSpc>
                  <a:spcBef>
                    <a:spcPts val="0"/>
                  </a:spcBef>
                  <a:spcAft>
                    <a:spcPts val="800"/>
                  </a:spcAft>
                </a:pPr>
                <a:r>
                  <a:rPr lang="en-US" sz="1200" b="1" kern="1200">
                    <a:solidFill>
                      <a:srgbClr val="2C3A31"/>
                    </a:solidFill>
                    <a:effectLst/>
                    <a:ea typeface="Times New Roman" panose="02020603050405020304" pitchFamily="18" charset="0"/>
                    <a:cs typeface="Times New Roman" panose="02020603050405020304" pitchFamily="18" charset="0"/>
                  </a:rPr>
                  <a:t>Medical Readiness Dashboard</a:t>
                </a:r>
                <a:endParaRPr lang="en-US" sz="1400">
                  <a:solidFill>
                    <a:srgbClr val="4B5320"/>
                  </a:solidFill>
                  <a:effectLst/>
                  <a:ea typeface="Times New Roman" panose="02020603050405020304" pitchFamily="18" charset="0"/>
                  <a:cs typeface="Times New Roman" panose="02020603050405020304" pitchFamily="18" charset="0"/>
                </a:endParaRPr>
              </a:p>
            </p:txBody>
          </p:sp>
        </p:grpSp>
        <p:pic>
          <p:nvPicPr>
            <p:cNvPr id="7" name="Picture 6" descr="Scatterplot Matrix">
              <a:extLst>
                <a:ext uri="{FF2B5EF4-FFF2-40B4-BE49-F238E27FC236}">
                  <a16:creationId xmlns:a16="http://schemas.microsoft.com/office/drawing/2014/main" id="{A0A13988-C0E3-4FD4-BBBA-E03761C73B60}"/>
                </a:ext>
              </a:extLst>
            </p:cNvPr>
            <p:cNvPicPr>
              <a:picLocks noChangeAspect="1"/>
            </p:cNvPicPr>
            <p:nvPr/>
          </p:nvPicPr>
          <p:blipFill rotWithShape="1">
            <a:blip r:embed="rId4">
              <a:extLst>
                <a:ext uri="{28A0092B-C50C-407E-A947-70E740481C1C}">
                  <a14:useLocalDpi xmlns:a14="http://schemas.microsoft.com/office/drawing/2010/main" val="0"/>
                </a:ext>
              </a:extLst>
            </a:blip>
            <a:srcRect t="6534"/>
            <a:stretch/>
          </p:blipFill>
          <p:spPr bwMode="auto">
            <a:xfrm>
              <a:off x="0" y="5307330"/>
              <a:ext cx="2233930" cy="21107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Graphical user interface, application&#10;&#10;Description automatically generated">
              <a:extLst>
                <a:ext uri="{FF2B5EF4-FFF2-40B4-BE49-F238E27FC236}">
                  <a16:creationId xmlns:a16="http://schemas.microsoft.com/office/drawing/2014/main" id="{A9788AF6-7CB1-4C29-A052-2B9D91B35FA0}"/>
                </a:ext>
              </a:extLst>
            </p:cNvPr>
            <p:cNvPicPr>
              <a:picLocks noChangeAspect="1"/>
            </p:cNvPicPr>
            <p:nvPr/>
          </p:nvPicPr>
          <p:blipFill rotWithShape="1">
            <a:blip r:embed="rId5">
              <a:extLst>
                <a:ext uri="{28A0092B-C50C-407E-A947-70E740481C1C}">
                  <a14:useLocalDpi xmlns:a14="http://schemas.microsoft.com/office/drawing/2010/main" val="0"/>
                </a:ext>
              </a:extLst>
            </a:blip>
            <a:srcRect l="563" t="9061" r="-563" b="717"/>
            <a:stretch/>
          </p:blipFill>
          <p:spPr bwMode="auto">
            <a:xfrm>
              <a:off x="2388870" y="5391150"/>
              <a:ext cx="4349115" cy="2004060"/>
            </a:xfrm>
            <a:prstGeom prst="rect">
              <a:avLst/>
            </a:prstGeom>
            <a:solidFill>
              <a:srgbClr val="FFFFFF">
                <a:shade val="85000"/>
              </a:srgbClr>
            </a:solidFill>
            <a:ln w="88900" cap="sq" cmpd="sng" algn="ctr">
              <a:solidFill>
                <a:srgbClr val="FFFFFF"/>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grpSp>
          <p:nvGrpSpPr>
            <p:cNvPr id="9" name="Group 8">
              <a:extLst>
                <a:ext uri="{FF2B5EF4-FFF2-40B4-BE49-F238E27FC236}">
                  <a16:creationId xmlns:a16="http://schemas.microsoft.com/office/drawing/2014/main" id="{5C01B04E-59A7-4C98-ABD2-53E125AAEE75}"/>
                </a:ext>
              </a:extLst>
            </p:cNvPr>
            <p:cNvGrpSpPr/>
            <p:nvPr/>
          </p:nvGrpSpPr>
          <p:grpSpPr>
            <a:xfrm>
              <a:off x="0" y="0"/>
              <a:ext cx="4217670" cy="2339340"/>
              <a:chOff x="0" y="0"/>
              <a:chExt cx="5034280" cy="3012440"/>
            </a:xfrm>
          </p:grpSpPr>
          <p:pic>
            <p:nvPicPr>
              <p:cNvPr id="10" name="Picture 9" descr="Medical dashboard | Dashboard design, Medical, Dashboard">
                <a:extLst>
                  <a:ext uri="{FF2B5EF4-FFF2-40B4-BE49-F238E27FC236}">
                    <a16:creationId xmlns:a16="http://schemas.microsoft.com/office/drawing/2014/main" id="{08FA8070-CF22-41D6-8E46-039656D67831}"/>
                  </a:ext>
                </a:extLst>
              </p:cNvPr>
              <p:cNvPicPr>
                <a:picLocks noChangeAspect="1"/>
              </p:cNvPicPr>
              <p:nvPr/>
            </p:nvPicPr>
            <p:blipFill rotWithShape="1">
              <a:blip r:embed="rId6">
                <a:alphaModFix/>
                <a:extLst>
                  <a:ext uri="{28A0092B-C50C-407E-A947-70E740481C1C}">
                    <a14:useLocalDpi xmlns:a14="http://schemas.microsoft.com/office/drawing/2010/main" val="0"/>
                  </a:ext>
                </a:extLst>
              </a:blip>
              <a:srcRect l="7370" t="16760" r="7884" b="15619"/>
              <a:stretch/>
            </p:blipFill>
            <p:spPr bwMode="auto">
              <a:xfrm>
                <a:off x="0" y="0"/>
                <a:ext cx="5034280" cy="30124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11" name="Rectangle 10">
                <a:extLst>
                  <a:ext uri="{FF2B5EF4-FFF2-40B4-BE49-F238E27FC236}">
                    <a16:creationId xmlns:a16="http://schemas.microsoft.com/office/drawing/2014/main" id="{2CC26D7F-9F33-4121-B46D-126ACC221A0E}"/>
                  </a:ext>
                </a:extLst>
              </p:cNvPr>
              <p:cNvSpPr/>
              <p:nvPr/>
            </p:nvSpPr>
            <p:spPr>
              <a:xfrm>
                <a:off x="4159876" y="64394"/>
                <a:ext cx="798490" cy="154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Tree>
    <p:extLst>
      <p:ext uri="{BB962C8B-B14F-4D97-AF65-F5344CB8AC3E}">
        <p14:creationId xmlns:p14="http://schemas.microsoft.com/office/powerpoint/2010/main" val="355383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DB5B-6EEA-4C9A-B7D7-B7F021922A7E}"/>
              </a:ext>
            </a:extLst>
          </p:cNvPr>
          <p:cNvSpPr>
            <a:spLocks noGrp="1"/>
          </p:cNvSpPr>
          <p:nvPr>
            <p:ph type="title"/>
          </p:nvPr>
        </p:nvSpPr>
        <p:spPr>
          <a:xfrm>
            <a:off x="0" y="0"/>
            <a:ext cx="12192000" cy="1341064"/>
          </a:xfrm>
        </p:spPr>
        <p:txBody>
          <a:bodyPr>
            <a:normAutofit/>
          </a:bodyPr>
          <a:lstStyle/>
          <a:p>
            <a:pPr algn="ctr"/>
            <a:r>
              <a:rPr lang="en-US" sz="4000" b="1" dirty="0">
                <a:latin typeface="Arial" panose="020B0604020202020204" pitchFamily="34" charset="0"/>
                <a:cs typeface="Arial" panose="020B0604020202020204" pitchFamily="34" charset="0"/>
              </a:rPr>
              <a:t>Structure of the FHIR API/Application</a:t>
            </a:r>
          </a:p>
        </p:txBody>
      </p:sp>
      <p:sp>
        <p:nvSpPr>
          <p:cNvPr id="4" name="Rectangle 2">
            <a:extLst>
              <a:ext uri="{FF2B5EF4-FFF2-40B4-BE49-F238E27FC236}">
                <a16:creationId xmlns:a16="http://schemas.microsoft.com/office/drawing/2014/main" id="{29C75B92-2381-429C-B421-3C86513AA214}"/>
              </a:ext>
            </a:extLst>
          </p:cNvPr>
          <p:cNvSpPr>
            <a:spLocks noChangeArrowheads="1"/>
          </p:cNvSpPr>
          <p:nvPr/>
        </p:nvSpPr>
        <p:spPr bwMode="auto">
          <a:xfrm>
            <a:off x="-1665807" y="1127108"/>
            <a:ext cx="225928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D61BB418-6DEC-4807-9E11-53112D8904A6}"/>
              </a:ext>
            </a:extLst>
          </p:cNvPr>
          <p:cNvGraphicFramePr>
            <a:graphicFrameLocks noChangeAspect="1"/>
          </p:cNvGraphicFramePr>
          <p:nvPr>
            <p:extLst>
              <p:ext uri="{D42A27DB-BD31-4B8C-83A1-F6EECF244321}">
                <p14:modId xmlns:p14="http://schemas.microsoft.com/office/powerpoint/2010/main" val="4172595280"/>
              </p:ext>
            </p:extLst>
          </p:nvPr>
        </p:nvGraphicFramePr>
        <p:xfrm>
          <a:off x="1039091" y="1127108"/>
          <a:ext cx="10113818" cy="5106623"/>
        </p:xfrm>
        <a:graphic>
          <a:graphicData uri="http://schemas.openxmlformats.org/presentationml/2006/ole">
            <mc:AlternateContent xmlns:mc="http://schemas.openxmlformats.org/markup-compatibility/2006">
              <mc:Choice xmlns:v="urn:schemas-microsoft-com:vml" Requires="v">
                <p:oleObj spid="_x0000_s4099" name="Bitmap Image" r:id="rId3" imgW="6647619" imgH="4133333" progId="Paint.Picture">
                  <p:embed/>
                </p:oleObj>
              </mc:Choice>
              <mc:Fallback>
                <p:oleObj name="Bitmap Image" r:id="rId3" imgW="6647619" imgH="4133333"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091" y="1127108"/>
                        <a:ext cx="10113818" cy="5106623"/>
                      </a:xfrm>
                      <a:prstGeom prst="rect">
                        <a:avLst/>
                      </a:prstGeom>
                      <a:noFill/>
                    </p:spPr>
                  </p:pic>
                </p:oleObj>
              </mc:Fallback>
            </mc:AlternateContent>
          </a:graphicData>
        </a:graphic>
      </p:graphicFrame>
    </p:spTree>
    <p:extLst>
      <p:ext uri="{BB962C8B-B14F-4D97-AF65-F5344CB8AC3E}">
        <p14:creationId xmlns:p14="http://schemas.microsoft.com/office/powerpoint/2010/main" val="209097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1507-4CF8-4F91-94AF-7EDC5302C7A5}"/>
              </a:ext>
            </a:extLst>
          </p:cNvPr>
          <p:cNvSpPr>
            <a:spLocks noGrp="1"/>
          </p:cNvSpPr>
          <p:nvPr>
            <p:ph type="title"/>
          </p:nvPr>
        </p:nvSpPr>
        <p:spPr>
          <a:xfrm>
            <a:off x="0" y="18255"/>
            <a:ext cx="12192000" cy="1325563"/>
          </a:xfrm>
        </p:spPr>
        <p:txBody>
          <a:bodyPr>
            <a:normAutofit/>
          </a:bodyPr>
          <a:lstStyle/>
          <a:p>
            <a:pPr algn="ctr"/>
            <a:r>
              <a:rPr lang="en-US" sz="4000" b="1" dirty="0">
                <a:latin typeface="Arial" panose="020B0604020202020204" pitchFamily="34" charset="0"/>
                <a:cs typeface="Arial" panose="020B0604020202020204" pitchFamily="34" charset="0"/>
              </a:rPr>
              <a:t>FHIR Standards to be Implemented </a:t>
            </a:r>
          </a:p>
        </p:txBody>
      </p:sp>
      <p:sp>
        <p:nvSpPr>
          <p:cNvPr id="3" name="Content Placeholder 2">
            <a:extLst>
              <a:ext uri="{FF2B5EF4-FFF2-40B4-BE49-F238E27FC236}">
                <a16:creationId xmlns:a16="http://schemas.microsoft.com/office/drawing/2014/main" id="{4A3A66D1-4B98-439E-B7BF-70A94CF60702}"/>
              </a:ext>
            </a:extLst>
          </p:cNvPr>
          <p:cNvSpPr>
            <a:spLocks noGrp="1"/>
          </p:cNvSpPr>
          <p:nvPr>
            <p:ph idx="1"/>
          </p:nvPr>
        </p:nvSpPr>
        <p:spPr>
          <a:xfrm>
            <a:off x="838200" y="1637365"/>
            <a:ext cx="10515600" cy="4602069"/>
          </a:xfrm>
        </p:spPr>
        <p:txBody>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Condition:</a:t>
            </a:r>
            <a:r>
              <a:rPr lang="en-US" sz="1800" dirty="0">
                <a:effectLst/>
                <a:latin typeface="Arial" panose="020B0604020202020204" pitchFamily="34" charset="0"/>
                <a:ea typeface="Calibri" panose="020F0502020204030204" pitchFamily="34" charset="0"/>
                <a:cs typeface="Arial" panose="020B0604020202020204" pitchFamily="34" charset="0"/>
              </a:rPr>
              <a:t> This way machine learning (ML) and artificial intelligence (AI) through the data analysis application can evaluate through code by searching the “Condition”, what injuries were accounted for, i.e., when the injury took place, what part of the body was injured, and why the injury occurred.</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According to the HL7 FHIR website.</a:t>
            </a:r>
          </a:p>
          <a:p>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u="sng"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Diagnostic_Report</a:t>
            </a:r>
            <a:r>
              <a:rPr lang="en-US" sz="1800" b="1" u="sng"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1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Logged when a practitioner, "requests" a set of "tests", the diagnostic service returns a "report" which may contain a "narrative" - a written summary of the outcomes, and/or "results" - the individual pieces of atomic data which each are "observations</a:t>
            </a:r>
          </a:p>
          <a:p>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1800" b="1" u="sng" dirty="0" err="1">
                <a:effectLst/>
                <a:latin typeface="Arial" panose="020B0604020202020204" pitchFamily="34" charset="0"/>
                <a:ea typeface="Calibri" panose="020F0502020204030204" pitchFamily="34" charset="0"/>
                <a:cs typeface="Arial" panose="020B0604020202020204" pitchFamily="34" charset="0"/>
              </a:rPr>
              <a:t>Clinical_Impression</a:t>
            </a:r>
            <a:r>
              <a:rPr lang="en-US" sz="1800" b="1" u="sng" dirty="0">
                <a:latin typeface="Arial" panose="020B0604020202020204" pitchFamily="34" charset="0"/>
                <a:ea typeface="Calibri" panose="020F0502020204030204" pitchFamily="34" charset="0"/>
                <a:cs typeface="Arial" panose="020B0604020202020204" pitchFamily="34" charset="0"/>
              </a:rPr>
              <a:t>: </a:t>
            </a:r>
            <a:r>
              <a:rPr lang="en-US" sz="1800" dirty="0">
                <a:latin typeface="Arial" panose="020B0604020202020204" pitchFamily="34" charset="0"/>
                <a:ea typeface="Calibri" panose="020F0502020204030204" pitchFamily="34" charset="0"/>
                <a:cs typeface="Arial" panose="020B0604020202020204" pitchFamily="34" charset="0"/>
              </a:rPr>
              <a:t>Servicing physician recommends a treatment plan for the injury. This is important for Commanders to be tracking to ensure that their service member gets healed and back to being mission capable. </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FB9AB86-A0CA-42F0-9F84-14F08476DE59}"/>
              </a:ext>
            </a:extLst>
          </p:cNvPr>
          <p:cNvSpPr txBox="1"/>
          <p:nvPr/>
        </p:nvSpPr>
        <p:spPr>
          <a:xfrm>
            <a:off x="9856694" y="6532981"/>
            <a:ext cx="2238113" cy="246221"/>
          </a:xfrm>
          <a:prstGeom prst="rect">
            <a:avLst/>
          </a:prstGeom>
          <a:noFill/>
        </p:spPr>
        <p:txBody>
          <a:bodyPr wrap="none" rtlCol="0">
            <a:spAutoFit/>
          </a:bodyPr>
          <a:lstStyle/>
          <a:p>
            <a:r>
              <a:rPr lang="en-US" sz="1000" u="sng" dirty="0" err="1">
                <a:solidFill>
                  <a:srgbClr val="4B532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DiagnosticReport</a:t>
            </a:r>
            <a:r>
              <a:rPr lang="en-US" sz="1000" u="sng" dirty="0">
                <a:solidFill>
                  <a:srgbClr val="4B532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 - FHIR v4.0.1 (hl7.org)</a:t>
            </a:r>
            <a:endParaRPr lang="en-US" sz="1000" dirty="0"/>
          </a:p>
        </p:txBody>
      </p:sp>
    </p:spTree>
    <p:extLst>
      <p:ext uri="{BB962C8B-B14F-4D97-AF65-F5344CB8AC3E}">
        <p14:creationId xmlns:p14="http://schemas.microsoft.com/office/powerpoint/2010/main" val="171675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735</Words>
  <Application>Microsoft Office PowerPoint</Application>
  <PresentationFormat>Widescreen</PresentationFormat>
  <Paragraphs>48</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Arabic Typesetting</vt:lpstr>
      <vt:lpstr>Arial</vt:lpstr>
      <vt:lpstr>Calibri</vt:lpstr>
      <vt:lpstr>Calibri Light</vt:lpstr>
      <vt:lpstr>Office Theme</vt:lpstr>
      <vt:lpstr>Paintbrush Picture</vt:lpstr>
      <vt:lpstr>PowerPoint Presentation</vt:lpstr>
      <vt:lpstr>The Current Problem: Disease Non-Battle Injury</vt:lpstr>
      <vt:lpstr>Disease Non-Battle Injury  Study 2020</vt:lpstr>
      <vt:lpstr>The Systems at Play</vt:lpstr>
      <vt:lpstr>The Issue with the Current Systems &amp; Targeted Users</vt:lpstr>
      <vt:lpstr>The Fix to the Problem</vt:lpstr>
      <vt:lpstr>Dashboard Example</vt:lpstr>
      <vt:lpstr>Structure of the FHIR API/Application</vt:lpstr>
      <vt:lpstr>FHIR Standards to be Implemented </vt:lpstr>
      <vt:lpstr>Example of how ML &amp; AI Working (FHIR)</vt:lpstr>
      <vt:lpstr>The End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Mccarthy, Kurt John</dc:creator>
  <cp:lastModifiedBy>Mccarthy, Kurt John</cp:lastModifiedBy>
  <cp:revision>1</cp:revision>
  <dcterms:created xsi:type="dcterms:W3CDTF">2022-04-26T03:39:09Z</dcterms:created>
  <dcterms:modified xsi:type="dcterms:W3CDTF">2022-04-26T04:13:08Z</dcterms:modified>
</cp:coreProperties>
</file>