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Lst>
  <p:sldSz cx="18288000" cy="10287000"/>
  <p:notesSz cx="6858000" cy="9144000"/>
  <p:embeddedFontLst>
    <p:embeddedFont>
      <p:font typeface="Tenor Sans" charset="1" panose="0200000000000000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slides/slide1.xml" Type="http://schemas.openxmlformats.org/officeDocument/2006/relationships/slide"/><Relationship Id="rId12" Target="slides/slide2.xml" Type="http://schemas.openxmlformats.org/officeDocument/2006/relationships/slide"/><Relationship Id="rId13" Target="slides/slide3.xml" Type="http://schemas.openxmlformats.org/officeDocument/2006/relationships/slide"/><Relationship Id="rId14" Target="slides/slide4.xml" Type="http://schemas.openxmlformats.org/officeDocument/2006/relationships/slide"/><Relationship Id="rId15" Target="slides/slide5.xml" Type="http://schemas.openxmlformats.org/officeDocument/2006/relationships/slide"/><Relationship Id="rId16" Target="slides/slide6.xml" Type="http://schemas.openxmlformats.org/officeDocument/2006/relationships/slide"/><Relationship Id="rId17" Target="slides/slide7.xml" Type="http://schemas.openxmlformats.org/officeDocument/2006/relationships/slide"/><Relationship Id="rId18" Target="slides/slide8.xml" Type="http://schemas.openxmlformats.org/officeDocument/2006/relationships/slide"/><Relationship Id="rId19" Target="slides/slide9.xml" Type="http://schemas.openxmlformats.org/officeDocument/2006/relationships/slide"/><Relationship Id="rId2" Target="presProps.xml" Type="http://schemas.openxmlformats.org/officeDocument/2006/relationships/presProps"/><Relationship Id="rId20" Target="slides/slide10.xml" Type="http://schemas.openxmlformats.org/officeDocument/2006/relationships/slide"/><Relationship Id="rId21" Target="slides/slide11.xml" Type="http://schemas.openxmlformats.org/officeDocument/2006/relationships/slide"/><Relationship Id="rId22" Target="slides/slide12.xml" Type="http://schemas.openxmlformats.org/officeDocument/2006/relationships/slide"/><Relationship Id="rId23"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TextBox 2" id="2"/>
          <p:cNvSpPr txBox="true"/>
          <p:nvPr/>
        </p:nvSpPr>
        <p:spPr>
          <a:xfrm rot="0">
            <a:off x="316122" y="3084247"/>
            <a:ext cx="11041115" cy="4027351"/>
          </a:xfrm>
          <a:prstGeom prst="rect">
            <a:avLst/>
          </a:prstGeom>
        </p:spPr>
        <p:txBody>
          <a:bodyPr anchor="t" rtlCol="false" tIns="0" lIns="0" bIns="0" rIns="0">
            <a:spAutoFit/>
          </a:bodyPr>
          <a:lstStyle/>
          <a:p>
            <a:pPr>
              <a:lnSpc>
                <a:spcPts val="9751"/>
              </a:lnSpc>
            </a:pPr>
            <a:r>
              <a:rPr lang="en-US" sz="10599">
                <a:solidFill>
                  <a:srgbClr val="363434"/>
                </a:solidFill>
                <a:latin typeface="Tenor Sans Bold"/>
              </a:rPr>
              <a:t>CASE STUDY 1</a:t>
            </a:r>
          </a:p>
          <a:p>
            <a:pPr>
              <a:lnSpc>
                <a:spcPts val="1924"/>
              </a:lnSpc>
            </a:pPr>
            <a:r>
              <a:rPr lang="en-US" sz="2091">
                <a:solidFill>
                  <a:srgbClr val="363434"/>
                </a:solidFill>
                <a:latin typeface="Tenor Sans Bold"/>
              </a:rPr>
              <a:t> </a:t>
            </a:r>
          </a:p>
          <a:p>
            <a:pPr>
              <a:lnSpc>
                <a:spcPts val="9751"/>
              </a:lnSpc>
            </a:pPr>
          </a:p>
          <a:p>
            <a:pPr>
              <a:lnSpc>
                <a:spcPts val="9751"/>
              </a:lnSpc>
            </a:pPr>
          </a:p>
        </p:txBody>
      </p:sp>
      <p:sp>
        <p:nvSpPr>
          <p:cNvPr name="TextBox 3" id="3"/>
          <p:cNvSpPr txBox="true"/>
          <p:nvPr/>
        </p:nvSpPr>
        <p:spPr>
          <a:xfrm rot="0">
            <a:off x="499822" y="4940760"/>
            <a:ext cx="5470277" cy="312807"/>
          </a:xfrm>
          <a:prstGeom prst="rect">
            <a:avLst/>
          </a:prstGeom>
        </p:spPr>
        <p:txBody>
          <a:bodyPr anchor="t" rtlCol="false" tIns="0" lIns="0" bIns="0" rIns="0">
            <a:spAutoFit/>
          </a:bodyPr>
          <a:lstStyle/>
          <a:p>
            <a:pPr>
              <a:lnSpc>
                <a:spcPts val="2499"/>
              </a:lnSpc>
            </a:pPr>
            <a:r>
              <a:rPr lang="en-US" sz="1999">
                <a:solidFill>
                  <a:srgbClr val="303030"/>
                </a:solidFill>
                <a:latin typeface="Tenor Sans"/>
              </a:rPr>
              <a:t>Learn how to optimize team tasks</a:t>
            </a:r>
          </a:p>
        </p:txBody>
      </p:sp>
      <p:sp>
        <p:nvSpPr>
          <p:cNvPr name="Freeform 4" id="4"/>
          <p:cNvSpPr/>
          <p:nvPr/>
        </p:nvSpPr>
        <p:spPr>
          <a:xfrm flipH="false" flipV="false" rot="468613">
            <a:off x="3246710" y="4631355"/>
            <a:ext cx="1707598" cy="990407"/>
          </a:xfrm>
          <a:custGeom>
            <a:avLst/>
            <a:gdLst/>
            <a:ahLst/>
            <a:cxnLst/>
            <a:rect r="r" b="b" t="t" l="l"/>
            <a:pathLst>
              <a:path h="990407" w="1707598">
                <a:moveTo>
                  <a:pt x="0" y="0"/>
                </a:moveTo>
                <a:lnTo>
                  <a:pt x="1707598" y="0"/>
                </a:lnTo>
                <a:lnTo>
                  <a:pt x="1707598" y="990407"/>
                </a:lnTo>
                <a:lnTo>
                  <a:pt x="0" y="99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21784" y="8926948"/>
            <a:ext cx="2351532" cy="662704"/>
          </a:xfrm>
          <a:custGeom>
            <a:avLst/>
            <a:gdLst/>
            <a:ahLst/>
            <a:cxnLst/>
            <a:rect r="r" b="b" t="t" l="l"/>
            <a:pathLst>
              <a:path h="662704" w="2351532">
                <a:moveTo>
                  <a:pt x="0" y="0"/>
                </a:moveTo>
                <a:lnTo>
                  <a:pt x="2351532" y="0"/>
                </a:lnTo>
                <a:lnTo>
                  <a:pt x="2351532" y="662704"/>
                </a:lnTo>
                <a:lnTo>
                  <a:pt x="0" y="662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1771724">
            <a:off x="16957869" y="4775599"/>
            <a:ext cx="2351532" cy="662704"/>
          </a:xfrm>
          <a:custGeom>
            <a:avLst/>
            <a:gdLst/>
            <a:ahLst/>
            <a:cxnLst/>
            <a:rect r="r" b="b" t="t" l="l"/>
            <a:pathLst>
              <a:path h="662704" w="2351532">
                <a:moveTo>
                  <a:pt x="0" y="0"/>
                </a:moveTo>
                <a:lnTo>
                  <a:pt x="2351532" y="0"/>
                </a:lnTo>
                <a:lnTo>
                  <a:pt x="2351532" y="662704"/>
                </a:lnTo>
                <a:lnTo>
                  <a:pt x="0" y="662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11516018" y="1678251"/>
            <a:ext cx="4891483" cy="5080095"/>
          </a:xfrm>
          <a:custGeom>
            <a:avLst/>
            <a:gdLst/>
            <a:ahLst/>
            <a:cxnLst/>
            <a:rect r="r" b="b" t="t" l="l"/>
            <a:pathLst>
              <a:path h="5080095" w="4891483">
                <a:moveTo>
                  <a:pt x="0" y="0"/>
                </a:moveTo>
                <a:lnTo>
                  <a:pt x="4891482" y="0"/>
                </a:lnTo>
                <a:lnTo>
                  <a:pt x="4891482" y="5080095"/>
                </a:lnTo>
                <a:lnTo>
                  <a:pt x="0" y="50800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828800" y="5839164"/>
            <a:ext cx="7315200" cy="2965981"/>
          </a:xfrm>
          <a:custGeom>
            <a:avLst/>
            <a:gdLst/>
            <a:ahLst/>
            <a:cxnLst/>
            <a:rect r="r" b="b" t="t" l="l"/>
            <a:pathLst>
              <a:path h="2965981" w="7315200">
                <a:moveTo>
                  <a:pt x="0" y="0"/>
                </a:moveTo>
                <a:lnTo>
                  <a:pt x="7315200" y="0"/>
                </a:lnTo>
                <a:lnTo>
                  <a:pt x="7315200" y="2965982"/>
                </a:lnTo>
                <a:lnTo>
                  <a:pt x="0" y="29659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99822" y="4161149"/>
            <a:ext cx="9615250" cy="358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Tenor Sans Bold"/>
              </a:rPr>
              <a:t>SOLVING REAL-WORLD PROBLEMS USING COMPUTATIONAL THINKING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1936460" y="1533596"/>
            <a:ext cx="14779284" cy="7724704"/>
          </a:xfrm>
          <a:custGeom>
            <a:avLst/>
            <a:gdLst/>
            <a:ahLst/>
            <a:cxnLst/>
            <a:rect r="r" b="b" t="t" l="l"/>
            <a:pathLst>
              <a:path h="7724704" w="14779284">
                <a:moveTo>
                  <a:pt x="0" y="0"/>
                </a:moveTo>
                <a:lnTo>
                  <a:pt x="14779283" y="0"/>
                </a:lnTo>
                <a:lnTo>
                  <a:pt x="14779283" y="7724704"/>
                </a:lnTo>
                <a:lnTo>
                  <a:pt x="0" y="7724704"/>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1949888" y="1028700"/>
            <a:ext cx="15309412" cy="8144495"/>
          </a:xfrm>
          <a:custGeom>
            <a:avLst/>
            <a:gdLst/>
            <a:ahLst/>
            <a:cxnLst/>
            <a:rect r="r" b="b" t="t" l="l"/>
            <a:pathLst>
              <a:path h="8144495" w="15309412">
                <a:moveTo>
                  <a:pt x="0" y="0"/>
                </a:moveTo>
                <a:lnTo>
                  <a:pt x="15309412" y="0"/>
                </a:lnTo>
                <a:lnTo>
                  <a:pt x="15309412" y="8144495"/>
                </a:lnTo>
                <a:lnTo>
                  <a:pt x="0" y="8144495"/>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2446612" y="1313510"/>
            <a:ext cx="14064684" cy="6301257"/>
          </a:xfrm>
          <a:custGeom>
            <a:avLst/>
            <a:gdLst/>
            <a:ahLst/>
            <a:cxnLst/>
            <a:rect r="r" b="b" t="t" l="l"/>
            <a:pathLst>
              <a:path h="6301257" w="14064684">
                <a:moveTo>
                  <a:pt x="0" y="0"/>
                </a:moveTo>
                <a:lnTo>
                  <a:pt x="14064684" y="0"/>
                </a:lnTo>
                <a:lnTo>
                  <a:pt x="14064684" y="6301257"/>
                </a:lnTo>
                <a:lnTo>
                  <a:pt x="0" y="6301257"/>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5589642" cy="4369726"/>
          </a:xfrm>
          <a:custGeom>
            <a:avLst/>
            <a:gdLst/>
            <a:ahLst/>
            <a:cxnLst/>
            <a:rect r="r" b="b" t="t" l="l"/>
            <a:pathLst>
              <a:path h="4369726" w="15589642">
                <a:moveTo>
                  <a:pt x="0" y="0"/>
                </a:moveTo>
                <a:lnTo>
                  <a:pt x="15589642" y="0"/>
                </a:lnTo>
                <a:lnTo>
                  <a:pt x="15589642" y="4369726"/>
                </a:lnTo>
                <a:lnTo>
                  <a:pt x="0" y="4369726"/>
                </a:lnTo>
                <a:lnTo>
                  <a:pt x="0" y="0"/>
                </a:lnTo>
                <a:close/>
              </a:path>
            </a:pathLst>
          </a:custGeom>
          <a:blipFill>
            <a:blip r:embed="rId2"/>
            <a:stretch>
              <a:fillRect l="0" t="0" r="0" b="0"/>
            </a:stretch>
          </a:blipFill>
        </p:spPr>
      </p:sp>
      <p:sp>
        <p:nvSpPr>
          <p:cNvPr name="Freeform 3" id="3"/>
          <p:cNvSpPr/>
          <p:nvPr/>
        </p:nvSpPr>
        <p:spPr>
          <a:xfrm flipH="false" flipV="false" rot="0">
            <a:off x="3520296" y="5664963"/>
            <a:ext cx="11247409" cy="1364628"/>
          </a:xfrm>
          <a:custGeom>
            <a:avLst/>
            <a:gdLst/>
            <a:ahLst/>
            <a:cxnLst/>
            <a:rect r="r" b="b" t="t" l="l"/>
            <a:pathLst>
              <a:path h="1364628" w="11247409">
                <a:moveTo>
                  <a:pt x="0" y="0"/>
                </a:moveTo>
                <a:lnTo>
                  <a:pt x="11247408" y="0"/>
                </a:lnTo>
                <a:lnTo>
                  <a:pt x="11247408" y="1364628"/>
                </a:lnTo>
                <a:lnTo>
                  <a:pt x="0" y="1364628"/>
                </a:lnTo>
                <a:lnTo>
                  <a:pt x="0" y="0"/>
                </a:lnTo>
                <a:close/>
              </a:path>
            </a:pathLst>
          </a:custGeom>
          <a:blipFill>
            <a:blip r:embed="rId3"/>
            <a:stretch>
              <a:fillRect l="0" t="0" r="0" b="0"/>
            </a:stretch>
          </a:blipFill>
        </p:spPr>
      </p:sp>
      <p:sp>
        <p:nvSpPr>
          <p:cNvPr name="Freeform 4" id="4"/>
          <p:cNvSpPr/>
          <p:nvPr/>
        </p:nvSpPr>
        <p:spPr>
          <a:xfrm flipH="false" flipV="false" rot="0">
            <a:off x="2347306" y="7296128"/>
            <a:ext cx="12952429" cy="2722322"/>
          </a:xfrm>
          <a:custGeom>
            <a:avLst/>
            <a:gdLst/>
            <a:ahLst/>
            <a:cxnLst/>
            <a:rect r="r" b="b" t="t" l="l"/>
            <a:pathLst>
              <a:path h="2722322" w="12952429">
                <a:moveTo>
                  <a:pt x="0" y="0"/>
                </a:moveTo>
                <a:lnTo>
                  <a:pt x="12952430" y="0"/>
                </a:lnTo>
                <a:lnTo>
                  <a:pt x="12952430" y="2722322"/>
                </a:lnTo>
                <a:lnTo>
                  <a:pt x="0" y="2722322"/>
                </a:lnTo>
                <a:lnTo>
                  <a:pt x="0" y="0"/>
                </a:lnTo>
                <a:close/>
              </a:path>
            </a:pathLst>
          </a:custGeom>
          <a:blipFill>
            <a:blip r:embed="rId4"/>
            <a:stretch>
              <a:fillRect l="0" t="0" r="0" b="0"/>
            </a:stretch>
          </a:blipFill>
        </p:spPr>
      </p:sp>
      <p:sp>
        <p:nvSpPr>
          <p:cNvPr name="TextBox 5" id="5"/>
          <p:cNvSpPr txBox="true"/>
          <p:nvPr/>
        </p:nvSpPr>
        <p:spPr>
          <a:xfrm rot="0">
            <a:off x="7085898" y="-84074"/>
            <a:ext cx="3728680" cy="1112774"/>
          </a:xfrm>
          <a:prstGeom prst="rect">
            <a:avLst/>
          </a:prstGeom>
        </p:spPr>
        <p:txBody>
          <a:bodyPr anchor="t" rtlCol="false" tIns="0" lIns="0" bIns="0" rIns="0">
            <a:spAutoFit/>
          </a:bodyPr>
          <a:lstStyle/>
          <a:p>
            <a:pPr algn="ctr">
              <a:lnSpc>
                <a:spcPts val="9016"/>
              </a:lnSpc>
              <a:spcBef>
                <a:spcPct val="0"/>
              </a:spcBef>
            </a:pPr>
            <a:r>
              <a:rPr lang="en-US" sz="6440">
                <a:solidFill>
                  <a:srgbClr val="000000"/>
                </a:solidFill>
                <a:latin typeface="Tenor Sans Bold"/>
              </a:rPr>
              <a:t>RESULTS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1771724">
            <a:off x="-989557" y="778195"/>
            <a:ext cx="2351532" cy="662704"/>
          </a:xfrm>
          <a:custGeom>
            <a:avLst/>
            <a:gdLst/>
            <a:ahLst/>
            <a:cxnLst/>
            <a:rect r="r" b="b" t="t" l="l"/>
            <a:pathLst>
              <a:path h="662704" w="2351532">
                <a:moveTo>
                  <a:pt x="0" y="0"/>
                </a:moveTo>
                <a:lnTo>
                  <a:pt x="2351532" y="0"/>
                </a:lnTo>
                <a:lnTo>
                  <a:pt x="2351532" y="662704"/>
                </a:lnTo>
                <a:lnTo>
                  <a:pt x="0" y="6627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6759434" y="8251550"/>
            <a:ext cx="2351532" cy="662704"/>
          </a:xfrm>
          <a:custGeom>
            <a:avLst/>
            <a:gdLst/>
            <a:ahLst/>
            <a:cxnLst/>
            <a:rect r="r" b="b" t="t" l="l"/>
            <a:pathLst>
              <a:path h="662704" w="2351532">
                <a:moveTo>
                  <a:pt x="0" y="0"/>
                </a:moveTo>
                <a:lnTo>
                  <a:pt x="2351532" y="0"/>
                </a:lnTo>
                <a:lnTo>
                  <a:pt x="2351532" y="662704"/>
                </a:lnTo>
                <a:lnTo>
                  <a:pt x="0" y="6627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2088410" y="5952519"/>
            <a:ext cx="2484351" cy="1807366"/>
          </a:xfrm>
          <a:custGeom>
            <a:avLst/>
            <a:gdLst/>
            <a:ahLst/>
            <a:cxnLst/>
            <a:rect r="r" b="b" t="t" l="l"/>
            <a:pathLst>
              <a:path h="1807366" w="2484351">
                <a:moveTo>
                  <a:pt x="2484351" y="0"/>
                </a:moveTo>
                <a:lnTo>
                  <a:pt x="0" y="0"/>
                </a:lnTo>
                <a:lnTo>
                  <a:pt x="0" y="1807365"/>
                </a:lnTo>
                <a:lnTo>
                  <a:pt x="2484351" y="1807365"/>
                </a:lnTo>
                <a:lnTo>
                  <a:pt x="24843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347386" y="5949151"/>
            <a:ext cx="1614084" cy="1449741"/>
          </a:xfrm>
          <a:custGeom>
            <a:avLst/>
            <a:gdLst/>
            <a:ahLst/>
            <a:cxnLst/>
            <a:rect r="r" b="b" t="t" l="l"/>
            <a:pathLst>
              <a:path h="1449741" w="1614084">
                <a:moveTo>
                  <a:pt x="0" y="0"/>
                </a:moveTo>
                <a:lnTo>
                  <a:pt x="1614084" y="0"/>
                </a:lnTo>
                <a:lnTo>
                  <a:pt x="1614084" y="1449740"/>
                </a:lnTo>
                <a:lnTo>
                  <a:pt x="0" y="14497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647211" y="1163212"/>
            <a:ext cx="15112223" cy="814136"/>
          </a:xfrm>
          <a:prstGeom prst="rect">
            <a:avLst/>
          </a:prstGeom>
        </p:spPr>
        <p:txBody>
          <a:bodyPr anchor="t" rtlCol="false" tIns="0" lIns="0" bIns="0" rIns="0">
            <a:spAutoFit/>
          </a:bodyPr>
          <a:lstStyle/>
          <a:p>
            <a:pPr algn="l" marL="0" indent="0" lvl="0">
              <a:lnSpc>
                <a:spcPts val="5920"/>
              </a:lnSpc>
              <a:spcBef>
                <a:spcPct val="0"/>
              </a:spcBef>
            </a:pPr>
            <a:r>
              <a:rPr lang="en-US" sz="6435">
                <a:solidFill>
                  <a:srgbClr val="363434"/>
                </a:solidFill>
                <a:latin typeface="Tenor Sans Bold"/>
              </a:rPr>
              <a:t>INTRODUCTION TO THE PROBLEM</a:t>
            </a:r>
          </a:p>
        </p:txBody>
      </p:sp>
      <p:sp>
        <p:nvSpPr>
          <p:cNvPr name="TextBox 7" id="7"/>
          <p:cNvSpPr txBox="true"/>
          <p:nvPr/>
        </p:nvSpPr>
        <p:spPr>
          <a:xfrm rot="0">
            <a:off x="1253822" y="2111751"/>
            <a:ext cx="15505613" cy="2334895"/>
          </a:xfrm>
          <a:prstGeom prst="rect">
            <a:avLst/>
          </a:prstGeom>
        </p:spPr>
        <p:txBody>
          <a:bodyPr anchor="t" rtlCol="false" tIns="0" lIns="0" bIns="0" rIns="0">
            <a:spAutoFit/>
          </a:bodyPr>
          <a:lstStyle/>
          <a:p>
            <a:pPr algn="just">
              <a:lnSpc>
                <a:spcPts val="3079"/>
              </a:lnSpc>
              <a:spcBef>
                <a:spcPct val="0"/>
              </a:spcBef>
            </a:pPr>
            <a:r>
              <a:rPr lang="en-US" sz="2199">
                <a:solidFill>
                  <a:srgbClr val="363434"/>
                </a:solidFill>
                <a:latin typeface="Tenor Sans"/>
              </a:rPr>
              <a:t>You’re an appliances supplier and you want to ship the items from your warehouse to give to your distributor and sell it as soon as possible. You have a forklift that can carry two items at a time and has a capacity weight of 2,000kg, you also have a truck that has 10,000kg capacity weight which is the storage of your items picked. You have a warehouse that has six aisles with different items. Your goal is to get the most preferable items in an  aisle and putting it to the truck considering how many minutes you consume in the process. (Assuming the minutes are constant and picking time is not considered)</a:t>
            </a:r>
          </a:p>
        </p:txBody>
      </p:sp>
      <p:grpSp>
        <p:nvGrpSpPr>
          <p:cNvPr name="Group 8" id="8"/>
          <p:cNvGrpSpPr/>
          <p:nvPr/>
        </p:nvGrpSpPr>
        <p:grpSpPr>
          <a:xfrm rot="0">
            <a:off x="10847990" y="4208493"/>
            <a:ext cx="1147185" cy="1083658"/>
            <a:chOff x="0" y="0"/>
            <a:chExt cx="1529580" cy="1444877"/>
          </a:xfrm>
        </p:grpSpPr>
        <p:grpSp>
          <p:nvGrpSpPr>
            <p:cNvPr name="Group 9" id="9"/>
            <p:cNvGrpSpPr/>
            <p:nvPr/>
          </p:nvGrpSpPr>
          <p:grpSpPr>
            <a:xfrm rot="0">
              <a:off x="0" y="0"/>
              <a:ext cx="1529580" cy="1444877"/>
              <a:chOff x="0" y="0"/>
              <a:chExt cx="395338" cy="373445"/>
            </a:xfrm>
          </p:grpSpPr>
          <p:sp>
            <p:nvSpPr>
              <p:cNvPr name="Freeform 10" id="10"/>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11" id="11"/>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12" id="12"/>
            <p:cNvSpPr txBox="true"/>
            <p:nvPr/>
          </p:nvSpPr>
          <p:spPr>
            <a:xfrm rot="0">
              <a:off x="103822" y="471243"/>
              <a:ext cx="1321936"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AISLE 3</a:t>
              </a:r>
            </a:p>
          </p:txBody>
        </p:sp>
      </p:grpSp>
      <p:grpSp>
        <p:nvGrpSpPr>
          <p:cNvPr name="Group 13" id="13"/>
          <p:cNvGrpSpPr/>
          <p:nvPr/>
        </p:nvGrpSpPr>
        <p:grpSpPr>
          <a:xfrm rot="0">
            <a:off x="10847990" y="6267608"/>
            <a:ext cx="1147185" cy="1083658"/>
            <a:chOff x="0" y="0"/>
            <a:chExt cx="1529580" cy="1444877"/>
          </a:xfrm>
        </p:grpSpPr>
        <p:grpSp>
          <p:nvGrpSpPr>
            <p:cNvPr name="Group 14" id="14"/>
            <p:cNvGrpSpPr/>
            <p:nvPr/>
          </p:nvGrpSpPr>
          <p:grpSpPr>
            <a:xfrm rot="0">
              <a:off x="0" y="0"/>
              <a:ext cx="1529580" cy="1444877"/>
              <a:chOff x="0" y="0"/>
              <a:chExt cx="395338" cy="373445"/>
            </a:xfrm>
          </p:grpSpPr>
          <p:sp>
            <p:nvSpPr>
              <p:cNvPr name="Freeform 15" id="15"/>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16" id="16"/>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17" id="17"/>
            <p:cNvSpPr txBox="true"/>
            <p:nvPr/>
          </p:nvSpPr>
          <p:spPr>
            <a:xfrm rot="0">
              <a:off x="147081" y="471243"/>
              <a:ext cx="1235418"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AISLE 1</a:t>
              </a:r>
            </a:p>
          </p:txBody>
        </p:sp>
      </p:grpSp>
      <p:grpSp>
        <p:nvGrpSpPr>
          <p:cNvPr name="Group 18" id="18"/>
          <p:cNvGrpSpPr/>
          <p:nvPr/>
        </p:nvGrpSpPr>
        <p:grpSpPr>
          <a:xfrm rot="0">
            <a:off x="14912861" y="6267608"/>
            <a:ext cx="1147185" cy="1083658"/>
            <a:chOff x="0" y="0"/>
            <a:chExt cx="1529580" cy="1444877"/>
          </a:xfrm>
        </p:grpSpPr>
        <p:grpSp>
          <p:nvGrpSpPr>
            <p:cNvPr name="Group 19" id="19"/>
            <p:cNvGrpSpPr/>
            <p:nvPr/>
          </p:nvGrpSpPr>
          <p:grpSpPr>
            <a:xfrm rot="0">
              <a:off x="0" y="0"/>
              <a:ext cx="1529580" cy="1444877"/>
              <a:chOff x="0" y="0"/>
              <a:chExt cx="395338" cy="373445"/>
            </a:xfrm>
          </p:grpSpPr>
          <p:sp>
            <p:nvSpPr>
              <p:cNvPr name="Freeform 20" id="20"/>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21" id="21"/>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22" id="22"/>
            <p:cNvSpPr txBox="true"/>
            <p:nvPr/>
          </p:nvSpPr>
          <p:spPr>
            <a:xfrm rot="0">
              <a:off x="105518" y="471243"/>
              <a:ext cx="1318543"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AISLE 5</a:t>
              </a:r>
            </a:p>
          </p:txBody>
        </p:sp>
      </p:grpSp>
      <p:grpSp>
        <p:nvGrpSpPr>
          <p:cNvPr name="Group 23" id="23"/>
          <p:cNvGrpSpPr/>
          <p:nvPr/>
        </p:nvGrpSpPr>
        <p:grpSpPr>
          <a:xfrm rot="0">
            <a:off x="10847990" y="8614975"/>
            <a:ext cx="1147185" cy="1083658"/>
            <a:chOff x="0" y="0"/>
            <a:chExt cx="1529580" cy="1444877"/>
          </a:xfrm>
        </p:grpSpPr>
        <p:grpSp>
          <p:nvGrpSpPr>
            <p:cNvPr name="Group 24" id="24"/>
            <p:cNvGrpSpPr/>
            <p:nvPr/>
          </p:nvGrpSpPr>
          <p:grpSpPr>
            <a:xfrm rot="0">
              <a:off x="0" y="0"/>
              <a:ext cx="1529580" cy="1444877"/>
              <a:chOff x="0" y="0"/>
              <a:chExt cx="395338" cy="373445"/>
            </a:xfrm>
          </p:grpSpPr>
          <p:sp>
            <p:nvSpPr>
              <p:cNvPr name="Freeform 25" id="25"/>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26" id="26"/>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27" id="27"/>
            <p:cNvSpPr txBox="true"/>
            <p:nvPr/>
          </p:nvSpPr>
          <p:spPr>
            <a:xfrm rot="0">
              <a:off x="108911" y="471243"/>
              <a:ext cx="1311757"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AISLE 2</a:t>
              </a:r>
            </a:p>
          </p:txBody>
        </p:sp>
      </p:grpSp>
      <p:grpSp>
        <p:nvGrpSpPr>
          <p:cNvPr name="Group 28" id="28"/>
          <p:cNvGrpSpPr/>
          <p:nvPr/>
        </p:nvGrpSpPr>
        <p:grpSpPr>
          <a:xfrm rot="0">
            <a:off x="14912861" y="4208493"/>
            <a:ext cx="1147185" cy="1083658"/>
            <a:chOff x="0" y="0"/>
            <a:chExt cx="1529580" cy="1444877"/>
          </a:xfrm>
        </p:grpSpPr>
        <p:grpSp>
          <p:nvGrpSpPr>
            <p:cNvPr name="Group 29" id="29"/>
            <p:cNvGrpSpPr/>
            <p:nvPr/>
          </p:nvGrpSpPr>
          <p:grpSpPr>
            <a:xfrm rot="0">
              <a:off x="0" y="0"/>
              <a:ext cx="1529580" cy="1444877"/>
              <a:chOff x="0" y="0"/>
              <a:chExt cx="395338" cy="373445"/>
            </a:xfrm>
          </p:grpSpPr>
          <p:sp>
            <p:nvSpPr>
              <p:cNvPr name="Freeform 30" id="30"/>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31" id="31"/>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32" id="32"/>
            <p:cNvSpPr txBox="true"/>
            <p:nvPr/>
          </p:nvSpPr>
          <p:spPr>
            <a:xfrm rot="0">
              <a:off x="108434" y="471243"/>
              <a:ext cx="1312711"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AISLE 4</a:t>
              </a:r>
            </a:p>
          </p:txBody>
        </p:sp>
      </p:grpSp>
      <p:grpSp>
        <p:nvGrpSpPr>
          <p:cNvPr name="Group 33" id="33"/>
          <p:cNvGrpSpPr/>
          <p:nvPr/>
        </p:nvGrpSpPr>
        <p:grpSpPr>
          <a:xfrm rot="0">
            <a:off x="8285320" y="6267608"/>
            <a:ext cx="1147185" cy="1083658"/>
            <a:chOff x="0" y="0"/>
            <a:chExt cx="1529580" cy="1444877"/>
          </a:xfrm>
        </p:grpSpPr>
        <p:grpSp>
          <p:nvGrpSpPr>
            <p:cNvPr name="Group 34" id="34"/>
            <p:cNvGrpSpPr/>
            <p:nvPr/>
          </p:nvGrpSpPr>
          <p:grpSpPr>
            <a:xfrm rot="0">
              <a:off x="0" y="0"/>
              <a:ext cx="1529580" cy="1444877"/>
              <a:chOff x="0" y="0"/>
              <a:chExt cx="395338" cy="373445"/>
            </a:xfrm>
          </p:grpSpPr>
          <p:sp>
            <p:nvSpPr>
              <p:cNvPr name="Freeform 35" id="35"/>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36" id="36"/>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37" id="37"/>
            <p:cNvSpPr txBox="true"/>
            <p:nvPr/>
          </p:nvSpPr>
          <p:spPr>
            <a:xfrm rot="0">
              <a:off x="186470" y="471243"/>
              <a:ext cx="1156641"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START</a:t>
              </a:r>
            </a:p>
          </p:txBody>
        </p:sp>
      </p:grpSp>
      <p:grpSp>
        <p:nvGrpSpPr>
          <p:cNvPr name="Group 38" id="38"/>
          <p:cNvGrpSpPr/>
          <p:nvPr/>
        </p:nvGrpSpPr>
        <p:grpSpPr>
          <a:xfrm rot="0">
            <a:off x="8285320" y="8614975"/>
            <a:ext cx="1147185" cy="1083658"/>
            <a:chOff x="0" y="0"/>
            <a:chExt cx="1529580" cy="1444877"/>
          </a:xfrm>
        </p:grpSpPr>
        <p:grpSp>
          <p:nvGrpSpPr>
            <p:cNvPr name="Group 39" id="39"/>
            <p:cNvGrpSpPr/>
            <p:nvPr/>
          </p:nvGrpSpPr>
          <p:grpSpPr>
            <a:xfrm rot="0">
              <a:off x="0" y="0"/>
              <a:ext cx="1529580" cy="1444877"/>
              <a:chOff x="0" y="0"/>
              <a:chExt cx="395338" cy="373445"/>
            </a:xfrm>
          </p:grpSpPr>
          <p:sp>
            <p:nvSpPr>
              <p:cNvPr name="Freeform 40" id="40"/>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41" id="41"/>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42" id="42"/>
            <p:cNvSpPr txBox="true"/>
            <p:nvPr/>
          </p:nvSpPr>
          <p:spPr>
            <a:xfrm rot="0">
              <a:off x="200200" y="311543"/>
              <a:ext cx="1129180" cy="929764"/>
            </a:xfrm>
            <a:prstGeom prst="rect">
              <a:avLst/>
            </a:prstGeom>
          </p:spPr>
          <p:txBody>
            <a:bodyPr anchor="t" rtlCol="false" tIns="0" lIns="0" bIns="0" rIns="0">
              <a:spAutoFit/>
            </a:bodyPr>
            <a:lstStyle/>
            <a:p>
              <a:pPr algn="ctr">
                <a:lnSpc>
                  <a:spcPts val="2805"/>
                </a:lnSpc>
              </a:pPr>
              <a:r>
                <a:rPr lang="en-US" sz="2003">
                  <a:solidFill>
                    <a:srgbClr val="000000"/>
                  </a:solidFill>
                  <a:latin typeface="Tenor Sans Bold"/>
                </a:rPr>
                <a:t>DROP-</a:t>
              </a:r>
            </a:p>
            <a:p>
              <a:pPr algn="ctr">
                <a:lnSpc>
                  <a:spcPts val="2805"/>
                </a:lnSpc>
                <a:spcBef>
                  <a:spcPct val="0"/>
                </a:spcBef>
              </a:pPr>
              <a:r>
                <a:rPr lang="en-US" sz="2003">
                  <a:solidFill>
                    <a:srgbClr val="000000"/>
                  </a:solidFill>
                  <a:latin typeface="Tenor Sans Bold"/>
                </a:rPr>
                <a:t>OFF</a:t>
              </a:r>
            </a:p>
          </p:txBody>
        </p:sp>
      </p:grpSp>
      <p:grpSp>
        <p:nvGrpSpPr>
          <p:cNvPr name="Group 43" id="43"/>
          <p:cNvGrpSpPr/>
          <p:nvPr/>
        </p:nvGrpSpPr>
        <p:grpSpPr>
          <a:xfrm rot="0">
            <a:off x="14912861" y="8614975"/>
            <a:ext cx="1147185" cy="1083658"/>
            <a:chOff x="0" y="0"/>
            <a:chExt cx="1529580" cy="1444877"/>
          </a:xfrm>
        </p:grpSpPr>
        <p:grpSp>
          <p:nvGrpSpPr>
            <p:cNvPr name="Group 44" id="44"/>
            <p:cNvGrpSpPr/>
            <p:nvPr/>
          </p:nvGrpSpPr>
          <p:grpSpPr>
            <a:xfrm rot="0">
              <a:off x="0" y="0"/>
              <a:ext cx="1529580" cy="1444877"/>
              <a:chOff x="0" y="0"/>
              <a:chExt cx="395338" cy="373445"/>
            </a:xfrm>
          </p:grpSpPr>
          <p:sp>
            <p:nvSpPr>
              <p:cNvPr name="Freeform 45" id="45"/>
              <p:cNvSpPr/>
              <p:nvPr/>
            </p:nvSpPr>
            <p:spPr>
              <a:xfrm flipH="false" flipV="false" rot="0">
                <a:off x="0" y="0"/>
                <a:ext cx="395338" cy="373445"/>
              </a:xfrm>
              <a:custGeom>
                <a:avLst/>
                <a:gdLst/>
                <a:ahLst/>
                <a:cxnLst/>
                <a:rect r="r" b="b" t="t" l="l"/>
                <a:pathLst>
                  <a:path h="373445" w="395338">
                    <a:moveTo>
                      <a:pt x="186723" y="0"/>
                    </a:moveTo>
                    <a:lnTo>
                      <a:pt x="208615" y="0"/>
                    </a:lnTo>
                    <a:cubicBezTo>
                      <a:pt x="258137" y="0"/>
                      <a:pt x="305631" y="19673"/>
                      <a:pt x="340648" y="54690"/>
                    </a:cubicBezTo>
                    <a:cubicBezTo>
                      <a:pt x="375665" y="89707"/>
                      <a:pt x="395338" y="137201"/>
                      <a:pt x="395338" y="186723"/>
                    </a:cubicBezTo>
                    <a:lnTo>
                      <a:pt x="395338" y="186723"/>
                    </a:lnTo>
                    <a:cubicBezTo>
                      <a:pt x="395338" y="236245"/>
                      <a:pt x="375665" y="283738"/>
                      <a:pt x="340648" y="318756"/>
                    </a:cubicBezTo>
                    <a:cubicBezTo>
                      <a:pt x="305631" y="353773"/>
                      <a:pt x="258137" y="373445"/>
                      <a:pt x="208615" y="373445"/>
                    </a:cubicBezTo>
                    <a:lnTo>
                      <a:pt x="186723" y="373445"/>
                    </a:lnTo>
                    <a:cubicBezTo>
                      <a:pt x="137201" y="373445"/>
                      <a:pt x="89707" y="353773"/>
                      <a:pt x="54690" y="318756"/>
                    </a:cubicBezTo>
                    <a:cubicBezTo>
                      <a:pt x="19673" y="283738"/>
                      <a:pt x="0" y="236245"/>
                      <a:pt x="0" y="186723"/>
                    </a:cubicBezTo>
                    <a:lnTo>
                      <a:pt x="0" y="186723"/>
                    </a:lnTo>
                    <a:cubicBezTo>
                      <a:pt x="0" y="137201"/>
                      <a:pt x="19673" y="89707"/>
                      <a:pt x="54690" y="54690"/>
                    </a:cubicBezTo>
                    <a:cubicBezTo>
                      <a:pt x="89707" y="19673"/>
                      <a:pt x="137201" y="0"/>
                      <a:pt x="186723" y="0"/>
                    </a:cubicBezTo>
                    <a:close/>
                  </a:path>
                </a:pathLst>
              </a:custGeom>
              <a:solidFill>
                <a:srgbClr val="40C4B6"/>
              </a:solidFill>
            </p:spPr>
          </p:sp>
          <p:sp>
            <p:nvSpPr>
              <p:cNvPr name="TextBox 46" id="46"/>
              <p:cNvSpPr txBox="true"/>
              <p:nvPr/>
            </p:nvSpPr>
            <p:spPr>
              <a:xfrm>
                <a:off x="0" y="47625"/>
                <a:ext cx="395338" cy="325820"/>
              </a:xfrm>
              <a:prstGeom prst="rect">
                <a:avLst/>
              </a:prstGeom>
            </p:spPr>
            <p:txBody>
              <a:bodyPr anchor="ctr" rtlCol="false" tIns="50800" lIns="50800" bIns="50800" rIns="50800"/>
              <a:lstStyle/>
              <a:p>
                <a:pPr algn="ctr">
                  <a:lnSpc>
                    <a:spcPts val="1924"/>
                  </a:lnSpc>
                </a:pPr>
              </a:p>
            </p:txBody>
          </p:sp>
        </p:grpSp>
        <p:sp>
          <p:nvSpPr>
            <p:cNvPr name="TextBox 47" id="47"/>
            <p:cNvSpPr txBox="true"/>
            <p:nvPr/>
          </p:nvSpPr>
          <p:spPr>
            <a:xfrm rot="0">
              <a:off x="101967" y="471243"/>
              <a:ext cx="1325647" cy="454766"/>
            </a:xfrm>
            <a:prstGeom prst="rect">
              <a:avLst/>
            </a:prstGeom>
          </p:spPr>
          <p:txBody>
            <a:bodyPr anchor="t" rtlCol="false" tIns="0" lIns="0" bIns="0" rIns="0">
              <a:spAutoFit/>
            </a:bodyPr>
            <a:lstStyle/>
            <a:p>
              <a:pPr algn="ctr">
                <a:lnSpc>
                  <a:spcPts val="2805"/>
                </a:lnSpc>
                <a:spcBef>
                  <a:spcPct val="0"/>
                </a:spcBef>
              </a:pPr>
              <a:r>
                <a:rPr lang="en-US" sz="2003">
                  <a:solidFill>
                    <a:srgbClr val="000000"/>
                  </a:solidFill>
                  <a:latin typeface="Tenor Sans Bold"/>
                </a:rPr>
                <a:t>AISLE 6</a:t>
              </a:r>
            </a:p>
          </p:txBody>
        </p:sp>
      </p:grpSp>
      <p:sp>
        <p:nvSpPr>
          <p:cNvPr name="AutoShape 48" id="48"/>
          <p:cNvSpPr/>
          <p:nvPr/>
        </p:nvSpPr>
        <p:spPr>
          <a:xfrm flipH="true">
            <a:off x="9432505" y="6809437"/>
            <a:ext cx="1415485" cy="0"/>
          </a:xfrm>
          <a:prstGeom prst="line">
            <a:avLst/>
          </a:prstGeom>
          <a:ln cap="flat" w="28575">
            <a:solidFill>
              <a:srgbClr val="000000"/>
            </a:solidFill>
            <a:prstDash val="solid"/>
            <a:headEnd type="none" len="sm" w="sm"/>
            <a:tailEnd type="none" len="sm" w="sm"/>
          </a:ln>
        </p:spPr>
      </p:sp>
      <p:sp>
        <p:nvSpPr>
          <p:cNvPr name="AutoShape 49" id="49"/>
          <p:cNvSpPr/>
          <p:nvPr/>
        </p:nvSpPr>
        <p:spPr>
          <a:xfrm>
            <a:off x="9432505" y="9156804"/>
            <a:ext cx="1415485" cy="0"/>
          </a:xfrm>
          <a:prstGeom prst="line">
            <a:avLst/>
          </a:prstGeom>
          <a:ln cap="flat" w="28575">
            <a:solidFill>
              <a:srgbClr val="000000"/>
            </a:solidFill>
            <a:prstDash val="solid"/>
            <a:headEnd type="none" len="sm" w="sm"/>
            <a:tailEnd type="none" len="sm" w="sm"/>
          </a:ln>
        </p:spPr>
      </p:sp>
      <p:sp>
        <p:nvSpPr>
          <p:cNvPr name="AutoShape 50" id="50"/>
          <p:cNvSpPr/>
          <p:nvPr/>
        </p:nvSpPr>
        <p:spPr>
          <a:xfrm>
            <a:off x="11421582" y="7351266"/>
            <a:ext cx="0" cy="1263709"/>
          </a:xfrm>
          <a:prstGeom prst="line">
            <a:avLst/>
          </a:prstGeom>
          <a:ln cap="flat" w="28575">
            <a:solidFill>
              <a:srgbClr val="000000"/>
            </a:solidFill>
            <a:prstDash val="solid"/>
            <a:headEnd type="none" len="sm" w="sm"/>
            <a:tailEnd type="none" len="sm" w="sm"/>
          </a:ln>
        </p:spPr>
      </p:sp>
      <p:sp>
        <p:nvSpPr>
          <p:cNvPr name="AutoShape 51" id="51"/>
          <p:cNvSpPr/>
          <p:nvPr/>
        </p:nvSpPr>
        <p:spPr>
          <a:xfrm>
            <a:off x="11421582" y="5292151"/>
            <a:ext cx="0" cy="975458"/>
          </a:xfrm>
          <a:prstGeom prst="line">
            <a:avLst/>
          </a:prstGeom>
          <a:ln cap="flat" w="28575">
            <a:solidFill>
              <a:srgbClr val="000000"/>
            </a:solidFill>
            <a:prstDash val="solid"/>
            <a:headEnd type="none" len="sm" w="sm"/>
            <a:tailEnd type="none" len="sm" w="sm"/>
          </a:ln>
        </p:spPr>
      </p:sp>
      <p:sp>
        <p:nvSpPr>
          <p:cNvPr name="AutoShape 52" id="52"/>
          <p:cNvSpPr/>
          <p:nvPr/>
        </p:nvSpPr>
        <p:spPr>
          <a:xfrm>
            <a:off x="11995174" y="4750322"/>
            <a:ext cx="2917686" cy="0"/>
          </a:xfrm>
          <a:prstGeom prst="line">
            <a:avLst/>
          </a:prstGeom>
          <a:ln cap="flat" w="28575">
            <a:solidFill>
              <a:srgbClr val="000000"/>
            </a:solidFill>
            <a:prstDash val="solid"/>
            <a:headEnd type="none" len="sm" w="sm"/>
            <a:tailEnd type="none" len="sm" w="sm"/>
          </a:ln>
        </p:spPr>
      </p:sp>
      <p:sp>
        <p:nvSpPr>
          <p:cNvPr name="AutoShape 53" id="53"/>
          <p:cNvSpPr/>
          <p:nvPr/>
        </p:nvSpPr>
        <p:spPr>
          <a:xfrm>
            <a:off x="15486453" y="5292151"/>
            <a:ext cx="0" cy="975458"/>
          </a:xfrm>
          <a:prstGeom prst="line">
            <a:avLst/>
          </a:prstGeom>
          <a:ln cap="flat" w="28575">
            <a:solidFill>
              <a:srgbClr val="000000"/>
            </a:solidFill>
            <a:prstDash val="solid"/>
            <a:headEnd type="none" len="sm" w="sm"/>
            <a:tailEnd type="none" len="sm" w="sm"/>
          </a:ln>
        </p:spPr>
      </p:sp>
      <p:sp>
        <p:nvSpPr>
          <p:cNvPr name="AutoShape 54" id="54"/>
          <p:cNvSpPr/>
          <p:nvPr/>
        </p:nvSpPr>
        <p:spPr>
          <a:xfrm>
            <a:off x="15486453" y="7351266"/>
            <a:ext cx="0" cy="1263709"/>
          </a:xfrm>
          <a:prstGeom prst="line">
            <a:avLst/>
          </a:prstGeom>
          <a:ln cap="flat" w="28575">
            <a:solidFill>
              <a:srgbClr val="000000"/>
            </a:solidFill>
            <a:prstDash val="solid"/>
            <a:headEnd type="none" len="sm" w="sm"/>
            <a:tailEnd type="none" len="sm" w="sm"/>
          </a:ln>
        </p:spPr>
      </p:sp>
      <p:sp>
        <p:nvSpPr>
          <p:cNvPr name="AutoShape 55" id="55"/>
          <p:cNvSpPr/>
          <p:nvPr/>
        </p:nvSpPr>
        <p:spPr>
          <a:xfrm>
            <a:off x="11995174" y="6823996"/>
            <a:ext cx="2917686" cy="2332808"/>
          </a:xfrm>
          <a:prstGeom prst="line">
            <a:avLst/>
          </a:prstGeom>
          <a:ln cap="flat" w="28575">
            <a:solidFill>
              <a:srgbClr val="000000"/>
            </a:solidFill>
            <a:prstDash val="solid"/>
            <a:headEnd type="none" len="sm" w="sm"/>
            <a:tailEnd type="none" len="sm" w="sm"/>
          </a:ln>
        </p:spPr>
      </p:sp>
      <p:sp>
        <p:nvSpPr>
          <p:cNvPr name="AutoShape 56" id="56"/>
          <p:cNvSpPr/>
          <p:nvPr/>
        </p:nvSpPr>
        <p:spPr>
          <a:xfrm flipV="true">
            <a:off x="11421582" y="6809437"/>
            <a:ext cx="4638463" cy="2889196"/>
          </a:xfrm>
          <a:prstGeom prst="line">
            <a:avLst/>
          </a:prstGeom>
          <a:ln cap="flat" w="28575">
            <a:solidFill>
              <a:srgbClr val="000000"/>
            </a:solidFill>
            <a:prstDash val="solid"/>
            <a:headEnd type="none" len="sm" w="sm"/>
            <a:tailEnd type="none" len="sm" w="sm"/>
          </a:ln>
        </p:spPr>
      </p:sp>
      <p:sp>
        <p:nvSpPr>
          <p:cNvPr name="TextBox 57" id="57"/>
          <p:cNvSpPr txBox="true"/>
          <p:nvPr/>
        </p:nvSpPr>
        <p:spPr>
          <a:xfrm rot="0">
            <a:off x="9807072" y="6654725"/>
            <a:ext cx="666350"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0.1 min</a:t>
            </a:r>
          </a:p>
        </p:txBody>
      </p:sp>
      <p:sp>
        <p:nvSpPr>
          <p:cNvPr name="TextBox 58" id="58"/>
          <p:cNvSpPr txBox="true"/>
          <p:nvPr/>
        </p:nvSpPr>
        <p:spPr>
          <a:xfrm rot="0">
            <a:off x="9807072" y="8987533"/>
            <a:ext cx="666350"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0.1 min</a:t>
            </a:r>
          </a:p>
        </p:txBody>
      </p:sp>
      <p:sp>
        <p:nvSpPr>
          <p:cNvPr name="TextBox 59" id="59"/>
          <p:cNvSpPr txBox="true"/>
          <p:nvPr/>
        </p:nvSpPr>
        <p:spPr>
          <a:xfrm rot="0">
            <a:off x="13208652" y="4581051"/>
            <a:ext cx="490732"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1 min</a:t>
            </a:r>
          </a:p>
        </p:txBody>
      </p:sp>
      <p:sp>
        <p:nvSpPr>
          <p:cNvPr name="TextBox 60" id="60"/>
          <p:cNvSpPr txBox="true"/>
          <p:nvPr/>
        </p:nvSpPr>
        <p:spPr>
          <a:xfrm rot="0">
            <a:off x="11065567" y="5610608"/>
            <a:ext cx="712030"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0.2 min</a:t>
            </a:r>
          </a:p>
        </p:txBody>
      </p:sp>
      <p:sp>
        <p:nvSpPr>
          <p:cNvPr name="TextBox 61" id="61"/>
          <p:cNvSpPr txBox="true"/>
          <p:nvPr/>
        </p:nvSpPr>
        <p:spPr>
          <a:xfrm rot="0">
            <a:off x="13212018" y="7732490"/>
            <a:ext cx="659617"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1.5 min</a:t>
            </a:r>
          </a:p>
        </p:txBody>
      </p:sp>
      <p:sp>
        <p:nvSpPr>
          <p:cNvPr name="TextBox 62" id="62"/>
          <p:cNvSpPr txBox="true"/>
          <p:nvPr/>
        </p:nvSpPr>
        <p:spPr>
          <a:xfrm rot="0">
            <a:off x="15127390" y="7732490"/>
            <a:ext cx="718126"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0.3 min</a:t>
            </a:r>
          </a:p>
        </p:txBody>
      </p:sp>
      <p:sp>
        <p:nvSpPr>
          <p:cNvPr name="TextBox 63" id="63"/>
          <p:cNvSpPr txBox="true"/>
          <p:nvPr/>
        </p:nvSpPr>
        <p:spPr>
          <a:xfrm rot="0">
            <a:off x="15134124" y="9871069"/>
            <a:ext cx="711393"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3.5 min</a:t>
            </a:r>
          </a:p>
        </p:txBody>
      </p:sp>
      <p:sp>
        <p:nvSpPr>
          <p:cNvPr name="TextBox 64" id="64"/>
          <p:cNvSpPr txBox="true"/>
          <p:nvPr/>
        </p:nvSpPr>
        <p:spPr>
          <a:xfrm rot="0">
            <a:off x="2088410" y="7838454"/>
            <a:ext cx="2484351" cy="458039"/>
          </a:xfrm>
          <a:prstGeom prst="rect">
            <a:avLst/>
          </a:prstGeom>
        </p:spPr>
        <p:txBody>
          <a:bodyPr anchor="t" rtlCol="false" tIns="0" lIns="0" bIns="0" rIns="0">
            <a:spAutoFit/>
          </a:bodyPr>
          <a:lstStyle/>
          <a:p>
            <a:pPr algn="ctr">
              <a:lnSpc>
                <a:spcPts val="3628"/>
              </a:lnSpc>
              <a:spcBef>
                <a:spcPct val="0"/>
              </a:spcBef>
            </a:pPr>
            <a:r>
              <a:rPr lang="en-US" sz="2591">
                <a:solidFill>
                  <a:srgbClr val="000000"/>
                </a:solidFill>
                <a:latin typeface="Tenor Sans"/>
              </a:rPr>
              <a:t>10,000 KG</a:t>
            </a:r>
          </a:p>
        </p:txBody>
      </p:sp>
      <p:sp>
        <p:nvSpPr>
          <p:cNvPr name="TextBox 65" id="65"/>
          <p:cNvSpPr txBox="true"/>
          <p:nvPr/>
        </p:nvSpPr>
        <p:spPr>
          <a:xfrm rot="0">
            <a:off x="6445530" y="5395501"/>
            <a:ext cx="1417796" cy="432004"/>
          </a:xfrm>
          <a:prstGeom prst="rect">
            <a:avLst/>
          </a:prstGeom>
        </p:spPr>
        <p:txBody>
          <a:bodyPr anchor="t" rtlCol="false" tIns="0" lIns="0" bIns="0" rIns="0">
            <a:spAutoFit/>
          </a:bodyPr>
          <a:lstStyle/>
          <a:p>
            <a:pPr algn="ctr">
              <a:lnSpc>
                <a:spcPts val="3488"/>
              </a:lnSpc>
              <a:spcBef>
                <a:spcPct val="0"/>
              </a:spcBef>
            </a:pPr>
            <a:r>
              <a:rPr lang="en-US" sz="2491">
                <a:solidFill>
                  <a:srgbClr val="000000"/>
                </a:solidFill>
                <a:latin typeface="Tenor Sans Bold"/>
              </a:rPr>
              <a:t>2,000 KG</a:t>
            </a:r>
          </a:p>
        </p:txBody>
      </p:sp>
      <p:sp>
        <p:nvSpPr>
          <p:cNvPr name="TextBox 66" id="66"/>
          <p:cNvSpPr txBox="true"/>
          <p:nvPr/>
        </p:nvSpPr>
        <p:spPr>
          <a:xfrm rot="0">
            <a:off x="11063565" y="7800369"/>
            <a:ext cx="716033" cy="290917"/>
          </a:xfrm>
          <a:prstGeom prst="rect">
            <a:avLst/>
          </a:prstGeom>
        </p:spPr>
        <p:txBody>
          <a:bodyPr anchor="t" rtlCol="false" tIns="0" lIns="0" bIns="0" rIns="0">
            <a:spAutoFit/>
          </a:bodyPr>
          <a:lstStyle/>
          <a:p>
            <a:pPr algn="ctr">
              <a:lnSpc>
                <a:spcPts val="2238"/>
              </a:lnSpc>
              <a:spcBef>
                <a:spcPct val="0"/>
              </a:spcBef>
            </a:pPr>
            <a:r>
              <a:rPr lang="en-US" sz="1598">
                <a:solidFill>
                  <a:srgbClr val="000000"/>
                </a:solidFill>
                <a:latin typeface="Tenor Sans Bold"/>
              </a:rPr>
              <a:t>0.5 min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473089">
            <a:off x="-1357172" y="8437434"/>
            <a:ext cx="2351532" cy="662704"/>
          </a:xfrm>
          <a:custGeom>
            <a:avLst/>
            <a:gdLst/>
            <a:ahLst/>
            <a:cxnLst/>
            <a:rect r="r" b="b" t="t" l="l"/>
            <a:pathLst>
              <a:path h="662704" w="2351532">
                <a:moveTo>
                  <a:pt x="0" y="0"/>
                </a:moveTo>
                <a:lnTo>
                  <a:pt x="2351532" y="0"/>
                </a:lnTo>
                <a:lnTo>
                  <a:pt x="2351532" y="662705"/>
                </a:lnTo>
                <a:lnTo>
                  <a:pt x="0" y="662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aphicFrame>
        <p:nvGraphicFramePr>
          <p:cNvPr name="Table 3" id="3"/>
          <p:cNvGraphicFramePr>
            <a:graphicFrameLocks noGrp="true"/>
          </p:cNvGraphicFramePr>
          <p:nvPr/>
        </p:nvGraphicFramePr>
        <p:xfrm>
          <a:off x="321454" y="1028700"/>
          <a:ext cx="8563335" cy="9074454"/>
        </p:xfrm>
        <a:graphic>
          <a:graphicData uri="http://schemas.openxmlformats.org/drawingml/2006/table">
            <a:tbl>
              <a:tblPr/>
              <a:tblGrid>
                <a:gridCol w="4089815"/>
                <a:gridCol w="1376998"/>
                <a:gridCol w="1567291"/>
                <a:gridCol w="1529232"/>
              </a:tblGrid>
              <a:tr h="1121023">
                <a:tc>
                  <a:txBody>
                    <a:bodyPr anchor="t" rtlCol="false"/>
                    <a:lstStyle/>
                    <a:p>
                      <a:pPr algn="ctr">
                        <a:lnSpc>
                          <a:spcPts val="2805"/>
                        </a:lnSpc>
                        <a:defRPr/>
                      </a:pPr>
                      <a:r>
                        <a:rPr lang="en-US" sz="2003">
                          <a:solidFill>
                            <a:srgbClr val="000000"/>
                          </a:solidFill>
                          <a:latin typeface="Tenor Sans Bold"/>
                        </a:rPr>
                        <a:t>NAME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Bold"/>
                        </a:rPr>
                        <a:t>AISLE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Bold"/>
                        </a:rPr>
                        <a:t>WEIGHT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Bold"/>
                        </a:rPr>
                        <a:t>PRICE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SELF-N-FORGET COOKER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1458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2949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WASHING MACHINE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1408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2584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THERMAL MASS REFRIGERATOR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1313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1686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SOUS-VIDE COOKER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751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2958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ELECTRIC WATER BOILER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1302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4590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ENERGY REGULATOR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646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4129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56516">
                <a:tc>
                  <a:txBody>
                    <a:bodyPr anchor="t" rtlCol="false"/>
                    <a:lstStyle/>
                    <a:p>
                      <a:pPr algn="ctr">
                        <a:lnSpc>
                          <a:spcPts val="2105"/>
                        </a:lnSpc>
                        <a:defRPr/>
                      </a:pPr>
                      <a:r>
                        <a:rPr lang="en-US" sz="1503">
                          <a:solidFill>
                            <a:srgbClr val="000000"/>
                          </a:solidFill>
                          <a:latin typeface="Tenor Sans"/>
                        </a:rPr>
                        <a:t>THERMAL IMMERSION CIRCULATOR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715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3656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AIR CONDITIONER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957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2389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778">
                <a:tc>
                  <a:txBody>
                    <a:bodyPr anchor="t" rtlCol="false"/>
                    <a:lstStyle/>
                    <a:p>
                      <a:pPr algn="ctr">
                        <a:lnSpc>
                          <a:spcPts val="2105"/>
                        </a:lnSpc>
                        <a:defRPr/>
                      </a:pPr>
                      <a:r>
                        <a:rPr lang="en-US" sz="1503">
                          <a:solidFill>
                            <a:srgbClr val="000000"/>
                          </a:solidFill>
                          <a:latin typeface="Tenor Sans"/>
                        </a:rPr>
                        <a:t>ENERGY REGULATOR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598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564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98691">
                <a:tc>
                  <a:txBody>
                    <a:bodyPr anchor="t" rtlCol="false"/>
                    <a:lstStyle/>
                    <a:p>
                      <a:pPr algn="ctr">
                        <a:lnSpc>
                          <a:spcPts val="2105"/>
                        </a:lnSpc>
                        <a:defRPr/>
                      </a:pPr>
                      <a:r>
                        <a:rPr lang="en-US" sz="1503">
                          <a:solidFill>
                            <a:srgbClr val="000000"/>
                          </a:solidFill>
                          <a:latin typeface="Tenor Sans"/>
                        </a:rPr>
                        <a:t>INTERNET REFRIGERATOR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1193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2361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4" id="4"/>
          <p:cNvSpPr/>
          <p:nvPr/>
        </p:nvSpPr>
        <p:spPr>
          <a:xfrm flipH="false" flipV="false" rot="1771724">
            <a:off x="17269888" y="611623"/>
            <a:ext cx="2351532" cy="662704"/>
          </a:xfrm>
          <a:custGeom>
            <a:avLst/>
            <a:gdLst/>
            <a:ahLst/>
            <a:cxnLst/>
            <a:rect r="r" b="b" t="t" l="l"/>
            <a:pathLst>
              <a:path h="662704" w="2351532">
                <a:moveTo>
                  <a:pt x="0" y="0"/>
                </a:moveTo>
                <a:lnTo>
                  <a:pt x="2351532" y="0"/>
                </a:lnTo>
                <a:lnTo>
                  <a:pt x="2351532" y="662704"/>
                </a:lnTo>
                <a:lnTo>
                  <a:pt x="0" y="6627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aphicFrame>
        <p:nvGraphicFramePr>
          <p:cNvPr name="Table 5" id="5"/>
          <p:cNvGraphicFramePr>
            <a:graphicFrameLocks noGrp="true"/>
          </p:cNvGraphicFramePr>
          <p:nvPr/>
        </p:nvGraphicFramePr>
        <p:xfrm>
          <a:off x="9384989" y="1028700"/>
          <a:ext cx="8635030" cy="8607475"/>
        </p:xfrm>
        <a:graphic>
          <a:graphicData uri="http://schemas.openxmlformats.org/drawingml/2006/table">
            <a:tbl>
              <a:tblPr/>
              <a:tblGrid>
                <a:gridCol w="3105079"/>
                <a:gridCol w="1840474"/>
                <a:gridCol w="1722931"/>
                <a:gridCol w="1966547"/>
              </a:tblGrid>
              <a:tr h="774955">
                <a:tc>
                  <a:txBody>
                    <a:bodyPr anchor="t" rtlCol="false"/>
                    <a:lstStyle/>
                    <a:p>
                      <a:pPr algn="ctr">
                        <a:lnSpc>
                          <a:spcPts val="2105"/>
                        </a:lnSpc>
                        <a:defRPr/>
                      </a:pPr>
                      <a:r>
                        <a:rPr lang="en-US" sz="1503">
                          <a:solidFill>
                            <a:srgbClr val="000000"/>
                          </a:solidFill>
                          <a:latin typeface="Tenor Sans"/>
                        </a:rPr>
                        <a:t>TURKEY FRYER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5"/>
                        </a:lnSpc>
                        <a:defRPr/>
                      </a:pPr>
                      <a:r>
                        <a:rPr lang="en-US" sz="1403">
                          <a:solidFill>
                            <a:srgbClr val="000000"/>
                          </a:solidFill>
                          <a:latin typeface="Tenor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973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4791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105"/>
                        </a:lnSpc>
                        <a:defRPr/>
                      </a:pPr>
                      <a:r>
                        <a:rPr lang="en-US" sz="1503">
                          <a:solidFill>
                            <a:srgbClr val="000000"/>
                          </a:solidFill>
                          <a:latin typeface="Tenor Sans"/>
                        </a:rPr>
                        <a:t>BEVERAGE OPENER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1002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3812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105"/>
                        </a:lnSpc>
                        <a:defRPr/>
                      </a:pPr>
                      <a:r>
                        <a:rPr lang="en-US" sz="1503">
                          <a:solidFill>
                            <a:srgbClr val="000000"/>
                          </a:solidFill>
                          <a:latin typeface="Tenor Sans"/>
                        </a:rPr>
                        <a:t>HOME SERVER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934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4148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50255">
                <a:tc>
                  <a:txBody>
                    <a:bodyPr anchor="t" rtlCol="false"/>
                    <a:lstStyle/>
                    <a:p>
                      <a:pPr algn="ctr">
                        <a:lnSpc>
                          <a:spcPts val="2105"/>
                        </a:lnSpc>
                        <a:defRPr/>
                      </a:pPr>
                      <a:r>
                        <a:rPr lang="en-US" sz="1503">
                          <a:solidFill>
                            <a:srgbClr val="000000"/>
                          </a:solidFill>
                          <a:latin typeface="Tenor Sans Bold"/>
                        </a:rPr>
                        <a:t>CLOTHES DRYER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Bold"/>
                        </a:rPr>
                        <a:t>1079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2671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105"/>
                        </a:lnSpc>
                        <a:defRPr/>
                      </a:pPr>
                      <a:r>
                        <a:rPr lang="en-US" sz="1503">
                          <a:solidFill>
                            <a:srgbClr val="000000"/>
                          </a:solidFill>
                          <a:latin typeface="Tenor Sans"/>
                        </a:rPr>
                        <a:t>VACUUM CLEANER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1346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864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105"/>
                        </a:lnSpc>
                        <a:defRPr/>
                      </a:pPr>
                      <a:r>
                        <a:rPr lang="en-US" sz="1503">
                          <a:solidFill>
                            <a:srgbClr val="000000"/>
                          </a:solidFill>
                          <a:latin typeface="Tenor Sans"/>
                        </a:rPr>
                        <a:t>HUMIDIFIER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792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2690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2623">
                <a:tc>
                  <a:txBody>
                    <a:bodyPr anchor="t" rtlCol="false"/>
                    <a:lstStyle/>
                    <a:p>
                      <a:pPr algn="ctr">
                        <a:lnSpc>
                          <a:spcPts val="2105"/>
                        </a:lnSpc>
                        <a:defRPr/>
                      </a:pPr>
                      <a:r>
                        <a:rPr lang="en-US" sz="1503">
                          <a:solidFill>
                            <a:srgbClr val="000000"/>
                          </a:solidFill>
                          <a:latin typeface="Tenor Sans"/>
                        </a:rPr>
                        <a:t>PANINI SANDWICH GRILL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1241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3564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105"/>
                        </a:lnSpc>
                        <a:defRPr/>
                      </a:pPr>
                      <a:r>
                        <a:rPr lang="en-US" sz="1503">
                          <a:solidFill>
                            <a:srgbClr val="000000"/>
                          </a:solidFill>
                          <a:latin typeface="Tenor Sans"/>
                        </a:rPr>
                        <a:t>FLATTOP GRILL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1352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1545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105"/>
                        </a:lnSpc>
                        <a:defRPr/>
                      </a:pPr>
                      <a:r>
                        <a:rPr lang="en-US" sz="1503">
                          <a:solidFill>
                            <a:srgbClr val="000000"/>
                          </a:solidFill>
                          <a:latin typeface="Tenor Sans"/>
                        </a:rPr>
                        <a:t>MICROWAVE OVEN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616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4390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385"/>
                        </a:lnSpc>
                        <a:defRPr/>
                      </a:pPr>
                      <a:r>
                        <a:rPr lang="en-US" sz="1703">
                          <a:solidFill>
                            <a:srgbClr val="000000"/>
                          </a:solidFill>
                          <a:latin typeface="Tenor Sans"/>
                        </a:rPr>
                        <a:t>ICEBOX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1275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2405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74955">
                <a:tc>
                  <a:txBody>
                    <a:bodyPr anchor="t" rtlCol="false"/>
                    <a:lstStyle/>
                    <a:p>
                      <a:pPr algn="ctr">
                        <a:lnSpc>
                          <a:spcPts val="2385"/>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20951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5"/>
                        </a:lnSpc>
                        <a:defRPr/>
                      </a:pPr>
                      <a:r>
                        <a:rPr lang="en-US" sz="2003">
                          <a:solidFill>
                            <a:srgbClr val="000000"/>
                          </a:solidFill>
                          <a:latin typeface="Tenor Sans"/>
                        </a:rPr>
                        <a:t>58746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6" id="6"/>
          <p:cNvSpPr/>
          <p:nvPr/>
        </p:nvSpPr>
        <p:spPr>
          <a:xfrm flipH="false" flipV="false" rot="-1745256">
            <a:off x="7968234" y="10165979"/>
            <a:ext cx="2351532" cy="662704"/>
          </a:xfrm>
          <a:custGeom>
            <a:avLst/>
            <a:gdLst/>
            <a:ahLst/>
            <a:cxnLst/>
            <a:rect r="r" b="b" t="t" l="l"/>
            <a:pathLst>
              <a:path h="662704" w="2351532">
                <a:moveTo>
                  <a:pt x="0" y="0"/>
                </a:moveTo>
                <a:lnTo>
                  <a:pt x="2351532" y="0"/>
                </a:lnTo>
                <a:lnTo>
                  <a:pt x="2351532" y="662704"/>
                </a:lnTo>
                <a:lnTo>
                  <a:pt x="0" y="6627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grpSp>
        <p:nvGrpSpPr>
          <p:cNvPr name="Group 2" id="2"/>
          <p:cNvGrpSpPr/>
          <p:nvPr/>
        </p:nvGrpSpPr>
        <p:grpSpPr>
          <a:xfrm rot="0">
            <a:off x="265849" y="2412693"/>
            <a:ext cx="8882036" cy="5543393"/>
            <a:chOff x="0" y="0"/>
            <a:chExt cx="2339302" cy="1459988"/>
          </a:xfrm>
        </p:grpSpPr>
        <p:sp>
          <p:nvSpPr>
            <p:cNvPr name="Freeform 3" id="3"/>
            <p:cNvSpPr/>
            <p:nvPr/>
          </p:nvSpPr>
          <p:spPr>
            <a:xfrm flipH="false" flipV="false" rot="0">
              <a:off x="0" y="0"/>
              <a:ext cx="2339302" cy="1459988"/>
            </a:xfrm>
            <a:custGeom>
              <a:avLst/>
              <a:gdLst/>
              <a:ahLst/>
              <a:cxnLst/>
              <a:rect r="r" b="b" t="t" l="l"/>
              <a:pathLst>
                <a:path h="1459988" w="2339302">
                  <a:moveTo>
                    <a:pt x="44454" y="0"/>
                  </a:moveTo>
                  <a:lnTo>
                    <a:pt x="2294848" y="0"/>
                  </a:lnTo>
                  <a:cubicBezTo>
                    <a:pt x="2306638" y="0"/>
                    <a:pt x="2317945" y="4683"/>
                    <a:pt x="2326281" y="13020"/>
                  </a:cubicBezTo>
                  <a:cubicBezTo>
                    <a:pt x="2334618" y="21357"/>
                    <a:pt x="2339302" y="32664"/>
                    <a:pt x="2339302" y="44454"/>
                  </a:cubicBezTo>
                  <a:lnTo>
                    <a:pt x="2339302" y="1415535"/>
                  </a:lnTo>
                  <a:cubicBezTo>
                    <a:pt x="2339302" y="1427325"/>
                    <a:pt x="2334618" y="1438631"/>
                    <a:pt x="2326281" y="1446968"/>
                  </a:cubicBezTo>
                  <a:cubicBezTo>
                    <a:pt x="2317945" y="1455305"/>
                    <a:pt x="2306638" y="1459988"/>
                    <a:pt x="2294848" y="1459988"/>
                  </a:cubicBezTo>
                  <a:lnTo>
                    <a:pt x="44454" y="1459988"/>
                  </a:lnTo>
                  <a:cubicBezTo>
                    <a:pt x="32664" y="1459988"/>
                    <a:pt x="21357" y="1455305"/>
                    <a:pt x="13020" y="1446968"/>
                  </a:cubicBezTo>
                  <a:cubicBezTo>
                    <a:pt x="4683" y="1438631"/>
                    <a:pt x="0" y="1427325"/>
                    <a:pt x="0" y="1415535"/>
                  </a:cubicBezTo>
                  <a:lnTo>
                    <a:pt x="0" y="44454"/>
                  </a:lnTo>
                  <a:cubicBezTo>
                    <a:pt x="0" y="32664"/>
                    <a:pt x="4683" y="21357"/>
                    <a:pt x="13020" y="13020"/>
                  </a:cubicBezTo>
                  <a:cubicBezTo>
                    <a:pt x="21357" y="4683"/>
                    <a:pt x="32664" y="0"/>
                    <a:pt x="44454" y="0"/>
                  </a:cubicBezTo>
                  <a:close/>
                </a:path>
              </a:pathLst>
            </a:custGeom>
            <a:solidFill>
              <a:srgbClr val="40C4B6"/>
            </a:solidFill>
          </p:spPr>
        </p:sp>
        <p:sp>
          <p:nvSpPr>
            <p:cNvPr name="TextBox 4" id="4"/>
            <p:cNvSpPr txBox="true"/>
            <p:nvPr/>
          </p:nvSpPr>
          <p:spPr>
            <a:xfrm>
              <a:off x="0" y="-47625"/>
              <a:ext cx="2339302" cy="1507613"/>
            </a:xfrm>
            <a:prstGeom prst="rect">
              <a:avLst/>
            </a:prstGeom>
          </p:spPr>
          <p:txBody>
            <a:bodyPr anchor="ctr" rtlCol="false" tIns="50800" lIns="50800" bIns="50800" rIns="50800"/>
            <a:lstStyle/>
            <a:p>
              <a:pPr algn="ctr">
                <a:lnSpc>
                  <a:spcPts val="2805"/>
                </a:lnSpc>
              </a:pPr>
            </a:p>
          </p:txBody>
        </p:sp>
      </p:grpSp>
      <p:grpSp>
        <p:nvGrpSpPr>
          <p:cNvPr name="Group 5" id="5"/>
          <p:cNvGrpSpPr/>
          <p:nvPr/>
        </p:nvGrpSpPr>
        <p:grpSpPr>
          <a:xfrm rot="0">
            <a:off x="11064582" y="63530"/>
            <a:ext cx="6716966" cy="3235314"/>
            <a:chOff x="0" y="0"/>
            <a:chExt cx="1769077" cy="852099"/>
          </a:xfrm>
        </p:grpSpPr>
        <p:sp>
          <p:nvSpPr>
            <p:cNvPr name="Freeform 6" id="6"/>
            <p:cNvSpPr/>
            <p:nvPr/>
          </p:nvSpPr>
          <p:spPr>
            <a:xfrm flipH="false" flipV="false" rot="0">
              <a:off x="0" y="0"/>
              <a:ext cx="1769077" cy="852099"/>
            </a:xfrm>
            <a:custGeom>
              <a:avLst/>
              <a:gdLst/>
              <a:ahLst/>
              <a:cxnLst/>
              <a:rect r="r" b="b" t="t" l="l"/>
              <a:pathLst>
                <a:path h="852099" w="1769077">
                  <a:moveTo>
                    <a:pt x="58782" y="0"/>
                  </a:moveTo>
                  <a:lnTo>
                    <a:pt x="1710295" y="0"/>
                  </a:lnTo>
                  <a:cubicBezTo>
                    <a:pt x="1725885" y="0"/>
                    <a:pt x="1740837" y="6193"/>
                    <a:pt x="1751861" y="17217"/>
                  </a:cubicBezTo>
                  <a:cubicBezTo>
                    <a:pt x="1762884" y="28241"/>
                    <a:pt x="1769077" y="43192"/>
                    <a:pt x="1769077" y="58782"/>
                  </a:cubicBezTo>
                  <a:lnTo>
                    <a:pt x="1769077" y="793317"/>
                  </a:lnTo>
                  <a:cubicBezTo>
                    <a:pt x="1769077" y="808907"/>
                    <a:pt x="1762884" y="823858"/>
                    <a:pt x="1751861" y="834882"/>
                  </a:cubicBezTo>
                  <a:cubicBezTo>
                    <a:pt x="1740837" y="845906"/>
                    <a:pt x="1725885" y="852099"/>
                    <a:pt x="1710295" y="852099"/>
                  </a:cubicBezTo>
                  <a:lnTo>
                    <a:pt x="58782" y="852099"/>
                  </a:lnTo>
                  <a:cubicBezTo>
                    <a:pt x="26318" y="852099"/>
                    <a:pt x="0" y="825781"/>
                    <a:pt x="0" y="793317"/>
                  </a:cubicBezTo>
                  <a:lnTo>
                    <a:pt x="0" y="58782"/>
                  </a:lnTo>
                  <a:cubicBezTo>
                    <a:pt x="0" y="43192"/>
                    <a:pt x="6193" y="28241"/>
                    <a:pt x="17217" y="17217"/>
                  </a:cubicBezTo>
                  <a:cubicBezTo>
                    <a:pt x="28241" y="6193"/>
                    <a:pt x="43192" y="0"/>
                    <a:pt x="58782" y="0"/>
                  </a:cubicBezTo>
                  <a:close/>
                </a:path>
              </a:pathLst>
            </a:custGeom>
            <a:solidFill>
              <a:srgbClr val="6BE4D8"/>
            </a:solidFill>
          </p:spPr>
        </p:sp>
        <p:sp>
          <p:nvSpPr>
            <p:cNvPr name="TextBox 7" id="7"/>
            <p:cNvSpPr txBox="true"/>
            <p:nvPr/>
          </p:nvSpPr>
          <p:spPr>
            <a:xfrm>
              <a:off x="0" y="-47625"/>
              <a:ext cx="1769077" cy="899724"/>
            </a:xfrm>
            <a:prstGeom prst="rect">
              <a:avLst/>
            </a:prstGeom>
          </p:spPr>
          <p:txBody>
            <a:bodyPr anchor="ctr" rtlCol="false" tIns="50800" lIns="50800" bIns="50800" rIns="50800"/>
            <a:lstStyle/>
            <a:p>
              <a:pPr algn="ctr">
                <a:lnSpc>
                  <a:spcPts val="2805"/>
                </a:lnSpc>
              </a:pPr>
            </a:p>
          </p:txBody>
        </p:sp>
      </p:grpSp>
      <p:sp>
        <p:nvSpPr>
          <p:cNvPr name="AutoShape 8" id="8"/>
          <p:cNvSpPr/>
          <p:nvPr/>
        </p:nvSpPr>
        <p:spPr>
          <a:xfrm flipV="true">
            <a:off x="9147885" y="1681187"/>
            <a:ext cx="1916697" cy="3503203"/>
          </a:xfrm>
          <a:prstGeom prst="line">
            <a:avLst/>
          </a:prstGeom>
          <a:ln cap="flat" w="38100">
            <a:solidFill>
              <a:srgbClr val="000000"/>
            </a:solidFill>
            <a:prstDash val="sysDot"/>
            <a:headEnd type="none" len="sm" w="sm"/>
            <a:tailEnd type="arrow" len="sm" w="med"/>
          </a:ln>
        </p:spPr>
      </p:sp>
      <p:sp>
        <p:nvSpPr>
          <p:cNvPr name="AutoShape 9" id="9"/>
          <p:cNvSpPr/>
          <p:nvPr/>
        </p:nvSpPr>
        <p:spPr>
          <a:xfrm flipV="true">
            <a:off x="9147885" y="5165740"/>
            <a:ext cx="1916697" cy="18650"/>
          </a:xfrm>
          <a:prstGeom prst="line">
            <a:avLst/>
          </a:prstGeom>
          <a:ln cap="flat" w="38100">
            <a:solidFill>
              <a:srgbClr val="000000"/>
            </a:solidFill>
            <a:prstDash val="sysDot"/>
            <a:headEnd type="none" len="sm" w="sm"/>
            <a:tailEnd type="arrow" len="sm" w="med"/>
          </a:ln>
        </p:spPr>
      </p:sp>
      <p:grpSp>
        <p:nvGrpSpPr>
          <p:cNvPr name="Group 10" id="10"/>
          <p:cNvGrpSpPr/>
          <p:nvPr/>
        </p:nvGrpSpPr>
        <p:grpSpPr>
          <a:xfrm rot="0">
            <a:off x="11064582" y="3548083"/>
            <a:ext cx="6716966" cy="3235314"/>
            <a:chOff x="0" y="0"/>
            <a:chExt cx="1769077" cy="852099"/>
          </a:xfrm>
        </p:grpSpPr>
        <p:sp>
          <p:nvSpPr>
            <p:cNvPr name="Freeform 11" id="11"/>
            <p:cNvSpPr/>
            <p:nvPr/>
          </p:nvSpPr>
          <p:spPr>
            <a:xfrm flipH="false" flipV="false" rot="0">
              <a:off x="0" y="0"/>
              <a:ext cx="1769077" cy="852099"/>
            </a:xfrm>
            <a:custGeom>
              <a:avLst/>
              <a:gdLst/>
              <a:ahLst/>
              <a:cxnLst/>
              <a:rect r="r" b="b" t="t" l="l"/>
              <a:pathLst>
                <a:path h="852099" w="1769077">
                  <a:moveTo>
                    <a:pt x="58782" y="0"/>
                  </a:moveTo>
                  <a:lnTo>
                    <a:pt x="1710295" y="0"/>
                  </a:lnTo>
                  <a:cubicBezTo>
                    <a:pt x="1725885" y="0"/>
                    <a:pt x="1740837" y="6193"/>
                    <a:pt x="1751861" y="17217"/>
                  </a:cubicBezTo>
                  <a:cubicBezTo>
                    <a:pt x="1762884" y="28241"/>
                    <a:pt x="1769077" y="43192"/>
                    <a:pt x="1769077" y="58782"/>
                  </a:cubicBezTo>
                  <a:lnTo>
                    <a:pt x="1769077" y="793317"/>
                  </a:lnTo>
                  <a:cubicBezTo>
                    <a:pt x="1769077" y="808907"/>
                    <a:pt x="1762884" y="823858"/>
                    <a:pt x="1751861" y="834882"/>
                  </a:cubicBezTo>
                  <a:cubicBezTo>
                    <a:pt x="1740837" y="845906"/>
                    <a:pt x="1725885" y="852099"/>
                    <a:pt x="1710295" y="852099"/>
                  </a:cubicBezTo>
                  <a:lnTo>
                    <a:pt x="58782" y="852099"/>
                  </a:lnTo>
                  <a:cubicBezTo>
                    <a:pt x="26318" y="852099"/>
                    <a:pt x="0" y="825781"/>
                    <a:pt x="0" y="793317"/>
                  </a:cubicBezTo>
                  <a:lnTo>
                    <a:pt x="0" y="58782"/>
                  </a:lnTo>
                  <a:cubicBezTo>
                    <a:pt x="0" y="43192"/>
                    <a:pt x="6193" y="28241"/>
                    <a:pt x="17217" y="17217"/>
                  </a:cubicBezTo>
                  <a:cubicBezTo>
                    <a:pt x="28241" y="6193"/>
                    <a:pt x="43192" y="0"/>
                    <a:pt x="58782" y="0"/>
                  </a:cubicBezTo>
                  <a:close/>
                </a:path>
              </a:pathLst>
            </a:custGeom>
            <a:solidFill>
              <a:srgbClr val="6BE4D8"/>
            </a:solidFill>
          </p:spPr>
        </p:sp>
        <p:sp>
          <p:nvSpPr>
            <p:cNvPr name="TextBox 12" id="12"/>
            <p:cNvSpPr txBox="true"/>
            <p:nvPr/>
          </p:nvSpPr>
          <p:spPr>
            <a:xfrm>
              <a:off x="0" y="-47625"/>
              <a:ext cx="1769077" cy="899724"/>
            </a:xfrm>
            <a:prstGeom prst="rect">
              <a:avLst/>
            </a:prstGeom>
          </p:spPr>
          <p:txBody>
            <a:bodyPr anchor="ctr" rtlCol="false" tIns="50800" lIns="50800" bIns="50800" rIns="50800"/>
            <a:lstStyle/>
            <a:p>
              <a:pPr algn="ctr">
                <a:lnSpc>
                  <a:spcPts val="2805"/>
                </a:lnSpc>
              </a:pPr>
            </a:p>
          </p:txBody>
        </p:sp>
      </p:grpSp>
      <p:grpSp>
        <p:nvGrpSpPr>
          <p:cNvPr name="Group 13" id="13"/>
          <p:cNvGrpSpPr/>
          <p:nvPr/>
        </p:nvGrpSpPr>
        <p:grpSpPr>
          <a:xfrm rot="0">
            <a:off x="11064582" y="6994536"/>
            <a:ext cx="6716966" cy="3235314"/>
            <a:chOff x="0" y="0"/>
            <a:chExt cx="1769077" cy="852099"/>
          </a:xfrm>
        </p:grpSpPr>
        <p:sp>
          <p:nvSpPr>
            <p:cNvPr name="Freeform 14" id="14"/>
            <p:cNvSpPr/>
            <p:nvPr/>
          </p:nvSpPr>
          <p:spPr>
            <a:xfrm flipH="false" flipV="false" rot="0">
              <a:off x="0" y="0"/>
              <a:ext cx="1769077" cy="852099"/>
            </a:xfrm>
            <a:custGeom>
              <a:avLst/>
              <a:gdLst/>
              <a:ahLst/>
              <a:cxnLst/>
              <a:rect r="r" b="b" t="t" l="l"/>
              <a:pathLst>
                <a:path h="852099" w="1769077">
                  <a:moveTo>
                    <a:pt x="58782" y="0"/>
                  </a:moveTo>
                  <a:lnTo>
                    <a:pt x="1710295" y="0"/>
                  </a:lnTo>
                  <a:cubicBezTo>
                    <a:pt x="1725885" y="0"/>
                    <a:pt x="1740837" y="6193"/>
                    <a:pt x="1751861" y="17217"/>
                  </a:cubicBezTo>
                  <a:cubicBezTo>
                    <a:pt x="1762884" y="28241"/>
                    <a:pt x="1769077" y="43192"/>
                    <a:pt x="1769077" y="58782"/>
                  </a:cubicBezTo>
                  <a:lnTo>
                    <a:pt x="1769077" y="793317"/>
                  </a:lnTo>
                  <a:cubicBezTo>
                    <a:pt x="1769077" y="808907"/>
                    <a:pt x="1762884" y="823858"/>
                    <a:pt x="1751861" y="834882"/>
                  </a:cubicBezTo>
                  <a:cubicBezTo>
                    <a:pt x="1740837" y="845906"/>
                    <a:pt x="1725885" y="852099"/>
                    <a:pt x="1710295" y="852099"/>
                  </a:cubicBezTo>
                  <a:lnTo>
                    <a:pt x="58782" y="852099"/>
                  </a:lnTo>
                  <a:cubicBezTo>
                    <a:pt x="26318" y="852099"/>
                    <a:pt x="0" y="825781"/>
                    <a:pt x="0" y="793317"/>
                  </a:cubicBezTo>
                  <a:lnTo>
                    <a:pt x="0" y="58782"/>
                  </a:lnTo>
                  <a:cubicBezTo>
                    <a:pt x="0" y="43192"/>
                    <a:pt x="6193" y="28241"/>
                    <a:pt x="17217" y="17217"/>
                  </a:cubicBezTo>
                  <a:cubicBezTo>
                    <a:pt x="28241" y="6193"/>
                    <a:pt x="43192" y="0"/>
                    <a:pt x="58782" y="0"/>
                  </a:cubicBezTo>
                  <a:close/>
                </a:path>
              </a:pathLst>
            </a:custGeom>
            <a:solidFill>
              <a:srgbClr val="6BE4D8"/>
            </a:solidFill>
          </p:spPr>
        </p:sp>
        <p:sp>
          <p:nvSpPr>
            <p:cNvPr name="TextBox 15" id="15"/>
            <p:cNvSpPr txBox="true"/>
            <p:nvPr/>
          </p:nvSpPr>
          <p:spPr>
            <a:xfrm>
              <a:off x="0" y="-47625"/>
              <a:ext cx="1769077" cy="899724"/>
            </a:xfrm>
            <a:prstGeom prst="rect">
              <a:avLst/>
            </a:prstGeom>
          </p:spPr>
          <p:txBody>
            <a:bodyPr anchor="ctr" rtlCol="false" tIns="50800" lIns="50800" bIns="50800" rIns="50800"/>
            <a:lstStyle/>
            <a:p>
              <a:pPr algn="ctr">
                <a:lnSpc>
                  <a:spcPts val="2805"/>
                </a:lnSpc>
              </a:pPr>
            </a:p>
          </p:txBody>
        </p:sp>
      </p:grpSp>
      <p:sp>
        <p:nvSpPr>
          <p:cNvPr name="AutoShape 16" id="16"/>
          <p:cNvSpPr/>
          <p:nvPr/>
        </p:nvSpPr>
        <p:spPr>
          <a:xfrm>
            <a:off x="8774850" y="5656900"/>
            <a:ext cx="2289731" cy="2955294"/>
          </a:xfrm>
          <a:prstGeom prst="line">
            <a:avLst/>
          </a:prstGeom>
          <a:ln cap="flat" w="38100">
            <a:solidFill>
              <a:srgbClr val="000000"/>
            </a:solidFill>
            <a:prstDash val="sysDot"/>
            <a:headEnd type="none" len="sm" w="sm"/>
            <a:tailEnd type="arrow" len="sm" w="med"/>
          </a:ln>
        </p:spPr>
      </p:sp>
      <p:sp>
        <p:nvSpPr>
          <p:cNvPr name="TextBox 17" id="17"/>
          <p:cNvSpPr txBox="true"/>
          <p:nvPr/>
        </p:nvSpPr>
        <p:spPr>
          <a:xfrm rot="0">
            <a:off x="709605" y="850676"/>
            <a:ext cx="5631988" cy="809867"/>
          </a:xfrm>
          <a:prstGeom prst="rect">
            <a:avLst/>
          </a:prstGeom>
        </p:spPr>
        <p:txBody>
          <a:bodyPr anchor="t" rtlCol="false" tIns="0" lIns="0" bIns="0" rIns="0">
            <a:spAutoFit/>
          </a:bodyPr>
          <a:lstStyle/>
          <a:p>
            <a:pPr algn="l" marL="0" indent="0" lvl="0">
              <a:lnSpc>
                <a:spcPts val="5920"/>
              </a:lnSpc>
              <a:spcBef>
                <a:spcPct val="0"/>
              </a:spcBef>
            </a:pPr>
            <a:r>
              <a:rPr lang="en-US" sz="6435">
                <a:solidFill>
                  <a:srgbClr val="363434"/>
                </a:solidFill>
                <a:latin typeface="Tenor Sans Bold"/>
              </a:rPr>
              <a:t>Iteration 1</a:t>
            </a:r>
          </a:p>
        </p:txBody>
      </p:sp>
      <p:sp>
        <p:nvSpPr>
          <p:cNvPr name="TextBox 18" id="18"/>
          <p:cNvSpPr txBox="true"/>
          <p:nvPr/>
        </p:nvSpPr>
        <p:spPr>
          <a:xfrm rot="0">
            <a:off x="2859850" y="2526993"/>
            <a:ext cx="3010019" cy="382270"/>
          </a:xfrm>
          <a:prstGeom prst="rect">
            <a:avLst/>
          </a:prstGeom>
        </p:spPr>
        <p:txBody>
          <a:bodyPr anchor="t" rtlCol="false" tIns="0" lIns="0" bIns="0" rIns="0">
            <a:spAutoFit/>
          </a:bodyPr>
          <a:lstStyle/>
          <a:p>
            <a:pPr algn="just">
              <a:lnSpc>
                <a:spcPts val="3079"/>
              </a:lnSpc>
              <a:spcBef>
                <a:spcPct val="0"/>
              </a:spcBef>
            </a:pPr>
            <a:r>
              <a:rPr lang="en-US" sz="2199">
                <a:solidFill>
                  <a:srgbClr val="363434"/>
                </a:solidFill>
                <a:latin typeface="Tenor Sans"/>
              </a:rPr>
              <a:t>Problem Identification</a:t>
            </a:r>
          </a:p>
        </p:txBody>
      </p:sp>
      <p:sp>
        <p:nvSpPr>
          <p:cNvPr name="TextBox 19" id="19"/>
          <p:cNvSpPr txBox="true"/>
          <p:nvPr/>
        </p:nvSpPr>
        <p:spPr>
          <a:xfrm rot="0">
            <a:off x="13410141" y="15905"/>
            <a:ext cx="2025848" cy="772795"/>
          </a:xfrm>
          <a:prstGeom prst="rect">
            <a:avLst/>
          </a:prstGeom>
        </p:spPr>
        <p:txBody>
          <a:bodyPr anchor="t" rtlCol="false" tIns="0" lIns="0" bIns="0" rIns="0">
            <a:spAutoFit/>
          </a:bodyPr>
          <a:lstStyle/>
          <a:p>
            <a:pPr algn="just">
              <a:lnSpc>
                <a:spcPts val="3079"/>
              </a:lnSpc>
            </a:pPr>
            <a:r>
              <a:rPr lang="en-US" sz="2199">
                <a:solidFill>
                  <a:srgbClr val="363434"/>
                </a:solidFill>
                <a:latin typeface="Tenor Sans"/>
              </a:rPr>
              <a:t>Decomposition</a:t>
            </a:r>
          </a:p>
          <a:p>
            <a:pPr algn="just">
              <a:lnSpc>
                <a:spcPts val="3079"/>
              </a:lnSpc>
              <a:spcBef>
                <a:spcPct val="0"/>
              </a:spcBef>
            </a:pPr>
          </a:p>
        </p:txBody>
      </p:sp>
      <p:sp>
        <p:nvSpPr>
          <p:cNvPr name="TextBox 20" id="20"/>
          <p:cNvSpPr txBox="true"/>
          <p:nvPr/>
        </p:nvSpPr>
        <p:spPr>
          <a:xfrm rot="0">
            <a:off x="13079802" y="3552846"/>
            <a:ext cx="2686526" cy="382270"/>
          </a:xfrm>
          <a:prstGeom prst="rect">
            <a:avLst/>
          </a:prstGeom>
        </p:spPr>
        <p:txBody>
          <a:bodyPr anchor="t" rtlCol="false" tIns="0" lIns="0" bIns="0" rIns="0">
            <a:spAutoFit/>
          </a:bodyPr>
          <a:lstStyle/>
          <a:p>
            <a:pPr algn="just">
              <a:lnSpc>
                <a:spcPts val="3079"/>
              </a:lnSpc>
              <a:spcBef>
                <a:spcPct val="0"/>
              </a:spcBef>
            </a:pPr>
            <a:r>
              <a:rPr lang="en-US" sz="2199">
                <a:solidFill>
                  <a:srgbClr val="363434"/>
                </a:solidFill>
                <a:latin typeface="Tenor Sans"/>
              </a:rPr>
              <a:t>Pattern Recognition</a:t>
            </a:r>
          </a:p>
        </p:txBody>
      </p:sp>
      <p:sp>
        <p:nvSpPr>
          <p:cNvPr name="TextBox 21" id="21"/>
          <p:cNvSpPr txBox="true"/>
          <p:nvPr/>
        </p:nvSpPr>
        <p:spPr>
          <a:xfrm rot="0">
            <a:off x="13649397" y="6983422"/>
            <a:ext cx="1547336" cy="382270"/>
          </a:xfrm>
          <a:prstGeom prst="rect">
            <a:avLst/>
          </a:prstGeom>
        </p:spPr>
        <p:txBody>
          <a:bodyPr anchor="t" rtlCol="false" tIns="0" lIns="0" bIns="0" rIns="0">
            <a:spAutoFit/>
          </a:bodyPr>
          <a:lstStyle/>
          <a:p>
            <a:pPr algn="just">
              <a:lnSpc>
                <a:spcPts val="3079"/>
              </a:lnSpc>
              <a:spcBef>
                <a:spcPct val="0"/>
              </a:spcBef>
            </a:pPr>
            <a:r>
              <a:rPr lang="en-US" sz="2199">
                <a:solidFill>
                  <a:srgbClr val="363434"/>
                </a:solidFill>
                <a:latin typeface="Tenor Sans"/>
              </a:rPr>
              <a:t>Abstraction</a:t>
            </a:r>
          </a:p>
        </p:txBody>
      </p:sp>
      <p:sp>
        <p:nvSpPr>
          <p:cNvPr name="TextBox 22" id="22"/>
          <p:cNvSpPr txBox="true"/>
          <p:nvPr/>
        </p:nvSpPr>
        <p:spPr>
          <a:xfrm rot="0">
            <a:off x="709605" y="3232169"/>
            <a:ext cx="7435723" cy="1903003"/>
          </a:xfrm>
          <a:prstGeom prst="rect">
            <a:avLst/>
          </a:prstGeom>
        </p:spPr>
        <p:txBody>
          <a:bodyPr anchor="t" rtlCol="false" tIns="0" lIns="0" bIns="0" rIns="0">
            <a:spAutoFit/>
          </a:bodyPr>
          <a:lstStyle/>
          <a:p>
            <a:pPr algn="just">
              <a:lnSpc>
                <a:spcPts val="3785"/>
              </a:lnSpc>
              <a:spcBef>
                <a:spcPct val="0"/>
              </a:spcBef>
            </a:pPr>
            <a:r>
              <a:rPr lang="en-US" sz="2703">
                <a:solidFill>
                  <a:srgbClr val="363434"/>
                </a:solidFill>
                <a:latin typeface="Tenor Sans"/>
              </a:rPr>
              <a:t>How to put items in the truck that satisfies the maximum weight in maximum price and consider the minutes that you consume in the process?  </a:t>
            </a:r>
          </a:p>
        </p:txBody>
      </p:sp>
      <p:sp>
        <p:nvSpPr>
          <p:cNvPr name="TextBox 23" id="23"/>
          <p:cNvSpPr txBox="true"/>
          <p:nvPr/>
        </p:nvSpPr>
        <p:spPr>
          <a:xfrm rot="0">
            <a:off x="11189805" y="418241"/>
            <a:ext cx="2335530" cy="474345"/>
          </a:xfrm>
          <a:prstGeom prst="rect">
            <a:avLst/>
          </a:prstGeom>
        </p:spPr>
        <p:txBody>
          <a:bodyPr anchor="t" rtlCol="false" tIns="0" lIns="0" bIns="0" rIns="0">
            <a:spAutoFit/>
          </a:bodyPr>
          <a:lstStyle/>
          <a:p>
            <a:pPr algn="ctr">
              <a:lnSpc>
                <a:spcPts val="3779"/>
              </a:lnSpc>
              <a:spcBef>
                <a:spcPct val="0"/>
              </a:spcBef>
            </a:pPr>
            <a:r>
              <a:rPr lang="en-US" sz="2700">
                <a:solidFill>
                  <a:srgbClr val="363434"/>
                </a:solidFill>
                <a:latin typeface="Tenor Sans Bold"/>
              </a:rPr>
              <a:t>Sub-problems:</a:t>
            </a:r>
          </a:p>
        </p:txBody>
      </p:sp>
      <p:sp>
        <p:nvSpPr>
          <p:cNvPr name="TextBox 24" id="24"/>
          <p:cNvSpPr txBox="true"/>
          <p:nvPr/>
        </p:nvSpPr>
        <p:spPr>
          <a:xfrm rot="0">
            <a:off x="11176548" y="808592"/>
            <a:ext cx="6082752" cy="2491841"/>
          </a:xfrm>
          <a:prstGeom prst="rect">
            <a:avLst/>
          </a:prstGeom>
        </p:spPr>
        <p:txBody>
          <a:bodyPr anchor="t" rtlCol="false" tIns="0" lIns="0" bIns="0" rIns="0">
            <a:spAutoFit/>
          </a:bodyPr>
          <a:lstStyle/>
          <a:p>
            <a:pPr algn="just" marL="436964" indent="-218482" lvl="1">
              <a:lnSpc>
                <a:spcPts val="2833"/>
              </a:lnSpc>
              <a:buFont typeface="Arial"/>
              <a:buChar char="•"/>
            </a:pPr>
            <a:r>
              <a:rPr lang="en-US" sz="2023">
                <a:solidFill>
                  <a:srgbClr val="363434"/>
                </a:solidFill>
                <a:latin typeface="Tenor Sans Bold"/>
              </a:rPr>
              <a:t>Find the shortest parth/route of the forklift to aisle and back to truck</a:t>
            </a:r>
          </a:p>
          <a:p>
            <a:pPr algn="just" marL="436964" indent="-218482" lvl="1">
              <a:lnSpc>
                <a:spcPts val="2833"/>
              </a:lnSpc>
              <a:buFont typeface="Arial"/>
              <a:buChar char="•"/>
            </a:pPr>
            <a:r>
              <a:rPr lang="en-US" sz="2023">
                <a:solidFill>
                  <a:srgbClr val="363434"/>
                </a:solidFill>
                <a:latin typeface="Tenor Sans Bold"/>
              </a:rPr>
              <a:t>Maximize the weight capacity of the forklift with preferable items</a:t>
            </a:r>
          </a:p>
          <a:p>
            <a:pPr algn="just" marL="436964" indent="-218482" lvl="1">
              <a:lnSpc>
                <a:spcPts val="2833"/>
              </a:lnSpc>
              <a:buFont typeface="Arial"/>
              <a:buChar char="•"/>
            </a:pPr>
            <a:r>
              <a:rPr lang="en-US" sz="2023">
                <a:solidFill>
                  <a:srgbClr val="363434"/>
                </a:solidFill>
                <a:latin typeface="Tenor Sans Bold"/>
              </a:rPr>
              <a:t>Capacity of the truck must not exceed to 10,000 KG</a:t>
            </a:r>
          </a:p>
          <a:p>
            <a:pPr algn="just">
              <a:lnSpc>
                <a:spcPts val="2833"/>
              </a:lnSpc>
              <a:spcBef>
                <a:spcPct val="0"/>
              </a:spcBef>
            </a:pPr>
          </a:p>
        </p:txBody>
      </p:sp>
      <p:sp>
        <p:nvSpPr>
          <p:cNvPr name="TextBox 25" id="25"/>
          <p:cNvSpPr txBox="true"/>
          <p:nvPr/>
        </p:nvSpPr>
        <p:spPr>
          <a:xfrm rot="0">
            <a:off x="11381689" y="3954166"/>
            <a:ext cx="6082752" cy="1065770"/>
          </a:xfrm>
          <a:prstGeom prst="rect">
            <a:avLst/>
          </a:prstGeom>
        </p:spPr>
        <p:txBody>
          <a:bodyPr anchor="t" rtlCol="false" tIns="0" lIns="0" bIns="0" rIns="0">
            <a:spAutoFit/>
          </a:bodyPr>
          <a:lstStyle/>
          <a:p>
            <a:pPr algn="just">
              <a:lnSpc>
                <a:spcPts val="2833"/>
              </a:lnSpc>
            </a:pPr>
            <a:r>
              <a:rPr lang="en-US" sz="2023">
                <a:solidFill>
                  <a:srgbClr val="363434"/>
                </a:solidFill>
                <a:latin typeface="Tenor Sans Bold"/>
              </a:rPr>
              <a:t>We can consider that the heavier items have a big price so we can consider on taking it first.</a:t>
            </a:r>
          </a:p>
          <a:p>
            <a:pPr algn="just">
              <a:lnSpc>
                <a:spcPts val="2833"/>
              </a:lnSpc>
              <a:spcBef>
                <a:spcPct val="0"/>
              </a:spcBef>
            </a:pPr>
          </a:p>
        </p:txBody>
      </p:sp>
      <p:sp>
        <p:nvSpPr>
          <p:cNvPr name="TextBox 26" id="26"/>
          <p:cNvSpPr txBox="true"/>
          <p:nvPr/>
        </p:nvSpPr>
        <p:spPr>
          <a:xfrm rot="0">
            <a:off x="11381689" y="7565717"/>
            <a:ext cx="6082752" cy="1758342"/>
          </a:xfrm>
          <a:prstGeom prst="rect">
            <a:avLst/>
          </a:prstGeom>
        </p:spPr>
        <p:txBody>
          <a:bodyPr anchor="t" rtlCol="false" tIns="0" lIns="0" bIns="0" rIns="0">
            <a:spAutoFit/>
          </a:bodyPr>
          <a:lstStyle/>
          <a:p>
            <a:pPr algn="just">
              <a:lnSpc>
                <a:spcPts val="2833"/>
              </a:lnSpc>
            </a:pPr>
            <a:r>
              <a:rPr lang="en-US" sz="2023">
                <a:solidFill>
                  <a:srgbClr val="363434"/>
                </a:solidFill>
                <a:latin typeface="Tenor Sans Bold"/>
              </a:rPr>
              <a:t>Relevant Information: Weight capacity and time</a:t>
            </a:r>
          </a:p>
          <a:p>
            <a:pPr algn="just">
              <a:lnSpc>
                <a:spcPts val="2833"/>
              </a:lnSpc>
            </a:pPr>
          </a:p>
          <a:p>
            <a:pPr>
              <a:lnSpc>
                <a:spcPts val="2833"/>
              </a:lnSpc>
            </a:pPr>
            <a:r>
              <a:rPr lang="en-US" sz="2023">
                <a:solidFill>
                  <a:srgbClr val="363434"/>
                </a:solidFill>
                <a:latin typeface="Tenor Sans Bold"/>
              </a:rPr>
              <a:t>Irrelevant Information: Appliance supplier, distributors</a:t>
            </a:r>
          </a:p>
          <a:p>
            <a:pPr algn="just">
              <a:lnSpc>
                <a:spcPts val="2833"/>
              </a:lnSpc>
              <a:spcBef>
                <a:spcPct val="0"/>
              </a:spcBef>
            </a:pPr>
          </a:p>
        </p:txBody>
      </p:sp>
      <p:sp>
        <p:nvSpPr>
          <p:cNvPr name="Freeform 27" id="27"/>
          <p:cNvSpPr/>
          <p:nvPr/>
        </p:nvSpPr>
        <p:spPr>
          <a:xfrm flipH="false" flipV="false" rot="0">
            <a:off x="-1166241" y="8992707"/>
            <a:ext cx="2351532" cy="662704"/>
          </a:xfrm>
          <a:custGeom>
            <a:avLst/>
            <a:gdLst/>
            <a:ahLst/>
            <a:cxnLst/>
            <a:rect r="r" b="b" t="t" l="l"/>
            <a:pathLst>
              <a:path h="662704" w="2351532">
                <a:moveTo>
                  <a:pt x="0" y="0"/>
                </a:moveTo>
                <a:lnTo>
                  <a:pt x="2351532" y="0"/>
                </a:lnTo>
                <a:lnTo>
                  <a:pt x="2351532" y="662705"/>
                </a:lnTo>
                <a:lnTo>
                  <a:pt x="0" y="662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8" id="28"/>
          <p:cNvSpPr/>
          <p:nvPr/>
        </p:nvSpPr>
        <p:spPr>
          <a:xfrm flipH="false" flipV="false" rot="8253923">
            <a:off x="7583304" y="-194605"/>
            <a:ext cx="2351532" cy="662704"/>
          </a:xfrm>
          <a:custGeom>
            <a:avLst/>
            <a:gdLst/>
            <a:ahLst/>
            <a:cxnLst/>
            <a:rect r="r" b="b" t="t" l="l"/>
            <a:pathLst>
              <a:path h="662704" w="2351532">
                <a:moveTo>
                  <a:pt x="0" y="0"/>
                </a:moveTo>
                <a:lnTo>
                  <a:pt x="2351532" y="0"/>
                </a:lnTo>
                <a:lnTo>
                  <a:pt x="2351532" y="662705"/>
                </a:lnTo>
                <a:lnTo>
                  <a:pt x="0" y="662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FFFCF4"/>
        </a:solidFill>
      </p:bgPr>
    </p:bg>
    <p:spTree>
      <p:nvGrpSpPr>
        <p:cNvPr id="1" name=""/>
        <p:cNvGrpSpPr/>
        <p:nvPr/>
      </p:nvGrpSpPr>
      <p:grpSpPr>
        <a:xfrm>
          <a:off x="0" y="0"/>
          <a:ext cx="0" cy="0"/>
          <a:chOff x="0" y="0"/>
          <a:chExt cx="0" cy="0"/>
        </a:xfrm>
      </p:grpSpPr>
      <p:grpSp>
        <p:nvGrpSpPr>
          <p:cNvPr name="Group 2" id="2"/>
          <p:cNvGrpSpPr/>
          <p:nvPr/>
        </p:nvGrpSpPr>
        <p:grpSpPr>
          <a:xfrm rot="0">
            <a:off x="265849" y="2412693"/>
            <a:ext cx="8882036" cy="5543393"/>
            <a:chOff x="0" y="0"/>
            <a:chExt cx="2339302" cy="1459988"/>
          </a:xfrm>
        </p:grpSpPr>
        <p:sp>
          <p:nvSpPr>
            <p:cNvPr name="Freeform 3" id="3"/>
            <p:cNvSpPr/>
            <p:nvPr/>
          </p:nvSpPr>
          <p:spPr>
            <a:xfrm flipH="false" flipV="false" rot="0">
              <a:off x="0" y="0"/>
              <a:ext cx="2339302" cy="1459988"/>
            </a:xfrm>
            <a:custGeom>
              <a:avLst/>
              <a:gdLst/>
              <a:ahLst/>
              <a:cxnLst/>
              <a:rect r="r" b="b" t="t" l="l"/>
              <a:pathLst>
                <a:path h="1459988" w="2339302">
                  <a:moveTo>
                    <a:pt x="44454" y="0"/>
                  </a:moveTo>
                  <a:lnTo>
                    <a:pt x="2294848" y="0"/>
                  </a:lnTo>
                  <a:cubicBezTo>
                    <a:pt x="2306638" y="0"/>
                    <a:pt x="2317945" y="4683"/>
                    <a:pt x="2326281" y="13020"/>
                  </a:cubicBezTo>
                  <a:cubicBezTo>
                    <a:pt x="2334618" y="21357"/>
                    <a:pt x="2339302" y="32664"/>
                    <a:pt x="2339302" y="44454"/>
                  </a:cubicBezTo>
                  <a:lnTo>
                    <a:pt x="2339302" y="1415535"/>
                  </a:lnTo>
                  <a:cubicBezTo>
                    <a:pt x="2339302" y="1427325"/>
                    <a:pt x="2334618" y="1438631"/>
                    <a:pt x="2326281" y="1446968"/>
                  </a:cubicBezTo>
                  <a:cubicBezTo>
                    <a:pt x="2317945" y="1455305"/>
                    <a:pt x="2306638" y="1459988"/>
                    <a:pt x="2294848" y="1459988"/>
                  </a:cubicBezTo>
                  <a:lnTo>
                    <a:pt x="44454" y="1459988"/>
                  </a:lnTo>
                  <a:cubicBezTo>
                    <a:pt x="32664" y="1459988"/>
                    <a:pt x="21357" y="1455305"/>
                    <a:pt x="13020" y="1446968"/>
                  </a:cubicBezTo>
                  <a:cubicBezTo>
                    <a:pt x="4683" y="1438631"/>
                    <a:pt x="0" y="1427325"/>
                    <a:pt x="0" y="1415535"/>
                  </a:cubicBezTo>
                  <a:lnTo>
                    <a:pt x="0" y="44454"/>
                  </a:lnTo>
                  <a:cubicBezTo>
                    <a:pt x="0" y="32664"/>
                    <a:pt x="4683" y="21357"/>
                    <a:pt x="13020" y="13020"/>
                  </a:cubicBezTo>
                  <a:cubicBezTo>
                    <a:pt x="21357" y="4683"/>
                    <a:pt x="32664" y="0"/>
                    <a:pt x="44454" y="0"/>
                  </a:cubicBezTo>
                  <a:close/>
                </a:path>
              </a:pathLst>
            </a:custGeom>
            <a:solidFill>
              <a:srgbClr val="40C4B6"/>
            </a:solidFill>
          </p:spPr>
        </p:sp>
        <p:sp>
          <p:nvSpPr>
            <p:cNvPr name="TextBox 4" id="4"/>
            <p:cNvSpPr txBox="true"/>
            <p:nvPr/>
          </p:nvSpPr>
          <p:spPr>
            <a:xfrm>
              <a:off x="0" y="-47625"/>
              <a:ext cx="2339302" cy="1507613"/>
            </a:xfrm>
            <a:prstGeom prst="rect">
              <a:avLst/>
            </a:prstGeom>
          </p:spPr>
          <p:txBody>
            <a:bodyPr anchor="ctr" rtlCol="false" tIns="50800" lIns="50800" bIns="50800" rIns="50800"/>
            <a:lstStyle/>
            <a:p>
              <a:pPr algn="ctr">
                <a:lnSpc>
                  <a:spcPts val="2805"/>
                </a:lnSpc>
              </a:pPr>
            </a:p>
          </p:txBody>
        </p:sp>
      </p:grpSp>
      <p:grpSp>
        <p:nvGrpSpPr>
          <p:cNvPr name="Group 5" id="5"/>
          <p:cNvGrpSpPr/>
          <p:nvPr/>
        </p:nvGrpSpPr>
        <p:grpSpPr>
          <a:xfrm rot="0">
            <a:off x="11064582" y="63530"/>
            <a:ext cx="6716966" cy="3235314"/>
            <a:chOff x="0" y="0"/>
            <a:chExt cx="1769077" cy="852099"/>
          </a:xfrm>
        </p:grpSpPr>
        <p:sp>
          <p:nvSpPr>
            <p:cNvPr name="Freeform 6" id="6"/>
            <p:cNvSpPr/>
            <p:nvPr/>
          </p:nvSpPr>
          <p:spPr>
            <a:xfrm flipH="false" flipV="false" rot="0">
              <a:off x="0" y="0"/>
              <a:ext cx="1769077" cy="852099"/>
            </a:xfrm>
            <a:custGeom>
              <a:avLst/>
              <a:gdLst/>
              <a:ahLst/>
              <a:cxnLst/>
              <a:rect r="r" b="b" t="t" l="l"/>
              <a:pathLst>
                <a:path h="852099" w="1769077">
                  <a:moveTo>
                    <a:pt x="58782" y="0"/>
                  </a:moveTo>
                  <a:lnTo>
                    <a:pt x="1710295" y="0"/>
                  </a:lnTo>
                  <a:cubicBezTo>
                    <a:pt x="1725885" y="0"/>
                    <a:pt x="1740837" y="6193"/>
                    <a:pt x="1751861" y="17217"/>
                  </a:cubicBezTo>
                  <a:cubicBezTo>
                    <a:pt x="1762884" y="28241"/>
                    <a:pt x="1769077" y="43192"/>
                    <a:pt x="1769077" y="58782"/>
                  </a:cubicBezTo>
                  <a:lnTo>
                    <a:pt x="1769077" y="793317"/>
                  </a:lnTo>
                  <a:cubicBezTo>
                    <a:pt x="1769077" y="808907"/>
                    <a:pt x="1762884" y="823858"/>
                    <a:pt x="1751861" y="834882"/>
                  </a:cubicBezTo>
                  <a:cubicBezTo>
                    <a:pt x="1740837" y="845906"/>
                    <a:pt x="1725885" y="852099"/>
                    <a:pt x="1710295" y="852099"/>
                  </a:cubicBezTo>
                  <a:lnTo>
                    <a:pt x="58782" y="852099"/>
                  </a:lnTo>
                  <a:cubicBezTo>
                    <a:pt x="26318" y="852099"/>
                    <a:pt x="0" y="825781"/>
                    <a:pt x="0" y="793317"/>
                  </a:cubicBezTo>
                  <a:lnTo>
                    <a:pt x="0" y="58782"/>
                  </a:lnTo>
                  <a:cubicBezTo>
                    <a:pt x="0" y="43192"/>
                    <a:pt x="6193" y="28241"/>
                    <a:pt x="17217" y="17217"/>
                  </a:cubicBezTo>
                  <a:cubicBezTo>
                    <a:pt x="28241" y="6193"/>
                    <a:pt x="43192" y="0"/>
                    <a:pt x="58782" y="0"/>
                  </a:cubicBezTo>
                  <a:close/>
                </a:path>
              </a:pathLst>
            </a:custGeom>
            <a:solidFill>
              <a:srgbClr val="6BE4D8"/>
            </a:solidFill>
          </p:spPr>
        </p:sp>
        <p:sp>
          <p:nvSpPr>
            <p:cNvPr name="TextBox 7" id="7"/>
            <p:cNvSpPr txBox="true"/>
            <p:nvPr/>
          </p:nvSpPr>
          <p:spPr>
            <a:xfrm>
              <a:off x="0" y="-47625"/>
              <a:ext cx="1769077" cy="899724"/>
            </a:xfrm>
            <a:prstGeom prst="rect">
              <a:avLst/>
            </a:prstGeom>
          </p:spPr>
          <p:txBody>
            <a:bodyPr anchor="ctr" rtlCol="false" tIns="50800" lIns="50800" bIns="50800" rIns="50800"/>
            <a:lstStyle/>
            <a:p>
              <a:pPr algn="ctr">
                <a:lnSpc>
                  <a:spcPts val="2805"/>
                </a:lnSpc>
              </a:pPr>
            </a:p>
          </p:txBody>
        </p:sp>
      </p:grpSp>
      <p:sp>
        <p:nvSpPr>
          <p:cNvPr name="TextBox 8" id="8"/>
          <p:cNvSpPr txBox="true"/>
          <p:nvPr/>
        </p:nvSpPr>
        <p:spPr>
          <a:xfrm rot="0">
            <a:off x="709605" y="850676"/>
            <a:ext cx="5631988" cy="809867"/>
          </a:xfrm>
          <a:prstGeom prst="rect">
            <a:avLst/>
          </a:prstGeom>
        </p:spPr>
        <p:txBody>
          <a:bodyPr anchor="t" rtlCol="false" tIns="0" lIns="0" bIns="0" rIns="0">
            <a:spAutoFit/>
          </a:bodyPr>
          <a:lstStyle/>
          <a:p>
            <a:pPr algn="l" marL="0" indent="0" lvl="0">
              <a:lnSpc>
                <a:spcPts val="5920"/>
              </a:lnSpc>
              <a:spcBef>
                <a:spcPct val="0"/>
              </a:spcBef>
            </a:pPr>
            <a:r>
              <a:rPr lang="en-US" sz="6435">
                <a:solidFill>
                  <a:srgbClr val="363434"/>
                </a:solidFill>
                <a:latin typeface="Tenor Sans Bold"/>
              </a:rPr>
              <a:t>Iteration 2</a:t>
            </a:r>
          </a:p>
        </p:txBody>
      </p:sp>
      <p:sp>
        <p:nvSpPr>
          <p:cNvPr name="AutoShape 9" id="9"/>
          <p:cNvSpPr/>
          <p:nvPr/>
        </p:nvSpPr>
        <p:spPr>
          <a:xfrm flipV="true">
            <a:off x="9147885" y="1681187"/>
            <a:ext cx="1916697" cy="3503203"/>
          </a:xfrm>
          <a:prstGeom prst="line">
            <a:avLst/>
          </a:prstGeom>
          <a:ln cap="flat" w="38100">
            <a:solidFill>
              <a:srgbClr val="000000"/>
            </a:solidFill>
            <a:prstDash val="sysDot"/>
            <a:headEnd type="none" len="sm" w="sm"/>
            <a:tailEnd type="arrow" len="sm" w="med"/>
          </a:ln>
        </p:spPr>
      </p:sp>
      <p:sp>
        <p:nvSpPr>
          <p:cNvPr name="AutoShape 10" id="10"/>
          <p:cNvSpPr/>
          <p:nvPr/>
        </p:nvSpPr>
        <p:spPr>
          <a:xfrm flipV="true">
            <a:off x="9147885" y="5165740"/>
            <a:ext cx="1916697" cy="18650"/>
          </a:xfrm>
          <a:prstGeom prst="line">
            <a:avLst/>
          </a:prstGeom>
          <a:ln cap="flat" w="38100">
            <a:solidFill>
              <a:srgbClr val="000000"/>
            </a:solidFill>
            <a:prstDash val="sysDot"/>
            <a:headEnd type="none" len="sm" w="sm"/>
            <a:tailEnd type="arrow" len="sm" w="med"/>
          </a:ln>
        </p:spPr>
      </p:sp>
      <p:grpSp>
        <p:nvGrpSpPr>
          <p:cNvPr name="Group 11" id="11"/>
          <p:cNvGrpSpPr/>
          <p:nvPr/>
        </p:nvGrpSpPr>
        <p:grpSpPr>
          <a:xfrm rot="0">
            <a:off x="11064582" y="3548083"/>
            <a:ext cx="6716966" cy="3235314"/>
            <a:chOff x="0" y="0"/>
            <a:chExt cx="1769077" cy="852099"/>
          </a:xfrm>
        </p:grpSpPr>
        <p:sp>
          <p:nvSpPr>
            <p:cNvPr name="Freeform 12" id="12"/>
            <p:cNvSpPr/>
            <p:nvPr/>
          </p:nvSpPr>
          <p:spPr>
            <a:xfrm flipH="false" flipV="false" rot="0">
              <a:off x="0" y="0"/>
              <a:ext cx="1769077" cy="852099"/>
            </a:xfrm>
            <a:custGeom>
              <a:avLst/>
              <a:gdLst/>
              <a:ahLst/>
              <a:cxnLst/>
              <a:rect r="r" b="b" t="t" l="l"/>
              <a:pathLst>
                <a:path h="852099" w="1769077">
                  <a:moveTo>
                    <a:pt x="58782" y="0"/>
                  </a:moveTo>
                  <a:lnTo>
                    <a:pt x="1710295" y="0"/>
                  </a:lnTo>
                  <a:cubicBezTo>
                    <a:pt x="1725885" y="0"/>
                    <a:pt x="1740837" y="6193"/>
                    <a:pt x="1751861" y="17217"/>
                  </a:cubicBezTo>
                  <a:cubicBezTo>
                    <a:pt x="1762884" y="28241"/>
                    <a:pt x="1769077" y="43192"/>
                    <a:pt x="1769077" y="58782"/>
                  </a:cubicBezTo>
                  <a:lnTo>
                    <a:pt x="1769077" y="793317"/>
                  </a:lnTo>
                  <a:cubicBezTo>
                    <a:pt x="1769077" y="808907"/>
                    <a:pt x="1762884" y="823858"/>
                    <a:pt x="1751861" y="834882"/>
                  </a:cubicBezTo>
                  <a:cubicBezTo>
                    <a:pt x="1740837" y="845906"/>
                    <a:pt x="1725885" y="852099"/>
                    <a:pt x="1710295" y="852099"/>
                  </a:cubicBezTo>
                  <a:lnTo>
                    <a:pt x="58782" y="852099"/>
                  </a:lnTo>
                  <a:cubicBezTo>
                    <a:pt x="26318" y="852099"/>
                    <a:pt x="0" y="825781"/>
                    <a:pt x="0" y="793317"/>
                  </a:cubicBezTo>
                  <a:lnTo>
                    <a:pt x="0" y="58782"/>
                  </a:lnTo>
                  <a:cubicBezTo>
                    <a:pt x="0" y="43192"/>
                    <a:pt x="6193" y="28241"/>
                    <a:pt x="17217" y="17217"/>
                  </a:cubicBezTo>
                  <a:cubicBezTo>
                    <a:pt x="28241" y="6193"/>
                    <a:pt x="43192" y="0"/>
                    <a:pt x="58782" y="0"/>
                  </a:cubicBezTo>
                  <a:close/>
                </a:path>
              </a:pathLst>
            </a:custGeom>
            <a:solidFill>
              <a:srgbClr val="6BE4D8"/>
            </a:solidFill>
          </p:spPr>
        </p:sp>
        <p:sp>
          <p:nvSpPr>
            <p:cNvPr name="TextBox 13" id="13"/>
            <p:cNvSpPr txBox="true"/>
            <p:nvPr/>
          </p:nvSpPr>
          <p:spPr>
            <a:xfrm>
              <a:off x="0" y="-47625"/>
              <a:ext cx="1769077" cy="899724"/>
            </a:xfrm>
            <a:prstGeom prst="rect">
              <a:avLst/>
            </a:prstGeom>
          </p:spPr>
          <p:txBody>
            <a:bodyPr anchor="ctr" rtlCol="false" tIns="50800" lIns="50800" bIns="50800" rIns="50800"/>
            <a:lstStyle/>
            <a:p>
              <a:pPr algn="ctr">
                <a:lnSpc>
                  <a:spcPts val="2805"/>
                </a:lnSpc>
              </a:pPr>
            </a:p>
          </p:txBody>
        </p:sp>
      </p:grpSp>
      <p:grpSp>
        <p:nvGrpSpPr>
          <p:cNvPr name="Group 14" id="14"/>
          <p:cNvGrpSpPr/>
          <p:nvPr/>
        </p:nvGrpSpPr>
        <p:grpSpPr>
          <a:xfrm rot="0">
            <a:off x="11064582" y="6994536"/>
            <a:ext cx="6716966" cy="3235314"/>
            <a:chOff x="0" y="0"/>
            <a:chExt cx="1769077" cy="852099"/>
          </a:xfrm>
        </p:grpSpPr>
        <p:sp>
          <p:nvSpPr>
            <p:cNvPr name="Freeform 15" id="15"/>
            <p:cNvSpPr/>
            <p:nvPr/>
          </p:nvSpPr>
          <p:spPr>
            <a:xfrm flipH="false" flipV="false" rot="0">
              <a:off x="0" y="0"/>
              <a:ext cx="1769077" cy="852099"/>
            </a:xfrm>
            <a:custGeom>
              <a:avLst/>
              <a:gdLst/>
              <a:ahLst/>
              <a:cxnLst/>
              <a:rect r="r" b="b" t="t" l="l"/>
              <a:pathLst>
                <a:path h="852099" w="1769077">
                  <a:moveTo>
                    <a:pt x="58782" y="0"/>
                  </a:moveTo>
                  <a:lnTo>
                    <a:pt x="1710295" y="0"/>
                  </a:lnTo>
                  <a:cubicBezTo>
                    <a:pt x="1725885" y="0"/>
                    <a:pt x="1740837" y="6193"/>
                    <a:pt x="1751861" y="17217"/>
                  </a:cubicBezTo>
                  <a:cubicBezTo>
                    <a:pt x="1762884" y="28241"/>
                    <a:pt x="1769077" y="43192"/>
                    <a:pt x="1769077" y="58782"/>
                  </a:cubicBezTo>
                  <a:lnTo>
                    <a:pt x="1769077" y="793317"/>
                  </a:lnTo>
                  <a:cubicBezTo>
                    <a:pt x="1769077" y="808907"/>
                    <a:pt x="1762884" y="823858"/>
                    <a:pt x="1751861" y="834882"/>
                  </a:cubicBezTo>
                  <a:cubicBezTo>
                    <a:pt x="1740837" y="845906"/>
                    <a:pt x="1725885" y="852099"/>
                    <a:pt x="1710295" y="852099"/>
                  </a:cubicBezTo>
                  <a:lnTo>
                    <a:pt x="58782" y="852099"/>
                  </a:lnTo>
                  <a:cubicBezTo>
                    <a:pt x="26318" y="852099"/>
                    <a:pt x="0" y="825781"/>
                    <a:pt x="0" y="793317"/>
                  </a:cubicBezTo>
                  <a:lnTo>
                    <a:pt x="0" y="58782"/>
                  </a:lnTo>
                  <a:cubicBezTo>
                    <a:pt x="0" y="43192"/>
                    <a:pt x="6193" y="28241"/>
                    <a:pt x="17217" y="17217"/>
                  </a:cubicBezTo>
                  <a:cubicBezTo>
                    <a:pt x="28241" y="6193"/>
                    <a:pt x="43192" y="0"/>
                    <a:pt x="58782" y="0"/>
                  </a:cubicBezTo>
                  <a:close/>
                </a:path>
              </a:pathLst>
            </a:custGeom>
            <a:solidFill>
              <a:srgbClr val="6BE4D8"/>
            </a:solidFill>
          </p:spPr>
        </p:sp>
        <p:sp>
          <p:nvSpPr>
            <p:cNvPr name="TextBox 16" id="16"/>
            <p:cNvSpPr txBox="true"/>
            <p:nvPr/>
          </p:nvSpPr>
          <p:spPr>
            <a:xfrm>
              <a:off x="0" y="-47625"/>
              <a:ext cx="1769077" cy="899724"/>
            </a:xfrm>
            <a:prstGeom prst="rect">
              <a:avLst/>
            </a:prstGeom>
          </p:spPr>
          <p:txBody>
            <a:bodyPr anchor="ctr" rtlCol="false" tIns="50800" lIns="50800" bIns="50800" rIns="50800"/>
            <a:lstStyle/>
            <a:p>
              <a:pPr algn="ctr">
                <a:lnSpc>
                  <a:spcPts val="2805"/>
                </a:lnSpc>
              </a:pPr>
            </a:p>
          </p:txBody>
        </p:sp>
      </p:grpSp>
      <p:sp>
        <p:nvSpPr>
          <p:cNvPr name="AutoShape 17" id="17"/>
          <p:cNvSpPr/>
          <p:nvPr/>
        </p:nvSpPr>
        <p:spPr>
          <a:xfrm>
            <a:off x="9147885" y="5184390"/>
            <a:ext cx="1916697" cy="3427803"/>
          </a:xfrm>
          <a:prstGeom prst="line">
            <a:avLst/>
          </a:prstGeom>
          <a:ln cap="flat" w="38100">
            <a:solidFill>
              <a:srgbClr val="000000"/>
            </a:solidFill>
            <a:prstDash val="sysDot"/>
            <a:headEnd type="none" len="sm" w="sm"/>
            <a:tailEnd type="arrow" len="sm" w="med"/>
          </a:ln>
        </p:spPr>
      </p:sp>
      <p:sp>
        <p:nvSpPr>
          <p:cNvPr name="TextBox 18" id="18"/>
          <p:cNvSpPr txBox="true"/>
          <p:nvPr/>
        </p:nvSpPr>
        <p:spPr>
          <a:xfrm rot="0">
            <a:off x="2878900" y="2431743"/>
            <a:ext cx="3010019" cy="382270"/>
          </a:xfrm>
          <a:prstGeom prst="rect">
            <a:avLst/>
          </a:prstGeom>
        </p:spPr>
        <p:txBody>
          <a:bodyPr anchor="t" rtlCol="false" tIns="0" lIns="0" bIns="0" rIns="0">
            <a:spAutoFit/>
          </a:bodyPr>
          <a:lstStyle/>
          <a:p>
            <a:pPr algn="just">
              <a:lnSpc>
                <a:spcPts val="3079"/>
              </a:lnSpc>
              <a:spcBef>
                <a:spcPct val="0"/>
              </a:spcBef>
            </a:pPr>
            <a:r>
              <a:rPr lang="en-US" sz="2199">
                <a:solidFill>
                  <a:srgbClr val="363434"/>
                </a:solidFill>
                <a:latin typeface="Tenor Sans"/>
              </a:rPr>
              <a:t>Problem Identification</a:t>
            </a:r>
          </a:p>
        </p:txBody>
      </p:sp>
      <p:sp>
        <p:nvSpPr>
          <p:cNvPr name="TextBox 19" id="19"/>
          <p:cNvSpPr txBox="true"/>
          <p:nvPr/>
        </p:nvSpPr>
        <p:spPr>
          <a:xfrm rot="0">
            <a:off x="13604101" y="25430"/>
            <a:ext cx="2025848" cy="772795"/>
          </a:xfrm>
          <a:prstGeom prst="rect">
            <a:avLst/>
          </a:prstGeom>
        </p:spPr>
        <p:txBody>
          <a:bodyPr anchor="t" rtlCol="false" tIns="0" lIns="0" bIns="0" rIns="0">
            <a:spAutoFit/>
          </a:bodyPr>
          <a:lstStyle/>
          <a:p>
            <a:pPr algn="just">
              <a:lnSpc>
                <a:spcPts val="3079"/>
              </a:lnSpc>
            </a:pPr>
            <a:r>
              <a:rPr lang="en-US" sz="2199">
                <a:solidFill>
                  <a:srgbClr val="363434"/>
                </a:solidFill>
                <a:latin typeface="Tenor Sans"/>
              </a:rPr>
              <a:t>Decomposition</a:t>
            </a:r>
          </a:p>
          <a:p>
            <a:pPr algn="just">
              <a:lnSpc>
                <a:spcPts val="3079"/>
              </a:lnSpc>
              <a:spcBef>
                <a:spcPct val="0"/>
              </a:spcBef>
            </a:pPr>
          </a:p>
        </p:txBody>
      </p:sp>
      <p:sp>
        <p:nvSpPr>
          <p:cNvPr name="TextBox 20" id="20"/>
          <p:cNvSpPr txBox="true"/>
          <p:nvPr/>
        </p:nvSpPr>
        <p:spPr>
          <a:xfrm rot="0">
            <a:off x="12774585" y="3560133"/>
            <a:ext cx="3296960" cy="474345"/>
          </a:xfrm>
          <a:prstGeom prst="rect">
            <a:avLst/>
          </a:prstGeom>
        </p:spPr>
        <p:txBody>
          <a:bodyPr anchor="t" rtlCol="false" tIns="0" lIns="0" bIns="0" rIns="0">
            <a:spAutoFit/>
          </a:bodyPr>
          <a:lstStyle/>
          <a:p>
            <a:pPr algn="just">
              <a:lnSpc>
                <a:spcPts val="3779"/>
              </a:lnSpc>
              <a:spcBef>
                <a:spcPct val="0"/>
              </a:spcBef>
            </a:pPr>
            <a:r>
              <a:rPr lang="en-US" sz="2699">
                <a:solidFill>
                  <a:srgbClr val="363434"/>
                </a:solidFill>
                <a:latin typeface="Tenor Sans"/>
              </a:rPr>
              <a:t>Pattern Recognition</a:t>
            </a:r>
          </a:p>
        </p:txBody>
      </p:sp>
      <p:sp>
        <p:nvSpPr>
          <p:cNvPr name="TextBox 21" id="21"/>
          <p:cNvSpPr txBox="true"/>
          <p:nvPr/>
        </p:nvSpPr>
        <p:spPr>
          <a:xfrm rot="0">
            <a:off x="13473601" y="7011997"/>
            <a:ext cx="1898928" cy="474345"/>
          </a:xfrm>
          <a:prstGeom prst="rect">
            <a:avLst/>
          </a:prstGeom>
        </p:spPr>
        <p:txBody>
          <a:bodyPr anchor="t" rtlCol="false" tIns="0" lIns="0" bIns="0" rIns="0">
            <a:spAutoFit/>
          </a:bodyPr>
          <a:lstStyle/>
          <a:p>
            <a:pPr algn="just">
              <a:lnSpc>
                <a:spcPts val="3779"/>
              </a:lnSpc>
              <a:spcBef>
                <a:spcPct val="0"/>
              </a:spcBef>
            </a:pPr>
            <a:r>
              <a:rPr lang="en-US" sz="2699">
                <a:solidFill>
                  <a:srgbClr val="363434"/>
                </a:solidFill>
                <a:latin typeface="Tenor Sans"/>
              </a:rPr>
              <a:t>Abstraction</a:t>
            </a:r>
          </a:p>
        </p:txBody>
      </p:sp>
      <p:sp>
        <p:nvSpPr>
          <p:cNvPr name="TextBox 22" id="22"/>
          <p:cNvSpPr txBox="true"/>
          <p:nvPr/>
        </p:nvSpPr>
        <p:spPr>
          <a:xfrm rot="0">
            <a:off x="388211" y="3005622"/>
            <a:ext cx="8637311" cy="2520928"/>
          </a:xfrm>
          <a:prstGeom prst="rect">
            <a:avLst/>
          </a:prstGeom>
        </p:spPr>
        <p:txBody>
          <a:bodyPr anchor="t" rtlCol="false" tIns="0" lIns="0" bIns="0" rIns="0">
            <a:spAutoFit/>
          </a:bodyPr>
          <a:lstStyle/>
          <a:p>
            <a:pPr>
              <a:lnSpc>
                <a:spcPts val="3326"/>
              </a:lnSpc>
            </a:pPr>
          </a:p>
          <a:p>
            <a:pPr>
              <a:lnSpc>
                <a:spcPts val="3326"/>
              </a:lnSpc>
            </a:pPr>
            <a:r>
              <a:rPr lang="en-US" sz="2375">
                <a:solidFill>
                  <a:srgbClr val="363434"/>
                </a:solidFill>
                <a:latin typeface="Tenor Sans Bold"/>
              </a:rPr>
              <a:t>I want to find the shortest possible route of the forklift to the aisle and back to the truck which algorithm is best fit to make this work?</a:t>
            </a:r>
          </a:p>
          <a:p>
            <a:pPr>
              <a:lnSpc>
                <a:spcPts val="3326"/>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384590" y="2716434"/>
            <a:ext cx="17518821" cy="6674551"/>
          </a:xfrm>
          <a:custGeom>
            <a:avLst/>
            <a:gdLst/>
            <a:ahLst/>
            <a:cxnLst/>
            <a:rect r="r" b="b" t="t" l="l"/>
            <a:pathLst>
              <a:path h="6674551" w="17518821">
                <a:moveTo>
                  <a:pt x="0" y="0"/>
                </a:moveTo>
                <a:lnTo>
                  <a:pt x="17518820" y="0"/>
                </a:lnTo>
                <a:lnTo>
                  <a:pt x="17518820" y="6674550"/>
                </a:lnTo>
                <a:lnTo>
                  <a:pt x="0" y="6674550"/>
                </a:lnTo>
                <a:lnTo>
                  <a:pt x="0" y="0"/>
                </a:lnTo>
                <a:close/>
              </a:path>
            </a:pathLst>
          </a:custGeom>
          <a:blipFill>
            <a:blip r:embed="rId2"/>
            <a:stretch>
              <a:fillRect l="0" t="0" r="0" b="0"/>
            </a:stretch>
          </a:blipFill>
        </p:spPr>
      </p:sp>
      <p:sp>
        <p:nvSpPr>
          <p:cNvPr name="TextBox 3" id="3"/>
          <p:cNvSpPr txBox="true"/>
          <p:nvPr/>
        </p:nvSpPr>
        <p:spPr>
          <a:xfrm rot="0">
            <a:off x="2782740" y="405638"/>
            <a:ext cx="12334995" cy="1112774"/>
          </a:xfrm>
          <a:prstGeom prst="rect">
            <a:avLst/>
          </a:prstGeom>
        </p:spPr>
        <p:txBody>
          <a:bodyPr anchor="t" rtlCol="false" tIns="0" lIns="0" bIns="0" rIns="0">
            <a:spAutoFit/>
          </a:bodyPr>
          <a:lstStyle/>
          <a:p>
            <a:pPr algn="ctr">
              <a:lnSpc>
                <a:spcPts val="9016"/>
              </a:lnSpc>
              <a:spcBef>
                <a:spcPct val="0"/>
              </a:spcBef>
            </a:pPr>
            <a:r>
              <a:rPr lang="en-US" sz="6440">
                <a:solidFill>
                  <a:srgbClr val="000000"/>
                </a:solidFill>
                <a:latin typeface="Tenor Sans Bold"/>
              </a:rPr>
              <a:t>IMPLEMENTATION OF CODE</a:t>
            </a:r>
          </a:p>
        </p:txBody>
      </p:sp>
      <p:sp>
        <p:nvSpPr>
          <p:cNvPr name="TextBox 4" id="4"/>
          <p:cNvSpPr txBox="true"/>
          <p:nvPr/>
        </p:nvSpPr>
        <p:spPr>
          <a:xfrm rot="0">
            <a:off x="384590" y="1996798"/>
            <a:ext cx="7396282" cy="457743"/>
          </a:xfrm>
          <a:prstGeom prst="rect">
            <a:avLst/>
          </a:prstGeom>
        </p:spPr>
        <p:txBody>
          <a:bodyPr anchor="t" rtlCol="false" tIns="0" lIns="0" bIns="0" rIns="0">
            <a:spAutoFit/>
          </a:bodyPr>
          <a:lstStyle/>
          <a:p>
            <a:pPr algn="ctr">
              <a:lnSpc>
                <a:spcPts val="3645"/>
              </a:lnSpc>
              <a:spcBef>
                <a:spcPct val="0"/>
              </a:spcBef>
            </a:pPr>
            <a:r>
              <a:rPr lang="en-US" sz="2603">
                <a:solidFill>
                  <a:srgbClr val="000000"/>
                </a:solidFill>
                <a:latin typeface="Tenor Sans Bold"/>
              </a:rPr>
              <a:t>First thing we do is make a class for the Items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2027611" y="1511030"/>
            <a:ext cx="14232779" cy="2288012"/>
          </a:xfrm>
          <a:custGeom>
            <a:avLst/>
            <a:gdLst/>
            <a:ahLst/>
            <a:cxnLst/>
            <a:rect r="r" b="b" t="t" l="l"/>
            <a:pathLst>
              <a:path h="2288012" w="14232779">
                <a:moveTo>
                  <a:pt x="0" y="0"/>
                </a:moveTo>
                <a:lnTo>
                  <a:pt x="14232778" y="0"/>
                </a:lnTo>
                <a:lnTo>
                  <a:pt x="14232778" y="2288012"/>
                </a:lnTo>
                <a:lnTo>
                  <a:pt x="0" y="2288012"/>
                </a:lnTo>
                <a:lnTo>
                  <a:pt x="0" y="0"/>
                </a:lnTo>
                <a:close/>
              </a:path>
            </a:pathLst>
          </a:custGeom>
          <a:blipFill>
            <a:blip r:embed="rId2"/>
            <a:stretch>
              <a:fillRect l="0" t="0" r="0" b="0"/>
            </a:stretch>
          </a:blipFill>
        </p:spPr>
      </p:sp>
      <p:sp>
        <p:nvSpPr>
          <p:cNvPr name="Freeform 3" id="3"/>
          <p:cNvSpPr/>
          <p:nvPr/>
        </p:nvSpPr>
        <p:spPr>
          <a:xfrm flipH="false" flipV="false" rot="0">
            <a:off x="2027611" y="3984963"/>
            <a:ext cx="14232779" cy="5921689"/>
          </a:xfrm>
          <a:custGeom>
            <a:avLst/>
            <a:gdLst/>
            <a:ahLst/>
            <a:cxnLst/>
            <a:rect r="r" b="b" t="t" l="l"/>
            <a:pathLst>
              <a:path h="5921689" w="14232779">
                <a:moveTo>
                  <a:pt x="0" y="0"/>
                </a:moveTo>
                <a:lnTo>
                  <a:pt x="14232778" y="0"/>
                </a:lnTo>
                <a:lnTo>
                  <a:pt x="14232778" y="5921688"/>
                </a:lnTo>
                <a:lnTo>
                  <a:pt x="0" y="5921688"/>
                </a:lnTo>
                <a:lnTo>
                  <a:pt x="0" y="0"/>
                </a:lnTo>
                <a:close/>
              </a:path>
            </a:pathLst>
          </a:custGeom>
          <a:blipFill>
            <a:blip r:embed="rId3"/>
            <a:stretch>
              <a:fillRect l="0" t="-2361" r="0" b="-2361"/>
            </a:stretch>
          </a:blipFill>
        </p:spPr>
      </p:sp>
      <p:sp>
        <p:nvSpPr>
          <p:cNvPr name="TextBox 4" id="4"/>
          <p:cNvSpPr txBox="true"/>
          <p:nvPr/>
        </p:nvSpPr>
        <p:spPr>
          <a:xfrm rot="0">
            <a:off x="2027611" y="552273"/>
            <a:ext cx="13678189" cy="701582"/>
          </a:xfrm>
          <a:prstGeom prst="rect">
            <a:avLst/>
          </a:prstGeom>
        </p:spPr>
        <p:txBody>
          <a:bodyPr anchor="t" rtlCol="false" tIns="0" lIns="0" bIns="0" rIns="0">
            <a:spAutoFit/>
          </a:bodyPr>
          <a:lstStyle/>
          <a:p>
            <a:pPr>
              <a:lnSpc>
                <a:spcPts val="2805"/>
              </a:lnSpc>
              <a:spcBef>
                <a:spcPct val="0"/>
              </a:spcBef>
            </a:pPr>
            <a:r>
              <a:rPr lang="en-US" sz="2003">
                <a:solidFill>
                  <a:srgbClr val="000000"/>
                </a:solidFill>
                <a:latin typeface="Tenor Sans Bold"/>
              </a:rPr>
              <a:t>Then, we created a function for menu list so that it is organized, and then proceed to create an array per category, by using the class and the function the values are stored efficiently.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2135120" y="1382135"/>
            <a:ext cx="14017760" cy="1206650"/>
          </a:xfrm>
          <a:custGeom>
            <a:avLst/>
            <a:gdLst/>
            <a:ahLst/>
            <a:cxnLst/>
            <a:rect r="r" b="b" t="t" l="l"/>
            <a:pathLst>
              <a:path h="1206650" w="14017760">
                <a:moveTo>
                  <a:pt x="0" y="0"/>
                </a:moveTo>
                <a:lnTo>
                  <a:pt x="14017760" y="0"/>
                </a:lnTo>
                <a:lnTo>
                  <a:pt x="14017760" y="1206650"/>
                </a:lnTo>
                <a:lnTo>
                  <a:pt x="0" y="1206650"/>
                </a:lnTo>
                <a:lnTo>
                  <a:pt x="0" y="0"/>
                </a:lnTo>
                <a:close/>
              </a:path>
            </a:pathLst>
          </a:custGeom>
          <a:blipFill>
            <a:blip r:embed="rId2"/>
            <a:stretch>
              <a:fillRect l="0" t="-1361" r="0" b="-1361"/>
            </a:stretch>
          </a:blipFill>
        </p:spPr>
      </p:sp>
      <p:sp>
        <p:nvSpPr>
          <p:cNvPr name="Freeform 3" id="3"/>
          <p:cNvSpPr/>
          <p:nvPr/>
        </p:nvSpPr>
        <p:spPr>
          <a:xfrm flipH="false" flipV="false" rot="0">
            <a:off x="2135120" y="2798335"/>
            <a:ext cx="14017760" cy="6755422"/>
          </a:xfrm>
          <a:custGeom>
            <a:avLst/>
            <a:gdLst/>
            <a:ahLst/>
            <a:cxnLst/>
            <a:rect r="r" b="b" t="t" l="l"/>
            <a:pathLst>
              <a:path h="6755422" w="14017760">
                <a:moveTo>
                  <a:pt x="0" y="0"/>
                </a:moveTo>
                <a:lnTo>
                  <a:pt x="14017760" y="0"/>
                </a:lnTo>
                <a:lnTo>
                  <a:pt x="14017760" y="6755423"/>
                </a:lnTo>
                <a:lnTo>
                  <a:pt x="0" y="6755423"/>
                </a:lnTo>
                <a:lnTo>
                  <a:pt x="0" y="0"/>
                </a:lnTo>
                <a:close/>
              </a:path>
            </a:pathLst>
          </a:custGeom>
          <a:blipFill>
            <a:blip r:embed="rId3"/>
            <a:stretch>
              <a:fillRect l="0" t="0" r="0" b="0"/>
            </a:stretch>
          </a:blipFill>
        </p:spPr>
      </p:sp>
      <p:sp>
        <p:nvSpPr>
          <p:cNvPr name="TextBox 4" id="4"/>
          <p:cNvSpPr txBox="true"/>
          <p:nvPr/>
        </p:nvSpPr>
        <p:spPr>
          <a:xfrm rot="0">
            <a:off x="2135120" y="524818"/>
            <a:ext cx="11910161" cy="701582"/>
          </a:xfrm>
          <a:prstGeom prst="rect">
            <a:avLst/>
          </a:prstGeom>
        </p:spPr>
        <p:txBody>
          <a:bodyPr anchor="t" rtlCol="false" tIns="0" lIns="0" bIns="0" rIns="0">
            <a:spAutoFit/>
          </a:bodyPr>
          <a:lstStyle/>
          <a:p>
            <a:pPr>
              <a:lnSpc>
                <a:spcPts val="2805"/>
              </a:lnSpc>
              <a:spcBef>
                <a:spcPct val="0"/>
              </a:spcBef>
            </a:pPr>
            <a:r>
              <a:rPr lang="en-US" sz="2003">
                <a:solidFill>
                  <a:srgbClr val="000000"/>
                </a:solidFill>
                <a:latin typeface="Tenor Sans Bold"/>
              </a:rPr>
              <a:t>Next, we will now create the knapsack function for the data and the truck, this also stores the aisle of the items to be picked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CF4"/>
        </a:solidFill>
      </p:bgPr>
    </p:bg>
    <p:spTree>
      <p:nvGrpSpPr>
        <p:cNvPr id="1" name=""/>
        <p:cNvGrpSpPr/>
        <p:nvPr/>
      </p:nvGrpSpPr>
      <p:grpSpPr>
        <a:xfrm>
          <a:off x="0" y="0"/>
          <a:ext cx="0" cy="0"/>
          <a:chOff x="0" y="0"/>
          <a:chExt cx="0" cy="0"/>
        </a:xfrm>
      </p:grpSpPr>
      <p:sp>
        <p:nvSpPr>
          <p:cNvPr name="Freeform 2" id="2"/>
          <p:cNvSpPr/>
          <p:nvPr/>
        </p:nvSpPr>
        <p:spPr>
          <a:xfrm flipH="false" flipV="false" rot="0">
            <a:off x="2005844" y="890310"/>
            <a:ext cx="12400555" cy="957022"/>
          </a:xfrm>
          <a:custGeom>
            <a:avLst/>
            <a:gdLst/>
            <a:ahLst/>
            <a:cxnLst/>
            <a:rect r="r" b="b" t="t" l="l"/>
            <a:pathLst>
              <a:path h="957022" w="12400555">
                <a:moveTo>
                  <a:pt x="0" y="0"/>
                </a:moveTo>
                <a:lnTo>
                  <a:pt x="12400555" y="0"/>
                </a:lnTo>
                <a:lnTo>
                  <a:pt x="12400555" y="957022"/>
                </a:lnTo>
                <a:lnTo>
                  <a:pt x="0" y="957022"/>
                </a:lnTo>
                <a:lnTo>
                  <a:pt x="0" y="0"/>
                </a:lnTo>
                <a:close/>
              </a:path>
            </a:pathLst>
          </a:custGeom>
          <a:blipFill>
            <a:blip r:embed="rId2"/>
            <a:stretch>
              <a:fillRect l="0" t="0" r="0" b="0"/>
            </a:stretch>
          </a:blipFill>
        </p:spPr>
      </p:sp>
      <p:sp>
        <p:nvSpPr>
          <p:cNvPr name="Freeform 3" id="3"/>
          <p:cNvSpPr/>
          <p:nvPr/>
        </p:nvSpPr>
        <p:spPr>
          <a:xfrm flipH="false" flipV="false" rot="0">
            <a:off x="2005844" y="3408084"/>
            <a:ext cx="11712338" cy="5997039"/>
          </a:xfrm>
          <a:custGeom>
            <a:avLst/>
            <a:gdLst/>
            <a:ahLst/>
            <a:cxnLst/>
            <a:rect r="r" b="b" t="t" l="l"/>
            <a:pathLst>
              <a:path h="5997039" w="11712338">
                <a:moveTo>
                  <a:pt x="0" y="0"/>
                </a:moveTo>
                <a:lnTo>
                  <a:pt x="11712338" y="0"/>
                </a:lnTo>
                <a:lnTo>
                  <a:pt x="11712338" y="5997040"/>
                </a:lnTo>
                <a:lnTo>
                  <a:pt x="0" y="5997040"/>
                </a:lnTo>
                <a:lnTo>
                  <a:pt x="0" y="0"/>
                </a:lnTo>
                <a:close/>
              </a:path>
            </a:pathLst>
          </a:custGeom>
          <a:blipFill>
            <a:blip r:embed="rId3"/>
            <a:stretch>
              <a:fillRect l="0" t="0" r="0" b="0"/>
            </a:stretch>
          </a:blipFill>
        </p:spPr>
      </p:sp>
      <p:sp>
        <p:nvSpPr>
          <p:cNvPr name="TextBox 4" id="4"/>
          <p:cNvSpPr txBox="true"/>
          <p:nvPr/>
        </p:nvSpPr>
        <p:spPr>
          <a:xfrm rot="0">
            <a:off x="2005844" y="363866"/>
            <a:ext cx="8926999" cy="349157"/>
          </a:xfrm>
          <a:prstGeom prst="rect">
            <a:avLst/>
          </a:prstGeom>
        </p:spPr>
        <p:txBody>
          <a:bodyPr anchor="t" rtlCol="false" tIns="0" lIns="0" bIns="0" rIns="0">
            <a:spAutoFit/>
          </a:bodyPr>
          <a:lstStyle/>
          <a:p>
            <a:pPr>
              <a:lnSpc>
                <a:spcPts val="2805"/>
              </a:lnSpc>
              <a:spcBef>
                <a:spcPct val="0"/>
              </a:spcBef>
            </a:pPr>
            <a:r>
              <a:rPr lang="en-US" sz="2003">
                <a:solidFill>
                  <a:srgbClr val="000000"/>
                </a:solidFill>
                <a:latin typeface="Tenor Sans Bold"/>
              </a:rPr>
              <a:t>This part of the code will feed the items_menu in to the knapsack</a:t>
            </a:r>
          </a:p>
        </p:txBody>
      </p:sp>
      <p:sp>
        <p:nvSpPr>
          <p:cNvPr name="TextBox 5" id="5"/>
          <p:cNvSpPr txBox="true"/>
          <p:nvPr/>
        </p:nvSpPr>
        <p:spPr>
          <a:xfrm rot="0">
            <a:off x="2005844" y="2127819"/>
            <a:ext cx="12277578" cy="701582"/>
          </a:xfrm>
          <a:prstGeom prst="rect">
            <a:avLst/>
          </a:prstGeom>
        </p:spPr>
        <p:txBody>
          <a:bodyPr anchor="t" rtlCol="false" tIns="0" lIns="0" bIns="0" rIns="0">
            <a:spAutoFit/>
          </a:bodyPr>
          <a:lstStyle/>
          <a:p>
            <a:pPr>
              <a:lnSpc>
                <a:spcPts val="2805"/>
              </a:lnSpc>
              <a:spcBef>
                <a:spcPct val="0"/>
              </a:spcBef>
            </a:pPr>
            <a:r>
              <a:rPr lang="en-US" sz="2003">
                <a:solidFill>
                  <a:srgbClr val="000000"/>
                </a:solidFill>
                <a:latin typeface="Tenor Sans Bold"/>
              </a:rPr>
              <a:t>Now let’s proceed to the making of the graph. We decided to take a simple route in making the graph, we create a dictionary to represent the graph and corresponding time in connecting edges.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DAF98RDy04I</dc:identifier>
  <dcterms:modified xsi:type="dcterms:W3CDTF">2011-08-01T06:04:30Z</dcterms:modified>
  <cp:revision>1</cp:revision>
  <dc:title>Case Study 1</dc:title>
</cp:coreProperties>
</file>