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7" r:id="rId6"/>
    <p:sldId id="264" r:id="rId7"/>
    <p:sldId id="262" r:id="rId8"/>
    <p:sldId id="265" r:id="rId9"/>
    <p:sldId id="266" r:id="rId10"/>
    <p:sldId id="259" r:id="rId11"/>
    <p:sldId id="263" r:id="rId12"/>
    <p:sldId id="268" r:id="rId13"/>
  </p:sldIdLst>
  <p:sldSz cx="14630400" cy="8229600"/>
  <p:notesSz cx="8229600" cy="14630400"/>
  <p:embeddedFontLst>
    <p:embeddedFont>
      <p:font typeface="Cascadia Code" panose="020B060402020202020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Fira Sans Extra Condensed" panose="020B0503050000020004" pitchFamily="34" charset="0"/>
      <p:regular r:id="rId23"/>
      <p:bold r:id="rId24"/>
    </p:embeddedFont>
    <p:embeddedFont>
      <p:font typeface="Raleway Medium" pitchFamily="2" charset="0"/>
      <p:regular r:id="rId25"/>
      <p: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Wingdings 3" panose="05040102010807070707" pitchFamily="18" charset="2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32BF59-E042-4F7B-A1CC-DB3F59EC0EBA}">
          <p14:sldIdLst>
            <p14:sldId id="256"/>
            <p14:sldId id="257"/>
            <p14:sldId id="260"/>
            <p14:sldId id="258"/>
            <p14:sldId id="267"/>
            <p14:sldId id="264"/>
            <p14:sldId id="262"/>
            <p14:sldId id="265"/>
            <p14:sldId id="266"/>
            <p14:sldId id="259"/>
            <p14:sldId id="263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033" autoAdjust="0"/>
  </p:normalViewPr>
  <p:slideViewPr>
    <p:cSldViewPr snapToGrid="0" snapToObjects="1">
      <p:cViewPr varScale="1">
        <p:scale>
          <a:sx n="55" d="100"/>
          <a:sy n="55" d="100"/>
        </p:scale>
        <p:origin x="90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dell\Downloads\datamergedkpi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dell\AppData\Local\Microsoft\Windows\INetCache\IE\81JAOSJU\Excel%20Project%20from%20ExcelR%5b1%5d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dell\AppData\Local\Microsoft\Windows\INetCache\IE\81JAOSJU\Excel%20Project%20from%20ExcelR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[datamergedkpi.xlsx]Q9!PivotTable4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\k" sourceLinked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\k" sourceLinked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\k" sourceLinked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'Q9'!$B$3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#,\k" sourceLinked="0"/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'Q9'!$A$4:$A$16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'Q9'!$B$4:$B$16</c:f>
              <c:numCache>
                <c:formatCode>General</c:formatCode>
                <c:ptCount val="12"/>
                <c:pt idx="0">
                  <c:v>2575258.6789002828</c:v>
                </c:pt>
                <c:pt idx="1">
                  <c:v>2304880.0432001157</c:v>
                </c:pt>
                <c:pt idx="2">
                  <c:v>2573159.7051002816</c:v>
                </c:pt>
                <c:pt idx="3">
                  <c:v>2372508.73980015</c:v>
                </c:pt>
                <c:pt idx="4">
                  <c:v>2373664.8682001769</c:v>
                </c:pt>
                <c:pt idx="5">
                  <c:v>2360998.7156001772</c:v>
                </c:pt>
                <c:pt idx="6">
                  <c:v>2635428.7498003123</c:v>
                </c:pt>
                <c:pt idx="7">
                  <c:v>2488278.1675002612</c:v>
                </c:pt>
                <c:pt idx="8">
                  <c:v>2274828.368100096</c:v>
                </c:pt>
                <c:pt idx="9">
                  <c:v>2427468.3067001817</c:v>
                </c:pt>
                <c:pt idx="10">
                  <c:v>2443483.9740001932</c:v>
                </c:pt>
                <c:pt idx="11">
                  <c:v>2528718.9038002524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9E-41AD-84A1-8D0EE1D91A9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16850672"/>
        <c:axId val="416852832"/>
      </c:lineChart>
      <c:catAx>
        <c:axId val="41685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852832"/>
        <c:crosses val="autoZero"/>
        <c:auto val="1"/>
        <c:lblAlgn val="ctr"/>
        <c:lblOffset val="100"/>
        <c:noMultiLvlLbl val="0"/>
      </c:catAx>
      <c:valAx>
        <c:axId val="41685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>
              <a:alpha val="0"/>
            </a:schemeClr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85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7E6E6">
        <a:lumMod val="25000"/>
        <a:alpha val="0"/>
      </a:srgb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Project from ExcelR(1).xlsx]Q8!PivotTable3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10 Years Sale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'Q8'!$B$3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'Q8'!$A$4:$A$14</c:f>
              <c:strCache>
                <c:ptCount val="10"/>
                <c:pt idx="0">
                  <c:v>2016</c:v>
                </c:pt>
                <c:pt idx="1">
                  <c:v>2017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</c:strCache>
            </c:strRef>
          </c:cat>
          <c:val>
            <c:numRef>
              <c:f>'Q8'!$B$4:$B$14</c:f>
              <c:numCache>
                <c:formatCode>General</c:formatCode>
                <c:ptCount val="10"/>
                <c:pt idx="0">
                  <c:v>651032.52930000005</c:v>
                </c:pt>
                <c:pt idx="1">
                  <c:v>658607.59920000006</c:v>
                </c:pt>
                <c:pt idx="2">
                  <c:v>663221.37749999959</c:v>
                </c:pt>
                <c:pt idx="3">
                  <c:v>712805.53859999916</c:v>
                </c:pt>
                <c:pt idx="4">
                  <c:v>992929.12560000271</c:v>
                </c:pt>
                <c:pt idx="5">
                  <c:v>1162084.8190000025</c:v>
                </c:pt>
                <c:pt idx="6">
                  <c:v>1191545.6634000035</c:v>
                </c:pt>
                <c:pt idx="7">
                  <c:v>1142128.9246000028</c:v>
                </c:pt>
                <c:pt idx="8">
                  <c:v>1180757.809800003</c:v>
                </c:pt>
                <c:pt idx="9">
                  <c:v>1183097.1698000028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7D-4276-B7AE-7AFBB5F052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682564872"/>
        <c:axId val="682565952"/>
      </c:barChart>
      <c:catAx>
        <c:axId val="682564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565952"/>
        <c:crosses val="autoZero"/>
        <c:auto val="1"/>
        <c:lblAlgn val="ctr"/>
        <c:lblOffset val="100"/>
        <c:noMultiLvlLbl val="0"/>
      </c:catAx>
      <c:valAx>
        <c:axId val="68256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564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Text" lastClr="000000">
        <a:lumMod val="75000"/>
        <a:lumOff val="25000"/>
        <a:alpha val="0"/>
      </a:sys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Project from ExcelR(1).xlsx]Q11!PivotTable1</c:name>
    <c:fmtId val="12"/>
  </c:pivotSource>
  <c:chart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'Q11'!$B$3</c:f>
              <c:strCache>
                <c:ptCount val="1"/>
                <c:pt idx="0">
                  <c:v>Sum of SalesAmount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'Q11'!$A$4:$A$14</c:f>
              <c:strCache>
                <c:ptCount val="10"/>
                <c:pt idx="0">
                  <c:v>2016</c:v>
                </c:pt>
                <c:pt idx="1">
                  <c:v>2017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</c:strCache>
            </c:strRef>
          </c:cat>
          <c:val>
            <c:numRef>
              <c:f>'Q11'!$B$4:$B$14</c:f>
              <c:numCache>
                <c:formatCode>General</c:formatCode>
                <c:ptCount val="10"/>
                <c:pt idx="0">
                  <c:v>651032.52930000005</c:v>
                </c:pt>
                <c:pt idx="1">
                  <c:v>658607.59920000006</c:v>
                </c:pt>
                <c:pt idx="2">
                  <c:v>663221.37749999959</c:v>
                </c:pt>
                <c:pt idx="3">
                  <c:v>712805.53859999916</c:v>
                </c:pt>
                <c:pt idx="4">
                  <c:v>992929.12560000271</c:v>
                </c:pt>
                <c:pt idx="5">
                  <c:v>1162084.8190000025</c:v>
                </c:pt>
                <c:pt idx="6">
                  <c:v>1191545.6634000035</c:v>
                </c:pt>
                <c:pt idx="7">
                  <c:v>1142128.9246000028</c:v>
                </c:pt>
                <c:pt idx="8">
                  <c:v>1180757.809800003</c:v>
                </c:pt>
                <c:pt idx="9">
                  <c:v>1183097.1698000028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51-4109-A0BB-4277215434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6645952"/>
        <c:axId val="1966650272"/>
      </c:barChart>
      <c:lineChart>
        <c:grouping val="standard"/>
        <c:varyColors val="0"/>
        <c:ser>
          <c:idx val="1"/>
          <c:order val="1"/>
          <c:tx>
            <c:strRef>
              <c:f>'Q11'!$C$3</c:f>
              <c:strCache>
                <c:ptCount val="1"/>
                <c:pt idx="0">
                  <c:v>Sum of Q5 Production Cost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'Q11'!$A$4:$A$14</c:f>
              <c:strCache>
                <c:ptCount val="10"/>
                <c:pt idx="0">
                  <c:v>2016</c:v>
                </c:pt>
                <c:pt idx="1">
                  <c:v>2017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</c:strCache>
            </c:strRef>
          </c:cat>
          <c:val>
            <c:numRef>
              <c:f>'Q11'!$C$4:$C$14</c:f>
              <c:numCache>
                <c:formatCode>General</c:formatCode>
                <c:ptCount val="10"/>
                <c:pt idx="0">
                  <c:v>651032.52930000005</c:v>
                </c:pt>
                <c:pt idx="1">
                  <c:v>658607.59920000006</c:v>
                </c:pt>
                <c:pt idx="2">
                  <c:v>663221.37749999959</c:v>
                </c:pt>
                <c:pt idx="3">
                  <c:v>712805.53859999916</c:v>
                </c:pt>
                <c:pt idx="4">
                  <c:v>992929.12560000271</c:v>
                </c:pt>
                <c:pt idx="5">
                  <c:v>1162084.8190000025</c:v>
                </c:pt>
                <c:pt idx="6">
                  <c:v>1191545.6634000035</c:v>
                </c:pt>
                <c:pt idx="7">
                  <c:v>1142128.9246000028</c:v>
                </c:pt>
                <c:pt idx="8">
                  <c:v>1180757.809800003</c:v>
                </c:pt>
                <c:pt idx="9">
                  <c:v>1183097.1698000028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51-4109-A0BB-4277215434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6645952"/>
        <c:axId val="1966650272"/>
      </c:lineChart>
      <c:catAx>
        <c:axId val="196664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650272"/>
        <c:crosses val="autoZero"/>
        <c:auto val="1"/>
        <c:lblAlgn val="ctr"/>
        <c:lblOffset val="100"/>
        <c:noMultiLvlLbl val="0"/>
      </c:catAx>
      <c:valAx>
        <c:axId val="19666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64595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Text" lastClr="000000">
        <a:alpha val="0"/>
      </a:sys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0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0F8E2-7C11-1952-67E3-5A2A9486A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31733C-57E6-AE08-B722-55959BFA4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4458B3-0C0F-7352-8F31-918E80FC2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49006-7745-BF47-36A0-BE11A1EAAA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9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1737361"/>
            <a:ext cx="10590790" cy="3995497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817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5760704"/>
            <a:ext cx="10590788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6" y="822960"/>
            <a:ext cx="10590790" cy="43687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7" y="6440790"/>
            <a:ext cx="10590787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908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737360"/>
            <a:ext cx="10590791" cy="2377440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10590791" cy="283464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875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2" y="1737360"/>
            <a:ext cx="9599178" cy="2788049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316481" y="4525409"/>
            <a:ext cx="8735579" cy="41060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5220788"/>
            <a:ext cx="10590791" cy="201168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7954" y="1165504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6588" y="3136545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4066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749041"/>
            <a:ext cx="10590792" cy="198381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732857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82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537" y="2377440"/>
            <a:ext cx="353623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82956" y="3200400"/>
            <a:ext cx="3512820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0392" y="2377440"/>
            <a:ext cx="352348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47727" y="3200400"/>
            <a:ext cx="3536153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2377440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49640" y="3200400"/>
            <a:ext cx="3518536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465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956" y="5101139"/>
            <a:ext cx="352806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82956" y="2651760"/>
            <a:ext cx="352806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782956" y="5792654"/>
            <a:ext cx="3528060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7251" y="5101139"/>
            <a:ext cx="351663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67249" y="2651760"/>
            <a:ext cx="351663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65627" y="5792653"/>
            <a:ext cx="3521287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5101139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49639" y="2651760"/>
            <a:ext cx="3518536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49491" y="5792650"/>
            <a:ext cx="3523196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530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313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5055" y="516256"/>
            <a:ext cx="2103121" cy="699135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956" y="1064897"/>
            <a:ext cx="8907779" cy="64427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5743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541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017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7302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44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907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634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604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12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3434080"/>
            <a:ext cx="10590788" cy="229877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5732857"/>
            <a:ext cx="10590790" cy="1032480"/>
          </a:xfrm>
        </p:spPr>
        <p:txBody>
          <a:bodyPr anchor="t"/>
          <a:lstStyle>
            <a:lvl1pPr marL="0" indent="0" algn="l">
              <a:buNone/>
              <a:defRPr sz="24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095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3975" y="2472690"/>
            <a:ext cx="5275607" cy="503491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5392" y="2467311"/>
            <a:ext cx="5275609" cy="5040294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091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286000"/>
            <a:ext cx="527560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397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5395" y="2286000"/>
            <a:ext cx="5275607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539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697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145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00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737360"/>
            <a:ext cx="4081277" cy="173736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40" y="1737360"/>
            <a:ext cx="6235196" cy="54864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4" y="3755137"/>
            <a:ext cx="4081276" cy="3474719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888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89" y="2225030"/>
            <a:ext cx="6111487" cy="188977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39455" y="1371600"/>
            <a:ext cx="3840480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6101975" cy="1645920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425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203623"/>
            <a:ext cx="4844414" cy="502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470817"/>
            <a:ext cx="1826894" cy="283854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0330814" y="2011680"/>
            <a:ext cx="3383280" cy="3383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9599295" y="1"/>
            <a:ext cx="1924064" cy="1369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0327054" y="7315200"/>
            <a:ext cx="1192481" cy="914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334" y="543262"/>
            <a:ext cx="11285668" cy="1680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463502"/>
            <a:ext cx="10735849" cy="503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2186767" y="2148842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741888" y="3870357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00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504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2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0072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2494002"/>
            <a:ext cx="12939886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Raleway Medium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Adventure Works Cycles Data Analysis</a:t>
            </a:r>
            <a:endParaRPr lang="en-US" sz="4300" dirty="0">
              <a:latin typeface="Raleway Medium" pitchFamily="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64037" y="4235887"/>
            <a:ext cx="1269370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This presentation explores a data analysis project for Adventure Works Cycles, a multinational manufacturer of bicycles.</a:t>
            </a:r>
          </a:p>
          <a:p>
            <a:pPr marL="0" indent="0">
              <a:lnSpc>
                <a:spcPts val="3100"/>
              </a:lnSpc>
              <a:buNone/>
            </a:pPr>
            <a:endParaRPr lang="en-US" sz="1900" dirty="0">
              <a:solidFill>
                <a:srgbClr val="D7D4CC"/>
              </a:solidFill>
              <a:latin typeface="Raleway Medium" pitchFamily="34" charset="0"/>
            </a:endParaRPr>
          </a:p>
          <a:p>
            <a:pPr marL="0" indent="0">
              <a:lnSpc>
                <a:spcPts val="3100"/>
              </a:lnSpc>
              <a:buNone/>
            </a:pPr>
            <a:endParaRPr lang="en-US" sz="1900" dirty="0">
              <a:solidFill>
                <a:srgbClr val="D7D4CC"/>
              </a:solidFill>
              <a:latin typeface="Raleway Medium" pitchFamily="34" charset="0"/>
            </a:endParaRPr>
          </a:p>
          <a:p>
            <a:pPr marL="0" indent="0">
              <a:lnSpc>
                <a:spcPts val="3100"/>
              </a:lnSpc>
              <a:buNone/>
            </a:pPr>
            <a:endParaRPr lang="en-US" sz="1900" dirty="0">
              <a:solidFill>
                <a:srgbClr val="D7D4CC"/>
              </a:solidFill>
              <a:latin typeface="Raleway Medium" pitchFamily="34" charset="0"/>
            </a:endParaRPr>
          </a:p>
          <a:p>
            <a:pPr marL="0" indent="0">
              <a:lnSpc>
                <a:spcPts val="3100"/>
              </a:lnSpc>
              <a:buNone/>
            </a:pPr>
            <a:endParaRPr lang="en-US" sz="1900" dirty="0">
              <a:solidFill>
                <a:srgbClr val="D7D4CC"/>
              </a:solidFill>
              <a:latin typeface="Raleway Medium" pitchFamily="34" charset="0"/>
            </a:endParaRPr>
          </a:p>
          <a:p>
            <a:pPr marL="0" indent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C00000"/>
                </a:solidFill>
                <a:latin typeface="Raleway Medium" pitchFamily="34" charset="0"/>
              </a:rPr>
              <a:t>Present By: Group 4 Members</a:t>
            </a:r>
            <a:endParaRPr lang="en-US" sz="19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437" y="1535549"/>
            <a:ext cx="5655469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 Preprocessing</a:t>
            </a:r>
            <a:endParaRPr lang="en-US" sz="43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350437" y="2869287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sp>
        <p:nvSpPr>
          <p:cNvPr id="5" name="Text 2"/>
          <p:cNvSpPr/>
          <p:nvPr/>
        </p:nvSpPr>
        <p:spPr>
          <a:xfrm>
            <a:off x="6563439" y="2982397"/>
            <a:ext cx="12942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1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7152680" y="2869287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Union of Datasets</a:t>
            </a:r>
            <a:endParaRPr lang="en-US" sz="2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152680" y="3360301"/>
            <a:ext cx="278237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Combined Fact Internet Sales and Fact Internet Sales New.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10181868" y="2869287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sp>
        <p:nvSpPr>
          <p:cNvPr id="9" name="Text 6"/>
          <p:cNvSpPr/>
          <p:nvPr/>
        </p:nvSpPr>
        <p:spPr>
          <a:xfrm>
            <a:off x="10362724" y="2982397"/>
            <a:ext cx="193596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2</a:t>
            </a:r>
            <a:endParaRPr lang="en-US" sz="2550" dirty="0"/>
          </a:p>
        </p:txBody>
      </p:sp>
      <p:sp>
        <p:nvSpPr>
          <p:cNvPr id="10" name="Text 7"/>
          <p:cNvSpPr/>
          <p:nvPr/>
        </p:nvSpPr>
        <p:spPr>
          <a:xfrm>
            <a:off x="10984111" y="2869287"/>
            <a:ext cx="278237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Lookup Operations</a:t>
            </a:r>
            <a:endParaRPr lang="en-US" sz="2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0984111" y="3703201"/>
            <a:ext cx="278237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Mapped Product Names and Unit Prices from Product Sheet.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6350437" y="5412819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sp>
        <p:nvSpPr>
          <p:cNvPr id="13" name="Text 10"/>
          <p:cNvSpPr/>
          <p:nvPr/>
        </p:nvSpPr>
        <p:spPr>
          <a:xfrm>
            <a:off x="6529507" y="5525929"/>
            <a:ext cx="197168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3</a:t>
            </a:r>
            <a:endParaRPr lang="en-US" sz="2550" dirty="0"/>
          </a:p>
        </p:txBody>
      </p:sp>
      <p:sp>
        <p:nvSpPr>
          <p:cNvPr id="14" name="Text 11"/>
          <p:cNvSpPr/>
          <p:nvPr/>
        </p:nvSpPr>
        <p:spPr>
          <a:xfrm>
            <a:off x="7152680" y="5412819"/>
            <a:ext cx="2783324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Date Field Creation</a:t>
            </a:r>
            <a:endParaRPr lang="en-US" sz="2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7055882" y="5903833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Extracted temporal features like Year, Month, Quarter, and Weekday.</a:t>
            </a:r>
            <a:endParaRPr lang="en-US" sz="19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B35E043-C7F0-A092-6288-F3F9BC681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 about Document Verification  of Students For UPSC Training program.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688896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Raleway Medium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Key Findings</a:t>
            </a:r>
            <a:endParaRPr lang="en-US" sz="4300" dirty="0">
              <a:latin typeface="Raleway Medium" pitchFamily="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350437" y="1868329"/>
            <a:ext cx="3522821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6400" b="1" dirty="0">
                <a:solidFill>
                  <a:srgbClr val="D7D4C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en-US" sz="6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6740247" y="299144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Raleway Medium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Yearly Trends</a:t>
            </a:r>
            <a:endParaRPr lang="en-US" sz="2150" dirty="0">
              <a:latin typeface="Raleway Medium" pitchFamily="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350437" y="3482459"/>
            <a:ext cx="3522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Identified highest sales in specific year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10243542" y="1868329"/>
            <a:ext cx="3522821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6400" b="1" dirty="0">
                <a:solidFill>
                  <a:srgbClr val="D7D4C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en-US" sz="6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0633353" y="299144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Raleway Medium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Profitability</a:t>
            </a:r>
            <a:endParaRPr lang="en-US" sz="2150" dirty="0">
              <a:latin typeface="Raleway Medium" pitchFamily="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243542" y="3482459"/>
            <a:ext cx="3522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Most profitable products and regions.</a:t>
            </a: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6350437" y="5136475"/>
            <a:ext cx="3522821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6400" b="1" dirty="0">
                <a:solidFill>
                  <a:srgbClr val="D7D4C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en-US" sz="6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6726555" y="6259592"/>
            <a:ext cx="277046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Customer Behavior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6350437" y="6750606"/>
            <a:ext cx="3522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Key demographics contributing to sales growth.</a:t>
            </a:r>
            <a:endParaRPr lang="en-US"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3">
            <a:extLst>
              <a:ext uri="{FF2B5EF4-FFF2-40B4-BE49-F238E27FC236}">
                <a16:creationId xmlns:a16="http://schemas.microsoft.com/office/drawing/2014/main" id="{78D0C266-E4C3-62A5-832C-16C23605B48A}"/>
              </a:ext>
            </a:extLst>
          </p:cNvPr>
          <p:cNvSpPr/>
          <p:nvPr/>
        </p:nvSpPr>
        <p:spPr>
          <a:xfrm>
            <a:off x="4297969" y="3846412"/>
            <a:ext cx="5102510" cy="1416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1500" b="1" dirty="0">
                <a:solidFill>
                  <a:srgbClr val="D7D4CC"/>
                </a:solidFill>
                <a:latin typeface="Raleway Medium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Thank You</a:t>
            </a:r>
            <a:endParaRPr lang="en-US" sz="11500" dirty="0">
              <a:latin typeface="Raleway Medium" pitchFamily="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" name="Image 3" descr="preencoded.png">
            <a:extLst>
              <a:ext uri="{FF2B5EF4-FFF2-40B4-BE49-F238E27FC236}">
                <a16:creationId xmlns:a16="http://schemas.microsoft.com/office/drawing/2014/main" id="{EE3F8B63-A4A1-F8BD-7849-9599549DA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067" y="3183184"/>
            <a:ext cx="931616" cy="931616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2650858-A5E1-7D26-31C7-7131D51D9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113" y="3183184"/>
            <a:ext cx="1083028" cy="9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5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45137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Raleway Medium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Project Overview</a:t>
            </a:r>
            <a:endParaRPr lang="en-US" sz="4300" dirty="0">
              <a:latin typeface="Raleway Medium" pitchFamily="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4037" y="3348038"/>
            <a:ext cx="399244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Raleway Medium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Adventure Works Cycles</a:t>
            </a:r>
            <a:endParaRPr lang="en-US" sz="2150" dirty="0">
              <a:latin typeface="Raleway Medium" pitchFamily="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4037" y="3937754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 multinational manufacturer specializing in metal and composite bicycles.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950023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Headquarters: Bothell, Washington with 290 employees.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8" y="3348038"/>
            <a:ext cx="3338711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Raleway Medium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Project Objectives</a:t>
            </a:r>
            <a:endParaRPr lang="en-US" sz="2150" dirty="0">
              <a:latin typeface="Raleway Medium" pitchFamily="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623929" y="3937754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Perform comprehensive sales and production data analysis.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23929" y="4950023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Derive actionable insights to aid decision-making.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623929" y="5567243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Build dynamic dashboards to visualize findings.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662357"/>
            <a:ext cx="7251858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Raleway Medium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Metrics Calculated</a:t>
            </a:r>
            <a:endParaRPr lang="en-US" sz="4300" dirty="0">
              <a:latin typeface="Raleway Medium" pitchFamily="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4037" y="396525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Raleway Medium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Sales Amount</a:t>
            </a:r>
            <a:endParaRPr lang="en-US" sz="2150" dirty="0">
              <a:latin typeface="Raleway Medium" pitchFamily="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4037" y="4554974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Formula = (Unit Price × Order Quantity) - Discount.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96525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Raleway Medium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Production Cost</a:t>
            </a:r>
            <a:endParaRPr lang="en-US" sz="2150" dirty="0">
              <a:latin typeface="Raleway Medium" pitchFamily="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72695" y="4554974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Formula = Unit Cost × Order Quantity.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96525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Raleway Medium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Profit</a:t>
            </a:r>
            <a:endParaRPr lang="en-US" sz="2150" dirty="0">
              <a:latin typeface="Raleway Medium" pitchFamily="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81354" y="4554974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Formula = Sales Amount - Production Cost.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01581" y="470535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Raleway Medium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Data Sources</a:t>
            </a:r>
            <a:endParaRPr lang="en-US" sz="4300" dirty="0">
              <a:latin typeface="Raleway Medium" pitchFamily="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401581" y="1288743"/>
            <a:ext cx="4136231" cy="1774746"/>
          </a:xfrm>
          <a:prstGeom prst="roundRect">
            <a:avLst>
              <a:gd name="adj" fmla="val 20867"/>
            </a:avLst>
          </a:prstGeom>
          <a:solidFill>
            <a:srgbClr val="46464A"/>
          </a:solidFill>
          <a:ln/>
        </p:spPr>
      </p:sp>
      <p:sp>
        <p:nvSpPr>
          <p:cNvPr id="5" name="Text 2"/>
          <p:cNvSpPr/>
          <p:nvPr/>
        </p:nvSpPr>
        <p:spPr>
          <a:xfrm>
            <a:off x="1243454" y="1572345"/>
            <a:ext cx="3184106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Raleway Medium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Fact Internet Sales</a:t>
            </a:r>
            <a:endParaRPr lang="en-US" sz="2150" dirty="0">
              <a:latin typeface="Raleway Medium" pitchFamily="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53232" y="1937743"/>
            <a:ext cx="3398277" cy="724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chemeClr val="bg2">
                    <a:lumMod val="75000"/>
                  </a:schemeClr>
                </a:solidFill>
                <a:latin typeface="Raleway Medium" panose="020F0502020204030204" pitchFamily="2" charset="0"/>
              </a:rPr>
              <a:t>     </a:t>
            </a:r>
            <a:r>
              <a:rPr lang="en-US" sz="1900" dirty="0">
                <a:solidFill>
                  <a:schemeClr val="bg2">
                    <a:lumMod val="90000"/>
                  </a:schemeClr>
                </a:solidFill>
                <a:latin typeface="Raleway Medium" panose="020F0502020204030204" pitchFamily="2" charset="0"/>
              </a:rPr>
              <a:t>Sum Of Sales Amount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chemeClr val="bg2">
                    <a:lumMod val="90000"/>
                  </a:schemeClr>
                </a:solidFill>
                <a:latin typeface="Raleway Medium" panose="020F0502020204030204" pitchFamily="2" charset="0"/>
              </a:rPr>
              <a:t>  Grand Total: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Raleway Medium" panose="020F0502020204030204" pitchFamily="2" charset="0"/>
              </a:rPr>
              <a:t>29358677.22</a:t>
            </a:r>
          </a:p>
        </p:txBody>
      </p:sp>
      <p:sp>
        <p:nvSpPr>
          <p:cNvPr id="7" name="Shape 4"/>
          <p:cNvSpPr/>
          <p:nvPr/>
        </p:nvSpPr>
        <p:spPr>
          <a:xfrm>
            <a:off x="4917331" y="1288743"/>
            <a:ext cx="4474366" cy="1774746"/>
          </a:xfrm>
          <a:prstGeom prst="roundRect">
            <a:avLst>
              <a:gd name="adj" fmla="val 20867"/>
            </a:avLst>
          </a:prstGeom>
          <a:solidFill>
            <a:srgbClr val="46464A"/>
          </a:solidFill>
          <a:ln/>
        </p:spPr>
      </p:sp>
      <p:sp>
        <p:nvSpPr>
          <p:cNvPr id="8" name="Text 5"/>
          <p:cNvSpPr/>
          <p:nvPr/>
        </p:nvSpPr>
        <p:spPr>
          <a:xfrm>
            <a:off x="6247919" y="155932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Raleway Medium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Product Sheet</a:t>
            </a:r>
            <a:endParaRPr lang="en-US" sz="2150" dirty="0">
              <a:latin typeface="Raleway Medium" pitchFamily="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585640" y="1915245"/>
            <a:ext cx="364259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           Product cost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</a:rPr>
              <a:t>Grand Total: </a:t>
            </a:r>
            <a:r>
              <a:rPr lang="en-US" sz="1900" b="1" dirty="0">
                <a:solidFill>
                  <a:srgbClr val="D7D4CC"/>
                </a:solidFill>
                <a:latin typeface="Raleway Medium" pitchFamily="34" charset="0"/>
              </a:rPr>
              <a:t>1925323.058</a:t>
            </a:r>
            <a:endParaRPr lang="en-US" sz="1900" b="1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C9F6C9E-3BC0-ECA1-88F6-519ACC24D6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648517"/>
              </p:ext>
            </p:extLst>
          </p:nvPr>
        </p:nvGraphicFramePr>
        <p:xfrm>
          <a:off x="4793673" y="4196415"/>
          <a:ext cx="4736906" cy="3339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AB861C4-FB05-FFD5-0CBE-8833B102FB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575238"/>
              </p:ext>
            </p:extLst>
          </p:nvPr>
        </p:nvGraphicFramePr>
        <p:xfrm>
          <a:off x="131383" y="4011920"/>
          <a:ext cx="4662290" cy="3523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D2640DF-9CB2-D288-2E62-41205D1A24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925732"/>
              </p:ext>
            </p:extLst>
          </p:nvPr>
        </p:nvGraphicFramePr>
        <p:xfrm>
          <a:off x="9530580" y="4281108"/>
          <a:ext cx="4968438" cy="3170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Google Shape;730;p37">
            <a:extLst>
              <a:ext uri="{FF2B5EF4-FFF2-40B4-BE49-F238E27FC236}">
                <a16:creationId xmlns:a16="http://schemas.microsoft.com/office/drawing/2014/main" id="{DC24C54C-23C2-3067-1FB6-BEDE23D1A163}"/>
              </a:ext>
            </a:extLst>
          </p:cNvPr>
          <p:cNvSpPr/>
          <p:nvPr/>
        </p:nvSpPr>
        <p:spPr>
          <a:xfrm>
            <a:off x="10191038" y="336620"/>
            <a:ext cx="3675300" cy="3675300"/>
          </a:xfrm>
          <a:prstGeom prst="blockArc">
            <a:avLst>
              <a:gd name="adj1" fmla="val 16200000"/>
              <a:gd name="adj2" fmla="val 14734549"/>
              <a:gd name="adj3" fmla="val 561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oogle Shape;729;p37">
            <a:extLst>
              <a:ext uri="{FF2B5EF4-FFF2-40B4-BE49-F238E27FC236}">
                <a16:creationId xmlns:a16="http://schemas.microsoft.com/office/drawing/2014/main" id="{495F8263-54B5-286D-73A2-8DCEBAD3FB75}"/>
              </a:ext>
            </a:extLst>
          </p:cNvPr>
          <p:cNvGrpSpPr/>
          <p:nvPr/>
        </p:nvGrpSpPr>
        <p:grpSpPr>
          <a:xfrm>
            <a:off x="10594088" y="739670"/>
            <a:ext cx="2869200" cy="2869200"/>
            <a:chOff x="860300" y="1459800"/>
            <a:chExt cx="2869200" cy="2869200"/>
          </a:xfrm>
        </p:grpSpPr>
        <p:sp>
          <p:nvSpPr>
            <p:cNvPr id="12" name="Google Shape;731;p37">
              <a:extLst>
                <a:ext uri="{FF2B5EF4-FFF2-40B4-BE49-F238E27FC236}">
                  <a16:creationId xmlns:a16="http://schemas.microsoft.com/office/drawing/2014/main" id="{8E93C4E2-5094-21DB-0A89-510C5EE0917F}"/>
                </a:ext>
              </a:extLst>
            </p:cNvPr>
            <p:cNvSpPr/>
            <p:nvPr/>
          </p:nvSpPr>
          <p:spPr>
            <a:xfrm>
              <a:off x="860300" y="1459800"/>
              <a:ext cx="2869200" cy="2869200"/>
            </a:xfrm>
            <a:prstGeom prst="blockArc">
              <a:avLst>
                <a:gd name="adj1" fmla="val 16200000"/>
                <a:gd name="adj2" fmla="val 12096483"/>
                <a:gd name="adj3" fmla="val 675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32;p37">
              <a:extLst>
                <a:ext uri="{FF2B5EF4-FFF2-40B4-BE49-F238E27FC236}">
                  <a16:creationId xmlns:a16="http://schemas.microsoft.com/office/drawing/2014/main" id="{C42AAC23-6914-E8B5-72B1-89B66C4FE399}"/>
                </a:ext>
              </a:extLst>
            </p:cNvPr>
            <p:cNvSpPr/>
            <p:nvPr/>
          </p:nvSpPr>
          <p:spPr>
            <a:xfrm>
              <a:off x="1263400" y="1862900"/>
              <a:ext cx="2063100" cy="2063100"/>
            </a:xfrm>
            <a:prstGeom prst="blockArc">
              <a:avLst>
                <a:gd name="adj1" fmla="val 16200000"/>
                <a:gd name="adj2" fmla="val 9353042"/>
                <a:gd name="adj3" fmla="val 7725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733;p37">
              <a:extLst>
                <a:ext uri="{FF2B5EF4-FFF2-40B4-BE49-F238E27FC236}">
                  <a16:creationId xmlns:a16="http://schemas.microsoft.com/office/drawing/2014/main" id="{E8597975-8A60-A369-AC4A-DD9B7FEC4300}"/>
                </a:ext>
              </a:extLst>
            </p:cNvPr>
            <p:cNvSpPr/>
            <p:nvPr/>
          </p:nvSpPr>
          <p:spPr>
            <a:xfrm>
              <a:off x="1616600" y="2216050"/>
              <a:ext cx="1356600" cy="1356600"/>
            </a:xfrm>
            <a:prstGeom prst="blockArc">
              <a:avLst>
                <a:gd name="adj1" fmla="val 16200000"/>
                <a:gd name="adj2" fmla="val 5389123"/>
                <a:gd name="adj3" fmla="val 109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734" name="Google Shape;734;p37"/>
          <p:cNvGrpSpPr/>
          <p:nvPr/>
        </p:nvGrpSpPr>
        <p:grpSpPr>
          <a:xfrm>
            <a:off x="11541207" y="336620"/>
            <a:ext cx="447900" cy="1348225"/>
            <a:chOff x="1848575" y="1056700"/>
            <a:chExt cx="447900" cy="1348225"/>
          </a:xfrm>
        </p:grpSpPr>
        <p:sp>
          <p:nvSpPr>
            <p:cNvPr id="735" name="Google Shape;735;p37"/>
            <p:cNvSpPr txBox="1"/>
            <p:nvPr/>
          </p:nvSpPr>
          <p:spPr>
            <a:xfrm>
              <a:off x="1848575" y="1056700"/>
              <a:ext cx="447900" cy="2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6" name="Google Shape;736;p37"/>
            <p:cNvSpPr txBox="1"/>
            <p:nvPr/>
          </p:nvSpPr>
          <p:spPr>
            <a:xfrm>
              <a:off x="1848575" y="1459800"/>
              <a:ext cx="447900" cy="2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7" name="Google Shape;737;p37"/>
            <p:cNvSpPr txBox="1"/>
            <p:nvPr/>
          </p:nvSpPr>
          <p:spPr>
            <a:xfrm>
              <a:off x="1848575" y="1837925"/>
              <a:ext cx="447900" cy="2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8" name="Google Shape;738;p37"/>
            <p:cNvSpPr txBox="1"/>
            <p:nvPr/>
          </p:nvSpPr>
          <p:spPr>
            <a:xfrm>
              <a:off x="1848575" y="2179925"/>
              <a:ext cx="447900" cy="2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295;p20">
            <a:extLst>
              <a:ext uri="{FF2B5EF4-FFF2-40B4-BE49-F238E27FC236}">
                <a16:creationId xmlns:a16="http://schemas.microsoft.com/office/drawing/2014/main" id="{14CE7AF2-BB21-A797-FE6D-49EC1BA87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220500"/>
              </p:ext>
            </p:extLst>
          </p:nvPr>
        </p:nvGraphicFramePr>
        <p:xfrm>
          <a:off x="457100" y="477520"/>
          <a:ext cx="13421460" cy="724408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67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2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7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2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1863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2024 Sales by month</a:t>
                      </a:r>
                      <a:endParaRPr sz="21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8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January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100,703</a:t>
                      </a:r>
                      <a:endParaRPr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July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101,444</a:t>
                      </a:r>
                      <a:endParaRPr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8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February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97,427</a:t>
                      </a:r>
                      <a:endParaRPr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August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95,539</a:t>
                      </a:r>
                      <a:endParaRPr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18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March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104,202</a:t>
                      </a:r>
                      <a:endParaRPr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September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92,479</a:t>
                      </a:r>
                      <a:endParaRPr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18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April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103,324</a:t>
                      </a:r>
                      <a:endParaRPr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October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104,608</a:t>
                      </a:r>
                      <a:endParaRPr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29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May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89,474</a:t>
                      </a:r>
                      <a:endParaRPr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November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98,126</a:t>
                      </a:r>
                      <a:endParaRPr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18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June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97,159</a:t>
                      </a:r>
                      <a:endParaRPr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December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107,081</a:t>
                      </a:r>
                      <a:endParaRPr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42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FD3A3-AC71-1647-0EC2-1EDF8E53C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EC7CAE-493A-9E3A-F90B-ECFBD2BB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19" y="1818291"/>
            <a:ext cx="14142361" cy="4826350"/>
          </a:xfrm>
          <a:prstGeom prst="rect">
            <a:avLst/>
          </a:prstGeom>
          <a:noFill/>
        </p:spPr>
      </p:pic>
      <p:sp>
        <p:nvSpPr>
          <p:cNvPr id="12" name="Text 0">
            <a:extLst>
              <a:ext uri="{FF2B5EF4-FFF2-40B4-BE49-F238E27FC236}">
                <a16:creationId xmlns:a16="http://schemas.microsoft.com/office/drawing/2014/main" id="{FB65C70C-A964-CABC-FBB5-C695C6B5E373}"/>
              </a:ext>
            </a:extLst>
          </p:cNvPr>
          <p:cNvSpPr/>
          <p:nvPr/>
        </p:nvSpPr>
        <p:spPr>
          <a:xfrm>
            <a:off x="3290964" y="607795"/>
            <a:ext cx="8048469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Raleway Medium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Visualizations in Excel</a:t>
            </a:r>
            <a:endParaRPr lang="en-US" sz="4300" dirty="0">
              <a:latin typeface="Raleway Medium" pitchFamily="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48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74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74594" y="619244"/>
            <a:ext cx="7567612" cy="12508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FFE14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Dashboards in Power BI and Tableau</a:t>
            </a:r>
            <a:endParaRPr lang="en-US" sz="39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594" y="2207895"/>
            <a:ext cx="1125974" cy="180153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38348" y="2433042"/>
            <a:ext cx="3937159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7D4C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Product Performance Analysis</a:t>
            </a:r>
            <a:endParaRPr lang="en-US" sz="19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738348" y="2880836"/>
            <a:ext cx="6103858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Identify high-performing products.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594" y="4009430"/>
            <a:ext cx="1125974" cy="180153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38348" y="4234577"/>
            <a:ext cx="2502218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7D4C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Customer Insights</a:t>
            </a:r>
            <a:endParaRPr lang="en-US" sz="19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738348" y="4682371"/>
            <a:ext cx="6103858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Segmentation based on demographics.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594" y="5810964"/>
            <a:ext cx="1125974" cy="180153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38348" y="6036112"/>
            <a:ext cx="2502218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7D4C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Regional Analysis</a:t>
            </a:r>
            <a:endParaRPr lang="en-US" sz="19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738348" y="6483906"/>
            <a:ext cx="6103858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Understand sales distribution across regions.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200DDE3-D9E4-915F-07F2-BAC4B924FDA7}"/>
              </a:ext>
            </a:extLst>
          </p:cNvPr>
          <p:cNvSpPr/>
          <p:nvPr/>
        </p:nvSpPr>
        <p:spPr>
          <a:xfrm>
            <a:off x="4170712" y="190863"/>
            <a:ext cx="6368653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Raleway Medium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Visualizations in Power BI</a:t>
            </a:r>
            <a:endParaRPr lang="en-US" sz="4300" dirty="0">
              <a:latin typeface="Raleway Medium" pitchFamily="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54DEF4-AA2D-6EED-F8A2-B27C3E55D5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0"/>
          <a:stretch/>
        </p:blipFill>
        <p:spPr>
          <a:xfrm>
            <a:off x="650239" y="1007062"/>
            <a:ext cx="13409601" cy="722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94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D40300C-6F3D-4BBF-F8E6-A596ECFB2432}"/>
              </a:ext>
            </a:extLst>
          </p:cNvPr>
          <p:cNvSpPr/>
          <p:nvPr/>
        </p:nvSpPr>
        <p:spPr>
          <a:xfrm>
            <a:off x="4496202" y="53765"/>
            <a:ext cx="6368653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Raleway Medium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Visualizations in Tableau</a:t>
            </a:r>
            <a:endParaRPr lang="en-US" sz="4300" dirty="0">
              <a:latin typeface="Raleway Medium" pitchFamily="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2FA6B-35AD-9040-09A5-6BFB4C2C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665"/>
            <a:ext cx="14630400" cy="65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48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433</TotalTime>
  <Words>306</Words>
  <Application>Microsoft Office PowerPoint</Application>
  <PresentationFormat>Custom</PresentationFormat>
  <Paragraphs>99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Roboto</vt:lpstr>
      <vt:lpstr>Fira Sans Extra Condensed</vt:lpstr>
      <vt:lpstr>Cascadia Code</vt:lpstr>
      <vt:lpstr>Comfortaa Bold</vt:lpstr>
      <vt:lpstr>Raleway Medium</vt:lpstr>
      <vt:lpstr>Wingdings 3</vt:lpstr>
      <vt:lpstr>Arial</vt:lpstr>
      <vt:lpstr>Century Gothic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IT BARTI</cp:lastModifiedBy>
  <cp:revision>13</cp:revision>
  <dcterms:created xsi:type="dcterms:W3CDTF">2024-12-26T15:45:27Z</dcterms:created>
  <dcterms:modified xsi:type="dcterms:W3CDTF">2024-12-28T05:31:04Z</dcterms:modified>
</cp:coreProperties>
</file>