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4" r:id="rId1"/>
  </p:sldMasterIdLst>
  <p:sldIdLst>
    <p:sldId id="256" r:id="rId2"/>
    <p:sldId id="257" r:id="rId3"/>
    <p:sldId id="259"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8298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642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180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6559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390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968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897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5364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6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119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3/17/2024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744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3/17/2024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00835"/>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B04-B86B-62C2-B363-A9C08433CA2A}"/>
              </a:ext>
            </a:extLst>
          </p:cNvPr>
          <p:cNvSpPr>
            <a:spLocks noGrp="1"/>
          </p:cNvSpPr>
          <p:nvPr>
            <p:ph type="ctrTitle"/>
          </p:nvPr>
        </p:nvSpPr>
        <p:spPr>
          <a:xfrm>
            <a:off x="2920482" y="3719270"/>
            <a:ext cx="8649477" cy="2193958"/>
          </a:xfrm>
          <a:effectLst>
            <a:outerShdw blurRad="50800" dist="38100" dir="18900000" algn="bl" rotWithShape="0">
              <a:prstClr val="black">
                <a:alpha val="40000"/>
              </a:prstClr>
            </a:outerShdw>
          </a:effectLst>
        </p:spPr>
        <p:txBody>
          <a:bodyPr>
            <a:normAutofit/>
          </a:bodyPr>
          <a:lstStyle/>
          <a:p>
            <a:r>
              <a:rPr lang="en-US" sz="4400" b="1" dirty="0">
                <a:solidFill>
                  <a:schemeClr val="tx2">
                    <a:lumMod val="50000"/>
                  </a:schemeClr>
                </a:solidFill>
              </a:rPr>
              <a:t>Hotel             						 Reservation </a:t>
            </a:r>
            <a:br>
              <a:rPr lang="en-US" sz="4400" b="1" dirty="0">
                <a:solidFill>
                  <a:schemeClr val="tx2">
                    <a:lumMod val="50000"/>
                  </a:schemeClr>
                </a:solidFill>
              </a:rPr>
            </a:br>
            <a:r>
              <a:rPr lang="en-US" sz="4400" b="1" dirty="0">
                <a:solidFill>
                  <a:schemeClr val="tx2">
                    <a:lumMod val="50000"/>
                  </a:schemeClr>
                </a:solidFill>
              </a:rPr>
              <a:t>                    Analysis </a:t>
            </a:r>
            <a:endParaRPr lang="en-IN" sz="4400" b="1" dirty="0">
              <a:solidFill>
                <a:schemeClr val="tx2">
                  <a:lumMod val="50000"/>
                </a:schemeClr>
              </a:solidFill>
            </a:endParaRPr>
          </a:p>
        </p:txBody>
      </p:sp>
      <p:sp>
        <p:nvSpPr>
          <p:cNvPr id="3" name="Subtitle 2">
            <a:extLst>
              <a:ext uri="{FF2B5EF4-FFF2-40B4-BE49-F238E27FC236}">
                <a16:creationId xmlns:a16="http://schemas.microsoft.com/office/drawing/2014/main" id="{0A8192D8-981B-E57D-21BF-F2A6447BA37E}"/>
              </a:ext>
            </a:extLst>
          </p:cNvPr>
          <p:cNvSpPr>
            <a:spLocks noGrp="1"/>
          </p:cNvSpPr>
          <p:nvPr>
            <p:ph type="subTitle" idx="1"/>
          </p:nvPr>
        </p:nvSpPr>
        <p:spPr>
          <a:xfrm>
            <a:off x="9507894" y="6139543"/>
            <a:ext cx="2845837" cy="802433"/>
          </a:xfrm>
        </p:spPr>
        <p:txBody>
          <a:bodyPr>
            <a:normAutofit fontScale="85000" lnSpcReduction="10000"/>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pic>
        <p:nvPicPr>
          <p:cNvPr id="5" name="Picture 4">
            <a:extLst>
              <a:ext uri="{FF2B5EF4-FFF2-40B4-BE49-F238E27FC236}">
                <a16:creationId xmlns:a16="http://schemas.microsoft.com/office/drawing/2014/main" id="{43264323-8659-0471-D0DA-7CC4A7A3A53B}"/>
              </a:ext>
            </a:extLst>
          </p:cNvPr>
          <p:cNvPicPr>
            <a:picLocks noChangeAspect="1"/>
          </p:cNvPicPr>
          <p:nvPr/>
        </p:nvPicPr>
        <p:blipFill>
          <a:blip r:embed="rId3"/>
          <a:stretch>
            <a:fillRect/>
          </a:stretch>
        </p:blipFill>
        <p:spPr>
          <a:xfrm>
            <a:off x="0" y="9524"/>
            <a:ext cx="6326155" cy="3890671"/>
          </a:xfrm>
          <a:prstGeom prst="rect">
            <a:avLst/>
          </a:prstGeom>
        </p:spPr>
      </p:pic>
      <p:pic>
        <p:nvPicPr>
          <p:cNvPr id="7" name="Picture 6">
            <a:extLst>
              <a:ext uri="{FF2B5EF4-FFF2-40B4-BE49-F238E27FC236}">
                <a16:creationId xmlns:a16="http://schemas.microsoft.com/office/drawing/2014/main" id="{A4FD410D-0E09-1C9C-BBF2-55490054247F}"/>
              </a:ext>
            </a:extLst>
          </p:cNvPr>
          <p:cNvPicPr>
            <a:picLocks noChangeAspect="1"/>
          </p:cNvPicPr>
          <p:nvPr/>
        </p:nvPicPr>
        <p:blipFill>
          <a:blip r:embed="rId4"/>
          <a:stretch>
            <a:fillRect/>
          </a:stretch>
        </p:blipFill>
        <p:spPr>
          <a:xfrm>
            <a:off x="6326155" y="9525"/>
            <a:ext cx="5865845" cy="3890670"/>
          </a:xfrm>
          <a:prstGeom prst="rect">
            <a:avLst/>
          </a:prstGeom>
          <a:blipFill>
            <a:blip r:embed="rId4"/>
            <a:stretch>
              <a:fillRect/>
            </a:stretch>
          </a:blipFill>
        </p:spPr>
      </p:pic>
    </p:spTree>
    <p:extLst>
      <p:ext uri="{BB962C8B-B14F-4D97-AF65-F5344CB8AC3E}">
        <p14:creationId xmlns:p14="http://schemas.microsoft.com/office/powerpoint/2010/main" val="316354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ACD0-D656-7F36-C0DF-AAD624E15FE7}"/>
              </a:ext>
            </a:extLst>
          </p:cNvPr>
          <p:cNvSpPr>
            <a:spLocks noGrp="1"/>
          </p:cNvSpPr>
          <p:nvPr>
            <p:ph type="title"/>
          </p:nvPr>
        </p:nvSpPr>
        <p:spPr>
          <a:xfrm>
            <a:off x="1451579" y="1343608"/>
            <a:ext cx="9603275" cy="510146"/>
          </a:xfrm>
        </p:spPr>
        <p:txBody>
          <a:bodyPr>
            <a:normAutofit fontScale="90000"/>
          </a:bodyPr>
          <a:lstStyle/>
          <a:p>
            <a:r>
              <a:rPr lang="en-US" sz="2400" dirty="0"/>
              <a:t>7. What is the highest and lowest lead time for reservations? </a:t>
            </a:r>
            <a:endParaRPr lang="en-IN" sz="2400" dirty="0"/>
          </a:p>
        </p:txBody>
      </p:sp>
      <p:pic>
        <p:nvPicPr>
          <p:cNvPr id="4" name="Picture 3">
            <a:extLst>
              <a:ext uri="{FF2B5EF4-FFF2-40B4-BE49-F238E27FC236}">
                <a16:creationId xmlns:a16="http://schemas.microsoft.com/office/drawing/2014/main" id="{0F2B8896-96E8-B6BE-F527-5F994D4025A2}"/>
              </a:ext>
            </a:extLst>
          </p:cNvPr>
          <p:cNvPicPr>
            <a:picLocks noChangeAspect="1"/>
          </p:cNvPicPr>
          <p:nvPr/>
        </p:nvPicPr>
        <p:blipFill>
          <a:blip r:embed="rId2"/>
          <a:stretch>
            <a:fillRect/>
          </a:stretch>
        </p:blipFill>
        <p:spPr>
          <a:xfrm>
            <a:off x="1409046" y="1987420"/>
            <a:ext cx="9645808" cy="2494239"/>
          </a:xfrm>
          <a:prstGeom prst="rect">
            <a:avLst/>
          </a:prstGeom>
        </p:spPr>
      </p:pic>
      <p:sp>
        <p:nvSpPr>
          <p:cNvPr id="6" name="TextBox 5">
            <a:extLst>
              <a:ext uri="{FF2B5EF4-FFF2-40B4-BE49-F238E27FC236}">
                <a16:creationId xmlns:a16="http://schemas.microsoft.com/office/drawing/2014/main" id="{A40595AF-411D-2959-853A-545A7E8B4833}"/>
              </a:ext>
            </a:extLst>
          </p:cNvPr>
          <p:cNvSpPr txBox="1"/>
          <p:nvPr/>
        </p:nvSpPr>
        <p:spPr>
          <a:xfrm>
            <a:off x="9664593" y="6211669"/>
            <a:ext cx="2527408"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301427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3492-38DD-6290-AE53-ABFB8AB84ADD}"/>
              </a:ext>
            </a:extLst>
          </p:cNvPr>
          <p:cNvSpPr>
            <a:spLocks noGrp="1"/>
          </p:cNvSpPr>
          <p:nvPr>
            <p:ph type="title"/>
          </p:nvPr>
        </p:nvSpPr>
        <p:spPr>
          <a:xfrm>
            <a:off x="1451579" y="1063690"/>
            <a:ext cx="9603275" cy="790064"/>
          </a:xfrm>
        </p:spPr>
        <p:txBody>
          <a:bodyPr>
            <a:normAutofit/>
          </a:bodyPr>
          <a:lstStyle/>
          <a:p>
            <a:r>
              <a:rPr lang="en-US" sz="2400" dirty="0"/>
              <a:t>8. What is the most common market segment type for reservations?</a:t>
            </a:r>
            <a:endParaRPr lang="en-IN" sz="2400" dirty="0"/>
          </a:p>
        </p:txBody>
      </p:sp>
      <p:pic>
        <p:nvPicPr>
          <p:cNvPr id="4" name="Picture 3">
            <a:extLst>
              <a:ext uri="{FF2B5EF4-FFF2-40B4-BE49-F238E27FC236}">
                <a16:creationId xmlns:a16="http://schemas.microsoft.com/office/drawing/2014/main" id="{88AA6E8C-05E8-0083-ABBD-387ED46A137B}"/>
              </a:ext>
            </a:extLst>
          </p:cNvPr>
          <p:cNvPicPr>
            <a:picLocks noChangeAspect="1"/>
          </p:cNvPicPr>
          <p:nvPr/>
        </p:nvPicPr>
        <p:blipFill>
          <a:blip r:embed="rId2"/>
          <a:stretch>
            <a:fillRect/>
          </a:stretch>
        </p:blipFill>
        <p:spPr>
          <a:xfrm>
            <a:off x="1451579" y="1978089"/>
            <a:ext cx="9603275" cy="2883159"/>
          </a:xfrm>
          <a:prstGeom prst="rect">
            <a:avLst/>
          </a:prstGeom>
        </p:spPr>
      </p:pic>
      <p:sp>
        <p:nvSpPr>
          <p:cNvPr id="6" name="TextBox 5">
            <a:extLst>
              <a:ext uri="{FF2B5EF4-FFF2-40B4-BE49-F238E27FC236}">
                <a16:creationId xmlns:a16="http://schemas.microsoft.com/office/drawing/2014/main" id="{4DAEFEF1-AFC4-B5E5-9A3E-6AB54BA56BF8}"/>
              </a:ext>
            </a:extLst>
          </p:cNvPr>
          <p:cNvSpPr txBox="1"/>
          <p:nvPr/>
        </p:nvSpPr>
        <p:spPr>
          <a:xfrm>
            <a:off x="9691396" y="6211669"/>
            <a:ext cx="2500604"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1024760153"/>
      </p:ext>
    </p:extLst>
  </p:cSld>
  <p:clrMapOvr>
    <a:masterClrMapping/>
  </p:clrMapOvr>
  <mc:AlternateContent xmlns:mc="http://schemas.openxmlformats.org/markup-compatibility/2006" xmlns:p14="http://schemas.microsoft.com/office/powerpoint/2010/main">
    <mc:Choice Requires="p14">
      <p:transition spd="slow" p14:dur="2000" advTm="1706"/>
    </mc:Choice>
    <mc:Fallback xmlns="">
      <p:transition spd="slow" advTm="170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AE8C-F0A2-E152-6602-D56333FA4C52}"/>
              </a:ext>
            </a:extLst>
          </p:cNvPr>
          <p:cNvSpPr>
            <a:spLocks noGrp="1"/>
          </p:cNvSpPr>
          <p:nvPr>
            <p:ph type="title"/>
          </p:nvPr>
        </p:nvSpPr>
        <p:spPr>
          <a:xfrm>
            <a:off x="1451579" y="1035698"/>
            <a:ext cx="9603275" cy="818056"/>
          </a:xfrm>
        </p:spPr>
        <p:txBody>
          <a:bodyPr>
            <a:normAutofit/>
          </a:bodyPr>
          <a:lstStyle/>
          <a:p>
            <a:r>
              <a:rPr lang="en-US" sz="2400" dirty="0"/>
              <a:t>9. How many reservations have a booking status of "Confirmed"?</a:t>
            </a:r>
            <a:endParaRPr lang="en-IN" sz="2400" dirty="0"/>
          </a:p>
        </p:txBody>
      </p:sp>
      <p:pic>
        <p:nvPicPr>
          <p:cNvPr id="4" name="Picture 3">
            <a:extLst>
              <a:ext uri="{FF2B5EF4-FFF2-40B4-BE49-F238E27FC236}">
                <a16:creationId xmlns:a16="http://schemas.microsoft.com/office/drawing/2014/main" id="{BA054E90-C33A-E6E1-2C87-3146EF2393F1}"/>
              </a:ext>
            </a:extLst>
          </p:cNvPr>
          <p:cNvPicPr>
            <a:picLocks noChangeAspect="1"/>
          </p:cNvPicPr>
          <p:nvPr/>
        </p:nvPicPr>
        <p:blipFill>
          <a:blip r:embed="rId2"/>
          <a:stretch>
            <a:fillRect/>
          </a:stretch>
        </p:blipFill>
        <p:spPr>
          <a:xfrm>
            <a:off x="1371600" y="2192694"/>
            <a:ext cx="9759820" cy="2041281"/>
          </a:xfrm>
          <a:prstGeom prst="rect">
            <a:avLst/>
          </a:prstGeom>
        </p:spPr>
      </p:pic>
      <p:sp>
        <p:nvSpPr>
          <p:cNvPr id="6" name="TextBox 5">
            <a:extLst>
              <a:ext uri="{FF2B5EF4-FFF2-40B4-BE49-F238E27FC236}">
                <a16:creationId xmlns:a16="http://schemas.microsoft.com/office/drawing/2014/main" id="{A715B4DA-7059-7CCA-502E-8DF5EE97115A}"/>
              </a:ext>
            </a:extLst>
          </p:cNvPr>
          <p:cNvSpPr txBox="1"/>
          <p:nvPr/>
        </p:nvSpPr>
        <p:spPr>
          <a:xfrm>
            <a:off x="9720576" y="6211669"/>
            <a:ext cx="2536738"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853814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5F95-F014-77FF-79D8-718ED8063EFE}"/>
              </a:ext>
            </a:extLst>
          </p:cNvPr>
          <p:cNvSpPr>
            <a:spLocks noGrp="1"/>
          </p:cNvSpPr>
          <p:nvPr>
            <p:ph type="title"/>
          </p:nvPr>
        </p:nvSpPr>
        <p:spPr>
          <a:xfrm>
            <a:off x="1451579" y="1054359"/>
            <a:ext cx="9603275" cy="799395"/>
          </a:xfrm>
        </p:spPr>
        <p:txBody>
          <a:bodyPr>
            <a:normAutofit/>
          </a:bodyPr>
          <a:lstStyle/>
          <a:p>
            <a:r>
              <a:rPr lang="en-US" sz="2400" dirty="0"/>
              <a:t>10. What is the total number of adults and children across all reservations?</a:t>
            </a:r>
            <a:endParaRPr lang="en-IN" sz="2400" dirty="0"/>
          </a:p>
        </p:txBody>
      </p:sp>
      <p:pic>
        <p:nvPicPr>
          <p:cNvPr id="4" name="Picture 3">
            <a:extLst>
              <a:ext uri="{FF2B5EF4-FFF2-40B4-BE49-F238E27FC236}">
                <a16:creationId xmlns:a16="http://schemas.microsoft.com/office/drawing/2014/main" id="{DE155621-B42E-BEE0-135C-3DD8093EC531}"/>
              </a:ext>
            </a:extLst>
          </p:cNvPr>
          <p:cNvPicPr>
            <a:picLocks noChangeAspect="1"/>
          </p:cNvPicPr>
          <p:nvPr/>
        </p:nvPicPr>
        <p:blipFill>
          <a:blip r:embed="rId2"/>
          <a:stretch>
            <a:fillRect/>
          </a:stretch>
        </p:blipFill>
        <p:spPr>
          <a:xfrm>
            <a:off x="1451578" y="2192694"/>
            <a:ext cx="9603275" cy="1992996"/>
          </a:xfrm>
          <a:prstGeom prst="rect">
            <a:avLst/>
          </a:prstGeom>
        </p:spPr>
      </p:pic>
      <p:sp>
        <p:nvSpPr>
          <p:cNvPr id="6" name="TextBox 5">
            <a:extLst>
              <a:ext uri="{FF2B5EF4-FFF2-40B4-BE49-F238E27FC236}">
                <a16:creationId xmlns:a16="http://schemas.microsoft.com/office/drawing/2014/main" id="{2857D051-BF78-2604-849C-A3B48562336D}"/>
              </a:ext>
            </a:extLst>
          </p:cNvPr>
          <p:cNvSpPr txBox="1"/>
          <p:nvPr/>
        </p:nvSpPr>
        <p:spPr>
          <a:xfrm>
            <a:off x="9700726" y="6211669"/>
            <a:ext cx="2491274"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83876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D5F5-3CB8-446A-4446-72126937E09F}"/>
              </a:ext>
            </a:extLst>
          </p:cNvPr>
          <p:cNvSpPr>
            <a:spLocks noGrp="1"/>
          </p:cNvSpPr>
          <p:nvPr>
            <p:ph type="title"/>
          </p:nvPr>
        </p:nvSpPr>
        <p:spPr>
          <a:xfrm>
            <a:off x="1451579" y="1045029"/>
            <a:ext cx="9603275" cy="808725"/>
          </a:xfrm>
        </p:spPr>
        <p:txBody>
          <a:bodyPr>
            <a:normAutofit/>
          </a:bodyPr>
          <a:lstStyle/>
          <a:p>
            <a:r>
              <a:rPr lang="en-US" sz="2400" dirty="0"/>
              <a:t>11. What is the average number of weekend nights for reservations involving children?</a:t>
            </a:r>
            <a:endParaRPr lang="en-IN" sz="2400" dirty="0"/>
          </a:p>
        </p:txBody>
      </p:sp>
      <p:pic>
        <p:nvPicPr>
          <p:cNvPr id="4" name="Picture 3">
            <a:extLst>
              <a:ext uri="{FF2B5EF4-FFF2-40B4-BE49-F238E27FC236}">
                <a16:creationId xmlns:a16="http://schemas.microsoft.com/office/drawing/2014/main" id="{87AA66C9-B3DC-7B09-71A2-3FE13DB318C9}"/>
              </a:ext>
            </a:extLst>
          </p:cNvPr>
          <p:cNvPicPr>
            <a:picLocks noChangeAspect="1"/>
          </p:cNvPicPr>
          <p:nvPr/>
        </p:nvPicPr>
        <p:blipFill>
          <a:blip r:embed="rId2"/>
          <a:stretch>
            <a:fillRect/>
          </a:stretch>
        </p:blipFill>
        <p:spPr>
          <a:xfrm>
            <a:off x="1451579" y="2313992"/>
            <a:ext cx="9603276" cy="1830860"/>
          </a:xfrm>
          <a:prstGeom prst="rect">
            <a:avLst/>
          </a:prstGeom>
        </p:spPr>
      </p:pic>
      <p:sp>
        <p:nvSpPr>
          <p:cNvPr id="6" name="TextBox 5">
            <a:extLst>
              <a:ext uri="{FF2B5EF4-FFF2-40B4-BE49-F238E27FC236}">
                <a16:creationId xmlns:a16="http://schemas.microsoft.com/office/drawing/2014/main" id="{4FEC568A-E4F5-C349-9A80-06527BA910BC}"/>
              </a:ext>
            </a:extLst>
          </p:cNvPr>
          <p:cNvSpPr txBox="1"/>
          <p:nvPr/>
        </p:nvSpPr>
        <p:spPr>
          <a:xfrm>
            <a:off x="9706580" y="6193007"/>
            <a:ext cx="2696547"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416101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16A2-BA77-7221-0BA8-5392C87B9E16}"/>
              </a:ext>
            </a:extLst>
          </p:cNvPr>
          <p:cNvSpPr>
            <a:spLocks noGrp="1"/>
          </p:cNvSpPr>
          <p:nvPr>
            <p:ph type="title"/>
          </p:nvPr>
        </p:nvSpPr>
        <p:spPr>
          <a:xfrm>
            <a:off x="1451579" y="1110343"/>
            <a:ext cx="9603275" cy="743411"/>
          </a:xfrm>
        </p:spPr>
        <p:txBody>
          <a:bodyPr>
            <a:normAutofit fontScale="90000"/>
          </a:bodyPr>
          <a:lstStyle/>
          <a:p>
            <a:r>
              <a:rPr lang="en-US" sz="2400" dirty="0"/>
              <a:t>12. How many reservations were made in each month of the year? </a:t>
            </a:r>
            <a:endParaRPr lang="en-IN" sz="2400" dirty="0"/>
          </a:p>
        </p:txBody>
      </p:sp>
      <p:pic>
        <p:nvPicPr>
          <p:cNvPr id="4" name="Picture 3">
            <a:extLst>
              <a:ext uri="{FF2B5EF4-FFF2-40B4-BE49-F238E27FC236}">
                <a16:creationId xmlns:a16="http://schemas.microsoft.com/office/drawing/2014/main" id="{5283EAEB-6ACE-EC9E-0F18-A1D2E5B911C0}"/>
              </a:ext>
            </a:extLst>
          </p:cNvPr>
          <p:cNvPicPr>
            <a:picLocks noChangeAspect="1"/>
          </p:cNvPicPr>
          <p:nvPr/>
        </p:nvPicPr>
        <p:blipFill>
          <a:blip r:embed="rId2"/>
          <a:stretch>
            <a:fillRect/>
          </a:stretch>
        </p:blipFill>
        <p:spPr>
          <a:xfrm>
            <a:off x="1451579" y="1931436"/>
            <a:ext cx="9603275" cy="3685593"/>
          </a:xfrm>
          <a:prstGeom prst="rect">
            <a:avLst/>
          </a:prstGeom>
        </p:spPr>
      </p:pic>
      <p:sp>
        <p:nvSpPr>
          <p:cNvPr id="6" name="TextBox 5">
            <a:extLst>
              <a:ext uri="{FF2B5EF4-FFF2-40B4-BE49-F238E27FC236}">
                <a16:creationId xmlns:a16="http://schemas.microsoft.com/office/drawing/2014/main" id="{29CFBEA1-F8BC-5C32-59DF-5C151F2FE1D7}"/>
              </a:ext>
            </a:extLst>
          </p:cNvPr>
          <p:cNvSpPr txBox="1"/>
          <p:nvPr/>
        </p:nvSpPr>
        <p:spPr>
          <a:xfrm>
            <a:off x="9722498" y="6211669"/>
            <a:ext cx="2827176"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307163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3953-7584-BAE4-1341-B65D05B1859B}"/>
              </a:ext>
            </a:extLst>
          </p:cNvPr>
          <p:cNvSpPr>
            <a:spLocks noGrp="1"/>
          </p:cNvSpPr>
          <p:nvPr>
            <p:ph type="title"/>
          </p:nvPr>
        </p:nvSpPr>
        <p:spPr>
          <a:xfrm>
            <a:off x="1451579" y="1017037"/>
            <a:ext cx="9603275" cy="836717"/>
          </a:xfrm>
        </p:spPr>
        <p:txBody>
          <a:bodyPr>
            <a:noAutofit/>
          </a:bodyPr>
          <a:lstStyle/>
          <a:p>
            <a:r>
              <a:rPr lang="en-US" sz="2400" dirty="0"/>
              <a:t>13. What is the average number of nights (both weekend and weekday) spent by guests for each room type?</a:t>
            </a:r>
            <a:endParaRPr lang="en-IN" sz="2400" dirty="0"/>
          </a:p>
        </p:txBody>
      </p:sp>
      <p:pic>
        <p:nvPicPr>
          <p:cNvPr id="4" name="Picture 3">
            <a:extLst>
              <a:ext uri="{FF2B5EF4-FFF2-40B4-BE49-F238E27FC236}">
                <a16:creationId xmlns:a16="http://schemas.microsoft.com/office/drawing/2014/main" id="{33544204-C1E5-FD15-8B16-D1A4F3D9AA8C}"/>
              </a:ext>
            </a:extLst>
          </p:cNvPr>
          <p:cNvPicPr>
            <a:picLocks noChangeAspect="1"/>
          </p:cNvPicPr>
          <p:nvPr/>
        </p:nvPicPr>
        <p:blipFill>
          <a:blip r:embed="rId2"/>
          <a:stretch>
            <a:fillRect/>
          </a:stretch>
        </p:blipFill>
        <p:spPr>
          <a:xfrm>
            <a:off x="1451579" y="2099387"/>
            <a:ext cx="9603276" cy="2966633"/>
          </a:xfrm>
          <a:prstGeom prst="rect">
            <a:avLst/>
          </a:prstGeom>
        </p:spPr>
      </p:pic>
      <p:sp>
        <p:nvSpPr>
          <p:cNvPr id="6" name="TextBox 5">
            <a:extLst>
              <a:ext uri="{FF2B5EF4-FFF2-40B4-BE49-F238E27FC236}">
                <a16:creationId xmlns:a16="http://schemas.microsoft.com/office/drawing/2014/main" id="{C2496325-4212-195E-EE74-13056382214B}"/>
              </a:ext>
            </a:extLst>
          </p:cNvPr>
          <p:cNvSpPr txBox="1"/>
          <p:nvPr/>
        </p:nvSpPr>
        <p:spPr>
          <a:xfrm>
            <a:off x="9753233" y="6211669"/>
            <a:ext cx="2771192"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2190776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B286-E88F-6190-0EC2-BA2F8F470756}"/>
              </a:ext>
            </a:extLst>
          </p:cNvPr>
          <p:cNvSpPr>
            <a:spLocks noGrp="1"/>
          </p:cNvSpPr>
          <p:nvPr>
            <p:ph type="title"/>
          </p:nvPr>
        </p:nvSpPr>
        <p:spPr/>
        <p:txBody>
          <a:bodyPr>
            <a:noAutofit/>
          </a:bodyPr>
          <a:lstStyle/>
          <a:p>
            <a:r>
              <a:rPr lang="en-US" sz="2400" dirty="0"/>
              <a:t>14. For reservations involving children, what is the most common room type, and what is the average price for that room type?</a:t>
            </a:r>
            <a:endParaRPr lang="en-IN" sz="2400" dirty="0"/>
          </a:p>
        </p:txBody>
      </p:sp>
      <p:pic>
        <p:nvPicPr>
          <p:cNvPr id="4" name="Picture 3">
            <a:extLst>
              <a:ext uri="{FF2B5EF4-FFF2-40B4-BE49-F238E27FC236}">
                <a16:creationId xmlns:a16="http://schemas.microsoft.com/office/drawing/2014/main" id="{1EE674BB-57C8-27D2-2BE4-9CF9B62867C1}"/>
              </a:ext>
            </a:extLst>
          </p:cNvPr>
          <p:cNvPicPr>
            <a:picLocks noChangeAspect="1"/>
          </p:cNvPicPr>
          <p:nvPr/>
        </p:nvPicPr>
        <p:blipFill>
          <a:blip r:embed="rId2"/>
          <a:stretch>
            <a:fillRect/>
          </a:stretch>
        </p:blipFill>
        <p:spPr>
          <a:xfrm>
            <a:off x="1451579" y="2231148"/>
            <a:ext cx="9603276" cy="2395704"/>
          </a:xfrm>
          <a:prstGeom prst="rect">
            <a:avLst/>
          </a:prstGeom>
        </p:spPr>
      </p:pic>
      <p:sp>
        <p:nvSpPr>
          <p:cNvPr id="6" name="TextBox 5">
            <a:extLst>
              <a:ext uri="{FF2B5EF4-FFF2-40B4-BE49-F238E27FC236}">
                <a16:creationId xmlns:a16="http://schemas.microsoft.com/office/drawing/2014/main" id="{7F4CD39C-11E1-B1B5-AAAA-3F7BDF2D465C}"/>
              </a:ext>
            </a:extLst>
          </p:cNvPr>
          <p:cNvSpPr txBox="1"/>
          <p:nvPr/>
        </p:nvSpPr>
        <p:spPr>
          <a:xfrm>
            <a:off x="9769150" y="6211669"/>
            <a:ext cx="2901821"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2023897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BD74-C0C5-8A22-3873-23D8E51ED535}"/>
              </a:ext>
            </a:extLst>
          </p:cNvPr>
          <p:cNvSpPr>
            <a:spLocks noGrp="1"/>
          </p:cNvSpPr>
          <p:nvPr>
            <p:ph type="title"/>
          </p:nvPr>
        </p:nvSpPr>
        <p:spPr>
          <a:xfrm>
            <a:off x="1451579" y="1063690"/>
            <a:ext cx="9603275" cy="790064"/>
          </a:xfrm>
        </p:spPr>
        <p:txBody>
          <a:bodyPr>
            <a:normAutofit/>
          </a:bodyPr>
          <a:lstStyle/>
          <a:p>
            <a:r>
              <a:rPr lang="en-US" sz="2400" dirty="0"/>
              <a:t>15. Find the market segment type that generates the highest average price per room.</a:t>
            </a:r>
            <a:endParaRPr lang="en-IN" sz="2400" dirty="0"/>
          </a:p>
        </p:txBody>
      </p:sp>
      <p:pic>
        <p:nvPicPr>
          <p:cNvPr id="4" name="Picture 3">
            <a:extLst>
              <a:ext uri="{FF2B5EF4-FFF2-40B4-BE49-F238E27FC236}">
                <a16:creationId xmlns:a16="http://schemas.microsoft.com/office/drawing/2014/main" id="{62476194-3F3C-81C0-1A80-CD83DE4A5F3D}"/>
              </a:ext>
            </a:extLst>
          </p:cNvPr>
          <p:cNvPicPr>
            <a:picLocks noChangeAspect="1"/>
          </p:cNvPicPr>
          <p:nvPr/>
        </p:nvPicPr>
        <p:blipFill>
          <a:blip r:embed="rId2"/>
          <a:stretch>
            <a:fillRect/>
          </a:stretch>
        </p:blipFill>
        <p:spPr>
          <a:xfrm>
            <a:off x="1451579" y="2099390"/>
            <a:ext cx="9603275" cy="2838166"/>
          </a:xfrm>
          <a:prstGeom prst="rect">
            <a:avLst/>
          </a:prstGeom>
        </p:spPr>
      </p:pic>
      <p:sp>
        <p:nvSpPr>
          <p:cNvPr id="6" name="TextBox 5">
            <a:extLst>
              <a:ext uri="{FF2B5EF4-FFF2-40B4-BE49-F238E27FC236}">
                <a16:creationId xmlns:a16="http://schemas.microsoft.com/office/drawing/2014/main" id="{5A703440-D51A-738C-6B01-92A0830EB730}"/>
              </a:ext>
            </a:extLst>
          </p:cNvPr>
          <p:cNvSpPr txBox="1"/>
          <p:nvPr/>
        </p:nvSpPr>
        <p:spPr>
          <a:xfrm>
            <a:off x="9757899" y="6211669"/>
            <a:ext cx="2593910"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1744132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D7F2-0C17-A571-365E-C905F4F12224}"/>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83F34C45-0998-D73B-7716-1DDEB59E709B}"/>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63893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B8C4-8BF0-DD9F-C923-ADF5DC42825C}"/>
              </a:ext>
            </a:extLst>
          </p:cNvPr>
          <p:cNvSpPr>
            <a:spLocks noGrp="1"/>
          </p:cNvSpPr>
          <p:nvPr>
            <p:ph type="title"/>
          </p:nvPr>
        </p:nvSpPr>
        <p:spPr>
          <a:xfrm>
            <a:off x="1451579" y="1243059"/>
            <a:ext cx="9603275" cy="587136"/>
          </a:xfrm>
        </p:spPr>
        <p:txBody>
          <a:bodyPr/>
          <a:lstStyle/>
          <a:p>
            <a:r>
              <a:rPr lang="en-US" dirty="0"/>
              <a:t>Overview :</a:t>
            </a:r>
            <a:endParaRPr lang="en-IN" dirty="0"/>
          </a:p>
        </p:txBody>
      </p:sp>
      <p:sp>
        <p:nvSpPr>
          <p:cNvPr id="3" name="Content Placeholder 2">
            <a:extLst>
              <a:ext uri="{FF2B5EF4-FFF2-40B4-BE49-F238E27FC236}">
                <a16:creationId xmlns:a16="http://schemas.microsoft.com/office/drawing/2014/main" id="{9862ED92-13D7-9B21-D9AC-40F8B38D0500}"/>
              </a:ext>
            </a:extLst>
          </p:cNvPr>
          <p:cNvSpPr>
            <a:spLocks noGrp="1"/>
          </p:cNvSpPr>
          <p:nvPr>
            <p:ph idx="1"/>
          </p:nvPr>
        </p:nvSpPr>
        <p:spPr>
          <a:xfrm>
            <a:off x="1451579" y="2015733"/>
            <a:ext cx="9603275" cy="2248358"/>
          </a:xfrm>
        </p:spPr>
        <p:txBody>
          <a:bodyPr/>
          <a:lstStyle/>
          <a:p>
            <a:r>
              <a:rPr lang="en-US" dirty="0"/>
              <a:t>The hotel industry relies on data to make informed decisions and provide a better guest experience. In this internship, you will work with a hotel reservation dataset to gain insights into guest preferences, booking trends, and other key factors that impact the hotel's operations. You will use SQL to query and analyze the data, as well as answer specific questions about the dataset.</a:t>
            </a:r>
            <a:endParaRPr lang="en-IN" dirty="0"/>
          </a:p>
        </p:txBody>
      </p:sp>
      <p:sp>
        <p:nvSpPr>
          <p:cNvPr id="5" name="TextBox 4">
            <a:extLst>
              <a:ext uri="{FF2B5EF4-FFF2-40B4-BE49-F238E27FC236}">
                <a16:creationId xmlns:a16="http://schemas.microsoft.com/office/drawing/2014/main" id="{122FBC57-75FB-6AF5-9790-C4ADFD858199}"/>
              </a:ext>
            </a:extLst>
          </p:cNvPr>
          <p:cNvSpPr txBox="1"/>
          <p:nvPr/>
        </p:nvSpPr>
        <p:spPr>
          <a:xfrm>
            <a:off x="9626081" y="6211669"/>
            <a:ext cx="2565919"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389578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E65B87-EA58-DB22-48E6-CC1270B3A3CE}"/>
              </a:ext>
            </a:extLst>
          </p:cNvPr>
          <p:cNvSpPr txBox="1"/>
          <p:nvPr/>
        </p:nvSpPr>
        <p:spPr>
          <a:xfrm>
            <a:off x="531843" y="1582055"/>
            <a:ext cx="9983755" cy="3416320"/>
          </a:xfrm>
          <a:prstGeom prst="rect">
            <a:avLst/>
          </a:prstGeom>
          <a:noFill/>
        </p:spPr>
        <p:txBody>
          <a:bodyPr wrap="square">
            <a:spAutoFit/>
          </a:bodyPr>
          <a:lstStyle/>
          <a:p>
            <a:r>
              <a:rPr lang="en-US" b="1"/>
              <a:t>Booking_ID: </a:t>
            </a:r>
            <a:r>
              <a:rPr lang="en-US"/>
              <a:t>A unique identifier for each hotel reservation. </a:t>
            </a:r>
          </a:p>
          <a:p>
            <a:r>
              <a:rPr lang="en-US" b="1"/>
              <a:t>no_of_adults: </a:t>
            </a:r>
            <a:r>
              <a:rPr lang="en-US"/>
              <a:t>The number of adults in the reservation. </a:t>
            </a:r>
          </a:p>
          <a:p>
            <a:r>
              <a:rPr lang="en-US" b="1"/>
              <a:t>no_of_children: </a:t>
            </a:r>
            <a:r>
              <a:rPr lang="en-US"/>
              <a:t>The number of children in the reservation. </a:t>
            </a:r>
          </a:p>
          <a:p>
            <a:r>
              <a:rPr lang="en-US" b="1"/>
              <a:t>no_of_weekend_nights: </a:t>
            </a:r>
            <a:r>
              <a:rPr lang="en-US"/>
              <a:t>The number of nights in the reservation that fall on weekends.</a:t>
            </a:r>
          </a:p>
          <a:p>
            <a:r>
              <a:rPr lang="en-US" b="1"/>
              <a:t>no_of_week_nights: </a:t>
            </a:r>
            <a:r>
              <a:rPr lang="en-US"/>
              <a:t>The number of nights in the reservation that fall on weekdays. </a:t>
            </a:r>
          </a:p>
          <a:p>
            <a:r>
              <a:rPr lang="en-US" b="1"/>
              <a:t>type_of_meal_plan: </a:t>
            </a:r>
            <a:r>
              <a:rPr lang="en-US"/>
              <a:t>The meal plan chosen by the guests. </a:t>
            </a:r>
          </a:p>
          <a:p>
            <a:r>
              <a:rPr lang="en-US" b="1"/>
              <a:t>room_type_reserved: </a:t>
            </a:r>
            <a:r>
              <a:rPr lang="en-US"/>
              <a:t>The type of room reserved by the guests. </a:t>
            </a:r>
          </a:p>
          <a:p>
            <a:r>
              <a:rPr lang="en-US" b="1"/>
              <a:t>lead_time: </a:t>
            </a:r>
            <a:r>
              <a:rPr lang="en-US"/>
              <a:t>The number of days between booking and arrival. </a:t>
            </a:r>
          </a:p>
          <a:p>
            <a:r>
              <a:rPr lang="en-US" b="1"/>
              <a:t>arrival_date: </a:t>
            </a:r>
            <a:r>
              <a:rPr lang="en-US"/>
              <a:t>The date of arrival.</a:t>
            </a:r>
          </a:p>
          <a:p>
            <a:r>
              <a:rPr lang="en-US" b="1"/>
              <a:t>market_segment_type: </a:t>
            </a:r>
            <a:r>
              <a:rPr lang="en-US"/>
              <a:t>The market segment to which the reservation belongs. </a:t>
            </a:r>
          </a:p>
          <a:p>
            <a:r>
              <a:rPr lang="en-US" b="1"/>
              <a:t>avg_price_per_room: </a:t>
            </a:r>
            <a:r>
              <a:rPr lang="en-US"/>
              <a:t>The average price per room in the reservation. </a:t>
            </a:r>
          </a:p>
          <a:p>
            <a:r>
              <a:rPr lang="en-US" b="1"/>
              <a:t>booking_status: </a:t>
            </a:r>
            <a:r>
              <a:rPr lang="en-US"/>
              <a:t>The status of the booking</a:t>
            </a:r>
            <a:endParaRPr lang="en-IN" dirty="0"/>
          </a:p>
        </p:txBody>
      </p:sp>
      <p:sp>
        <p:nvSpPr>
          <p:cNvPr id="5" name="TextBox 4">
            <a:extLst>
              <a:ext uri="{FF2B5EF4-FFF2-40B4-BE49-F238E27FC236}">
                <a16:creationId xmlns:a16="http://schemas.microsoft.com/office/drawing/2014/main" id="{5C613886-DC44-E981-9218-5978EBA222F1}"/>
              </a:ext>
            </a:extLst>
          </p:cNvPr>
          <p:cNvSpPr txBox="1"/>
          <p:nvPr/>
        </p:nvSpPr>
        <p:spPr>
          <a:xfrm>
            <a:off x="531843" y="827773"/>
            <a:ext cx="9638523" cy="677108"/>
          </a:xfrm>
          <a:prstGeom prst="rect">
            <a:avLst/>
          </a:prstGeom>
          <a:noFill/>
        </p:spPr>
        <p:txBody>
          <a:bodyPr wrap="square">
            <a:spAutoFit/>
          </a:bodyPr>
          <a:lstStyle/>
          <a:p>
            <a:r>
              <a:rPr lang="en-US" sz="2000" b="1" dirty="0"/>
              <a:t>Dataset Details: </a:t>
            </a:r>
            <a:br>
              <a:rPr lang="en-US" dirty="0"/>
            </a:br>
            <a:r>
              <a:rPr lang="en-US" sz="1800" dirty="0"/>
              <a:t>The dataset includes the following columns:</a:t>
            </a:r>
            <a:endParaRPr lang="en-IN" dirty="0"/>
          </a:p>
        </p:txBody>
      </p:sp>
      <p:sp>
        <p:nvSpPr>
          <p:cNvPr id="7" name="TextBox 6">
            <a:extLst>
              <a:ext uri="{FF2B5EF4-FFF2-40B4-BE49-F238E27FC236}">
                <a16:creationId xmlns:a16="http://schemas.microsoft.com/office/drawing/2014/main" id="{FAB2426C-A575-0460-B95A-0F29B3686FAB}"/>
              </a:ext>
            </a:extLst>
          </p:cNvPr>
          <p:cNvSpPr txBox="1"/>
          <p:nvPr/>
        </p:nvSpPr>
        <p:spPr>
          <a:xfrm>
            <a:off x="9635412" y="6211669"/>
            <a:ext cx="2556588"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412238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88AD-AD27-E609-3811-10894A3B9328}"/>
              </a:ext>
            </a:extLst>
          </p:cNvPr>
          <p:cNvSpPr>
            <a:spLocks noGrp="1"/>
          </p:cNvSpPr>
          <p:nvPr>
            <p:ph type="title"/>
          </p:nvPr>
        </p:nvSpPr>
        <p:spPr/>
        <p:txBody>
          <a:bodyPr>
            <a:normAutofit/>
          </a:bodyPr>
          <a:lstStyle/>
          <a:p>
            <a:r>
              <a:rPr lang="en-US" sz="2800" dirty="0"/>
              <a:t>1. What is the total number of reservations in the dataset ?</a:t>
            </a:r>
            <a:endParaRPr lang="en-IN" sz="2800" dirty="0"/>
          </a:p>
        </p:txBody>
      </p:sp>
      <p:pic>
        <p:nvPicPr>
          <p:cNvPr id="4" name="Picture 3">
            <a:extLst>
              <a:ext uri="{FF2B5EF4-FFF2-40B4-BE49-F238E27FC236}">
                <a16:creationId xmlns:a16="http://schemas.microsoft.com/office/drawing/2014/main" id="{BC347B0F-81AC-D45C-F76C-43AAF2E3886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
                    </a14:imgEffect>
                  </a14:imgLayer>
                </a14:imgProps>
              </a:ext>
            </a:extLst>
          </a:blip>
          <a:stretch>
            <a:fillRect/>
          </a:stretch>
        </p:blipFill>
        <p:spPr>
          <a:xfrm>
            <a:off x="1362269" y="2379306"/>
            <a:ext cx="9692585" cy="1768932"/>
          </a:xfrm>
          <a:prstGeom prst="rect">
            <a:avLst/>
          </a:prstGeom>
        </p:spPr>
      </p:pic>
      <p:sp>
        <p:nvSpPr>
          <p:cNvPr id="6" name="TextBox 5">
            <a:extLst>
              <a:ext uri="{FF2B5EF4-FFF2-40B4-BE49-F238E27FC236}">
                <a16:creationId xmlns:a16="http://schemas.microsoft.com/office/drawing/2014/main" id="{359B5422-36CC-5DD0-527D-FD8D232E00C5}"/>
              </a:ext>
            </a:extLst>
          </p:cNvPr>
          <p:cNvSpPr txBox="1"/>
          <p:nvPr/>
        </p:nvSpPr>
        <p:spPr>
          <a:xfrm>
            <a:off x="9768784" y="6211669"/>
            <a:ext cx="2572139"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381742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0141-DD43-0B58-8193-0CAD82B04499}"/>
              </a:ext>
            </a:extLst>
          </p:cNvPr>
          <p:cNvSpPr>
            <a:spLocks noGrp="1"/>
          </p:cNvSpPr>
          <p:nvPr>
            <p:ph type="title"/>
          </p:nvPr>
        </p:nvSpPr>
        <p:spPr/>
        <p:txBody>
          <a:bodyPr>
            <a:normAutofit/>
          </a:bodyPr>
          <a:lstStyle/>
          <a:p>
            <a:r>
              <a:rPr lang="en-US" sz="2800" dirty="0"/>
              <a:t>2. Which meal plan is the most popular among guests?</a:t>
            </a:r>
            <a:endParaRPr lang="en-IN" sz="2800" dirty="0"/>
          </a:p>
        </p:txBody>
      </p:sp>
      <p:pic>
        <p:nvPicPr>
          <p:cNvPr id="4" name="Picture 3">
            <a:extLst>
              <a:ext uri="{FF2B5EF4-FFF2-40B4-BE49-F238E27FC236}">
                <a16:creationId xmlns:a16="http://schemas.microsoft.com/office/drawing/2014/main" id="{57C20B8D-1DCF-9A74-2D06-9B5B772CFEBD}"/>
              </a:ext>
            </a:extLst>
          </p:cNvPr>
          <p:cNvPicPr>
            <a:picLocks noChangeAspect="1"/>
          </p:cNvPicPr>
          <p:nvPr/>
        </p:nvPicPr>
        <p:blipFill>
          <a:blip r:embed="rId2"/>
          <a:stretch>
            <a:fillRect/>
          </a:stretch>
        </p:blipFill>
        <p:spPr>
          <a:xfrm>
            <a:off x="1278293" y="2199306"/>
            <a:ext cx="9776561" cy="1999469"/>
          </a:xfrm>
          <a:prstGeom prst="rect">
            <a:avLst/>
          </a:prstGeom>
        </p:spPr>
      </p:pic>
      <p:sp>
        <p:nvSpPr>
          <p:cNvPr id="6" name="TextBox 5">
            <a:extLst>
              <a:ext uri="{FF2B5EF4-FFF2-40B4-BE49-F238E27FC236}">
                <a16:creationId xmlns:a16="http://schemas.microsoft.com/office/drawing/2014/main" id="{F32BA014-FECF-7A9D-E17D-D9F6AB9B1A85}"/>
              </a:ext>
            </a:extLst>
          </p:cNvPr>
          <p:cNvSpPr txBox="1"/>
          <p:nvPr/>
        </p:nvSpPr>
        <p:spPr>
          <a:xfrm>
            <a:off x="9708135" y="6211669"/>
            <a:ext cx="2693437"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35110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AC46-0D89-2236-DA66-1DF3E5C465C6}"/>
              </a:ext>
            </a:extLst>
          </p:cNvPr>
          <p:cNvSpPr>
            <a:spLocks noGrp="1"/>
          </p:cNvSpPr>
          <p:nvPr>
            <p:ph type="title"/>
          </p:nvPr>
        </p:nvSpPr>
        <p:spPr/>
        <p:txBody>
          <a:bodyPr>
            <a:normAutofit/>
          </a:bodyPr>
          <a:lstStyle/>
          <a:p>
            <a:r>
              <a:rPr lang="en-US" sz="2800" dirty="0"/>
              <a:t>3. What is the average price per room for reservations involving children? </a:t>
            </a:r>
            <a:endParaRPr lang="en-IN" sz="2800" dirty="0"/>
          </a:p>
        </p:txBody>
      </p:sp>
      <p:pic>
        <p:nvPicPr>
          <p:cNvPr id="4" name="Picture 3">
            <a:extLst>
              <a:ext uri="{FF2B5EF4-FFF2-40B4-BE49-F238E27FC236}">
                <a16:creationId xmlns:a16="http://schemas.microsoft.com/office/drawing/2014/main" id="{F7A02120-54D3-E2F9-7C52-67F56C9D333D}"/>
              </a:ext>
            </a:extLst>
          </p:cNvPr>
          <p:cNvPicPr>
            <a:picLocks noChangeAspect="1"/>
          </p:cNvPicPr>
          <p:nvPr/>
        </p:nvPicPr>
        <p:blipFill>
          <a:blip r:embed="rId2"/>
          <a:stretch>
            <a:fillRect/>
          </a:stretch>
        </p:blipFill>
        <p:spPr>
          <a:xfrm>
            <a:off x="1334278" y="2164702"/>
            <a:ext cx="9479902" cy="2307431"/>
          </a:xfrm>
          <a:prstGeom prst="rect">
            <a:avLst/>
          </a:prstGeom>
        </p:spPr>
      </p:pic>
      <p:sp>
        <p:nvSpPr>
          <p:cNvPr id="6" name="TextBox 5">
            <a:extLst>
              <a:ext uri="{FF2B5EF4-FFF2-40B4-BE49-F238E27FC236}">
                <a16:creationId xmlns:a16="http://schemas.microsoft.com/office/drawing/2014/main" id="{FD7D63D7-6D5F-C3F8-7A3E-DCEA79433516}"/>
              </a:ext>
            </a:extLst>
          </p:cNvPr>
          <p:cNvSpPr txBox="1"/>
          <p:nvPr/>
        </p:nvSpPr>
        <p:spPr>
          <a:xfrm>
            <a:off x="9722497" y="6211669"/>
            <a:ext cx="2842727"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321494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340-C58D-1AB5-DB17-1AC88BBED4D4}"/>
              </a:ext>
            </a:extLst>
          </p:cNvPr>
          <p:cNvSpPr>
            <a:spLocks noGrp="1"/>
          </p:cNvSpPr>
          <p:nvPr>
            <p:ph type="title"/>
          </p:nvPr>
        </p:nvSpPr>
        <p:spPr/>
        <p:txBody>
          <a:bodyPr>
            <a:normAutofit/>
          </a:bodyPr>
          <a:lstStyle/>
          <a:p>
            <a:r>
              <a:rPr lang="en-US" sz="2400" dirty="0"/>
              <a:t>4. How many reservations were made for the year 20XX (replace XX with the desired year)?</a:t>
            </a:r>
            <a:endParaRPr lang="en-IN" sz="2400" dirty="0"/>
          </a:p>
        </p:txBody>
      </p:sp>
      <p:pic>
        <p:nvPicPr>
          <p:cNvPr id="4" name="Picture 3">
            <a:extLst>
              <a:ext uri="{FF2B5EF4-FFF2-40B4-BE49-F238E27FC236}">
                <a16:creationId xmlns:a16="http://schemas.microsoft.com/office/drawing/2014/main" id="{4F890080-309E-A36D-1367-FA664EFCCD7F}"/>
              </a:ext>
            </a:extLst>
          </p:cNvPr>
          <p:cNvPicPr>
            <a:picLocks noChangeAspect="1"/>
          </p:cNvPicPr>
          <p:nvPr/>
        </p:nvPicPr>
        <p:blipFill>
          <a:blip r:embed="rId2"/>
          <a:stretch>
            <a:fillRect/>
          </a:stretch>
        </p:blipFill>
        <p:spPr>
          <a:xfrm>
            <a:off x="1451579" y="2024743"/>
            <a:ext cx="9603275" cy="2771192"/>
          </a:xfrm>
          <a:prstGeom prst="rect">
            <a:avLst/>
          </a:prstGeom>
        </p:spPr>
      </p:pic>
      <p:sp>
        <p:nvSpPr>
          <p:cNvPr id="6" name="TextBox 5">
            <a:extLst>
              <a:ext uri="{FF2B5EF4-FFF2-40B4-BE49-F238E27FC236}">
                <a16:creationId xmlns:a16="http://schemas.microsoft.com/office/drawing/2014/main" id="{5CC93EFB-4654-1118-7F30-4BABA7354B24}"/>
              </a:ext>
            </a:extLst>
          </p:cNvPr>
          <p:cNvSpPr txBox="1"/>
          <p:nvPr/>
        </p:nvSpPr>
        <p:spPr>
          <a:xfrm>
            <a:off x="9711245" y="6211669"/>
            <a:ext cx="2687217"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320802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A0BC-C4F1-32E8-2E83-4248442768F9}"/>
              </a:ext>
            </a:extLst>
          </p:cNvPr>
          <p:cNvSpPr>
            <a:spLocks noGrp="1"/>
          </p:cNvSpPr>
          <p:nvPr>
            <p:ph type="title"/>
          </p:nvPr>
        </p:nvSpPr>
        <p:spPr>
          <a:xfrm>
            <a:off x="1352939" y="1352939"/>
            <a:ext cx="9701915" cy="500815"/>
          </a:xfrm>
        </p:spPr>
        <p:txBody>
          <a:bodyPr>
            <a:normAutofit/>
          </a:bodyPr>
          <a:lstStyle/>
          <a:p>
            <a:r>
              <a:rPr lang="en-US" sz="2400" dirty="0"/>
              <a:t>5. What is the most commonly booked room type?</a:t>
            </a:r>
            <a:endParaRPr lang="en-IN" sz="2400" dirty="0"/>
          </a:p>
        </p:txBody>
      </p:sp>
      <p:pic>
        <p:nvPicPr>
          <p:cNvPr id="4" name="Picture 3">
            <a:extLst>
              <a:ext uri="{FF2B5EF4-FFF2-40B4-BE49-F238E27FC236}">
                <a16:creationId xmlns:a16="http://schemas.microsoft.com/office/drawing/2014/main" id="{6C673D54-4340-B258-43EA-7CBC369C91A6}"/>
              </a:ext>
            </a:extLst>
          </p:cNvPr>
          <p:cNvPicPr>
            <a:picLocks noChangeAspect="1"/>
          </p:cNvPicPr>
          <p:nvPr/>
        </p:nvPicPr>
        <p:blipFill>
          <a:blip r:embed="rId2"/>
          <a:stretch>
            <a:fillRect/>
          </a:stretch>
        </p:blipFill>
        <p:spPr>
          <a:xfrm>
            <a:off x="1352939" y="1987419"/>
            <a:ext cx="9815804" cy="3517641"/>
          </a:xfrm>
          <a:prstGeom prst="rect">
            <a:avLst/>
          </a:prstGeom>
        </p:spPr>
      </p:pic>
      <p:sp>
        <p:nvSpPr>
          <p:cNvPr id="6" name="TextBox 5">
            <a:extLst>
              <a:ext uri="{FF2B5EF4-FFF2-40B4-BE49-F238E27FC236}">
                <a16:creationId xmlns:a16="http://schemas.microsoft.com/office/drawing/2014/main" id="{55007E2E-A2E5-A5D7-A81F-768C5C87417A}"/>
              </a:ext>
            </a:extLst>
          </p:cNvPr>
          <p:cNvSpPr txBox="1"/>
          <p:nvPr/>
        </p:nvSpPr>
        <p:spPr>
          <a:xfrm>
            <a:off x="9729907" y="6211669"/>
            <a:ext cx="2649894"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73840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50DF-7F17-929D-2885-CF5B169CF057}"/>
              </a:ext>
            </a:extLst>
          </p:cNvPr>
          <p:cNvSpPr>
            <a:spLocks noGrp="1"/>
          </p:cNvSpPr>
          <p:nvPr>
            <p:ph type="title"/>
          </p:nvPr>
        </p:nvSpPr>
        <p:spPr>
          <a:xfrm>
            <a:off x="1451579" y="1054359"/>
            <a:ext cx="9603275" cy="799395"/>
          </a:xfrm>
        </p:spPr>
        <p:txBody>
          <a:bodyPr>
            <a:normAutofit/>
          </a:bodyPr>
          <a:lstStyle/>
          <a:p>
            <a:r>
              <a:rPr lang="en-US" sz="2400" dirty="0"/>
              <a:t>6. How many reservations fall on a weekend (no_of_weekend_nights &gt; 0)?</a:t>
            </a:r>
            <a:endParaRPr lang="en-IN" sz="2400" dirty="0"/>
          </a:p>
        </p:txBody>
      </p:sp>
      <p:pic>
        <p:nvPicPr>
          <p:cNvPr id="4" name="Picture 3">
            <a:extLst>
              <a:ext uri="{FF2B5EF4-FFF2-40B4-BE49-F238E27FC236}">
                <a16:creationId xmlns:a16="http://schemas.microsoft.com/office/drawing/2014/main" id="{9AC2B690-0F79-8C35-5809-339588763B61}"/>
              </a:ext>
            </a:extLst>
          </p:cNvPr>
          <p:cNvPicPr>
            <a:picLocks noChangeAspect="1"/>
          </p:cNvPicPr>
          <p:nvPr/>
        </p:nvPicPr>
        <p:blipFill>
          <a:blip r:embed="rId2"/>
          <a:stretch>
            <a:fillRect/>
          </a:stretch>
        </p:blipFill>
        <p:spPr>
          <a:xfrm>
            <a:off x="1548882" y="2099388"/>
            <a:ext cx="9505972" cy="2263193"/>
          </a:xfrm>
          <a:prstGeom prst="rect">
            <a:avLst/>
          </a:prstGeom>
        </p:spPr>
      </p:pic>
      <p:sp>
        <p:nvSpPr>
          <p:cNvPr id="6" name="TextBox 5">
            <a:extLst>
              <a:ext uri="{FF2B5EF4-FFF2-40B4-BE49-F238E27FC236}">
                <a16:creationId xmlns:a16="http://schemas.microsoft.com/office/drawing/2014/main" id="{EFF43550-5511-560D-58CC-D3F900C97EF4}"/>
              </a:ext>
            </a:extLst>
          </p:cNvPr>
          <p:cNvSpPr txBox="1"/>
          <p:nvPr/>
        </p:nvSpPr>
        <p:spPr>
          <a:xfrm>
            <a:off x="9683254" y="6211669"/>
            <a:ext cx="2508746" cy="646331"/>
          </a:xfrm>
          <a:prstGeom prst="rect">
            <a:avLst/>
          </a:prstGeom>
          <a:noFill/>
        </p:spPr>
        <p:txBody>
          <a:bodyPr wrap="square">
            <a:spAutoFit/>
          </a:bodyPr>
          <a:lstStyle/>
          <a:p>
            <a:r>
              <a:rPr lang="en-US" b="1" dirty="0">
                <a:solidFill>
                  <a:schemeClr val="bg1"/>
                </a:solidFill>
              </a:rPr>
              <a:t>Presented By </a:t>
            </a:r>
          </a:p>
          <a:p>
            <a:r>
              <a:rPr lang="en-US" b="1" dirty="0">
                <a:solidFill>
                  <a:schemeClr val="bg1"/>
                </a:solidFill>
              </a:rPr>
              <a:t>Ashok Kumar Kuruva</a:t>
            </a:r>
            <a:endParaRPr lang="en-IN" b="1" dirty="0">
              <a:solidFill>
                <a:schemeClr val="bg1"/>
              </a:solidFill>
            </a:endParaRPr>
          </a:p>
        </p:txBody>
      </p:sp>
    </p:spTree>
    <p:extLst>
      <p:ext uri="{BB962C8B-B14F-4D97-AF65-F5344CB8AC3E}">
        <p14:creationId xmlns:p14="http://schemas.microsoft.com/office/powerpoint/2010/main" val="39075389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131</TotalTime>
  <Words>596</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Hotel                    Reservation                      Analysis </vt:lpstr>
      <vt:lpstr>Overview :</vt:lpstr>
      <vt:lpstr>PowerPoint Presentation</vt:lpstr>
      <vt:lpstr>1. What is the total number of reservations in the dataset ?</vt:lpstr>
      <vt:lpstr>2. Which meal plan is the most popular among guests?</vt:lpstr>
      <vt:lpstr>3. What is the average price per room for reservations involving children? </vt:lpstr>
      <vt:lpstr>4. How many reservations were made for the year 20XX (replace XX with the desired year)?</vt:lpstr>
      <vt:lpstr>5. What is the most commonly booked room type?</vt:lpstr>
      <vt:lpstr>6. How many reservations fall on a weekend (no_of_weekend_nights &gt; 0)?</vt:lpstr>
      <vt:lpstr>7. What is the highest and lowest lead time for reservations? </vt:lpstr>
      <vt:lpstr>8. What is the most common market segment type for reservations?</vt:lpstr>
      <vt:lpstr>9. How many reservations have a booking status of "Confirmed"?</vt:lpstr>
      <vt:lpstr>10. What is the total number of adults and children across all reservations?</vt:lpstr>
      <vt:lpstr>11. What is the average number of weekend nights for reservations involving children?</vt:lpstr>
      <vt:lpstr>12. How many reservations were made in each month of the year? </vt:lpstr>
      <vt:lpstr>13. What is the average number of nights (both weekend and weekday) spent by guests for each room type?</vt:lpstr>
      <vt:lpstr>14. For reservations involving children, what is the most common room type, and what is the average price for that room type?</vt:lpstr>
      <vt:lpstr>15. Find the market segment type that generates the highest average price per room.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 </dc:title>
  <dc:creator>Ashok Kumar Kuruva</dc:creator>
  <cp:lastModifiedBy>Ashok Kumar Kuruva</cp:lastModifiedBy>
  <cp:revision>13</cp:revision>
  <dcterms:created xsi:type="dcterms:W3CDTF">2024-03-15T05:30:10Z</dcterms:created>
  <dcterms:modified xsi:type="dcterms:W3CDTF">2024-03-17T13:40:49Z</dcterms:modified>
</cp:coreProperties>
</file>