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64" r:id="rId4"/>
    <p:sldId id="258" r:id="rId5"/>
    <p:sldId id="261" r:id="rId6"/>
    <p:sldId id="259" r:id="rId7"/>
    <p:sldId id="260" r:id="rId8"/>
    <p:sldId id="262" r:id="rId9"/>
    <p:sldId id="263" r:id="rId10"/>
    <p:sldId id="265" r:id="rId11"/>
    <p:sldId id="266"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72FC60-699F-453C-B1A0-3E07CDDE7504}" v="2024" dt="2023-08-24T20:42:17.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8/24/2023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39381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8/24/2023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396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8/24/2023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46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8/24/2023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714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8/24/2023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16361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8/24/2023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439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8/24/2023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13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8/24/2023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600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8/24/2023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488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8/24/2023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90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8/24/2023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177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8/24/2023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4221717821"/>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81148B8-58D0-4E9A-A32C-B3B181A3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9090" y="1247140"/>
            <a:ext cx="5456242" cy="3450844"/>
          </a:xfrm>
        </p:spPr>
        <p:txBody>
          <a:bodyPr>
            <a:normAutofit/>
          </a:bodyPr>
          <a:lstStyle/>
          <a:p>
            <a:pPr>
              <a:lnSpc>
                <a:spcPct val="90000"/>
              </a:lnSpc>
            </a:pPr>
            <a:r>
              <a:rPr lang="en-GB" dirty="0">
                <a:cs typeface="Calibri Light"/>
              </a:rPr>
              <a:t>CUSTOMER CHURN PREDICTION ANALYSIS</a:t>
            </a:r>
            <a:endParaRPr lang="en-GB">
              <a:cs typeface="Calibri Light"/>
            </a:endParaRPr>
          </a:p>
        </p:txBody>
      </p:sp>
      <p:sp>
        <p:nvSpPr>
          <p:cNvPr id="3" name="Subtitle 2"/>
          <p:cNvSpPr>
            <a:spLocks noGrp="1"/>
          </p:cNvSpPr>
          <p:nvPr>
            <p:ph type="subTitle" idx="1"/>
          </p:nvPr>
        </p:nvSpPr>
        <p:spPr>
          <a:xfrm>
            <a:off x="1079090" y="4818126"/>
            <a:ext cx="5456242" cy="1268984"/>
          </a:xfrm>
        </p:spPr>
        <p:txBody>
          <a:bodyPr>
            <a:normAutofit/>
          </a:bodyPr>
          <a:lstStyle/>
          <a:p>
            <a:endParaRPr lang="en-GB"/>
          </a:p>
        </p:txBody>
      </p:sp>
      <p:sp>
        <p:nvSpPr>
          <p:cNvPr id="26" name="Rectangle 25">
            <a:extLst>
              <a:ext uri="{FF2B5EF4-FFF2-40B4-BE49-F238E27FC236}">
                <a16:creationId xmlns:a16="http://schemas.microsoft.com/office/drawing/2014/main" id="{81EC1EF6-A5BF-44DB-A672-D024091B3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407" y="1375495"/>
            <a:ext cx="5106593"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Rectangle 27">
            <a:extLst>
              <a:ext uri="{FF2B5EF4-FFF2-40B4-BE49-F238E27FC236}">
                <a16:creationId xmlns:a16="http://schemas.microsoft.com/office/drawing/2014/main" id="{45E02CBB-287D-4A17-B2F3-56AD2C058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9232" y="1"/>
            <a:ext cx="3742769"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13E4-C26C-6642-2D9B-174B4C0B7E24}"/>
              </a:ext>
            </a:extLst>
          </p:cNvPr>
          <p:cNvSpPr>
            <a:spLocks noGrp="1"/>
          </p:cNvSpPr>
          <p:nvPr>
            <p:ph type="title"/>
          </p:nvPr>
        </p:nvSpPr>
        <p:spPr/>
        <p:txBody>
          <a:bodyPr/>
          <a:lstStyle/>
          <a:p>
            <a:r>
              <a:rPr lang="en-GB" dirty="0"/>
              <a:t>Model optimization</a:t>
            </a:r>
          </a:p>
        </p:txBody>
      </p:sp>
      <p:sp>
        <p:nvSpPr>
          <p:cNvPr id="3" name="Content Placeholder 2">
            <a:extLst>
              <a:ext uri="{FF2B5EF4-FFF2-40B4-BE49-F238E27FC236}">
                <a16:creationId xmlns:a16="http://schemas.microsoft.com/office/drawing/2014/main" id="{E320611C-800A-4C47-570D-FD299F806225}"/>
              </a:ext>
            </a:extLst>
          </p:cNvPr>
          <p:cNvSpPr>
            <a:spLocks noGrp="1"/>
          </p:cNvSpPr>
          <p:nvPr>
            <p:ph idx="1"/>
          </p:nvPr>
        </p:nvSpPr>
        <p:spPr/>
        <p:txBody>
          <a:bodyPr vert="horz" lIns="91440" tIns="45720" rIns="91440" bIns="45720" rtlCol="0" anchor="t">
            <a:normAutofit/>
          </a:bodyPr>
          <a:lstStyle/>
          <a:p>
            <a:r>
              <a:rPr lang="en-GB" dirty="0"/>
              <a:t>Moreover we can look into the values of f1 score ,</a:t>
            </a:r>
            <a:r>
              <a:rPr lang="en-GB" dirty="0" err="1"/>
              <a:t>accuracy,precision</a:t>
            </a:r>
            <a:r>
              <a:rPr lang="en-GB" dirty="0"/>
              <a:t> and recall.</a:t>
            </a:r>
          </a:p>
          <a:p>
            <a:r>
              <a:rPr lang="en-GB" dirty="0"/>
              <a:t>I have used cross validation technique with </a:t>
            </a:r>
            <a:r>
              <a:rPr lang="en-GB" dirty="0" err="1"/>
              <a:t>guassianNB</a:t>
            </a:r>
            <a:r>
              <a:rPr lang="en-GB" dirty="0"/>
              <a:t> here I got the good prediction about 0.503 and this the best prediction value</a:t>
            </a:r>
          </a:p>
          <a:p>
            <a:r>
              <a:rPr lang="en-GB" dirty="0"/>
              <a:t>I also used hyper parameter tuning model decision tree classifier I got value similar to cross validation but there </a:t>
            </a:r>
            <a:r>
              <a:rPr lang="en-GB"/>
              <a:t>difference.</a:t>
            </a:r>
            <a:endParaRPr lang="en-GB" dirty="0"/>
          </a:p>
          <a:p>
            <a:r>
              <a:rPr lang="en-GB" dirty="0"/>
              <a:t>Here I also </a:t>
            </a:r>
            <a:r>
              <a:rPr lang="en-GB" dirty="0" err="1"/>
              <a:t>calculted</a:t>
            </a:r>
            <a:r>
              <a:rPr lang="en-GB" dirty="0"/>
              <a:t> for all the techniques but the best prediction is cross validation with </a:t>
            </a:r>
            <a:r>
              <a:rPr lang="en-GB" dirty="0" err="1"/>
              <a:t>guassiannb</a:t>
            </a:r>
            <a:r>
              <a:rPr lang="en-GB" dirty="0"/>
              <a:t>.</a:t>
            </a:r>
          </a:p>
          <a:p>
            <a:endParaRPr lang="en-GB" dirty="0"/>
          </a:p>
        </p:txBody>
      </p:sp>
    </p:spTree>
    <p:extLst>
      <p:ext uri="{BB962C8B-B14F-4D97-AF65-F5344CB8AC3E}">
        <p14:creationId xmlns:p14="http://schemas.microsoft.com/office/powerpoint/2010/main" val="400495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2ABC-1398-C473-F1FB-6E28AA38DF78}"/>
              </a:ext>
            </a:extLst>
          </p:cNvPr>
          <p:cNvSpPr>
            <a:spLocks noGrp="1"/>
          </p:cNvSpPr>
          <p:nvPr>
            <p:ph type="title"/>
          </p:nvPr>
        </p:nvSpPr>
        <p:spPr/>
        <p:txBody>
          <a:bodyPr/>
          <a:lstStyle/>
          <a:p>
            <a:r>
              <a:rPr lang="en-GB" dirty="0"/>
              <a:t>Model deployment</a:t>
            </a:r>
          </a:p>
        </p:txBody>
      </p:sp>
      <p:sp>
        <p:nvSpPr>
          <p:cNvPr id="3" name="Content Placeholder 2">
            <a:extLst>
              <a:ext uri="{FF2B5EF4-FFF2-40B4-BE49-F238E27FC236}">
                <a16:creationId xmlns:a16="http://schemas.microsoft.com/office/drawing/2014/main" id="{9735D6E0-8C52-8D89-F883-45A6298FA630}"/>
              </a:ext>
            </a:extLst>
          </p:cNvPr>
          <p:cNvSpPr>
            <a:spLocks noGrp="1"/>
          </p:cNvSpPr>
          <p:nvPr>
            <p:ph idx="1"/>
          </p:nvPr>
        </p:nvSpPr>
        <p:spPr/>
        <p:txBody>
          <a:bodyPr vert="horz" lIns="91440" tIns="45720" rIns="91440" bIns="45720" rtlCol="0" anchor="t">
            <a:normAutofit lnSpcReduction="10000"/>
          </a:bodyPr>
          <a:lstStyle/>
          <a:p>
            <a:r>
              <a:rPr lang="en-GB" dirty="0"/>
              <a:t>Finally I saved the file into score file using </a:t>
            </a:r>
            <a:r>
              <a:rPr lang="en-GB" dirty="0" err="1"/>
              <a:t>joblib</a:t>
            </a:r>
            <a:r>
              <a:rPr lang="en-GB" dirty="0"/>
              <a:t> method and I gave a code to enter future values.</a:t>
            </a:r>
          </a:p>
          <a:p>
            <a:r>
              <a:rPr lang="en-GB" dirty="0"/>
              <a:t>Here we got the prediction score of 0.503</a:t>
            </a:r>
          </a:p>
          <a:p>
            <a:r>
              <a:rPr lang="en-GB" dirty="0">
                <a:ea typeface="+mn-lt"/>
                <a:cs typeface="+mn-lt"/>
              </a:rPr>
              <a:t>The cross-validation score of 0.503 provides us with an understanding of the model's predictive capability. In this context, the score indicates that the model's accuracy in predicting customer churn is marginally better than random guessing</a:t>
            </a:r>
          </a:p>
          <a:p>
            <a:r>
              <a:rPr lang="en-GB" dirty="0">
                <a:ea typeface="+mn-lt"/>
                <a:cs typeface="+mn-lt"/>
              </a:rPr>
              <a:t>As we advance, our commitment remains focused on extracting meaningful insights from our data to drive effective customer retention strategies and ultimately reduce churn rates.</a:t>
            </a:r>
            <a:endParaRPr lang="en-GB" dirty="0"/>
          </a:p>
        </p:txBody>
      </p:sp>
    </p:spTree>
    <p:extLst>
      <p:ext uri="{BB962C8B-B14F-4D97-AF65-F5344CB8AC3E}">
        <p14:creationId xmlns:p14="http://schemas.microsoft.com/office/powerpoint/2010/main" val="61932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309C-4ED3-11FA-975A-41543F024DD8}"/>
              </a:ext>
            </a:extLst>
          </p:cNvPr>
          <p:cNvSpPr>
            <a:spLocks noGrp="1"/>
          </p:cNvSpPr>
          <p:nvPr>
            <p:ph type="title"/>
          </p:nvPr>
        </p:nvSpPr>
        <p:spPr/>
        <p:txBody>
          <a:bodyPr/>
          <a:lstStyle/>
          <a:p>
            <a:r>
              <a:rPr lang="en-GB" dirty="0"/>
              <a:t>DATA PREPROCESSING</a:t>
            </a:r>
          </a:p>
        </p:txBody>
      </p:sp>
      <p:sp>
        <p:nvSpPr>
          <p:cNvPr id="3" name="Content Placeholder 2">
            <a:extLst>
              <a:ext uri="{FF2B5EF4-FFF2-40B4-BE49-F238E27FC236}">
                <a16:creationId xmlns:a16="http://schemas.microsoft.com/office/drawing/2014/main" id="{D7BA679A-AD31-8894-C6B3-69F848823938}"/>
              </a:ext>
            </a:extLst>
          </p:cNvPr>
          <p:cNvSpPr>
            <a:spLocks noGrp="1"/>
          </p:cNvSpPr>
          <p:nvPr>
            <p:ph idx="1"/>
          </p:nvPr>
        </p:nvSpPr>
        <p:spPr/>
        <p:txBody>
          <a:bodyPr vert="horz" lIns="91440" tIns="45720" rIns="91440" bIns="45720" rtlCol="0" anchor="t">
            <a:normAutofit/>
          </a:bodyPr>
          <a:lstStyle/>
          <a:p>
            <a:r>
              <a:rPr lang="en-GB" dirty="0">
                <a:ea typeface="+mn-lt"/>
                <a:cs typeface="+mn-lt"/>
              </a:rPr>
              <a:t>In the domain of customer churn prediction, accurate analysis is pivotal for businesses to retain customers. Data preprocessing plays a critical role in ensuring the quality, accuracy, and relevance of the data used for building predictive models. Below are the key steps involved in the data preprocessing phase of customer churn prediction analysis:</a:t>
            </a:r>
            <a:endParaRPr lang="en-GB" dirty="0"/>
          </a:p>
          <a:p>
            <a:endParaRPr lang="en-GB"/>
          </a:p>
          <a:p>
            <a:r>
              <a:rPr lang="en-GB" dirty="0"/>
              <a:t>First we have to collect the data from the excel file attached in the mail and want to make table using pandas library.</a:t>
            </a:r>
          </a:p>
          <a:p>
            <a:endParaRPr lang="en-GB" dirty="0"/>
          </a:p>
          <a:p>
            <a:endParaRPr lang="en-GB" dirty="0"/>
          </a:p>
        </p:txBody>
      </p:sp>
    </p:spTree>
    <p:extLst>
      <p:ext uri="{BB962C8B-B14F-4D97-AF65-F5344CB8AC3E}">
        <p14:creationId xmlns:p14="http://schemas.microsoft.com/office/powerpoint/2010/main" val="300237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01FA-536F-A775-CAA1-608A91C1769A}"/>
              </a:ext>
            </a:extLst>
          </p:cNvPr>
          <p:cNvSpPr>
            <a:spLocks noGrp="1"/>
          </p:cNvSpPr>
          <p:nvPr>
            <p:ph type="title"/>
          </p:nvPr>
        </p:nvSpPr>
        <p:spPr/>
        <p:txBody>
          <a:bodyPr/>
          <a:lstStyle/>
          <a:p>
            <a:r>
              <a:rPr lang="en-GB" dirty="0" err="1"/>
              <a:t>Pairplot</a:t>
            </a:r>
            <a:r>
              <a:rPr lang="en-GB" dirty="0"/>
              <a:t> for the dataset</a:t>
            </a:r>
          </a:p>
        </p:txBody>
      </p:sp>
      <p:pic>
        <p:nvPicPr>
          <p:cNvPr id="4" name="Content Placeholder 3" descr="A grid of squares with different patterns&#10;&#10;Description automatically generated">
            <a:extLst>
              <a:ext uri="{FF2B5EF4-FFF2-40B4-BE49-F238E27FC236}">
                <a16:creationId xmlns:a16="http://schemas.microsoft.com/office/drawing/2014/main" id="{3DBDDEA2-851F-791A-B995-4D088C0DEFEF}"/>
              </a:ext>
            </a:extLst>
          </p:cNvPr>
          <p:cNvPicPr>
            <a:picLocks noGrp="1" noChangeAspect="1"/>
          </p:cNvPicPr>
          <p:nvPr>
            <p:ph idx="1"/>
          </p:nvPr>
        </p:nvPicPr>
        <p:blipFill>
          <a:blip r:embed="rId2"/>
          <a:stretch>
            <a:fillRect/>
          </a:stretch>
        </p:blipFill>
        <p:spPr>
          <a:xfrm>
            <a:off x="144271" y="1176791"/>
            <a:ext cx="11488665" cy="5745118"/>
          </a:xfrm>
        </p:spPr>
      </p:pic>
    </p:spTree>
    <p:extLst>
      <p:ext uri="{BB962C8B-B14F-4D97-AF65-F5344CB8AC3E}">
        <p14:creationId xmlns:p14="http://schemas.microsoft.com/office/powerpoint/2010/main" val="266030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315EA-1EAD-C9CF-2BF5-9950F87A9995}"/>
              </a:ext>
            </a:extLst>
          </p:cNvPr>
          <p:cNvSpPr>
            <a:spLocks noGrp="1"/>
          </p:cNvSpPr>
          <p:nvPr>
            <p:ph type="title"/>
          </p:nvPr>
        </p:nvSpPr>
        <p:spPr/>
        <p:txBody>
          <a:bodyPr/>
          <a:lstStyle/>
          <a:p>
            <a:r>
              <a:rPr lang="en-GB" dirty="0"/>
              <a:t>Handling missing data</a:t>
            </a:r>
          </a:p>
        </p:txBody>
      </p:sp>
      <p:sp>
        <p:nvSpPr>
          <p:cNvPr id="3" name="Content Placeholder 2">
            <a:extLst>
              <a:ext uri="{FF2B5EF4-FFF2-40B4-BE49-F238E27FC236}">
                <a16:creationId xmlns:a16="http://schemas.microsoft.com/office/drawing/2014/main" id="{FA34834E-975C-2AEC-F0D2-78F9C565A712}"/>
              </a:ext>
            </a:extLst>
          </p:cNvPr>
          <p:cNvSpPr>
            <a:spLocks noGrp="1"/>
          </p:cNvSpPr>
          <p:nvPr>
            <p:ph idx="1"/>
          </p:nvPr>
        </p:nvSpPr>
        <p:spPr>
          <a:xfrm>
            <a:off x="1587710" y="1311984"/>
            <a:ext cx="9486690" cy="5278087"/>
          </a:xfrm>
        </p:spPr>
        <p:txBody>
          <a:bodyPr vert="horz" lIns="91440" tIns="45720" rIns="91440" bIns="45720" rtlCol="0" anchor="t">
            <a:normAutofit/>
          </a:bodyPr>
          <a:lstStyle/>
          <a:p>
            <a:r>
              <a:rPr lang="en-GB" dirty="0"/>
              <a:t>Now I did </a:t>
            </a:r>
            <a:r>
              <a:rPr lang="en-GB" dirty="0" err="1"/>
              <a:t>explonatory</a:t>
            </a:r>
            <a:r>
              <a:rPr lang="en-GB" dirty="0"/>
              <a:t> data analysis using pandas library and </a:t>
            </a:r>
            <a:r>
              <a:rPr lang="en-GB" dirty="0" err="1"/>
              <a:t>scipy</a:t>
            </a:r>
            <a:r>
              <a:rPr lang="en-GB" dirty="0"/>
              <a:t> model to check whether there is outliers.</a:t>
            </a:r>
            <a:endParaRPr lang="en-US" dirty="0"/>
          </a:p>
          <a:p>
            <a:r>
              <a:rPr lang="en-GB" dirty="0"/>
              <a:t>Initially I dropped customer name because it </a:t>
            </a:r>
            <a:r>
              <a:rPr lang="en-GB" dirty="0" err="1"/>
              <a:t>wont</a:t>
            </a:r>
            <a:r>
              <a:rPr lang="en-GB" dirty="0"/>
              <a:t> effect prediction later I used encoding technique to convert string data into numerical data.</a:t>
            </a:r>
          </a:p>
          <a:p>
            <a:r>
              <a:rPr lang="en-GB" dirty="0"/>
              <a:t>Now I have started checking above key lines</a:t>
            </a:r>
          </a:p>
          <a:p>
            <a:r>
              <a:rPr lang="en-GB" dirty="0"/>
              <a:t>If there is any missing data</a:t>
            </a:r>
          </a:p>
          <a:p>
            <a:r>
              <a:rPr lang="en-GB" dirty="0"/>
              <a:t>If there is any outliers</a:t>
            </a:r>
          </a:p>
          <a:p>
            <a:r>
              <a:rPr lang="en-GB" dirty="0"/>
              <a:t>If there is any null values</a:t>
            </a:r>
          </a:p>
          <a:p>
            <a:r>
              <a:rPr lang="en-GB" dirty="0"/>
              <a:t>For the above questions I have used padas library and python.</a:t>
            </a:r>
          </a:p>
          <a:p>
            <a:r>
              <a:rPr lang="en-GB" dirty="0"/>
              <a:t>In the above picture we can look missing data</a:t>
            </a:r>
          </a:p>
        </p:txBody>
      </p:sp>
    </p:spTree>
    <p:extLst>
      <p:ext uri="{BB962C8B-B14F-4D97-AF65-F5344CB8AC3E}">
        <p14:creationId xmlns:p14="http://schemas.microsoft.com/office/powerpoint/2010/main" val="99524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12B0-B143-7532-23C3-AAF050B8EF38}"/>
              </a:ext>
            </a:extLst>
          </p:cNvPr>
          <p:cNvSpPr>
            <a:spLocks noGrp="1"/>
          </p:cNvSpPr>
          <p:nvPr>
            <p:ph type="title"/>
          </p:nvPr>
        </p:nvSpPr>
        <p:spPr/>
        <p:txBody>
          <a:bodyPr/>
          <a:lstStyle/>
          <a:p>
            <a:endParaRPr lang="en-GB"/>
          </a:p>
        </p:txBody>
      </p:sp>
      <p:pic>
        <p:nvPicPr>
          <p:cNvPr id="4" name="Content Placeholder 3" descr="A collage of a graph&#10;&#10;Description automatically generated">
            <a:extLst>
              <a:ext uri="{FF2B5EF4-FFF2-40B4-BE49-F238E27FC236}">
                <a16:creationId xmlns:a16="http://schemas.microsoft.com/office/drawing/2014/main" id="{B5D8B3A7-FCBF-3F7C-5081-BF496F834548}"/>
              </a:ext>
            </a:extLst>
          </p:cNvPr>
          <p:cNvPicPr>
            <a:picLocks noGrp="1" noChangeAspect="1"/>
          </p:cNvPicPr>
          <p:nvPr>
            <p:ph idx="1"/>
          </p:nvPr>
        </p:nvPicPr>
        <p:blipFill>
          <a:blip r:embed="rId2"/>
          <a:stretch>
            <a:fillRect/>
          </a:stretch>
        </p:blipFill>
        <p:spPr>
          <a:xfrm>
            <a:off x="1677017" y="823295"/>
            <a:ext cx="9172881" cy="5788433"/>
          </a:xfrm>
        </p:spPr>
      </p:pic>
    </p:spTree>
    <p:extLst>
      <p:ext uri="{BB962C8B-B14F-4D97-AF65-F5344CB8AC3E}">
        <p14:creationId xmlns:p14="http://schemas.microsoft.com/office/powerpoint/2010/main" val="55340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064D-CBFB-E497-E94C-67C741953350}"/>
              </a:ext>
            </a:extLst>
          </p:cNvPr>
          <p:cNvSpPr>
            <a:spLocks noGrp="1"/>
          </p:cNvSpPr>
          <p:nvPr>
            <p:ph type="title"/>
          </p:nvPr>
        </p:nvSpPr>
        <p:spPr>
          <a:xfrm>
            <a:off x="1587710" y="418492"/>
            <a:ext cx="9486690" cy="714677"/>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51B7CF95-8C9E-633C-A169-47A35C3C342D}"/>
              </a:ext>
            </a:extLst>
          </p:cNvPr>
          <p:cNvSpPr>
            <a:spLocks noGrp="1"/>
          </p:cNvSpPr>
          <p:nvPr>
            <p:ph idx="1"/>
          </p:nvPr>
        </p:nvSpPr>
        <p:spPr>
          <a:xfrm>
            <a:off x="1587710" y="1459468"/>
            <a:ext cx="9486690" cy="4626700"/>
          </a:xfrm>
        </p:spPr>
        <p:txBody>
          <a:bodyPr vert="horz" lIns="91440" tIns="45720" rIns="91440" bIns="45720" rtlCol="0" anchor="t">
            <a:normAutofit fontScale="92500"/>
          </a:bodyPr>
          <a:lstStyle/>
          <a:p>
            <a:r>
              <a:rPr lang="en-GB" dirty="0"/>
              <a:t>Now I moved to next step to drop names column later started encoding technique for both gender and location columns and changed to numerical data</a:t>
            </a:r>
            <a:endParaRPr lang="en-GB"/>
          </a:p>
          <a:p>
            <a:r>
              <a:rPr lang="en-GB" dirty="0">
                <a:latin typeface="Arial"/>
                <a:cs typeface="Arial"/>
              </a:rPr>
              <a:t>I found that there is no outliers in the file , I used </a:t>
            </a:r>
            <a:r>
              <a:rPr lang="en-GB" dirty="0" err="1">
                <a:latin typeface="Arial"/>
                <a:cs typeface="Arial"/>
              </a:rPr>
              <a:t>zscore</a:t>
            </a:r>
            <a:r>
              <a:rPr lang="en-GB" dirty="0">
                <a:latin typeface="Arial"/>
                <a:cs typeface="Arial"/>
              </a:rPr>
              <a:t> to check whether there is outliers. I assigned threshold value to 3 , the value above 3 can be treated as outlier so I checked if there is any outliers but there is no outliers.</a:t>
            </a:r>
            <a:endParaRPr lang="en-US" dirty="0">
              <a:latin typeface="Arial"/>
              <a:cs typeface="Arial"/>
            </a:endParaRPr>
          </a:p>
          <a:p>
            <a:r>
              <a:rPr lang="en-GB" dirty="0">
                <a:ea typeface="+mn-lt"/>
                <a:cs typeface="+mn-lt"/>
              </a:rPr>
              <a:t>Categorical variables, a common presence in real-world datasets, require transformation into numerical format for compatibility with machine learning algorithms. Utilizing techniques like one-hot encoding or label encoding, here I used label encoding the categorical variables were appropriately converted to numerical representations without compromising the integrity of the data.</a:t>
            </a:r>
            <a:endParaRPr lang="en-GB" dirty="0"/>
          </a:p>
        </p:txBody>
      </p:sp>
    </p:spTree>
    <p:extLst>
      <p:ext uri="{BB962C8B-B14F-4D97-AF65-F5344CB8AC3E}">
        <p14:creationId xmlns:p14="http://schemas.microsoft.com/office/powerpoint/2010/main" val="364230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9D8B-AC6B-9462-47B6-5C16F04BBAB3}"/>
              </a:ext>
            </a:extLst>
          </p:cNvPr>
          <p:cNvSpPr>
            <a:spLocks noGrp="1"/>
          </p:cNvSpPr>
          <p:nvPr>
            <p:ph type="title"/>
          </p:nvPr>
        </p:nvSpPr>
        <p:spPr/>
        <p:txBody>
          <a:bodyPr/>
          <a:lstStyle/>
          <a:p>
            <a:r>
              <a:rPr lang="en-GB" dirty="0"/>
              <a:t>Feature engineering</a:t>
            </a:r>
            <a:br>
              <a:rPr lang="en-GB" dirty="0"/>
            </a:br>
            <a:endParaRPr lang="en-GB" dirty="0"/>
          </a:p>
        </p:txBody>
      </p:sp>
      <p:sp>
        <p:nvSpPr>
          <p:cNvPr id="3" name="Content Placeholder 2">
            <a:extLst>
              <a:ext uri="{FF2B5EF4-FFF2-40B4-BE49-F238E27FC236}">
                <a16:creationId xmlns:a16="http://schemas.microsoft.com/office/drawing/2014/main" id="{FAF8685B-B5C1-4DA5-541A-A2E74B9B6667}"/>
              </a:ext>
            </a:extLst>
          </p:cNvPr>
          <p:cNvSpPr>
            <a:spLocks noGrp="1"/>
          </p:cNvSpPr>
          <p:nvPr>
            <p:ph idx="1"/>
          </p:nvPr>
        </p:nvSpPr>
        <p:spPr>
          <a:xfrm>
            <a:off x="1587710" y="1459468"/>
            <a:ext cx="9486690" cy="4626700"/>
          </a:xfrm>
        </p:spPr>
        <p:txBody>
          <a:bodyPr vert="horz" lIns="91440" tIns="45720" rIns="91440" bIns="45720" rtlCol="0" anchor="t">
            <a:normAutofit/>
          </a:bodyPr>
          <a:lstStyle/>
          <a:p>
            <a:r>
              <a:rPr lang="en-GB" dirty="0">
                <a:ea typeface="+mn-lt"/>
                <a:cs typeface="+mn-lt"/>
              </a:rPr>
              <a:t>In the context of enhancing customer churn analysis, feature engineering plays a pivotal role in improving the efficacy of predictive models. A specific technique that proves valuable is Synthetic Minority Over-sampling Technique (SMOTE). This note provides a concise overview of how feature engineering, particularly utilizing SMOTE, contributes to more robust customer churn prediction models</a:t>
            </a:r>
          </a:p>
          <a:p>
            <a:r>
              <a:rPr lang="en-GB" dirty="0"/>
              <a:t>The dataset of target column looks imbalanced I checked using </a:t>
            </a:r>
            <a:r>
              <a:rPr lang="en-GB" dirty="0" err="1"/>
              <a:t>countplot</a:t>
            </a:r>
            <a:r>
              <a:rPr lang="en-GB" dirty="0"/>
              <a:t> </a:t>
            </a:r>
          </a:p>
          <a:p>
            <a:r>
              <a:rPr lang="en-GB" dirty="0"/>
              <a:t>Now using smote model I balanced the dataset</a:t>
            </a:r>
          </a:p>
          <a:p>
            <a:r>
              <a:rPr lang="en-GB" dirty="0"/>
              <a:t>I have given the image of balanced dataset</a:t>
            </a:r>
          </a:p>
          <a:p>
            <a:endParaRPr lang="en-GB" dirty="0"/>
          </a:p>
        </p:txBody>
      </p:sp>
    </p:spTree>
    <p:extLst>
      <p:ext uri="{BB962C8B-B14F-4D97-AF65-F5344CB8AC3E}">
        <p14:creationId xmlns:p14="http://schemas.microsoft.com/office/powerpoint/2010/main" val="425537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1F02-A802-D4C8-6471-420FE97FD250}"/>
              </a:ext>
            </a:extLst>
          </p:cNvPr>
          <p:cNvSpPr>
            <a:spLocks noGrp="1"/>
          </p:cNvSpPr>
          <p:nvPr>
            <p:ph type="title"/>
          </p:nvPr>
        </p:nvSpPr>
        <p:spPr/>
        <p:txBody>
          <a:bodyPr/>
          <a:lstStyle/>
          <a:p>
            <a:endParaRPr lang="en-GB"/>
          </a:p>
        </p:txBody>
      </p:sp>
      <p:pic>
        <p:nvPicPr>
          <p:cNvPr id="4" name="Content Placeholder 3" descr="A blue and orange rectangles&#10;&#10;Description automatically generated">
            <a:extLst>
              <a:ext uri="{FF2B5EF4-FFF2-40B4-BE49-F238E27FC236}">
                <a16:creationId xmlns:a16="http://schemas.microsoft.com/office/drawing/2014/main" id="{5D701A33-0802-94E5-8B4C-6AEF9F3EF548}"/>
              </a:ext>
            </a:extLst>
          </p:cNvPr>
          <p:cNvPicPr>
            <a:picLocks noGrp="1" noChangeAspect="1"/>
          </p:cNvPicPr>
          <p:nvPr>
            <p:ph idx="1"/>
          </p:nvPr>
        </p:nvPicPr>
        <p:blipFill>
          <a:blip r:embed="rId2"/>
          <a:stretch>
            <a:fillRect/>
          </a:stretch>
        </p:blipFill>
        <p:spPr>
          <a:xfrm>
            <a:off x="999821" y="1437350"/>
            <a:ext cx="8757469" cy="5715614"/>
          </a:xfrm>
        </p:spPr>
      </p:pic>
    </p:spTree>
    <p:extLst>
      <p:ext uri="{BB962C8B-B14F-4D97-AF65-F5344CB8AC3E}">
        <p14:creationId xmlns:p14="http://schemas.microsoft.com/office/powerpoint/2010/main" val="263392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AB00-577C-C395-2498-C59F5BA2CF10}"/>
              </a:ext>
            </a:extLst>
          </p:cNvPr>
          <p:cNvSpPr>
            <a:spLocks noGrp="1"/>
          </p:cNvSpPr>
          <p:nvPr>
            <p:ph type="title"/>
          </p:nvPr>
        </p:nvSpPr>
        <p:spPr/>
        <p:txBody>
          <a:bodyPr/>
          <a:lstStyle/>
          <a:p>
            <a:r>
              <a:rPr lang="en-GB" dirty="0"/>
              <a:t>Model building </a:t>
            </a:r>
          </a:p>
        </p:txBody>
      </p:sp>
      <p:sp>
        <p:nvSpPr>
          <p:cNvPr id="3" name="Content Placeholder 2">
            <a:extLst>
              <a:ext uri="{FF2B5EF4-FFF2-40B4-BE49-F238E27FC236}">
                <a16:creationId xmlns:a16="http://schemas.microsoft.com/office/drawing/2014/main" id="{F191AF31-D569-3893-BD1E-032844DC17BE}"/>
              </a:ext>
            </a:extLst>
          </p:cNvPr>
          <p:cNvSpPr>
            <a:spLocks noGrp="1"/>
          </p:cNvSpPr>
          <p:nvPr>
            <p:ph idx="1"/>
          </p:nvPr>
        </p:nvSpPr>
        <p:spPr>
          <a:xfrm>
            <a:off x="1587710" y="1311984"/>
            <a:ext cx="9486690" cy="4774184"/>
          </a:xfrm>
        </p:spPr>
        <p:txBody>
          <a:bodyPr vert="horz" lIns="91440" tIns="45720" rIns="91440" bIns="45720" rtlCol="0" anchor="t">
            <a:normAutofit lnSpcReduction="10000"/>
          </a:bodyPr>
          <a:lstStyle/>
          <a:p>
            <a:r>
              <a:rPr lang="en-GB" dirty="0"/>
              <a:t>I used some supervised models ,</a:t>
            </a:r>
            <a:r>
              <a:rPr lang="en-GB" dirty="0" err="1"/>
              <a:t>ensemblings</a:t>
            </a:r>
            <a:r>
              <a:rPr lang="en-GB" dirty="0"/>
              <a:t> models ,cross validation technique using logistic regression and </a:t>
            </a:r>
            <a:r>
              <a:rPr lang="en-GB" dirty="0" err="1"/>
              <a:t>hypertuing</a:t>
            </a:r>
            <a:r>
              <a:rPr lang="en-GB" dirty="0"/>
              <a:t> parameter using decision tree classifier.</a:t>
            </a:r>
          </a:p>
          <a:p>
            <a:r>
              <a:rPr lang="en-GB" dirty="0"/>
              <a:t>Secondly I did splitting the data using model selection technique.</a:t>
            </a:r>
          </a:p>
          <a:p>
            <a:pPr marL="0" indent="0">
              <a:buNone/>
            </a:pPr>
            <a:r>
              <a:rPr lang="en-GB" dirty="0"/>
              <a:t>  Later I tried to use SVM but it not yet worked ,I waited much time but </a:t>
            </a:r>
            <a:r>
              <a:rPr lang="en-GB" dirty="0" err="1"/>
              <a:t>svm</a:t>
            </a:r>
            <a:r>
              <a:rPr lang="en-GB" dirty="0"/>
              <a:t> </a:t>
            </a:r>
            <a:r>
              <a:rPr lang="en-GB" dirty="0" err="1"/>
              <a:t>algorithem</a:t>
            </a:r>
            <a:r>
              <a:rPr lang="en-GB" dirty="0"/>
              <a:t> not worked so I done with </a:t>
            </a:r>
            <a:r>
              <a:rPr lang="en-GB" dirty="0" err="1"/>
              <a:t>remaing</a:t>
            </a:r>
            <a:r>
              <a:rPr lang="en-GB" dirty="0"/>
              <a:t> algorithms,</a:t>
            </a:r>
          </a:p>
          <a:p>
            <a:pPr marL="0" indent="0">
              <a:buNone/>
            </a:pPr>
            <a:endParaRPr lang="en-GB" dirty="0"/>
          </a:p>
          <a:p>
            <a:pPr marL="0" indent="0">
              <a:buNone/>
            </a:pPr>
            <a:r>
              <a:rPr lang="en-GB" dirty="0"/>
              <a:t>I used for loop to multiple algorithms like logistic , </a:t>
            </a:r>
            <a:r>
              <a:rPr lang="en-GB" dirty="0" err="1"/>
              <a:t>gaussiannb</a:t>
            </a:r>
            <a:r>
              <a:rPr lang="en-GB" dirty="0"/>
              <a:t>, and decision tree </a:t>
            </a:r>
            <a:r>
              <a:rPr lang="en-GB" dirty="0" err="1"/>
              <a:t>classifer</a:t>
            </a:r>
            <a:r>
              <a:rPr lang="en-GB" dirty="0"/>
              <a:t> and I got values with prediction near to .50</a:t>
            </a:r>
          </a:p>
          <a:p>
            <a:pPr marL="0" indent="0">
              <a:buNone/>
            </a:pPr>
            <a:r>
              <a:rPr lang="en-GB" dirty="0"/>
              <a:t>Here we can see that the model was </a:t>
            </a:r>
            <a:r>
              <a:rPr lang="en-GB" dirty="0" err="1"/>
              <a:t>trained,splitted</a:t>
            </a:r>
            <a:r>
              <a:rPr lang="en-GB" dirty="0"/>
              <a:t> into training and testing models.</a:t>
            </a:r>
          </a:p>
        </p:txBody>
      </p:sp>
    </p:spTree>
    <p:extLst>
      <p:ext uri="{BB962C8B-B14F-4D97-AF65-F5344CB8AC3E}">
        <p14:creationId xmlns:p14="http://schemas.microsoft.com/office/powerpoint/2010/main" val="3058089616"/>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InterweaveVTI</vt:lpstr>
      <vt:lpstr>CUSTOMER CHURN PREDICTION ANALYSIS</vt:lpstr>
      <vt:lpstr>DATA PREPROCESSING</vt:lpstr>
      <vt:lpstr>Pairplot for the dataset</vt:lpstr>
      <vt:lpstr>Handling missing data</vt:lpstr>
      <vt:lpstr>PowerPoint Presentation</vt:lpstr>
      <vt:lpstr>PowerPoint Presentation</vt:lpstr>
      <vt:lpstr>Feature engineering </vt:lpstr>
      <vt:lpstr>PowerPoint Presentation</vt:lpstr>
      <vt:lpstr>Model building </vt:lpstr>
      <vt:lpstr>Model optimization</vt:lpstr>
      <vt:lpstr>Model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250</cp:revision>
  <dcterms:created xsi:type="dcterms:W3CDTF">2023-08-24T19:59:58Z</dcterms:created>
  <dcterms:modified xsi:type="dcterms:W3CDTF">2023-08-24T20:43:18Z</dcterms:modified>
</cp:coreProperties>
</file>