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iOiavhwztzUu/gMJq8wWZPQCeP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a0dc58259_1_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2ba0dc58259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a29ef1087_0_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2ba29ef108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a4e475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ba4e4751e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a29ef10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a29ef10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a29ef1087_0_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2ba29ef108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a29ef1087_0_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ba29ef1087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a29ef1087_0_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2ba29ef1087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a4e4751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ba4e4751e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a29ef10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a29ef10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a29ef1087_0_6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2ba29ef108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a29ef1087_0_6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2ba29ef108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a29ef1087_0_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2ba29ef1087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a5514d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ba5514d9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a29ef1087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2ba29ef108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a29ef10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a29ef10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a0dc58259_1_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2ba0dc58259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qs.epa.gov/aqsweb/airdata/download_files.html#Raw" TargetMode="External"/><Relationship Id="rId4" Type="http://schemas.openxmlformats.org/officeDocument/2006/relationships/hyperlink" Target="https://simplemaps.com/data/world-cities" TargetMode="External"/><Relationship Id="rId5" Type="http://schemas.openxmlformats.org/officeDocument/2006/relationships/hyperlink" Target="https://www.google.com/covid19/mobility/" TargetMode="External"/><Relationship Id="rId6" Type="http://schemas.openxmlformats.org/officeDocument/2006/relationships/hyperlink" Target="https://data.bts.gov/Research-and-Statistics/Trips-by-Distance/w96p-f2qv/data_preview" TargetMode="External"/><Relationship Id="rId7" Type="http://schemas.openxmlformats.org/officeDocument/2006/relationships/hyperlink" Target="https://simplemaps.com/data/us-cit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648300" y="386150"/>
            <a:ext cx="7847400" cy="3552600"/>
          </a:xfrm>
          <a:prstGeom prst="rect">
            <a:avLst/>
          </a:prstGeom>
          <a:noFill/>
          <a:ln>
            <a:noFill/>
          </a:ln>
        </p:spPr>
        <p:txBody>
          <a:bodyPr anchorCtr="0" anchor="b" bIns="34275" lIns="68575" spcFirstLastPara="1" rIns="68575" wrap="square" tIns="34275">
            <a:noAutofit/>
          </a:bodyPr>
          <a:lstStyle/>
          <a:p>
            <a:pPr indent="0" lvl="0" marL="0" rtl="0" algn="l">
              <a:lnSpc>
                <a:spcPct val="150000"/>
              </a:lnSpc>
              <a:spcBef>
                <a:spcPts val="0"/>
              </a:spcBef>
              <a:spcAft>
                <a:spcPts val="0"/>
              </a:spcAft>
              <a:buClr>
                <a:schemeClr val="dk1"/>
              </a:buClr>
              <a:buSzPts val="4500"/>
              <a:buFont typeface="Times New Roman"/>
              <a:buNone/>
            </a:pPr>
            <a:r>
              <a:t/>
            </a:r>
            <a:endParaRPr b="1" sz="2800">
              <a:solidFill>
                <a:srgbClr val="222222"/>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4500"/>
              <a:buFont typeface="Times New Roman"/>
              <a:buNone/>
            </a:pPr>
            <a:r>
              <a:rPr b="1" lang="en" sz="2800">
                <a:solidFill>
                  <a:srgbClr val="222222"/>
                </a:solidFill>
                <a:latin typeface="Times New Roman"/>
                <a:ea typeface="Times New Roman"/>
                <a:cs typeface="Times New Roman"/>
                <a:sym typeface="Times New Roman"/>
              </a:rPr>
              <a:t>Impact of Mobility on Pollution Levels in the USA during Initial lockdown of Covid-19</a:t>
            </a:r>
            <a:endParaRPr b="1" sz="2800">
              <a:solidFill>
                <a:srgbClr val="222222"/>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4500"/>
              <a:buFont typeface="Times New Roman"/>
              <a:buNone/>
            </a:pPr>
            <a:r>
              <a:t/>
            </a:r>
            <a:endParaRPr b="1" sz="2800">
              <a:solidFill>
                <a:srgbClr val="222222"/>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4500"/>
              <a:buFont typeface="Times New Roman"/>
              <a:buNone/>
            </a:pPr>
            <a:r>
              <a:t/>
            </a:r>
            <a:endParaRPr b="1" sz="2800">
              <a:solidFill>
                <a:srgbClr val="222222"/>
              </a:solidFill>
              <a:latin typeface="Times New Roman"/>
              <a:ea typeface="Times New Roman"/>
              <a:cs typeface="Times New Roman"/>
              <a:sym typeface="Times New Roman"/>
            </a:endParaRPr>
          </a:p>
        </p:txBody>
      </p:sp>
      <p:sp>
        <p:nvSpPr>
          <p:cNvPr id="55" name="Google Shape;55;p1"/>
          <p:cNvSpPr txBox="1"/>
          <p:nvPr/>
        </p:nvSpPr>
        <p:spPr>
          <a:xfrm>
            <a:off x="6380275" y="3974900"/>
            <a:ext cx="20574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By Indu Dharavath</a:t>
            </a:r>
            <a:endParaRPr b="0" i="0" sz="1100" u="none" cap="none" strike="noStrike">
              <a:solidFill>
                <a:srgbClr val="000000"/>
              </a:solidFill>
              <a:latin typeface="Arial"/>
              <a:ea typeface="Arial"/>
              <a:cs typeface="Arial"/>
              <a:sym typeface="Arial"/>
            </a:endParaRPr>
          </a:p>
        </p:txBody>
      </p:sp>
      <p:sp>
        <p:nvSpPr>
          <p:cNvPr id="56" name="Google Shape;56;p1"/>
          <p:cNvSpPr txBox="1"/>
          <p:nvPr>
            <p:ph idx="12" type="sldNum"/>
          </p:nvPr>
        </p:nvSpPr>
        <p:spPr>
          <a:xfrm>
            <a:off x="8084093" y="4422488"/>
            <a:ext cx="411600" cy="2952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7" name="Google Shape;57;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10/05/2023</a:t>
            </a:r>
            <a:endParaRPr b="0" i="0" sz="1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a0dc58259_1_36"/>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118" name="Google Shape;118;g2ba0dc58259_1_36"/>
          <p:cNvSpPr txBox="1"/>
          <p:nvPr>
            <p:ph idx="12" type="sldNum"/>
          </p:nvPr>
        </p:nvSpPr>
        <p:spPr>
          <a:xfrm>
            <a:off x="8246425" y="4451503"/>
            <a:ext cx="2487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9" name="Google Shape;119;g2ba0dc58259_1_36"/>
          <p:cNvSpPr txBox="1"/>
          <p:nvPr/>
        </p:nvSpPr>
        <p:spPr>
          <a:xfrm>
            <a:off x="0" y="152400"/>
            <a:ext cx="9833700" cy="420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lang="en" sz="1700">
                <a:solidFill>
                  <a:schemeClr val="dk1"/>
                </a:solidFill>
                <a:latin typeface="Times New Roman"/>
                <a:ea typeface="Times New Roman"/>
                <a:cs typeface="Times New Roman"/>
                <a:sym typeface="Times New Roman"/>
              </a:rPr>
              <a:t>C</a:t>
            </a:r>
            <a:r>
              <a:rPr b="1" i="0" lang="en" sz="1700" u="none" cap="none" strike="noStrike">
                <a:solidFill>
                  <a:schemeClr val="dk1"/>
                </a:solidFill>
                <a:latin typeface="Times New Roman"/>
                <a:ea typeface="Times New Roman"/>
                <a:cs typeface="Times New Roman"/>
                <a:sym typeface="Times New Roman"/>
              </a:rPr>
              <a:t>omparing CO levels </a:t>
            </a:r>
            <a:r>
              <a:rPr b="1" lang="en" sz="1700">
                <a:solidFill>
                  <a:schemeClr val="dk1"/>
                </a:solidFill>
                <a:latin typeface="Times New Roman"/>
                <a:ea typeface="Times New Roman"/>
                <a:cs typeface="Times New Roman"/>
                <a:sym typeface="Times New Roman"/>
              </a:rPr>
              <a:t>and Retail mobility metric for </a:t>
            </a:r>
            <a:r>
              <a:rPr b="1" i="0" lang="en" sz="1700" u="none" cap="none" strike="noStrike">
                <a:solidFill>
                  <a:schemeClr val="dk1"/>
                </a:solidFill>
                <a:latin typeface="Times New Roman"/>
                <a:ea typeface="Times New Roman"/>
                <a:cs typeface="Times New Roman"/>
                <a:sym typeface="Times New Roman"/>
              </a:rPr>
              <a:t>populations over 500k (</a:t>
            </a:r>
            <a:r>
              <a:rPr b="1" lang="en" sz="1700">
                <a:solidFill>
                  <a:schemeClr val="dk1"/>
                </a:solidFill>
                <a:latin typeface="Times New Roman"/>
                <a:ea typeface="Times New Roman"/>
                <a:cs typeface="Times New Roman"/>
                <a:sym typeface="Times New Roman"/>
              </a:rPr>
              <a:t>July</a:t>
            </a:r>
            <a:r>
              <a:rPr b="1" i="0" lang="en" sz="1700" u="none" cap="none" strike="noStrike">
                <a:solidFill>
                  <a:schemeClr val="dk1"/>
                </a:solidFill>
                <a:latin typeface="Times New Roman"/>
                <a:ea typeface="Times New Roman"/>
                <a:cs typeface="Times New Roman"/>
                <a:sym typeface="Times New Roman"/>
              </a:rPr>
              <a:t>-December,2020)</a:t>
            </a:r>
            <a:endParaRPr b="0" i="0" sz="1700" u="none" cap="none" strike="noStrike">
              <a:solidFill>
                <a:schemeClr val="dk1"/>
              </a:solidFill>
              <a:latin typeface="Arial"/>
              <a:ea typeface="Arial"/>
              <a:cs typeface="Arial"/>
              <a:sym typeface="Arial"/>
            </a:endParaRPr>
          </a:p>
        </p:txBody>
      </p:sp>
      <p:pic>
        <p:nvPicPr>
          <p:cNvPr id="120" name="Google Shape;120;g2ba0dc58259_1_36"/>
          <p:cNvPicPr preferRelativeResize="0"/>
          <p:nvPr/>
        </p:nvPicPr>
        <p:blipFill>
          <a:blip r:embed="rId3">
            <a:alphaModFix/>
          </a:blip>
          <a:stretch>
            <a:fillRect/>
          </a:stretch>
        </p:blipFill>
        <p:spPr>
          <a:xfrm>
            <a:off x="261050" y="610550"/>
            <a:ext cx="8621899" cy="420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ba29ef1087_0_8"/>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126" name="Google Shape;126;g2ba29ef1087_0_8"/>
          <p:cNvSpPr txBox="1"/>
          <p:nvPr>
            <p:ph idx="12" type="sldNum"/>
          </p:nvPr>
        </p:nvSpPr>
        <p:spPr>
          <a:xfrm>
            <a:off x="8501575" y="4605100"/>
            <a:ext cx="2802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7" name="Google Shape;127;g2ba29ef1087_0_8"/>
          <p:cNvSpPr txBox="1"/>
          <p:nvPr/>
        </p:nvSpPr>
        <p:spPr>
          <a:xfrm>
            <a:off x="-259025" y="152400"/>
            <a:ext cx="103794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lang="en" sz="1800">
                <a:solidFill>
                  <a:schemeClr val="dk1"/>
                </a:solidFill>
                <a:latin typeface="Times New Roman"/>
                <a:ea typeface="Times New Roman"/>
                <a:cs typeface="Times New Roman"/>
                <a:sym typeface="Times New Roman"/>
              </a:rPr>
              <a:t>    C</a:t>
            </a:r>
            <a:r>
              <a:rPr b="1" i="0" lang="en" sz="1800" u="none" cap="none" strike="noStrike">
                <a:solidFill>
                  <a:schemeClr val="dk1"/>
                </a:solidFill>
                <a:latin typeface="Times New Roman"/>
                <a:ea typeface="Times New Roman"/>
                <a:cs typeface="Times New Roman"/>
                <a:sym typeface="Times New Roman"/>
              </a:rPr>
              <a:t>omparing CO levels </a:t>
            </a:r>
            <a:r>
              <a:rPr b="1" lang="en" sz="1800">
                <a:solidFill>
                  <a:schemeClr val="dk1"/>
                </a:solidFill>
                <a:latin typeface="Times New Roman"/>
                <a:ea typeface="Times New Roman"/>
                <a:cs typeface="Times New Roman"/>
                <a:sym typeface="Times New Roman"/>
              </a:rPr>
              <a:t>and Retail mobility metric for </a:t>
            </a:r>
            <a:r>
              <a:rPr b="1" i="0" lang="en" sz="1800" u="none" cap="none" strike="noStrike">
                <a:solidFill>
                  <a:schemeClr val="dk1"/>
                </a:solidFill>
                <a:latin typeface="Times New Roman"/>
                <a:ea typeface="Times New Roman"/>
                <a:cs typeface="Times New Roman"/>
                <a:sym typeface="Times New Roman"/>
              </a:rPr>
              <a:t>populations over 500k (</a:t>
            </a:r>
            <a:r>
              <a:rPr b="1" lang="en" sz="1800">
                <a:solidFill>
                  <a:schemeClr val="dk1"/>
                </a:solidFill>
                <a:latin typeface="Times New Roman"/>
                <a:ea typeface="Times New Roman"/>
                <a:cs typeface="Times New Roman"/>
                <a:sym typeface="Times New Roman"/>
              </a:rPr>
              <a:t>Feb</a:t>
            </a:r>
            <a:r>
              <a:rPr b="1" i="0" lang="en" sz="1800" u="none" cap="none" strike="noStrike">
                <a:solidFill>
                  <a:schemeClr val="dk1"/>
                </a:solidFill>
                <a:latin typeface="Times New Roman"/>
                <a:ea typeface="Times New Roman"/>
                <a:cs typeface="Times New Roman"/>
                <a:sym typeface="Times New Roman"/>
              </a:rPr>
              <a:t>-Dec</a:t>
            </a:r>
            <a:r>
              <a:rPr b="1" lang="en" sz="1800">
                <a:solidFill>
                  <a:schemeClr val="dk1"/>
                </a:solidFill>
                <a:latin typeface="Times New Roman"/>
                <a:ea typeface="Times New Roman"/>
                <a:cs typeface="Times New Roman"/>
                <a:sym typeface="Times New Roman"/>
              </a:rPr>
              <a:t>,</a:t>
            </a:r>
            <a:r>
              <a:rPr b="1" i="0" lang="en" sz="1800" u="none" cap="none" strike="noStrike">
                <a:solidFill>
                  <a:schemeClr val="dk1"/>
                </a:solidFill>
                <a:latin typeface="Times New Roman"/>
                <a:ea typeface="Times New Roman"/>
                <a:cs typeface="Times New Roman"/>
                <a:sym typeface="Times New Roman"/>
              </a:rPr>
              <a:t>2020)</a:t>
            </a:r>
            <a:endParaRPr i="0" sz="1800" u="none" cap="none" strike="noStrike">
              <a:solidFill>
                <a:schemeClr val="dk1"/>
              </a:solidFill>
              <a:latin typeface="Times New Roman"/>
              <a:ea typeface="Times New Roman"/>
              <a:cs typeface="Times New Roman"/>
              <a:sym typeface="Times New Roman"/>
            </a:endParaRPr>
          </a:p>
        </p:txBody>
      </p:sp>
      <p:pic>
        <p:nvPicPr>
          <p:cNvPr id="128" name="Google Shape;128;g2ba29ef1087_0_8"/>
          <p:cNvPicPr preferRelativeResize="0"/>
          <p:nvPr/>
        </p:nvPicPr>
        <p:blipFill>
          <a:blip r:embed="rId3">
            <a:alphaModFix/>
          </a:blip>
          <a:stretch>
            <a:fillRect/>
          </a:stretch>
        </p:blipFill>
        <p:spPr>
          <a:xfrm>
            <a:off x="98900" y="512500"/>
            <a:ext cx="8476674" cy="4001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ba4e4751ea_0_0"/>
          <p:cNvSpPr txBox="1"/>
          <p:nvPr>
            <p:ph type="title"/>
          </p:nvPr>
        </p:nvSpPr>
        <p:spPr>
          <a:xfrm>
            <a:off x="311700" y="317500"/>
            <a:ext cx="8520600" cy="4431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3111"/>
              <a:buNone/>
            </a:pPr>
            <a:r>
              <a:rPr b="1" lang="en" sz="1900">
                <a:latin typeface="Times New Roman"/>
                <a:ea typeface="Times New Roman"/>
                <a:cs typeface="Times New Roman"/>
                <a:sym typeface="Times New Roman"/>
              </a:rPr>
              <a:t>Interpretation based on the visualization (Feb-Dec -More than 500K)</a:t>
            </a:r>
            <a:endParaRPr b="1" sz="1900">
              <a:latin typeface="Times New Roman"/>
              <a:ea typeface="Times New Roman"/>
              <a:cs typeface="Times New Roman"/>
              <a:sym typeface="Times New Roman"/>
            </a:endParaRPr>
          </a:p>
          <a:p>
            <a:pPr indent="0" lvl="0" marL="0" rtl="0" algn="l">
              <a:lnSpc>
                <a:spcPct val="90000"/>
              </a:lnSpc>
              <a:spcBef>
                <a:spcPts val="0"/>
              </a:spcBef>
              <a:spcAft>
                <a:spcPts val="0"/>
              </a:spcAft>
              <a:buSzPts val="3111"/>
              <a:buNone/>
            </a:pPr>
            <a:r>
              <a:t/>
            </a:r>
            <a:endParaRPr b="1" sz="1900">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By Plotting each mobility metric with sample mean measurement every week from Feb Jun and  Jul-Dec we can observe that there is positive correlation between both.</a:t>
            </a:r>
            <a:endParaRPr sz="1466">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From first graph analysis Feb-Jun we can conclude that the pollution has </a:t>
            </a:r>
            <a:r>
              <a:rPr lang="en" sz="1466">
                <a:latin typeface="Times New Roman"/>
                <a:ea typeface="Times New Roman"/>
                <a:cs typeface="Times New Roman"/>
                <a:sym typeface="Times New Roman"/>
              </a:rPr>
              <a:t>decreased</a:t>
            </a:r>
            <a:r>
              <a:rPr lang="en" sz="1466">
                <a:latin typeface="Times New Roman"/>
                <a:ea typeface="Times New Roman"/>
                <a:cs typeface="Times New Roman"/>
                <a:sym typeface="Times New Roman"/>
              </a:rPr>
              <a:t> during lockdown, for every 10% reduction of people travelling for retail and recreation there almost 0.01 ppm reduction in pollution during first few weeks(2020-03-08 to 2020-04-19).</a:t>
            </a:r>
            <a:endParaRPr sz="1466">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After lockdown from Jul-Dec the trend doesn’t seem to be same.</a:t>
            </a:r>
            <a:endParaRPr sz="1466">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Font typeface="Times New Roman"/>
              <a:buNone/>
            </a:pPr>
            <a:r>
              <a:t/>
            </a:r>
            <a:endParaRPr b="1" sz="2100">
              <a:latin typeface="Times New Roman"/>
              <a:ea typeface="Times New Roman"/>
              <a:cs typeface="Times New Roman"/>
              <a:sym typeface="Times New Roman"/>
            </a:endParaRPr>
          </a:p>
        </p:txBody>
      </p:sp>
      <p:sp>
        <p:nvSpPr>
          <p:cNvPr id="134" name="Google Shape;134;g2ba4e4751ea_0_0"/>
          <p:cNvSpPr txBox="1"/>
          <p:nvPr>
            <p:ph idx="12" type="sldNum"/>
          </p:nvPr>
        </p:nvSpPr>
        <p:spPr>
          <a:xfrm>
            <a:off x="8206383" y="43199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ba29ef1087_0_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Transit Station</a:t>
            </a:r>
            <a:endParaRPr/>
          </a:p>
        </p:txBody>
      </p:sp>
      <p:sp>
        <p:nvSpPr>
          <p:cNvPr id="140" name="Google Shape;140;g2ba29ef1087_0_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a29ef1087_0_26"/>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146" name="Google Shape;146;g2ba29ef1087_0_26"/>
          <p:cNvSpPr txBox="1"/>
          <p:nvPr>
            <p:ph idx="12" type="sldNum"/>
          </p:nvPr>
        </p:nvSpPr>
        <p:spPr>
          <a:xfrm>
            <a:off x="8510825" y="4605100"/>
            <a:ext cx="271200" cy="300300"/>
          </a:xfrm>
          <a:prstGeom prst="rect">
            <a:avLst/>
          </a:prstGeom>
          <a:noFill/>
          <a:ln>
            <a:noFill/>
          </a:ln>
        </p:spPr>
        <p:txBody>
          <a:bodyPr anchorCtr="0" anchor="ctr" bIns="34275" lIns="68575" spcFirstLastPara="1" rIns="68575" wrap="square" tIns="34275">
            <a:normAutofit fontScale="925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147" name="Google Shape;147;g2ba29ef1087_0_26"/>
          <p:cNvSpPr txBox="1"/>
          <p:nvPr/>
        </p:nvSpPr>
        <p:spPr>
          <a:xfrm>
            <a:off x="-259025" y="152400"/>
            <a:ext cx="103794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lang="en" sz="1800">
                <a:solidFill>
                  <a:schemeClr val="dk1"/>
                </a:solidFill>
                <a:latin typeface="Times New Roman"/>
                <a:ea typeface="Times New Roman"/>
                <a:cs typeface="Times New Roman"/>
                <a:sym typeface="Times New Roman"/>
              </a:rPr>
              <a:t>    C</a:t>
            </a:r>
            <a:r>
              <a:rPr b="1" i="0" lang="en" sz="1800" u="none" cap="none" strike="noStrike">
                <a:solidFill>
                  <a:schemeClr val="dk1"/>
                </a:solidFill>
                <a:latin typeface="Times New Roman"/>
                <a:ea typeface="Times New Roman"/>
                <a:cs typeface="Times New Roman"/>
                <a:sym typeface="Times New Roman"/>
              </a:rPr>
              <a:t>omparing CO levels </a:t>
            </a:r>
            <a:r>
              <a:rPr b="1" lang="en" sz="1800">
                <a:solidFill>
                  <a:schemeClr val="dk1"/>
                </a:solidFill>
                <a:latin typeface="Times New Roman"/>
                <a:ea typeface="Times New Roman"/>
                <a:cs typeface="Times New Roman"/>
                <a:sym typeface="Times New Roman"/>
              </a:rPr>
              <a:t>and Transit Station mobility for </a:t>
            </a:r>
            <a:r>
              <a:rPr b="1" i="0" lang="en" sz="1800" u="none" cap="none" strike="noStrike">
                <a:solidFill>
                  <a:schemeClr val="dk1"/>
                </a:solidFill>
                <a:latin typeface="Times New Roman"/>
                <a:ea typeface="Times New Roman"/>
                <a:cs typeface="Times New Roman"/>
                <a:sym typeface="Times New Roman"/>
              </a:rPr>
              <a:t>populations over 500k(</a:t>
            </a:r>
            <a:r>
              <a:rPr b="1" lang="en" sz="1800">
                <a:solidFill>
                  <a:schemeClr val="dk1"/>
                </a:solidFill>
                <a:latin typeface="Times New Roman"/>
                <a:ea typeface="Times New Roman"/>
                <a:cs typeface="Times New Roman"/>
                <a:sym typeface="Times New Roman"/>
              </a:rPr>
              <a:t>Feb</a:t>
            </a:r>
            <a:r>
              <a:rPr b="1" i="0" lang="en" sz="1800" u="none" cap="none" strike="noStrike">
                <a:solidFill>
                  <a:schemeClr val="dk1"/>
                </a:solidFill>
                <a:latin typeface="Times New Roman"/>
                <a:ea typeface="Times New Roman"/>
                <a:cs typeface="Times New Roman"/>
                <a:sym typeface="Times New Roman"/>
              </a:rPr>
              <a:t>-Dec</a:t>
            </a:r>
            <a:r>
              <a:rPr b="1" lang="en" sz="1800">
                <a:solidFill>
                  <a:schemeClr val="dk1"/>
                </a:solidFill>
                <a:latin typeface="Times New Roman"/>
                <a:ea typeface="Times New Roman"/>
                <a:cs typeface="Times New Roman"/>
                <a:sym typeface="Times New Roman"/>
              </a:rPr>
              <a:t>,</a:t>
            </a:r>
            <a:r>
              <a:rPr b="1" i="0" lang="en" sz="1800" u="none" cap="none" strike="noStrike">
                <a:solidFill>
                  <a:schemeClr val="dk1"/>
                </a:solidFill>
                <a:latin typeface="Times New Roman"/>
                <a:ea typeface="Times New Roman"/>
                <a:cs typeface="Times New Roman"/>
                <a:sym typeface="Times New Roman"/>
              </a:rPr>
              <a:t>2020)</a:t>
            </a:r>
            <a:endParaRPr i="0" sz="1800" u="none" cap="none" strike="noStrike">
              <a:solidFill>
                <a:schemeClr val="dk1"/>
              </a:solidFill>
              <a:latin typeface="Times New Roman"/>
              <a:ea typeface="Times New Roman"/>
              <a:cs typeface="Times New Roman"/>
              <a:sym typeface="Times New Roman"/>
            </a:endParaRPr>
          </a:p>
        </p:txBody>
      </p:sp>
      <p:pic>
        <p:nvPicPr>
          <p:cNvPr id="148" name="Google Shape;148;g2ba29ef1087_0_26"/>
          <p:cNvPicPr preferRelativeResize="0"/>
          <p:nvPr/>
        </p:nvPicPr>
        <p:blipFill rotWithShape="1">
          <a:blip r:embed="rId3">
            <a:alphaModFix/>
          </a:blip>
          <a:srcRect b="0" l="0" r="0" t="0"/>
          <a:stretch/>
        </p:blipFill>
        <p:spPr>
          <a:xfrm>
            <a:off x="68212" y="501000"/>
            <a:ext cx="8804076" cy="4642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ba29ef1087_0_33"/>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154" name="Google Shape;154;g2ba29ef1087_0_33"/>
          <p:cNvSpPr txBox="1"/>
          <p:nvPr>
            <p:ph idx="12" type="sldNum"/>
          </p:nvPr>
        </p:nvSpPr>
        <p:spPr>
          <a:xfrm>
            <a:off x="8246425" y="4451503"/>
            <a:ext cx="2487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5" name="Google Shape;155;g2ba29ef1087_0_33"/>
          <p:cNvSpPr txBox="1"/>
          <p:nvPr/>
        </p:nvSpPr>
        <p:spPr>
          <a:xfrm>
            <a:off x="370025" y="152400"/>
            <a:ext cx="85755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Visualization comparing CO levels </a:t>
            </a:r>
            <a:r>
              <a:rPr b="1" lang="en">
                <a:solidFill>
                  <a:schemeClr val="dk1"/>
                </a:solidFill>
                <a:latin typeface="Times New Roman"/>
                <a:ea typeface="Times New Roman"/>
                <a:cs typeface="Times New Roman"/>
                <a:sym typeface="Times New Roman"/>
              </a:rPr>
              <a:t>and Retail mobility metric for </a:t>
            </a:r>
            <a:r>
              <a:rPr b="1" i="0" lang="en" sz="1400" u="none" cap="none" strike="noStrike">
                <a:solidFill>
                  <a:schemeClr val="dk1"/>
                </a:solidFill>
                <a:latin typeface="Times New Roman"/>
                <a:ea typeface="Times New Roman"/>
                <a:cs typeface="Times New Roman"/>
                <a:sym typeface="Times New Roman"/>
              </a:rPr>
              <a:t>populations over 500k (</a:t>
            </a:r>
            <a:r>
              <a:rPr b="1" lang="en">
                <a:solidFill>
                  <a:schemeClr val="dk1"/>
                </a:solidFill>
                <a:latin typeface="Times New Roman"/>
                <a:ea typeface="Times New Roman"/>
                <a:cs typeface="Times New Roman"/>
                <a:sym typeface="Times New Roman"/>
              </a:rPr>
              <a:t>July</a:t>
            </a:r>
            <a:r>
              <a:rPr b="1" i="0" lang="en" sz="1400" u="none" cap="none" strike="noStrike">
                <a:solidFill>
                  <a:schemeClr val="dk1"/>
                </a:solidFill>
                <a:latin typeface="Times New Roman"/>
                <a:ea typeface="Times New Roman"/>
                <a:cs typeface="Times New Roman"/>
                <a:sym typeface="Times New Roman"/>
              </a:rPr>
              <a:t>-December,2020)</a:t>
            </a:r>
            <a:endParaRPr b="0" i="0" sz="2100" u="none" cap="none" strike="noStrike">
              <a:solidFill>
                <a:schemeClr val="dk1"/>
              </a:solidFill>
              <a:latin typeface="Arial"/>
              <a:ea typeface="Arial"/>
              <a:cs typeface="Arial"/>
              <a:sym typeface="Arial"/>
            </a:endParaRPr>
          </a:p>
        </p:txBody>
      </p:sp>
      <p:pic>
        <p:nvPicPr>
          <p:cNvPr id="156" name="Google Shape;156;g2ba29ef1087_0_33"/>
          <p:cNvPicPr preferRelativeResize="0"/>
          <p:nvPr/>
        </p:nvPicPr>
        <p:blipFill>
          <a:blip r:embed="rId3">
            <a:alphaModFix/>
          </a:blip>
          <a:stretch>
            <a:fillRect/>
          </a:stretch>
        </p:blipFill>
        <p:spPr>
          <a:xfrm>
            <a:off x="261050" y="601300"/>
            <a:ext cx="8621899" cy="4542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ba29ef1087_0_40"/>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162" name="Google Shape;162;g2ba29ef1087_0_40"/>
          <p:cNvSpPr txBox="1"/>
          <p:nvPr>
            <p:ph idx="12" type="sldNum"/>
          </p:nvPr>
        </p:nvSpPr>
        <p:spPr>
          <a:xfrm>
            <a:off x="8501575" y="4605100"/>
            <a:ext cx="2802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3" name="Google Shape;163;g2ba29ef1087_0_40"/>
          <p:cNvSpPr txBox="1"/>
          <p:nvPr/>
        </p:nvSpPr>
        <p:spPr>
          <a:xfrm>
            <a:off x="-259025" y="152400"/>
            <a:ext cx="103794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lang="en" sz="1800">
                <a:solidFill>
                  <a:schemeClr val="dk1"/>
                </a:solidFill>
                <a:latin typeface="Times New Roman"/>
                <a:ea typeface="Times New Roman"/>
                <a:cs typeface="Times New Roman"/>
                <a:sym typeface="Times New Roman"/>
              </a:rPr>
              <a:t>    C</a:t>
            </a:r>
            <a:r>
              <a:rPr b="1" i="0" lang="en" sz="1800" u="none" cap="none" strike="noStrike">
                <a:solidFill>
                  <a:schemeClr val="dk1"/>
                </a:solidFill>
                <a:latin typeface="Times New Roman"/>
                <a:ea typeface="Times New Roman"/>
                <a:cs typeface="Times New Roman"/>
                <a:sym typeface="Times New Roman"/>
              </a:rPr>
              <a:t>omparing CO levels </a:t>
            </a:r>
            <a:r>
              <a:rPr b="1" lang="en" sz="1800">
                <a:solidFill>
                  <a:schemeClr val="dk1"/>
                </a:solidFill>
                <a:latin typeface="Times New Roman"/>
                <a:ea typeface="Times New Roman"/>
                <a:cs typeface="Times New Roman"/>
                <a:sym typeface="Times New Roman"/>
              </a:rPr>
              <a:t>and Transit Station mobility for </a:t>
            </a:r>
            <a:r>
              <a:rPr b="1" i="0" lang="en" sz="1800" u="none" cap="none" strike="noStrike">
                <a:solidFill>
                  <a:schemeClr val="dk1"/>
                </a:solidFill>
                <a:latin typeface="Times New Roman"/>
                <a:ea typeface="Times New Roman"/>
                <a:cs typeface="Times New Roman"/>
                <a:sym typeface="Times New Roman"/>
              </a:rPr>
              <a:t>populations over 500k (</a:t>
            </a:r>
            <a:r>
              <a:rPr b="1" lang="en" sz="1800">
                <a:solidFill>
                  <a:schemeClr val="dk1"/>
                </a:solidFill>
                <a:latin typeface="Times New Roman"/>
                <a:ea typeface="Times New Roman"/>
                <a:cs typeface="Times New Roman"/>
                <a:sym typeface="Times New Roman"/>
              </a:rPr>
              <a:t>Feb</a:t>
            </a:r>
            <a:r>
              <a:rPr b="1" i="0" lang="en" sz="1800" u="none" cap="none" strike="noStrike">
                <a:solidFill>
                  <a:schemeClr val="dk1"/>
                </a:solidFill>
                <a:latin typeface="Times New Roman"/>
                <a:ea typeface="Times New Roman"/>
                <a:cs typeface="Times New Roman"/>
                <a:sym typeface="Times New Roman"/>
              </a:rPr>
              <a:t>-Dec</a:t>
            </a:r>
            <a:r>
              <a:rPr b="1" lang="en" sz="1800">
                <a:solidFill>
                  <a:schemeClr val="dk1"/>
                </a:solidFill>
                <a:latin typeface="Times New Roman"/>
                <a:ea typeface="Times New Roman"/>
                <a:cs typeface="Times New Roman"/>
                <a:sym typeface="Times New Roman"/>
              </a:rPr>
              <a:t>,</a:t>
            </a:r>
            <a:r>
              <a:rPr b="1" i="0" lang="en" sz="1800" u="none" cap="none" strike="noStrike">
                <a:solidFill>
                  <a:schemeClr val="dk1"/>
                </a:solidFill>
                <a:latin typeface="Times New Roman"/>
                <a:ea typeface="Times New Roman"/>
                <a:cs typeface="Times New Roman"/>
                <a:sym typeface="Times New Roman"/>
              </a:rPr>
              <a:t>2020)</a:t>
            </a:r>
            <a:endParaRPr i="0" sz="1800" u="none" cap="none" strike="noStrike">
              <a:solidFill>
                <a:schemeClr val="dk1"/>
              </a:solidFill>
              <a:latin typeface="Times New Roman"/>
              <a:ea typeface="Times New Roman"/>
              <a:cs typeface="Times New Roman"/>
              <a:sym typeface="Times New Roman"/>
            </a:endParaRPr>
          </a:p>
        </p:txBody>
      </p:sp>
      <p:pic>
        <p:nvPicPr>
          <p:cNvPr id="164" name="Google Shape;164;g2ba29ef1087_0_40"/>
          <p:cNvPicPr preferRelativeResize="0"/>
          <p:nvPr/>
        </p:nvPicPr>
        <p:blipFill>
          <a:blip r:embed="rId3">
            <a:alphaModFix/>
          </a:blip>
          <a:stretch>
            <a:fillRect/>
          </a:stretch>
        </p:blipFill>
        <p:spPr>
          <a:xfrm>
            <a:off x="261050" y="721575"/>
            <a:ext cx="8279863" cy="37845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ba4e4751ea_0_5"/>
          <p:cNvSpPr txBox="1"/>
          <p:nvPr>
            <p:ph type="title"/>
          </p:nvPr>
        </p:nvSpPr>
        <p:spPr>
          <a:xfrm>
            <a:off x="311700" y="317500"/>
            <a:ext cx="8520600" cy="4431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3111"/>
              <a:buNone/>
            </a:pPr>
            <a:r>
              <a:rPr b="1" lang="en" sz="1900">
                <a:latin typeface="Times New Roman"/>
                <a:ea typeface="Times New Roman"/>
                <a:cs typeface="Times New Roman"/>
                <a:sym typeface="Times New Roman"/>
              </a:rPr>
              <a:t>Interpretation based on the visualization (Feb-Dec -More than 500K)</a:t>
            </a:r>
            <a:endParaRPr b="1" sz="1900">
              <a:latin typeface="Times New Roman"/>
              <a:ea typeface="Times New Roman"/>
              <a:cs typeface="Times New Roman"/>
              <a:sym typeface="Times New Roman"/>
            </a:endParaRPr>
          </a:p>
          <a:p>
            <a:pPr indent="0" lvl="0" marL="0" rtl="0" algn="l">
              <a:lnSpc>
                <a:spcPct val="90000"/>
              </a:lnSpc>
              <a:spcBef>
                <a:spcPts val="0"/>
              </a:spcBef>
              <a:spcAft>
                <a:spcPts val="0"/>
              </a:spcAft>
              <a:buSzPts val="3111"/>
              <a:buNone/>
            </a:pPr>
            <a:r>
              <a:t/>
            </a:r>
            <a:endParaRPr b="1" sz="1900">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By Plotting Transit Station mobility metric with sample mean measurement every week from Feb -Jun and  Jul-Dec we can observe that there is positive correlation between both.</a:t>
            </a:r>
            <a:endParaRPr sz="1466">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From first graph analysis Feb-Jun we can conclude that the pollution has decreased during lockdown, for every 20% reduction of people travelling for Transit stations there’s almost 0.015ppm reduction in pollution during first </a:t>
            </a:r>
            <a:r>
              <a:rPr lang="en" sz="1466">
                <a:latin typeface="Times New Roman"/>
                <a:ea typeface="Times New Roman"/>
                <a:cs typeface="Times New Roman"/>
                <a:sym typeface="Times New Roman"/>
              </a:rPr>
              <a:t>2 weeks</a:t>
            </a:r>
            <a:r>
              <a:rPr lang="en" sz="1466">
                <a:latin typeface="Times New Roman"/>
                <a:ea typeface="Times New Roman"/>
                <a:cs typeface="Times New Roman"/>
                <a:sym typeface="Times New Roman"/>
              </a:rPr>
              <a:t>(2020-03-08 to 2020-04-19).</a:t>
            </a:r>
            <a:endParaRPr sz="1466">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In the next 2 weeks the frequency reduced to for every 10% reduction of </a:t>
            </a:r>
            <a:r>
              <a:rPr lang="en" sz="1466">
                <a:latin typeface="Times New Roman"/>
                <a:ea typeface="Times New Roman"/>
                <a:cs typeface="Times New Roman"/>
                <a:sym typeface="Times New Roman"/>
              </a:rPr>
              <a:t>people</a:t>
            </a:r>
            <a:r>
              <a:rPr lang="en" sz="1466">
                <a:latin typeface="Times New Roman"/>
                <a:ea typeface="Times New Roman"/>
                <a:cs typeface="Times New Roman"/>
                <a:sym typeface="Times New Roman"/>
              </a:rPr>
              <a:t> traveling to transit stations there’s reduction of 0.01ppm pollution.</a:t>
            </a:r>
            <a:endParaRPr sz="1466">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After lockdown from Jul-Dec the trend doesn’t seem to be same.</a:t>
            </a:r>
            <a:endParaRPr sz="1466">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Font typeface="Times New Roman"/>
              <a:buNone/>
            </a:pPr>
            <a:r>
              <a:t/>
            </a:r>
            <a:endParaRPr b="1" sz="2100">
              <a:latin typeface="Times New Roman"/>
              <a:ea typeface="Times New Roman"/>
              <a:cs typeface="Times New Roman"/>
              <a:sym typeface="Times New Roman"/>
            </a:endParaRPr>
          </a:p>
        </p:txBody>
      </p:sp>
      <p:sp>
        <p:nvSpPr>
          <p:cNvPr id="170" name="Google Shape;170;g2ba4e4751ea_0_5"/>
          <p:cNvSpPr txBox="1"/>
          <p:nvPr>
            <p:ph idx="12" type="sldNum"/>
          </p:nvPr>
        </p:nvSpPr>
        <p:spPr>
          <a:xfrm>
            <a:off x="8206383" y="43199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ba29ef1087_0_5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Parks</a:t>
            </a:r>
            <a:endParaRPr/>
          </a:p>
        </p:txBody>
      </p:sp>
      <p:sp>
        <p:nvSpPr>
          <p:cNvPr id="176" name="Google Shape;176;g2ba29ef1087_0_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ba29ef1087_0_61"/>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182" name="Google Shape;182;g2ba29ef1087_0_61"/>
          <p:cNvSpPr txBox="1"/>
          <p:nvPr>
            <p:ph idx="12" type="sldNum"/>
          </p:nvPr>
        </p:nvSpPr>
        <p:spPr>
          <a:xfrm>
            <a:off x="8510825" y="4605100"/>
            <a:ext cx="2712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3" name="Google Shape;183;g2ba29ef1087_0_61"/>
          <p:cNvSpPr txBox="1"/>
          <p:nvPr/>
        </p:nvSpPr>
        <p:spPr>
          <a:xfrm>
            <a:off x="-259025" y="152400"/>
            <a:ext cx="103794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lang="en" sz="1800">
                <a:solidFill>
                  <a:schemeClr val="dk1"/>
                </a:solidFill>
                <a:latin typeface="Times New Roman"/>
                <a:ea typeface="Times New Roman"/>
                <a:cs typeface="Times New Roman"/>
                <a:sym typeface="Times New Roman"/>
              </a:rPr>
              <a:t>    C</a:t>
            </a:r>
            <a:r>
              <a:rPr b="1" i="0" lang="en" sz="1800" u="none" cap="none" strike="noStrike">
                <a:solidFill>
                  <a:schemeClr val="dk1"/>
                </a:solidFill>
                <a:latin typeface="Times New Roman"/>
                <a:ea typeface="Times New Roman"/>
                <a:cs typeface="Times New Roman"/>
                <a:sym typeface="Times New Roman"/>
              </a:rPr>
              <a:t>omparing CO levels </a:t>
            </a:r>
            <a:r>
              <a:rPr b="1" lang="en" sz="1800">
                <a:solidFill>
                  <a:schemeClr val="dk1"/>
                </a:solidFill>
                <a:latin typeface="Times New Roman"/>
                <a:ea typeface="Times New Roman"/>
                <a:cs typeface="Times New Roman"/>
                <a:sym typeface="Times New Roman"/>
              </a:rPr>
              <a:t>and Parks mobility for </a:t>
            </a:r>
            <a:r>
              <a:rPr b="1" i="0" lang="en" sz="1800" u="none" cap="none" strike="noStrike">
                <a:solidFill>
                  <a:schemeClr val="dk1"/>
                </a:solidFill>
                <a:latin typeface="Times New Roman"/>
                <a:ea typeface="Times New Roman"/>
                <a:cs typeface="Times New Roman"/>
                <a:sym typeface="Times New Roman"/>
              </a:rPr>
              <a:t>populations over 500k(</a:t>
            </a:r>
            <a:r>
              <a:rPr b="1" lang="en" sz="1800">
                <a:solidFill>
                  <a:schemeClr val="dk1"/>
                </a:solidFill>
                <a:latin typeface="Times New Roman"/>
                <a:ea typeface="Times New Roman"/>
                <a:cs typeface="Times New Roman"/>
                <a:sym typeface="Times New Roman"/>
              </a:rPr>
              <a:t>Feb</a:t>
            </a:r>
            <a:r>
              <a:rPr b="1" i="0" lang="en" sz="1800" u="none" cap="none" strike="noStrike">
                <a:solidFill>
                  <a:schemeClr val="dk1"/>
                </a:solidFill>
                <a:latin typeface="Times New Roman"/>
                <a:ea typeface="Times New Roman"/>
                <a:cs typeface="Times New Roman"/>
                <a:sym typeface="Times New Roman"/>
              </a:rPr>
              <a:t>-Dec</a:t>
            </a:r>
            <a:r>
              <a:rPr b="1" lang="en" sz="1800">
                <a:solidFill>
                  <a:schemeClr val="dk1"/>
                </a:solidFill>
                <a:latin typeface="Times New Roman"/>
                <a:ea typeface="Times New Roman"/>
                <a:cs typeface="Times New Roman"/>
                <a:sym typeface="Times New Roman"/>
              </a:rPr>
              <a:t>,</a:t>
            </a:r>
            <a:r>
              <a:rPr b="1" i="0" lang="en" sz="1800" u="none" cap="none" strike="noStrike">
                <a:solidFill>
                  <a:schemeClr val="dk1"/>
                </a:solidFill>
                <a:latin typeface="Times New Roman"/>
                <a:ea typeface="Times New Roman"/>
                <a:cs typeface="Times New Roman"/>
                <a:sym typeface="Times New Roman"/>
              </a:rPr>
              <a:t>2020)</a:t>
            </a:r>
            <a:endParaRPr i="0" sz="1800" u="none" cap="none" strike="noStrike">
              <a:solidFill>
                <a:schemeClr val="dk1"/>
              </a:solidFill>
              <a:latin typeface="Times New Roman"/>
              <a:ea typeface="Times New Roman"/>
              <a:cs typeface="Times New Roman"/>
              <a:sym typeface="Times New Roman"/>
            </a:endParaRPr>
          </a:p>
        </p:txBody>
      </p:sp>
      <p:pic>
        <p:nvPicPr>
          <p:cNvPr id="184" name="Google Shape;184;g2ba29ef1087_0_61"/>
          <p:cNvPicPr preferRelativeResize="0"/>
          <p:nvPr/>
        </p:nvPicPr>
        <p:blipFill>
          <a:blip r:embed="rId3">
            <a:alphaModFix/>
          </a:blip>
          <a:stretch>
            <a:fillRect/>
          </a:stretch>
        </p:blipFill>
        <p:spPr>
          <a:xfrm>
            <a:off x="261050" y="586500"/>
            <a:ext cx="8621899" cy="4408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246925" y="180200"/>
            <a:ext cx="8316900" cy="3936300"/>
          </a:xfrm>
          <a:prstGeom prst="rect">
            <a:avLst/>
          </a:prstGeom>
          <a:noFill/>
          <a:ln>
            <a:noFill/>
          </a:ln>
        </p:spPr>
        <p:txBody>
          <a:bodyPr anchorCtr="0" anchor="ctr" bIns="34275" lIns="68575" spcFirstLastPara="1" rIns="68575" wrap="square" tIns="34275">
            <a:normAutofit/>
          </a:bodyPr>
          <a:lstStyle/>
          <a:p>
            <a:pPr indent="0" lvl="0" marL="0" rtl="0" algn="l">
              <a:lnSpc>
                <a:spcPct val="150000"/>
              </a:lnSpc>
              <a:spcBef>
                <a:spcPts val="0"/>
              </a:spcBef>
              <a:spcAft>
                <a:spcPts val="0"/>
              </a:spcAft>
              <a:buSzPts val="3111"/>
              <a:buNone/>
            </a:pPr>
            <a:r>
              <a:rPr b="1" lang="en" sz="2122">
                <a:latin typeface="Times New Roman"/>
                <a:ea typeface="Times New Roman"/>
                <a:cs typeface="Times New Roman"/>
                <a:sym typeface="Times New Roman"/>
              </a:rPr>
              <a:t>Objective:</a:t>
            </a:r>
            <a:endParaRPr b="1" sz="2122">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50">
                <a:latin typeface="Times New Roman"/>
                <a:ea typeface="Times New Roman"/>
                <a:cs typeface="Times New Roman"/>
                <a:sym typeface="Times New Roman"/>
              </a:rPr>
              <a:t>Population and Mobility</a:t>
            </a:r>
            <a:r>
              <a:rPr lang="en" sz="1450">
                <a:latin typeface="Times New Roman"/>
                <a:ea typeface="Times New Roman"/>
                <a:cs typeface="Times New Roman"/>
                <a:sym typeface="Times New Roman"/>
              </a:rPr>
              <a:t> influencing the susceptibility of multiple air pollutants during the initial lockdown due to Covid-19(Mar 2020-June 2020).</a:t>
            </a:r>
            <a:endParaRPr sz="1450">
              <a:latin typeface="Times New Roman"/>
              <a:ea typeface="Times New Roman"/>
              <a:cs typeface="Times New Roman"/>
              <a:sym typeface="Times New Roman"/>
            </a:endParaRPr>
          </a:p>
          <a:p>
            <a:pPr indent="-320737" lvl="0" marL="457200" rtl="0" algn="l">
              <a:lnSpc>
                <a:spcPct val="150000"/>
              </a:lnSpc>
              <a:spcBef>
                <a:spcPts val="0"/>
              </a:spcBef>
              <a:spcAft>
                <a:spcPts val="0"/>
              </a:spcAft>
              <a:buSzPts val="1450"/>
              <a:buFont typeface="Times New Roman"/>
              <a:buChar char="●"/>
            </a:pPr>
            <a:r>
              <a:rPr lang="en" sz="1450">
                <a:latin typeface="Times New Roman"/>
                <a:ea typeface="Times New Roman"/>
                <a:cs typeface="Times New Roman"/>
                <a:sym typeface="Times New Roman"/>
              </a:rPr>
              <a:t>Geographic Scope:26 states of USA(for now)</a:t>
            </a:r>
            <a:endParaRPr sz="145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2221">
                <a:latin typeface="Times New Roman"/>
                <a:ea typeface="Times New Roman"/>
                <a:cs typeface="Times New Roman"/>
                <a:sym typeface="Times New Roman"/>
              </a:rPr>
              <a:t>Time Period:</a:t>
            </a:r>
            <a:endParaRPr b="1" sz="2221">
              <a:latin typeface="Times New Roman"/>
              <a:ea typeface="Times New Roman"/>
              <a:cs typeface="Times New Roman"/>
              <a:sym typeface="Times New Roman"/>
            </a:endParaRPr>
          </a:p>
          <a:p>
            <a:pPr indent="-320738" lvl="0" marL="457200" rtl="0" algn="l">
              <a:lnSpc>
                <a:spcPct val="150000"/>
              </a:lnSpc>
              <a:spcBef>
                <a:spcPts val="0"/>
              </a:spcBef>
              <a:spcAft>
                <a:spcPts val="0"/>
              </a:spcAft>
              <a:buSzPts val="1450"/>
              <a:buFont typeface="Times New Roman"/>
              <a:buChar char="●"/>
            </a:pPr>
            <a:r>
              <a:rPr lang="en" sz="1450">
                <a:latin typeface="Times New Roman"/>
                <a:ea typeface="Times New Roman"/>
                <a:cs typeface="Times New Roman"/>
                <a:sym typeface="Times New Roman"/>
              </a:rPr>
              <a:t>Daily data from Feb to Dec of 2020(during and after lockdown comparison)</a:t>
            </a:r>
            <a:endParaRPr sz="1450">
              <a:latin typeface="Times New Roman"/>
              <a:ea typeface="Times New Roman"/>
              <a:cs typeface="Times New Roman"/>
              <a:sym typeface="Times New Roman"/>
            </a:endParaRPr>
          </a:p>
          <a:p>
            <a:pPr indent="-320738" lvl="0" marL="457200" rtl="0" algn="l">
              <a:lnSpc>
                <a:spcPct val="150000"/>
              </a:lnSpc>
              <a:spcBef>
                <a:spcPts val="0"/>
              </a:spcBef>
              <a:spcAft>
                <a:spcPts val="0"/>
              </a:spcAft>
              <a:buSzPts val="1450"/>
              <a:buFont typeface="Times New Roman"/>
              <a:buChar char="●"/>
            </a:pPr>
            <a:r>
              <a:rPr lang="en" sz="1450">
                <a:solidFill>
                  <a:srgbClr val="222222"/>
                </a:solidFill>
                <a:latin typeface="Times New Roman"/>
                <a:ea typeface="Times New Roman"/>
                <a:cs typeface="Times New Roman"/>
                <a:sym typeface="Times New Roman"/>
              </a:rPr>
              <a:t>The start and end dates of lockdown measures varied depending on the specific state or locality.</a:t>
            </a:r>
            <a:endParaRPr sz="1450">
              <a:solidFill>
                <a:srgbClr val="222222"/>
              </a:solidFill>
              <a:latin typeface="Times New Roman"/>
              <a:ea typeface="Times New Roman"/>
              <a:cs typeface="Times New Roman"/>
              <a:sym typeface="Times New Roman"/>
            </a:endParaRPr>
          </a:p>
          <a:p>
            <a:pPr indent="-320738" lvl="1" marL="914400" rtl="0" algn="l">
              <a:lnSpc>
                <a:spcPct val="150000"/>
              </a:lnSpc>
              <a:spcBef>
                <a:spcPts val="0"/>
              </a:spcBef>
              <a:spcAft>
                <a:spcPts val="0"/>
              </a:spcAft>
              <a:buClr>
                <a:srgbClr val="222222"/>
              </a:buClr>
              <a:buSzPts val="1450"/>
              <a:buFont typeface="Times New Roman"/>
              <a:buChar char="○"/>
            </a:pPr>
            <a:r>
              <a:rPr lang="en" sz="1450">
                <a:solidFill>
                  <a:srgbClr val="222222"/>
                </a:solidFill>
                <a:latin typeface="Times New Roman"/>
                <a:ea typeface="Times New Roman"/>
                <a:cs typeface="Times New Roman"/>
                <a:sym typeface="Times New Roman"/>
              </a:rPr>
              <a:t>  Lockdown period: March-June,2020</a:t>
            </a:r>
            <a:endParaRPr sz="1450">
              <a:solidFill>
                <a:srgbClr val="222222"/>
              </a:solidFill>
              <a:latin typeface="Times New Roman"/>
              <a:ea typeface="Times New Roman"/>
              <a:cs typeface="Times New Roman"/>
              <a:sym typeface="Times New Roman"/>
            </a:endParaRPr>
          </a:p>
          <a:p>
            <a:pPr indent="-320738" lvl="1" marL="914400" rtl="0" algn="l">
              <a:lnSpc>
                <a:spcPct val="150000"/>
              </a:lnSpc>
              <a:spcBef>
                <a:spcPts val="0"/>
              </a:spcBef>
              <a:spcAft>
                <a:spcPts val="0"/>
              </a:spcAft>
              <a:buClr>
                <a:srgbClr val="222222"/>
              </a:buClr>
              <a:buSzPts val="1450"/>
              <a:buFont typeface="Times New Roman"/>
              <a:buChar char="○"/>
            </a:pPr>
            <a:r>
              <a:rPr lang="en" sz="1450">
                <a:solidFill>
                  <a:srgbClr val="222222"/>
                </a:solidFill>
                <a:latin typeface="Times New Roman"/>
                <a:ea typeface="Times New Roman"/>
                <a:cs typeface="Times New Roman"/>
                <a:sym typeface="Times New Roman"/>
              </a:rPr>
              <a:t> After lockdown period:July-Dec,2020 </a:t>
            </a:r>
            <a:endParaRPr sz="1450">
              <a:latin typeface="Times New Roman"/>
              <a:ea typeface="Times New Roman"/>
              <a:cs typeface="Times New Roman"/>
              <a:sym typeface="Times New Roman"/>
            </a:endParaRPr>
          </a:p>
        </p:txBody>
      </p:sp>
      <p:sp>
        <p:nvSpPr>
          <p:cNvPr id="63" name="Google Shape;63;p2"/>
          <p:cNvSpPr txBox="1"/>
          <p:nvPr/>
        </p:nvSpPr>
        <p:spPr>
          <a:xfrm>
            <a:off x="246932" y="2689958"/>
            <a:ext cx="8131500" cy="6834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F9F9F9"/>
                </a:solidFill>
                <a:highlight>
                  <a:srgbClr val="171717"/>
                </a:highlight>
                <a:latin typeface="Roboto"/>
                <a:ea typeface="Roboto"/>
                <a:cs typeface="Roboto"/>
                <a:sym typeface="Roboto"/>
              </a:rPr>
              <a:t> </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2100"/>
              <a:buFont typeface="Arial"/>
              <a:buNone/>
            </a:pPr>
            <a:r>
              <a:t/>
            </a:r>
            <a:endParaRPr b="1" i="0" sz="2100" u="none" cap="none" strike="noStrike">
              <a:solidFill>
                <a:schemeClr val="dk1"/>
              </a:solidFill>
              <a:latin typeface="Times New Roman"/>
              <a:ea typeface="Times New Roman"/>
              <a:cs typeface="Times New Roman"/>
              <a:sym typeface="Times New Roman"/>
            </a:endParaRPr>
          </a:p>
        </p:txBody>
      </p:sp>
      <p:sp>
        <p:nvSpPr>
          <p:cNvPr id="64" name="Google Shape;64;p2"/>
          <p:cNvSpPr txBox="1"/>
          <p:nvPr>
            <p:ph idx="12" type="sldNum"/>
          </p:nvPr>
        </p:nvSpPr>
        <p:spPr>
          <a:xfrm rot="-2506">
            <a:off x="7414310" y="4032604"/>
            <a:ext cx="411600" cy="2955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ba29ef1087_0_68"/>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190" name="Google Shape;190;g2ba29ef1087_0_68"/>
          <p:cNvSpPr txBox="1"/>
          <p:nvPr>
            <p:ph idx="12" type="sldNum"/>
          </p:nvPr>
        </p:nvSpPr>
        <p:spPr>
          <a:xfrm>
            <a:off x="8187050" y="4451500"/>
            <a:ext cx="3081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1" name="Google Shape;191;g2ba29ef1087_0_68"/>
          <p:cNvSpPr txBox="1"/>
          <p:nvPr/>
        </p:nvSpPr>
        <p:spPr>
          <a:xfrm>
            <a:off x="370025" y="152400"/>
            <a:ext cx="85755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Visualization comparing CO levels </a:t>
            </a:r>
            <a:r>
              <a:rPr b="1" lang="en">
                <a:solidFill>
                  <a:schemeClr val="dk1"/>
                </a:solidFill>
                <a:latin typeface="Times New Roman"/>
                <a:ea typeface="Times New Roman"/>
                <a:cs typeface="Times New Roman"/>
                <a:sym typeface="Times New Roman"/>
              </a:rPr>
              <a:t>and Parks mobility metric for </a:t>
            </a:r>
            <a:r>
              <a:rPr b="1" i="0" lang="en" sz="1400" u="none" cap="none" strike="noStrike">
                <a:solidFill>
                  <a:schemeClr val="dk1"/>
                </a:solidFill>
                <a:latin typeface="Times New Roman"/>
                <a:ea typeface="Times New Roman"/>
                <a:cs typeface="Times New Roman"/>
                <a:sym typeface="Times New Roman"/>
              </a:rPr>
              <a:t>populations over 500k (</a:t>
            </a:r>
            <a:r>
              <a:rPr b="1" lang="en">
                <a:solidFill>
                  <a:schemeClr val="dk1"/>
                </a:solidFill>
                <a:latin typeface="Times New Roman"/>
                <a:ea typeface="Times New Roman"/>
                <a:cs typeface="Times New Roman"/>
                <a:sym typeface="Times New Roman"/>
              </a:rPr>
              <a:t>July</a:t>
            </a:r>
            <a:r>
              <a:rPr b="1" i="0" lang="en" sz="1400" u="none" cap="none" strike="noStrike">
                <a:solidFill>
                  <a:schemeClr val="dk1"/>
                </a:solidFill>
                <a:latin typeface="Times New Roman"/>
                <a:ea typeface="Times New Roman"/>
                <a:cs typeface="Times New Roman"/>
                <a:sym typeface="Times New Roman"/>
              </a:rPr>
              <a:t>-December,2020)</a:t>
            </a:r>
            <a:endParaRPr b="0" i="0" sz="2100" u="none" cap="none" strike="noStrike">
              <a:solidFill>
                <a:schemeClr val="dk1"/>
              </a:solidFill>
              <a:latin typeface="Arial"/>
              <a:ea typeface="Arial"/>
              <a:cs typeface="Arial"/>
              <a:sym typeface="Arial"/>
            </a:endParaRPr>
          </a:p>
        </p:txBody>
      </p:sp>
      <p:pic>
        <p:nvPicPr>
          <p:cNvPr id="192" name="Google Shape;192;g2ba29ef1087_0_68"/>
          <p:cNvPicPr preferRelativeResize="0"/>
          <p:nvPr/>
        </p:nvPicPr>
        <p:blipFill>
          <a:blip r:embed="rId3">
            <a:alphaModFix/>
          </a:blip>
          <a:stretch>
            <a:fillRect/>
          </a:stretch>
        </p:blipFill>
        <p:spPr>
          <a:xfrm>
            <a:off x="152400" y="531000"/>
            <a:ext cx="8034651" cy="4460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ba29ef1087_0_75"/>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198" name="Google Shape;198;g2ba29ef1087_0_75"/>
          <p:cNvSpPr txBox="1"/>
          <p:nvPr>
            <p:ph idx="12" type="sldNum"/>
          </p:nvPr>
        </p:nvSpPr>
        <p:spPr>
          <a:xfrm>
            <a:off x="8501575" y="4605100"/>
            <a:ext cx="2802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9" name="Google Shape;199;g2ba29ef1087_0_75"/>
          <p:cNvSpPr txBox="1"/>
          <p:nvPr/>
        </p:nvSpPr>
        <p:spPr>
          <a:xfrm>
            <a:off x="-259025" y="152400"/>
            <a:ext cx="103794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lang="en" sz="1800">
                <a:solidFill>
                  <a:schemeClr val="dk1"/>
                </a:solidFill>
                <a:latin typeface="Times New Roman"/>
                <a:ea typeface="Times New Roman"/>
                <a:cs typeface="Times New Roman"/>
                <a:sym typeface="Times New Roman"/>
              </a:rPr>
              <a:t>    C</a:t>
            </a:r>
            <a:r>
              <a:rPr b="1" i="0" lang="en" sz="1800" u="none" cap="none" strike="noStrike">
                <a:solidFill>
                  <a:schemeClr val="dk1"/>
                </a:solidFill>
                <a:latin typeface="Times New Roman"/>
                <a:ea typeface="Times New Roman"/>
                <a:cs typeface="Times New Roman"/>
                <a:sym typeface="Times New Roman"/>
              </a:rPr>
              <a:t>omparing CO levels </a:t>
            </a:r>
            <a:r>
              <a:rPr b="1" lang="en" sz="1800">
                <a:solidFill>
                  <a:schemeClr val="dk1"/>
                </a:solidFill>
                <a:latin typeface="Times New Roman"/>
                <a:ea typeface="Times New Roman"/>
                <a:cs typeface="Times New Roman"/>
                <a:sym typeface="Times New Roman"/>
              </a:rPr>
              <a:t>and Parks mobility for </a:t>
            </a:r>
            <a:r>
              <a:rPr b="1" i="0" lang="en" sz="1800" u="none" cap="none" strike="noStrike">
                <a:solidFill>
                  <a:schemeClr val="dk1"/>
                </a:solidFill>
                <a:latin typeface="Times New Roman"/>
                <a:ea typeface="Times New Roman"/>
                <a:cs typeface="Times New Roman"/>
                <a:sym typeface="Times New Roman"/>
              </a:rPr>
              <a:t>populations over 500k (</a:t>
            </a:r>
            <a:r>
              <a:rPr b="1" lang="en" sz="1800">
                <a:solidFill>
                  <a:schemeClr val="dk1"/>
                </a:solidFill>
                <a:latin typeface="Times New Roman"/>
                <a:ea typeface="Times New Roman"/>
                <a:cs typeface="Times New Roman"/>
                <a:sym typeface="Times New Roman"/>
              </a:rPr>
              <a:t>Feb</a:t>
            </a:r>
            <a:r>
              <a:rPr b="1" i="0" lang="en" sz="1800" u="none" cap="none" strike="noStrike">
                <a:solidFill>
                  <a:schemeClr val="dk1"/>
                </a:solidFill>
                <a:latin typeface="Times New Roman"/>
                <a:ea typeface="Times New Roman"/>
                <a:cs typeface="Times New Roman"/>
                <a:sym typeface="Times New Roman"/>
              </a:rPr>
              <a:t>-Dec</a:t>
            </a:r>
            <a:r>
              <a:rPr b="1" lang="en" sz="1800">
                <a:solidFill>
                  <a:schemeClr val="dk1"/>
                </a:solidFill>
                <a:latin typeface="Times New Roman"/>
                <a:ea typeface="Times New Roman"/>
                <a:cs typeface="Times New Roman"/>
                <a:sym typeface="Times New Roman"/>
              </a:rPr>
              <a:t>,</a:t>
            </a:r>
            <a:r>
              <a:rPr b="1" i="0" lang="en" sz="1800" u="none" cap="none" strike="noStrike">
                <a:solidFill>
                  <a:schemeClr val="dk1"/>
                </a:solidFill>
                <a:latin typeface="Times New Roman"/>
                <a:ea typeface="Times New Roman"/>
                <a:cs typeface="Times New Roman"/>
                <a:sym typeface="Times New Roman"/>
              </a:rPr>
              <a:t>2020)</a:t>
            </a:r>
            <a:endParaRPr i="0" sz="1800" u="none" cap="none" strike="noStrike">
              <a:solidFill>
                <a:schemeClr val="dk1"/>
              </a:solidFill>
              <a:latin typeface="Times New Roman"/>
              <a:ea typeface="Times New Roman"/>
              <a:cs typeface="Times New Roman"/>
              <a:sym typeface="Times New Roman"/>
            </a:endParaRPr>
          </a:p>
        </p:txBody>
      </p:sp>
      <p:pic>
        <p:nvPicPr>
          <p:cNvPr id="200" name="Google Shape;200;g2ba29ef1087_0_75"/>
          <p:cNvPicPr preferRelativeResize="0"/>
          <p:nvPr/>
        </p:nvPicPr>
        <p:blipFill>
          <a:blip r:embed="rId3">
            <a:alphaModFix/>
          </a:blip>
          <a:stretch>
            <a:fillRect/>
          </a:stretch>
        </p:blipFill>
        <p:spPr>
          <a:xfrm>
            <a:off x="222025" y="629050"/>
            <a:ext cx="8279549" cy="4276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ba5514d937_0_0"/>
          <p:cNvSpPr txBox="1"/>
          <p:nvPr>
            <p:ph type="title"/>
          </p:nvPr>
        </p:nvSpPr>
        <p:spPr>
          <a:xfrm>
            <a:off x="311700" y="317500"/>
            <a:ext cx="8520600" cy="4431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3111"/>
              <a:buNone/>
            </a:pPr>
            <a:r>
              <a:rPr b="1" lang="en" sz="1900">
                <a:latin typeface="Times New Roman"/>
                <a:ea typeface="Times New Roman"/>
                <a:cs typeface="Times New Roman"/>
                <a:sym typeface="Times New Roman"/>
              </a:rPr>
              <a:t>Interpretation based on the visualization (Feb-Dec More than 500K)</a:t>
            </a:r>
            <a:endParaRPr b="1" sz="1900">
              <a:latin typeface="Times New Roman"/>
              <a:ea typeface="Times New Roman"/>
              <a:cs typeface="Times New Roman"/>
              <a:sym typeface="Times New Roman"/>
            </a:endParaRPr>
          </a:p>
          <a:p>
            <a:pPr indent="0" lvl="0" marL="0" rtl="0" algn="l">
              <a:lnSpc>
                <a:spcPct val="90000"/>
              </a:lnSpc>
              <a:spcBef>
                <a:spcPts val="0"/>
              </a:spcBef>
              <a:spcAft>
                <a:spcPts val="0"/>
              </a:spcAft>
              <a:buSzPts val="3111"/>
              <a:buNone/>
            </a:pPr>
            <a:r>
              <a:t/>
            </a:r>
            <a:endParaRPr b="1" sz="1900">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By Plotting Parks mobility metric with sample mean measurement every week from </a:t>
            </a:r>
            <a:endParaRPr sz="1466">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466">
                <a:latin typeface="Times New Roman"/>
                <a:ea typeface="Times New Roman"/>
                <a:cs typeface="Times New Roman"/>
                <a:sym typeface="Times New Roman"/>
              </a:rPr>
              <a:t>          Feb -Jun and  Jul-Dec we can observe that there is positive correlation between both.</a:t>
            </a:r>
            <a:endParaRPr sz="1466">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From first graph analysis Feb-Jun we can conclude that the pollution has decreased during lockdown, for every 10% reduction of people travelling for Parks there’s almost 0.015ppm reduction in pollution during first 2 weeks(2020-03-08 to 2020-04-19).</a:t>
            </a:r>
            <a:endParaRPr sz="1466">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In the next 2 weeks the frequency reduced to for every 10% reduction of people traveling to transit stations there’s reduction of 0.01ppm pollution.</a:t>
            </a:r>
            <a:endParaRPr sz="1466">
              <a:latin typeface="Times New Roman"/>
              <a:ea typeface="Times New Roman"/>
              <a:cs typeface="Times New Roman"/>
              <a:sym typeface="Times New Roman"/>
            </a:endParaRPr>
          </a:p>
          <a:p>
            <a:pPr indent="-321754" lvl="0" marL="457200" rtl="0" algn="l">
              <a:lnSpc>
                <a:spcPct val="150000"/>
              </a:lnSpc>
              <a:spcBef>
                <a:spcPts val="0"/>
              </a:spcBef>
              <a:spcAft>
                <a:spcPts val="0"/>
              </a:spcAft>
              <a:buSzPts val="1466"/>
              <a:buFont typeface="Times New Roman"/>
              <a:buChar char="●"/>
            </a:pPr>
            <a:r>
              <a:rPr lang="en" sz="1466">
                <a:latin typeface="Times New Roman"/>
                <a:ea typeface="Times New Roman"/>
                <a:cs typeface="Times New Roman"/>
                <a:sym typeface="Times New Roman"/>
              </a:rPr>
              <a:t>After lockdown from Jul-Dec the trend doesn’t seem to be same and </a:t>
            </a:r>
            <a:r>
              <a:rPr lang="en" sz="1466">
                <a:latin typeface="Times New Roman"/>
                <a:ea typeface="Times New Roman"/>
                <a:cs typeface="Times New Roman"/>
                <a:sym typeface="Times New Roman"/>
              </a:rPr>
              <a:t>looks</a:t>
            </a:r>
            <a:r>
              <a:rPr lang="en" sz="1466">
                <a:latin typeface="Times New Roman"/>
                <a:ea typeface="Times New Roman"/>
                <a:cs typeface="Times New Roman"/>
                <a:sym typeface="Times New Roman"/>
              </a:rPr>
              <a:t> like it has positive correlation in the last 2 weeks of lockdown.</a:t>
            </a:r>
            <a:endParaRPr sz="1466">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Font typeface="Times New Roman"/>
              <a:buNone/>
            </a:pPr>
            <a:r>
              <a:t/>
            </a:r>
            <a:endParaRPr b="1" sz="2100">
              <a:latin typeface="Times New Roman"/>
              <a:ea typeface="Times New Roman"/>
              <a:cs typeface="Times New Roman"/>
              <a:sym typeface="Times New Roman"/>
            </a:endParaRPr>
          </a:p>
        </p:txBody>
      </p:sp>
      <p:sp>
        <p:nvSpPr>
          <p:cNvPr id="206" name="Google Shape;206;g2ba5514d937_0_0"/>
          <p:cNvSpPr txBox="1"/>
          <p:nvPr>
            <p:ph idx="12" type="sldNum"/>
          </p:nvPr>
        </p:nvSpPr>
        <p:spPr>
          <a:xfrm>
            <a:off x="8206383" y="43199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311700" y="102975"/>
            <a:ext cx="8520600" cy="46845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2800"/>
              <a:buNone/>
            </a:pPr>
            <a:r>
              <a:t/>
            </a:r>
            <a:endParaRPr b="1" sz="1900">
              <a:solidFill>
                <a:srgbClr val="222222"/>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2800"/>
              <a:buNone/>
            </a:pPr>
            <a:r>
              <a:rPr b="1" lang="en" sz="1900">
                <a:solidFill>
                  <a:srgbClr val="222222"/>
                </a:solidFill>
                <a:latin typeface="Times New Roman"/>
                <a:ea typeface="Times New Roman"/>
                <a:cs typeface="Times New Roman"/>
                <a:sym typeface="Times New Roman"/>
              </a:rPr>
              <a:t>Summary:</a:t>
            </a:r>
            <a:endParaRPr b="1" sz="1900">
              <a:solidFill>
                <a:srgbClr val="222222"/>
              </a:solidFill>
              <a:latin typeface="Times New Roman"/>
              <a:ea typeface="Times New Roman"/>
              <a:cs typeface="Times New Roman"/>
              <a:sym typeface="Times New Roman"/>
            </a:endParaRPr>
          </a:p>
          <a:p>
            <a:pPr indent="-317500" lvl="0" marL="457200" rtl="0" algn="l">
              <a:lnSpc>
                <a:spcPct val="150000"/>
              </a:lnSpc>
              <a:spcBef>
                <a:spcPts val="1500"/>
              </a:spcBef>
              <a:spcAft>
                <a:spcPts val="0"/>
              </a:spcAft>
              <a:buClr>
                <a:srgbClr val="171717"/>
              </a:buClr>
              <a:buSzPts val="1400"/>
              <a:buFont typeface="Times New Roman"/>
              <a:buChar char="●"/>
            </a:pPr>
            <a:r>
              <a:rPr lang="en" sz="1400">
                <a:solidFill>
                  <a:srgbClr val="171717"/>
                </a:solidFill>
                <a:latin typeface="Times New Roman"/>
                <a:ea typeface="Times New Roman"/>
                <a:cs typeface="Times New Roman"/>
                <a:sym typeface="Times New Roman"/>
              </a:rPr>
              <a:t>The trends of pollution reduction is almost same for merices like Retail and Recreation, Transit Stations and </a:t>
            </a:r>
            <a:r>
              <a:rPr lang="en" sz="1400">
                <a:solidFill>
                  <a:srgbClr val="171717"/>
                </a:solidFill>
                <a:latin typeface="Times New Roman"/>
                <a:ea typeface="Times New Roman"/>
                <a:cs typeface="Times New Roman"/>
                <a:sym typeface="Times New Roman"/>
              </a:rPr>
              <a:t>workplaces</a:t>
            </a:r>
            <a:r>
              <a:rPr lang="en" sz="1400">
                <a:solidFill>
                  <a:srgbClr val="171717"/>
                </a:solidFill>
                <a:latin typeface="Times New Roman"/>
                <a:ea typeface="Times New Roman"/>
                <a:cs typeface="Times New Roman"/>
                <a:sym typeface="Times New Roman"/>
              </a:rPr>
              <a:t>.</a:t>
            </a:r>
            <a:endParaRPr sz="1400">
              <a:solidFill>
                <a:srgbClr val="171717"/>
              </a:solidFill>
              <a:latin typeface="Times New Roman"/>
              <a:ea typeface="Times New Roman"/>
              <a:cs typeface="Times New Roman"/>
              <a:sym typeface="Times New Roman"/>
            </a:endParaRPr>
          </a:p>
          <a:p>
            <a:pPr indent="-317500" lvl="0" marL="457200" rtl="0" algn="l">
              <a:lnSpc>
                <a:spcPct val="150000"/>
              </a:lnSpc>
              <a:spcBef>
                <a:spcPts val="1500"/>
              </a:spcBef>
              <a:spcAft>
                <a:spcPts val="0"/>
              </a:spcAft>
              <a:buClr>
                <a:srgbClr val="171717"/>
              </a:buClr>
              <a:buSzPts val="1400"/>
              <a:buFont typeface="Times New Roman"/>
              <a:buChar char="●"/>
            </a:pPr>
            <a:r>
              <a:rPr lang="en" sz="1400">
                <a:solidFill>
                  <a:srgbClr val="171717"/>
                </a:solidFill>
                <a:latin typeface="Times New Roman"/>
                <a:ea typeface="Times New Roman"/>
                <a:cs typeface="Times New Roman"/>
                <a:sym typeface="Times New Roman"/>
              </a:rPr>
              <a:t>Percentage</a:t>
            </a:r>
            <a:r>
              <a:rPr lang="en" sz="1400">
                <a:solidFill>
                  <a:srgbClr val="171717"/>
                </a:solidFill>
                <a:latin typeface="Times New Roman"/>
                <a:ea typeface="Times New Roman"/>
                <a:cs typeface="Times New Roman"/>
                <a:sym typeface="Times New Roman"/>
              </a:rPr>
              <a:t> change of people </a:t>
            </a:r>
            <a:r>
              <a:rPr lang="en" sz="1400">
                <a:solidFill>
                  <a:srgbClr val="171717"/>
                </a:solidFill>
                <a:latin typeface="Times New Roman"/>
                <a:ea typeface="Times New Roman"/>
                <a:cs typeface="Times New Roman"/>
                <a:sym typeface="Times New Roman"/>
              </a:rPr>
              <a:t>visiting parks is bit different compared to the others and is affecting pollution positively.</a:t>
            </a:r>
            <a:endParaRPr sz="1400">
              <a:solidFill>
                <a:srgbClr val="171717"/>
              </a:solidFill>
              <a:latin typeface="Times New Roman"/>
              <a:ea typeface="Times New Roman"/>
              <a:cs typeface="Times New Roman"/>
              <a:sym typeface="Times New Roman"/>
            </a:endParaRPr>
          </a:p>
          <a:p>
            <a:pPr indent="-317500" lvl="0" marL="457200" rtl="0" algn="l">
              <a:lnSpc>
                <a:spcPct val="150000"/>
              </a:lnSpc>
              <a:spcBef>
                <a:spcPts val="1500"/>
              </a:spcBef>
              <a:spcAft>
                <a:spcPts val="0"/>
              </a:spcAft>
              <a:buClr>
                <a:srgbClr val="171717"/>
              </a:buClr>
              <a:buSzPts val="1400"/>
              <a:buFont typeface="Times New Roman"/>
              <a:buChar char="●"/>
            </a:pPr>
            <a:r>
              <a:rPr lang="en" sz="1400">
                <a:solidFill>
                  <a:srgbClr val="171717"/>
                </a:solidFill>
                <a:latin typeface="Times New Roman"/>
                <a:ea typeface="Times New Roman"/>
                <a:cs typeface="Times New Roman"/>
                <a:sym typeface="Times New Roman"/>
              </a:rPr>
              <a:t>Further analysis considering trip data from another data set to see the effects on pollutions levels.</a:t>
            </a:r>
            <a:endParaRPr sz="1400">
              <a:solidFill>
                <a:srgbClr val="171717"/>
              </a:solidFill>
              <a:latin typeface="Times New Roman"/>
              <a:ea typeface="Times New Roman"/>
              <a:cs typeface="Times New Roman"/>
              <a:sym typeface="Times New Roman"/>
            </a:endParaRPr>
          </a:p>
          <a:p>
            <a:pPr indent="0" lvl="0" marL="457200" rtl="0" algn="l">
              <a:lnSpc>
                <a:spcPct val="150000"/>
              </a:lnSpc>
              <a:spcBef>
                <a:spcPts val="0"/>
              </a:spcBef>
              <a:spcAft>
                <a:spcPts val="0"/>
              </a:spcAft>
              <a:buSzPts val="2800"/>
              <a:buNone/>
            </a:pPr>
            <a:r>
              <a:t/>
            </a:r>
            <a:endParaRPr sz="1400">
              <a:solidFill>
                <a:srgbClr val="171717"/>
              </a:solidFill>
              <a:latin typeface="Times New Roman"/>
              <a:ea typeface="Times New Roman"/>
              <a:cs typeface="Times New Roman"/>
              <a:sym typeface="Times New Roman"/>
            </a:endParaRPr>
          </a:p>
        </p:txBody>
      </p:sp>
      <p:sp>
        <p:nvSpPr>
          <p:cNvPr id="212" name="Google Shape;2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311700" y="102975"/>
            <a:ext cx="8520600" cy="46845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2800"/>
              <a:buNone/>
            </a:pPr>
            <a:r>
              <a:t/>
            </a:r>
            <a:endParaRPr b="1" sz="1900">
              <a:solidFill>
                <a:srgbClr val="222222"/>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b="1" lang="en" sz="1900">
                <a:solidFill>
                  <a:srgbClr val="222222"/>
                </a:solidFill>
                <a:latin typeface="Times New Roman"/>
                <a:ea typeface="Times New Roman"/>
                <a:cs typeface="Times New Roman"/>
                <a:sym typeface="Times New Roman"/>
              </a:rPr>
              <a:t>References:</a:t>
            </a:r>
            <a:endParaRPr b="1" sz="1900">
              <a:solidFill>
                <a:srgbClr val="222222"/>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900">
              <a:solidFill>
                <a:srgbClr val="222222"/>
              </a:solidFill>
              <a:latin typeface="Times New Roman"/>
              <a:ea typeface="Times New Roman"/>
              <a:cs typeface="Times New Roman"/>
              <a:sym typeface="Times New Roman"/>
            </a:endParaRPr>
          </a:p>
          <a:p>
            <a:pPr indent="-317500" lvl="0" marL="457200" rtl="0" algn="l">
              <a:lnSpc>
                <a:spcPct val="150000"/>
              </a:lnSpc>
              <a:spcBef>
                <a:spcPts val="2000"/>
              </a:spcBef>
              <a:spcAft>
                <a:spcPts val="0"/>
              </a:spcAft>
              <a:buSzPts val="1400"/>
              <a:buFont typeface="Times New Roman"/>
              <a:buAutoNum type="arabicPeriod"/>
            </a:pPr>
            <a:r>
              <a:rPr lang="en" sz="1400">
                <a:highlight>
                  <a:srgbClr val="FFFFFF"/>
                </a:highlight>
                <a:latin typeface="Times New Roman"/>
                <a:ea typeface="Times New Roman"/>
                <a:cs typeface="Times New Roman"/>
                <a:sym typeface="Times New Roman"/>
              </a:rPr>
              <a:t>Mobility and the effective reproduction rate of COVID-19</a:t>
            </a:r>
            <a:endParaRPr sz="1400">
              <a:highlight>
                <a:srgbClr val="FFFFFF"/>
              </a:highlight>
              <a:latin typeface="Times New Roman"/>
              <a:ea typeface="Times New Roman"/>
              <a:cs typeface="Times New Roman"/>
              <a:sym typeface="Times New Roman"/>
            </a:endParaRPr>
          </a:p>
          <a:p>
            <a:pPr indent="-317500" lvl="0" marL="457200" rtl="0" algn="l">
              <a:lnSpc>
                <a:spcPct val="125000"/>
              </a:lnSpc>
              <a:spcBef>
                <a:spcPts val="0"/>
              </a:spcBef>
              <a:spcAft>
                <a:spcPts val="0"/>
              </a:spcAft>
              <a:buSzPts val="1400"/>
              <a:buFont typeface="Times New Roman"/>
              <a:buAutoNum type="arabicPeriod"/>
            </a:pPr>
            <a:r>
              <a:rPr lang="en" sz="1400">
                <a:highlight>
                  <a:srgbClr val="FFFFFF"/>
                </a:highlight>
                <a:latin typeface="Times New Roman"/>
                <a:ea typeface="Times New Roman"/>
                <a:cs typeface="Times New Roman"/>
                <a:sym typeface="Times New Roman"/>
              </a:rPr>
              <a:t>Changes in air pollution due to COVID-19 lockdowns in 2020: Limited effect on NO2, PM2.5, and PM10 annual means compared to the new WHO Air Quality Guidelines</a:t>
            </a:r>
            <a:endParaRPr sz="1400">
              <a:highlight>
                <a:srgbClr val="FFFFFF"/>
              </a:highlight>
              <a:latin typeface="Times New Roman"/>
              <a:ea typeface="Times New Roman"/>
              <a:cs typeface="Times New Roman"/>
              <a:sym typeface="Times New Roman"/>
            </a:endParaRPr>
          </a:p>
          <a:p>
            <a:pPr indent="-317500" lvl="0" marL="457200" rtl="0" algn="l">
              <a:lnSpc>
                <a:spcPct val="125000"/>
              </a:lnSpc>
              <a:spcBef>
                <a:spcPts val="0"/>
              </a:spcBef>
              <a:spcAft>
                <a:spcPts val="0"/>
              </a:spcAft>
              <a:buSzPts val="1400"/>
              <a:buFont typeface="Times New Roman"/>
              <a:buAutoNum type="arabicPeriod"/>
            </a:pPr>
            <a:r>
              <a:rPr lang="en" sz="1400">
                <a:highlight>
                  <a:srgbClr val="FFFFFF"/>
                </a:highlight>
                <a:latin typeface="Times New Roman"/>
                <a:ea typeface="Times New Roman"/>
                <a:cs typeface="Times New Roman"/>
                <a:sym typeface="Times New Roman"/>
              </a:rPr>
              <a:t>https://abc7news.com/timeline-of-coronavirus-us-covid-19-bay-area-sf/6047519/</a:t>
            </a:r>
            <a:endParaRPr sz="1400">
              <a:highlight>
                <a:srgbClr val="FFFFFF"/>
              </a:highlight>
              <a:latin typeface="Times New Roman"/>
              <a:ea typeface="Times New Roman"/>
              <a:cs typeface="Times New Roman"/>
              <a:sym typeface="Times New Roman"/>
            </a:endParaRPr>
          </a:p>
          <a:p>
            <a:pPr indent="0" lvl="0" marL="457200" rtl="0" algn="l">
              <a:lnSpc>
                <a:spcPct val="150000"/>
              </a:lnSpc>
              <a:spcBef>
                <a:spcPts val="1000"/>
              </a:spcBef>
              <a:spcAft>
                <a:spcPts val="0"/>
              </a:spcAft>
              <a:buSzPts val="2800"/>
              <a:buNone/>
            </a:pPr>
            <a:r>
              <a:t/>
            </a:r>
            <a:endParaRPr sz="1300">
              <a:solidFill>
                <a:srgbClr val="171717"/>
              </a:solidFill>
              <a:latin typeface="Times New Roman"/>
              <a:ea typeface="Times New Roman"/>
              <a:cs typeface="Times New Roman"/>
              <a:sym typeface="Times New Roman"/>
            </a:endParaRPr>
          </a:p>
        </p:txBody>
      </p:sp>
      <p:sp>
        <p:nvSpPr>
          <p:cNvPr id="218" name="Google Shape;21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Thank you!</a:t>
            </a:r>
            <a:endParaRPr/>
          </a:p>
        </p:txBody>
      </p:sp>
      <p:sp>
        <p:nvSpPr>
          <p:cNvPr id="224" name="Google Shape;2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266200" y="68700"/>
            <a:ext cx="8013300" cy="42741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SzPct val="135265"/>
              <a:buNone/>
            </a:pPr>
            <a:r>
              <a:t/>
            </a:r>
            <a:endParaRPr b="1" sz="2300">
              <a:latin typeface="Times New Roman"/>
              <a:ea typeface="Times New Roman"/>
              <a:cs typeface="Times New Roman"/>
              <a:sym typeface="Times New Roman"/>
            </a:endParaRPr>
          </a:p>
          <a:p>
            <a:pPr indent="0" lvl="0" marL="0" rtl="0" algn="l">
              <a:lnSpc>
                <a:spcPct val="115000"/>
              </a:lnSpc>
              <a:spcBef>
                <a:spcPts val="0"/>
              </a:spcBef>
              <a:spcAft>
                <a:spcPts val="0"/>
              </a:spcAft>
              <a:buSzPct val="142189"/>
              <a:buNone/>
            </a:pPr>
            <a:r>
              <a:t/>
            </a:r>
            <a:endParaRPr b="1" sz="2188">
              <a:latin typeface="Times New Roman"/>
              <a:ea typeface="Times New Roman"/>
              <a:cs typeface="Times New Roman"/>
              <a:sym typeface="Times New Roman"/>
            </a:endParaRPr>
          </a:p>
          <a:p>
            <a:pPr indent="0" lvl="0" marL="0" rtl="0" algn="l">
              <a:lnSpc>
                <a:spcPct val="115000"/>
              </a:lnSpc>
              <a:spcBef>
                <a:spcPts val="0"/>
              </a:spcBef>
              <a:spcAft>
                <a:spcPts val="0"/>
              </a:spcAft>
              <a:buSzPct val="142189"/>
              <a:buNone/>
            </a:pPr>
            <a:r>
              <a:t/>
            </a:r>
            <a:endParaRPr b="1" sz="2188">
              <a:latin typeface="Times New Roman"/>
              <a:ea typeface="Times New Roman"/>
              <a:cs typeface="Times New Roman"/>
              <a:sym typeface="Times New Roman"/>
            </a:endParaRPr>
          </a:p>
          <a:p>
            <a:pPr indent="0" lvl="0" marL="0" rtl="0" algn="l">
              <a:lnSpc>
                <a:spcPct val="115000"/>
              </a:lnSpc>
              <a:spcBef>
                <a:spcPts val="0"/>
              </a:spcBef>
              <a:spcAft>
                <a:spcPts val="0"/>
              </a:spcAft>
              <a:buSzPct val="142189"/>
              <a:buNone/>
            </a:pPr>
            <a:r>
              <a:t/>
            </a:r>
            <a:endParaRPr b="1" sz="2188">
              <a:latin typeface="Times New Roman"/>
              <a:ea typeface="Times New Roman"/>
              <a:cs typeface="Times New Roman"/>
              <a:sym typeface="Times New Roman"/>
            </a:endParaRPr>
          </a:p>
          <a:p>
            <a:pPr indent="0" lvl="0" marL="0" rtl="0" algn="l">
              <a:lnSpc>
                <a:spcPct val="115000"/>
              </a:lnSpc>
              <a:spcBef>
                <a:spcPts val="0"/>
              </a:spcBef>
              <a:spcAft>
                <a:spcPts val="0"/>
              </a:spcAft>
              <a:buSzPct val="142189"/>
              <a:buNone/>
            </a:pPr>
            <a:r>
              <a:rPr b="1" lang="en" sz="2188">
                <a:latin typeface="Times New Roman"/>
                <a:ea typeface="Times New Roman"/>
                <a:cs typeface="Times New Roman"/>
                <a:sym typeface="Times New Roman"/>
              </a:rPr>
              <a:t>Source of data: </a:t>
            </a:r>
            <a:endParaRPr sz="1466">
              <a:latin typeface="Times New Roman"/>
              <a:ea typeface="Times New Roman"/>
              <a:cs typeface="Times New Roman"/>
              <a:sym typeface="Times New Roman"/>
            </a:endParaRPr>
          </a:p>
          <a:p>
            <a:pPr indent="-323875" lvl="0" marL="457200" rtl="0" algn="l">
              <a:lnSpc>
                <a:spcPct val="150000"/>
              </a:lnSpc>
              <a:spcBef>
                <a:spcPts val="0"/>
              </a:spcBef>
              <a:spcAft>
                <a:spcPts val="0"/>
              </a:spcAft>
              <a:buSzPct val="100000"/>
              <a:buFont typeface="Times New Roman"/>
              <a:buChar char="●"/>
            </a:pPr>
            <a:r>
              <a:rPr lang="en" sz="1666">
                <a:latin typeface="Times New Roman"/>
                <a:ea typeface="Times New Roman"/>
                <a:cs typeface="Times New Roman"/>
                <a:sym typeface="Times New Roman"/>
              </a:rPr>
              <a:t>Pollution data: </a:t>
            </a:r>
            <a:r>
              <a:rPr lang="en" sz="1666">
                <a:solidFill>
                  <a:srgbClr val="222222"/>
                </a:solidFill>
                <a:latin typeface="Times New Roman"/>
                <a:ea typeface="Times New Roman"/>
                <a:cs typeface="Times New Roman"/>
                <a:sym typeface="Times New Roman"/>
              </a:rPr>
              <a:t>Hourly CO data for the year 2020.</a:t>
            </a:r>
            <a:r>
              <a:rPr lang="en" sz="1666">
                <a:latin typeface="Times New Roman"/>
                <a:ea typeface="Times New Roman"/>
                <a:cs typeface="Times New Roman"/>
                <a:sym typeface="Times New Roman"/>
              </a:rPr>
              <a:t> </a:t>
            </a:r>
            <a:r>
              <a:rPr lang="en" sz="1666"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sz="1666">
              <a:latin typeface="Times New Roman"/>
              <a:ea typeface="Times New Roman"/>
              <a:cs typeface="Times New Roman"/>
              <a:sym typeface="Times New Roman"/>
            </a:endParaRPr>
          </a:p>
          <a:p>
            <a:pPr indent="-323875" lvl="0" marL="457200" rtl="0" algn="l">
              <a:lnSpc>
                <a:spcPct val="150000"/>
              </a:lnSpc>
              <a:spcBef>
                <a:spcPts val="0"/>
              </a:spcBef>
              <a:spcAft>
                <a:spcPts val="0"/>
              </a:spcAft>
              <a:buSzPct val="100000"/>
              <a:buFont typeface="Times New Roman"/>
              <a:buChar char="●"/>
            </a:pPr>
            <a:r>
              <a:rPr lang="en" sz="1666">
                <a:latin typeface="Times New Roman"/>
                <a:ea typeface="Times New Roman"/>
                <a:cs typeface="Times New Roman"/>
                <a:sym typeface="Times New Roman"/>
              </a:rPr>
              <a:t>Population information: Population of cities in US. </a:t>
            </a:r>
            <a:r>
              <a:rPr lang="en" sz="1666" u="sng">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Link</a:t>
            </a:r>
            <a:endParaRPr sz="1666">
              <a:latin typeface="Times New Roman"/>
              <a:ea typeface="Times New Roman"/>
              <a:cs typeface="Times New Roman"/>
              <a:sym typeface="Times New Roman"/>
            </a:endParaRPr>
          </a:p>
          <a:p>
            <a:pPr indent="-323875" lvl="0" marL="457200" rtl="0" algn="l">
              <a:lnSpc>
                <a:spcPct val="150000"/>
              </a:lnSpc>
              <a:spcBef>
                <a:spcPts val="0"/>
              </a:spcBef>
              <a:spcAft>
                <a:spcPts val="0"/>
              </a:spcAft>
              <a:buSzPct val="100000"/>
              <a:buFont typeface="Times New Roman"/>
              <a:buChar char="●"/>
            </a:pPr>
            <a:r>
              <a:rPr lang="en" sz="1666">
                <a:latin typeface="Times New Roman"/>
                <a:ea typeface="Times New Roman"/>
                <a:cs typeface="Times New Roman"/>
                <a:sym typeface="Times New Roman"/>
              </a:rPr>
              <a:t>Mobility data: </a:t>
            </a:r>
            <a:r>
              <a:rPr lang="en" sz="1666" u="sng">
                <a:solidFill>
                  <a:schemeClr val="hlink"/>
                </a:solidFill>
                <a:latin typeface="Times New Roman"/>
                <a:ea typeface="Times New Roman"/>
                <a:cs typeface="Times New Roman"/>
                <a:sym typeface="Times New Roman"/>
                <a:hlinkClick r:id="rId5"/>
              </a:rPr>
              <a:t>Google Mobility</a:t>
            </a:r>
            <a:r>
              <a:rPr lang="en" sz="1666">
                <a:latin typeface="Times New Roman"/>
                <a:ea typeface="Times New Roman"/>
                <a:cs typeface="Times New Roman"/>
                <a:sym typeface="Times New Roman"/>
              </a:rPr>
              <a:t> &amp; </a:t>
            </a:r>
            <a:r>
              <a:rPr lang="en" sz="1666" u="sng">
                <a:solidFill>
                  <a:schemeClr val="hlink"/>
                </a:solidFill>
                <a:latin typeface="Times New Roman"/>
                <a:ea typeface="Times New Roman"/>
                <a:cs typeface="Times New Roman"/>
                <a:sym typeface="Times New Roman"/>
                <a:hlinkClick r:id="rId6"/>
              </a:rPr>
              <a:t>Bureau of Transportation Statistics(BTS)</a:t>
            </a:r>
            <a:endParaRPr sz="1666">
              <a:latin typeface="Times New Roman"/>
              <a:ea typeface="Times New Roman"/>
              <a:cs typeface="Times New Roman"/>
              <a:sym typeface="Times New Roman"/>
            </a:endParaRPr>
          </a:p>
          <a:p>
            <a:pPr indent="-323875" lvl="0" marL="457200" rtl="0" algn="l">
              <a:lnSpc>
                <a:spcPct val="150000"/>
              </a:lnSpc>
              <a:spcBef>
                <a:spcPts val="0"/>
              </a:spcBef>
              <a:spcAft>
                <a:spcPts val="0"/>
              </a:spcAft>
              <a:buSzPct val="100000"/>
              <a:buFont typeface="Times New Roman"/>
              <a:buChar char="●"/>
            </a:pPr>
            <a:r>
              <a:rPr lang="en" sz="1666">
                <a:latin typeface="Times New Roman"/>
                <a:ea typeface="Times New Roman"/>
                <a:cs typeface="Times New Roman"/>
                <a:sym typeface="Times New Roman"/>
              </a:rPr>
              <a:t>Location of cites: </a:t>
            </a:r>
            <a:r>
              <a:rPr lang="en" sz="1666">
                <a:solidFill>
                  <a:srgbClr val="222222"/>
                </a:solidFill>
                <a:highlight>
                  <a:srgbClr val="FFFFFF"/>
                </a:highlight>
                <a:latin typeface="Times New Roman"/>
                <a:ea typeface="Times New Roman"/>
                <a:cs typeface="Times New Roman"/>
                <a:sym typeface="Times New Roman"/>
              </a:rPr>
              <a:t>Over 109,000 cities and towns data from all 50 states. </a:t>
            </a:r>
            <a:r>
              <a:rPr lang="en" sz="1666" u="sng">
                <a:solidFill>
                  <a:schemeClr val="hlink"/>
                </a:solidFill>
                <a:highlight>
                  <a:srgbClr val="FFFFFF"/>
                </a:highlight>
                <a:latin typeface="Times New Roman"/>
                <a:ea typeface="Times New Roman"/>
                <a:cs typeface="Times New Roman"/>
                <a:sym typeface="Times New Roman"/>
                <a:hlinkClick r:id="rId7"/>
              </a:rPr>
              <a:t>Link</a:t>
            </a:r>
            <a:endParaRPr sz="1666"/>
          </a:p>
          <a:p>
            <a:pPr indent="0" lvl="0" marL="0" rtl="0" algn="l">
              <a:lnSpc>
                <a:spcPct val="150000"/>
              </a:lnSpc>
              <a:spcBef>
                <a:spcPts val="0"/>
              </a:spcBef>
              <a:spcAft>
                <a:spcPts val="0"/>
              </a:spcAft>
              <a:buNone/>
            </a:pPr>
            <a:r>
              <a:rPr b="1" lang="en" sz="2133">
                <a:latin typeface="Times New Roman"/>
                <a:ea typeface="Times New Roman"/>
                <a:cs typeface="Times New Roman"/>
                <a:sym typeface="Times New Roman"/>
              </a:rPr>
              <a:t>CO Pollution Data:</a:t>
            </a:r>
            <a:endParaRPr b="1" sz="2133">
              <a:latin typeface="Times New Roman"/>
              <a:ea typeface="Times New Roman"/>
              <a:cs typeface="Times New Roman"/>
              <a:sym typeface="Times New Roman"/>
            </a:endParaRPr>
          </a:p>
          <a:p>
            <a:pPr indent="-323532" lvl="0" marL="457200" rtl="0" algn="l">
              <a:lnSpc>
                <a:spcPct val="150000"/>
              </a:lnSpc>
              <a:spcBef>
                <a:spcPts val="0"/>
              </a:spcBef>
              <a:spcAft>
                <a:spcPts val="0"/>
              </a:spcAft>
              <a:buClr>
                <a:srgbClr val="171717"/>
              </a:buClr>
              <a:buSzPct val="100000"/>
              <a:buFont typeface="Times New Roman"/>
              <a:buChar char="●"/>
            </a:pPr>
            <a:r>
              <a:rPr lang="en" sz="1661">
                <a:solidFill>
                  <a:srgbClr val="171717"/>
                </a:solidFill>
                <a:latin typeface="Times New Roman"/>
                <a:ea typeface="Times New Roman"/>
                <a:cs typeface="Times New Roman"/>
                <a:sym typeface="Times New Roman"/>
              </a:rPr>
              <a:t>Colorless, odorless gas emitted primarily from vehicle exhaust and burning of fossil fuels.</a:t>
            </a:r>
            <a:endParaRPr sz="1661">
              <a:solidFill>
                <a:srgbClr val="171717"/>
              </a:solidFill>
              <a:latin typeface="Times New Roman"/>
              <a:ea typeface="Times New Roman"/>
              <a:cs typeface="Times New Roman"/>
              <a:sym typeface="Times New Roman"/>
            </a:endParaRPr>
          </a:p>
          <a:p>
            <a:pPr indent="-317182" lvl="0" marL="457200" rtl="0" algn="l">
              <a:lnSpc>
                <a:spcPct val="150000"/>
              </a:lnSpc>
              <a:spcBef>
                <a:spcPts val="0"/>
              </a:spcBef>
              <a:spcAft>
                <a:spcPts val="0"/>
              </a:spcAft>
              <a:buClr>
                <a:srgbClr val="171717"/>
              </a:buClr>
              <a:buSzPct val="93311"/>
              <a:buFont typeface="Times New Roman"/>
              <a:buChar char="●"/>
            </a:pPr>
            <a:r>
              <a:rPr lang="en" sz="1661">
                <a:solidFill>
                  <a:srgbClr val="171717"/>
                </a:solidFill>
                <a:latin typeface="Times New Roman"/>
                <a:ea typeface="Times New Roman"/>
                <a:cs typeface="Times New Roman"/>
                <a:sym typeface="Times New Roman"/>
              </a:rPr>
              <a:t>EPA collects daily sample measurements of CO pollution levels across the United States</a:t>
            </a:r>
            <a:br>
              <a:rPr lang="en" sz="1661">
                <a:latin typeface="Times New Roman"/>
                <a:ea typeface="Times New Roman"/>
                <a:cs typeface="Times New Roman"/>
                <a:sym typeface="Times New Roman"/>
              </a:rPr>
            </a:br>
            <a:br>
              <a:rPr lang="en"/>
            </a:br>
            <a:endParaRPr/>
          </a:p>
        </p:txBody>
      </p:sp>
      <p:sp>
        <p:nvSpPr>
          <p:cNvPr id="70" name="Google Shape;70;p3"/>
          <p:cNvSpPr txBox="1"/>
          <p:nvPr>
            <p:ph idx="12" type="sldNum"/>
          </p:nvPr>
        </p:nvSpPr>
        <p:spPr>
          <a:xfrm rot="253351">
            <a:off x="7414371" y="4032670"/>
            <a:ext cx="411517" cy="295391"/>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5"/>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76" name="Google Shape;76;p5"/>
          <p:cNvSpPr txBox="1"/>
          <p:nvPr>
            <p:ph idx="12" type="sldNum"/>
          </p:nvPr>
        </p:nvSpPr>
        <p:spPr>
          <a:xfrm>
            <a:off x="8246425" y="4290553"/>
            <a:ext cx="2487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77" name="Google Shape;77;p5"/>
          <p:cNvSpPr txBox="1"/>
          <p:nvPr/>
        </p:nvSpPr>
        <p:spPr>
          <a:xfrm>
            <a:off x="0" y="0"/>
            <a:ext cx="10129800" cy="447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 sz="1900" u="none" cap="none" strike="noStrike">
                <a:solidFill>
                  <a:schemeClr val="dk1"/>
                </a:solidFill>
                <a:latin typeface="Times New Roman"/>
                <a:ea typeface="Times New Roman"/>
                <a:cs typeface="Times New Roman"/>
                <a:sym typeface="Times New Roman"/>
              </a:rPr>
              <a:t>Visualization comparing CO levels in cities with populations over 500k (</a:t>
            </a:r>
            <a:r>
              <a:rPr b="1" lang="en" sz="1900">
                <a:solidFill>
                  <a:schemeClr val="dk1"/>
                </a:solidFill>
                <a:latin typeface="Times New Roman"/>
                <a:ea typeface="Times New Roman"/>
                <a:cs typeface="Times New Roman"/>
                <a:sym typeface="Times New Roman"/>
              </a:rPr>
              <a:t>Mar</a:t>
            </a:r>
            <a:r>
              <a:rPr b="1" i="0" lang="en" sz="1900" u="none" cap="none" strike="noStrike">
                <a:solidFill>
                  <a:schemeClr val="dk1"/>
                </a:solidFill>
                <a:latin typeface="Times New Roman"/>
                <a:ea typeface="Times New Roman"/>
                <a:cs typeface="Times New Roman"/>
                <a:sym typeface="Times New Roman"/>
              </a:rPr>
              <a:t>-D</a:t>
            </a:r>
            <a:r>
              <a:rPr b="1" lang="en" sz="1900">
                <a:solidFill>
                  <a:schemeClr val="dk1"/>
                </a:solidFill>
                <a:latin typeface="Times New Roman"/>
                <a:ea typeface="Times New Roman"/>
                <a:cs typeface="Times New Roman"/>
                <a:sym typeface="Times New Roman"/>
              </a:rPr>
              <a:t>ec</a:t>
            </a:r>
            <a:r>
              <a:rPr b="1" i="0" lang="en" sz="1900" u="none" cap="none" strike="noStrike">
                <a:solidFill>
                  <a:schemeClr val="dk1"/>
                </a:solidFill>
                <a:latin typeface="Times New Roman"/>
                <a:ea typeface="Times New Roman"/>
                <a:cs typeface="Times New Roman"/>
                <a:sym typeface="Times New Roman"/>
              </a:rPr>
              <a:t>,2020)</a:t>
            </a:r>
            <a:endParaRPr b="0" i="0" sz="2600" u="none" cap="none" strike="noStrike">
              <a:solidFill>
                <a:schemeClr val="dk1"/>
              </a:solidFill>
              <a:latin typeface="Arial"/>
              <a:ea typeface="Arial"/>
              <a:cs typeface="Arial"/>
              <a:sym typeface="Arial"/>
            </a:endParaRPr>
          </a:p>
        </p:txBody>
      </p:sp>
      <p:pic>
        <p:nvPicPr>
          <p:cNvPr id="78" name="Google Shape;78;p5"/>
          <p:cNvPicPr preferRelativeResize="0"/>
          <p:nvPr/>
        </p:nvPicPr>
        <p:blipFill>
          <a:blip r:embed="rId3">
            <a:alphaModFix/>
          </a:blip>
          <a:stretch>
            <a:fillRect/>
          </a:stretch>
        </p:blipFill>
        <p:spPr>
          <a:xfrm>
            <a:off x="249250" y="407050"/>
            <a:ext cx="8520599" cy="443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317500"/>
            <a:ext cx="8520600" cy="443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146597"/>
              <a:buNone/>
            </a:pPr>
            <a:r>
              <a:rPr b="1" lang="en" sz="2122">
                <a:latin typeface="Times New Roman"/>
                <a:ea typeface="Times New Roman"/>
                <a:cs typeface="Times New Roman"/>
                <a:sym typeface="Times New Roman"/>
              </a:rPr>
              <a:t>Interpretation based on the visualization (Mar-Dec ,More than 500K)</a:t>
            </a:r>
            <a:endParaRPr b="1" sz="2122">
              <a:latin typeface="Times New Roman"/>
              <a:ea typeface="Times New Roman"/>
              <a:cs typeface="Times New Roman"/>
              <a:sym typeface="Times New Roman"/>
            </a:endParaRPr>
          </a:p>
          <a:p>
            <a:pPr indent="0" lvl="0" marL="0" rtl="0" algn="l">
              <a:lnSpc>
                <a:spcPct val="90000"/>
              </a:lnSpc>
              <a:spcBef>
                <a:spcPts val="0"/>
              </a:spcBef>
              <a:spcAft>
                <a:spcPts val="0"/>
              </a:spcAft>
              <a:buSzPct val="163742"/>
              <a:buNone/>
            </a:pPr>
            <a:r>
              <a:t/>
            </a:r>
            <a:endParaRPr b="1" sz="1900">
              <a:latin typeface="Times New Roman"/>
              <a:ea typeface="Times New Roman"/>
              <a:cs typeface="Times New Roman"/>
              <a:sym typeface="Times New Roman"/>
            </a:endParaRPr>
          </a:p>
          <a:p>
            <a:pPr indent="-323875" lvl="0" marL="457200" rtl="0" algn="l">
              <a:lnSpc>
                <a:spcPct val="150000"/>
              </a:lnSpc>
              <a:spcBef>
                <a:spcPts val="0"/>
              </a:spcBef>
              <a:spcAft>
                <a:spcPts val="0"/>
              </a:spcAft>
              <a:buSzPct val="100000"/>
              <a:buFont typeface="Times New Roman"/>
              <a:buChar char="●"/>
            </a:pPr>
            <a:r>
              <a:rPr lang="en" sz="1666">
                <a:latin typeface="Times New Roman"/>
                <a:ea typeface="Times New Roman"/>
                <a:cs typeface="Times New Roman"/>
                <a:sym typeface="Times New Roman"/>
              </a:rPr>
              <a:t>Among 49 cities in 26 states with a population of more than 500k Atlanta </a:t>
            </a:r>
            <a:r>
              <a:rPr lang="en" sz="1666">
                <a:latin typeface="Times New Roman"/>
                <a:ea typeface="Times New Roman"/>
                <a:cs typeface="Times New Roman"/>
                <a:sym typeface="Times New Roman"/>
              </a:rPr>
              <a:t>Georgia</a:t>
            </a:r>
            <a:r>
              <a:rPr lang="en" sz="1666">
                <a:latin typeface="Times New Roman"/>
                <a:ea typeface="Times New Roman"/>
                <a:cs typeface="Times New Roman"/>
                <a:sym typeface="Times New Roman"/>
              </a:rPr>
              <a:t>, </a:t>
            </a:r>
            <a:r>
              <a:rPr lang="en" sz="1666">
                <a:latin typeface="Times New Roman"/>
                <a:ea typeface="Times New Roman"/>
                <a:cs typeface="Times New Roman"/>
                <a:sym typeface="Times New Roman"/>
              </a:rPr>
              <a:t>San Diego-California</a:t>
            </a:r>
            <a:r>
              <a:rPr lang="en" sz="1666">
                <a:latin typeface="Times New Roman"/>
                <a:ea typeface="Times New Roman"/>
                <a:cs typeface="Times New Roman"/>
                <a:sym typeface="Times New Roman"/>
              </a:rPr>
              <a:t>, San Jose-California and other 37 cities experienced an increased mean amount of CO pollution &gt; 0.025 after the lockdown.</a:t>
            </a:r>
            <a:endParaRPr sz="1666">
              <a:latin typeface="Times New Roman"/>
              <a:ea typeface="Times New Roman"/>
              <a:cs typeface="Times New Roman"/>
              <a:sym typeface="Times New Roman"/>
            </a:endParaRPr>
          </a:p>
          <a:p>
            <a:pPr indent="-323875" lvl="0" marL="457200" rtl="0" algn="l">
              <a:lnSpc>
                <a:spcPct val="150000"/>
              </a:lnSpc>
              <a:spcBef>
                <a:spcPts val="0"/>
              </a:spcBef>
              <a:spcAft>
                <a:spcPts val="0"/>
              </a:spcAft>
              <a:buSzPct val="100000"/>
              <a:buFont typeface="Times New Roman"/>
              <a:buChar char="●"/>
            </a:pPr>
            <a:r>
              <a:rPr lang="en" sz="1666">
                <a:latin typeface="Times New Roman"/>
                <a:ea typeface="Times New Roman"/>
                <a:cs typeface="Times New Roman"/>
                <a:sym typeface="Times New Roman"/>
              </a:rPr>
              <a:t>The amount of CO emission in 9 other cities decreased after the lockdown compared to the same period in the year during the lockdown.</a:t>
            </a:r>
            <a:endParaRPr sz="1666">
              <a:latin typeface="Times New Roman"/>
              <a:ea typeface="Times New Roman"/>
              <a:cs typeface="Times New Roman"/>
              <a:sym typeface="Times New Roman"/>
            </a:endParaRPr>
          </a:p>
          <a:p>
            <a:pPr indent="-323875" lvl="0" marL="457200" rtl="0" algn="l">
              <a:lnSpc>
                <a:spcPct val="150000"/>
              </a:lnSpc>
              <a:spcBef>
                <a:spcPts val="0"/>
              </a:spcBef>
              <a:spcAft>
                <a:spcPts val="0"/>
              </a:spcAft>
              <a:buSzPct val="100000"/>
              <a:buFont typeface="Times New Roman"/>
              <a:buChar char="●"/>
            </a:pPr>
            <a:r>
              <a:rPr lang="en" sz="1666">
                <a:latin typeface="Times New Roman"/>
                <a:ea typeface="Times New Roman"/>
                <a:cs typeface="Times New Roman"/>
                <a:sym typeface="Times New Roman"/>
              </a:rPr>
              <a:t>From above analysis we can conclude that the pollution has increased after lockdown ended and </a:t>
            </a:r>
            <a:endParaRPr sz="1666">
              <a:latin typeface="Times New Roman"/>
              <a:ea typeface="Times New Roman"/>
              <a:cs typeface="Times New Roman"/>
              <a:sym typeface="Times New Roman"/>
            </a:endParaRPr>
          </a:p>
          <a:p>
            <a:pPr indent="0" lvl="0" marL="457200" rtl="0" algn="l">
              <a:lnSpc>
                <a:spcPct val="150000"/>
              </a:lnSpc>
              <a:spcBef>
                <a:spcPts val="0"/>
              </a:spcBef>
              <a:spcAft>
                <a:spcPts val="0"/>
              </a:spcAft>
              <a:buSzPct val="186741"/>
              <a:buNone/>
            </a:pPr>
            <a:r>
              <a:rPr lang="en" sz="1666">
                <a:latin typeface="Times New Roman"/>
                <a:ea typeface="Times New Roman"/>
                <a:cs typeface="Times New Roman"/>
                <a:sym typeface="Times New Roman"/>
              </a:rPr>
              <a:t>Including mobility data here will help to analyse the major factors affecting the increase in pollution</a:t>
            </a:r>
            <a:endParaRPr sz="1666">
              <a:latin typeface="Times New Roman"/>
              <a:ea typeface="Times New Roman"/>
              <a:cs typeface="Times New Roman"/>
              <a:sym typeface="Times New Roman"/>
            </a:endParaRPr>
          </a:p>
          <a:p>
            <a:pPr indent="0" lvl="0" marL="0" rtl="0" algn="l">
              <a:lnSpc>
                <a:spcPct val="90000"/>
              </a:lnSpc>
              <a:spcBef>
                <a:spcPts val="0"/>
              </a:spcBef>
              <a:spcAft>
                <a:spcPts val="0"/>
              </a:spcAft>
              <a:buSzPct val="148148"/>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p:txBody>
      </p:sp>
      <p:sp>
        <p:nvSpPr>
          <p:cNvPr id="84" name="Google Shape;84;p6"/>
          <p:cNvSpPr txBox="1"/>
          <p:nvPr>
            <p:ph idx="12" type="sldNum"/>
          </p:nvPr>
        </p:nvSpPr>
        <p:spPr>
          <a:xfrm>
            <a:off x="8206383" y="43199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700" y="317500"/>
            <a:ext cx="8520600" cy="443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SzPct val="146597"/>
              <a:buNone/>
            </a:pPr>
            <a:r>
              <a:rPr b="1" lang="en" sz="2122">
                <a:latin typeface="Times New Roman"/>
                <a:ea typeface="Times New Roman"/>
                <a:cs typeface="Times New Roman"/>
                <a:sym typeface="Times New Roman"/>
              </a:rPr>
              <a:t>Mobility Data</a:t>
            </a:r>
            <a:endParaRPr b="1" sz="2122">
              <a:latin typeface="Times New Roman"/>
              <a:ea typeface="Times New Roman"/>
              <a:cs typeface="Times New Roman"/>
              <a:sym typeface="Times New Roman"/>
            </a:endParaRPr>
          </a:p>
          <a:p>
            <a:pPr indent="-323875" lvl="0" marL="457200" rtl="0" algn="l">
              <a:lnSpc>
                <a:spcPct val="150000"/>
              </a:lnSpc>
              <a:spcBef>
                <a:spcPts val="0"/>
              </a:spcBef>
              <a:spcAft>
                <a:spcPts val="0"/>
              </a:spcAft>
              <a:buSzPct val="100000"/>
              <a:buFont typeface="Times New Roman"/>
              <a:buChar char="●"/>
            </a:pPr>
            <a:r>
              <a:rPr lang="en" sz="1666">
                <a:latin typeface="Times New Roman"/>
                <a:ea typeface="Times New Roman"/>
                <a:cs typeface="Times New Roman"/>
                <a:sym typeface="Times New Roman"/>
              </a:rPr>
              <a:t>Due to the infectiousness of covid-19 the mobility of individuals has decreased, both in response to govt policy and self protection.[1] </a:t>
            </a:r>
            <a:endParaRPr sz="1666">
              <a:latin typeface="Times New Roman"/>
              <a:ea typeface="Times New Roman"/>
              <a:cs typeface="Times New Roman"/>
              <a:sym typeface="Times New Roman"/>
            </a:endParaRPr>
          </a:p>
          <a:p>
            <a:pPr indent="-323875" lvl="0" marL="457200" rtl="0" algn="l">
              <a:lnSpc>
                <a:spcPct val="150000"/>
              </a:lnSpc>
              <a:spcBef>
                <a:spcPts val="0"/>
              </a:spcBef>
              <a:spcAft>
                <a:spcPts val="0"/>
              </a:spcAft>
              <a:buSzPct val="100000"/>
              <a:buChar char="●"/>
            </a:pPr>
            <a:r>
              <a:rPr lang="en" sz="1666">
                <a:latin typeface="Times New Roman"/>
                <a:ea typeface="Times New Roman"/>
                <a:cs typeface="Times New Roman"/>
                <a:sym typeface="Times New Roman"/>
              </a:rPr>
              <a:t>This analysis seeks to understand how mobility of human affected the air pollution using available data sources</a:t>
            </a:r>
            <a:r>
              <a:rPr lang="en" sz="1666"/>
              <a:t>.</a:t>
            </a:r>
            <a:endParaRPr sz="1666"/>
          </a:p>
          <a:p>
            <a:pPr indent="0" lvl="0" marL="0" rtl="0" algn="l">
              <a:lnSpc>
                <a:spcPct val="150000"/>
              </a:lnSpc>
              <a:spcBef>
                <a:spcPts val="0"/>
              </a:spcBef>
              <a:spcAft>
                <a:spcPts val="0"/>
              </a:spcAft>
              <a:buSzPct val="147368"/>
              <a:buNone/>
            </a:pPr>
            <a:r>
              <a:rPr b="1" lang="en" sz="2111">
                <a:solidFill>
                  <a:srgbClr val="222222"/>
                </a:solidFill>
                <a:latin typeface="Times New Roman"/>
                <a:ea typeface="Times New Roman"/>
                <a:cs typeface="Times New Roman"/>
                <a:sym typeface="Times New Roman"/>
              </a:rPr>
              <a:t>Description of Google Mobility Data:</a:t>
            </a:r>
            <a:endParaRPr b="1" sz="2111">
              <a:solidFill>
                <a:srgbClr val="222222"/>
              </a:solidFill>
              <a:latin typeface="Times New Roman"/>
              <a:ea typeface="Times New Roman"/>
              <a:cs typeface="Times New Roman"/>
              <a:sym typeface="Times New Roman"/>
            </a:endParaRPr>
          </a:p>
          <a:p>
            <a:pPr indent="-323875" lvl="0" marL="457200" rtl="0" algn="l">
              <a:lnSpc>
                <a:spcPct val="150000"/>
              </a:lnSpc>
              <a:spcBef>
                <a:spcPts val="0"/>
              </a:spcBef>
              <a:spcAft>
                <a:spcPts val="0"/>
              </a:spcAft>
              <a:buClr>
                <a:srgbClr val="222222"/>
              </a:buClr>
              <a:buSzPct val="100000"/>
              <a:buFont typeface="Times New Roman"/>
              <a:buChar char="●"/>
            </a:pPr>
            <a:r>
              <a:rPr lang="en" sz="1666">
                <a:solidFill>
                  <a:srgbClr val="222222"/>
                </a:solidFill>
                <a:latin typeface="Times New Roman"/>
                <a:ea typeface="Times New Roman"/>
                <a:cs typeface="Times New Roman"/>
                <a:sym typeface="Times New Roman"/>
              </a:rPr>
              <a:t>Google Mobility Data provides anonymized insights into movement trends based on aggregated sets of data from users who have opted into Location History for their Google Accounts.</a:t>
            </a:r>
            <a:endParaRPr sz="1666">
              <a:solidFill>
                <a:srgbClr val="222222"/>
              </a:solidFill>
              <a:latin typeface="Times New Roman"/>
              <a:ea typeface="Times New Roman"/>
              <a:cs typeface="Times New Roman"/>
              <a:sym typeface="Times New Roman"/>
            </a:endParaRPr>
          </a:p>
          <a:p>
            <a:pPr indent="-323875" lvl="0" marL="457200" rtl="0" algn="l">
              <a:lnSpc>
                <a:spcPct val="150000"/>
              </a:lnSpc>
              <a:spcBef>
                <a:spcPts val="0"/>
              </a:spcBef>
              <a:spcAft>
                <a:spcPts val="0"/>
              </a:spcAft>
              <a:buClr>
                <a:srgbClr val="222222"/>
              </a:buClr>
              <a:buSzPct val="100000"/>
              <a:buFont typeface="Times New Roman"/>
              <a:buChar char="●"/>
            </a:pPr>
            <a:r>
              <a:rPr lang="en" sz="1666">
                <a:solidFill>
                  <a:srgbClr val="222222"/>
                </a:solidFill>
                <a:latin typeface="Times New Roman"/>
                <a:ea typeface="Times New Roman"/>
                <a:cs typeface="Times New Roman"/>
                <a:sym typeface="Times New Roman"/>
              </a:rPr>
              <a:t>The data offers valuable insights into percentage changes in mobility patterns across various categories such as retail, groceries, parks, transit stations, workplaces, and residential areas for 26 states and 49 cities and counties Daily data from Feb-Dec 2020 .</a:t>
            </a:r>
            <a:endParaRPr b="1" sz="1900">
              <a:latin typeface="Times New Roman"/>
              <a:ea typeface="Times New Roman"/>
              <a:cs typeface="Times New Roman"/>
              <a:sym typeface="Times New Roman"/>
            </a:endParaRPr>
          </a:p>
          <a:p>
            <a:pPr indent="0" lvl="0" marL="0" rtl="0" algn="l">
              <a:lnSpc>
                <a:spcPct val="90000"/>
              </a:lnSpc>
              <a:spcBef>
                <a:spcPts val="0"/>
              </a:spcBef>
              <a:spcAft>
                <a:spcPts val="0"/>
              </a:spcAft>
              <a:buSzPct val="148148"/>
              <a:buNone/>
            </a:pPr>
            <a:r>
              <a:t/>
            </a:r>
            <a:endParaRPr b="1" sz="2100">
              <a:latin typeface="Times New Roman"/>
              <a:ea typeface="Times New Roman"/>
              <a:cs typeface="Times New Roman"/>
              <a:sym typeface="Times New Roman"/>
            </a:endParaRPr>
          </a:p>
        </p:txBody>
      </p:sp>
      <p:sp>
        <p:nvSpPr>
          <p:cNvPr id="90" name="Google Shape;90;p7"/>
          <p:cNvSpPr txBox="1"/>
          <p:nvPr>
            <p:ph idx="12" type="sldNum"/>
          </p:nvPr>
        </p:nvSpPr>
        <p:spPr>
          <a:xfrm>
            <a:off x="8254999" y="4487901"/>
            <a:ext cx="620400" cy="4401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ba29ef1087_0_0"/>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96" name="Google Shape;96;g2ba29ef1087_0_0"/>
          <p:cNvSpPr txBox="1"/>
          <p:nvPr>
            <p:ph idx="12" type="sldNum"/>
          </p:nvPr>
        </p:nvSpPr>
        <p:spPr>
          <a:xfrm>
            <a:off x="8533200" y="4605103"/>
            <a:ext cx="2487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7" name="Google Shape;97;g2ba29ef1087_0_0"/>
          <p:cNvSpPr txBox="1"/>
          <p:nvPr/>
        </p:nvSpPr>
        <p:spPr>
          <a:xfrm>
            <a:off x="-259025" y="152400"/>
            <a:ext cx="103794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lang="en" sz="1800">
                <a:solidFill>
                  <a:schemeClr val="dk1"/>
                </a:solidFill>
                <a:latin typeface="Times New Roman"/>
                <a:ea typeface="Times New Roman"/>
                <a:cs typeface="Times New Roman"/>
                <a:sym typeface="Times New Roman"/>
              </a:rPr>
              <a:t>    C</a:t>
            </a:r>
            <a:r>
              <a:rPr b="1" i="0" lang="en" sz="1800" u="none" cap="none" strike="noStrike">
                <a:solidFill>
                  <a:schemeClr val="dk1"/>
                </a:solidFill>
                <a:latin typeface="Times New Roman"/>
                <a:ea typeface="Times New Roman"/>
                <a:cs typeface="Times New Roman"/>
                <a:sym typeface="Times New Roman"/>
              </a:rPr>
              <a:t>omparing CO levels </a:t>
            </a:r>
            <a:r>
              <a:rPr b="1" lang="en" sz="1800">
                <a:solidFill>
                  <a:schemeClr val="dk1"/>
                </a:solidFill>
                <a:latin typeface="Times New Roman"/>
                <a:ea typeface="Times New Roman"/>
                <a:cs typeface="Times New Roman"/>
                <a:sym typeface="Times New Roman"/>
              </a:rPr>
              <a:t>and Retail mobility metric for </a:t>
            </a:r>
            <a:r>
              <a:rPr b="1" i="0" lang="en" sz="1800" u="none" cap="none" strike="noStrike">
                <a:solidFill>
                  <a:schemeClr val="dk1"/>
                </a:solidFill>
                <a:latin typeface="Times New Roman"/>
                <a:ea typeface="Times New Roman"/>
                <a:cs typeface="Times New Roman"/>
                <a:sym typeface="Times New Roman"/>
              </a:rPr>
              <a:t>populations over 500k (</a:t>
            </a:r>
            <a:r>
              <a:rPr b="1" lang="en" sz="1800">
                <a:solidFill>
                  <a:schemeClr val="dk1"/>
                </a:solidFill>
                <a:latin typeface="Times New Roman"/>
                <a:ea typeface="Times New Roman"/>
                <a:cs typeface="Times New Roman"/>
                <a:sym typeface="Times New Roman"/>
              </a:rPr>
              <a:t>Feb</a:t>
            </a:r>
            <a:r>
              <a:rPr b="1" i="0" lang="en" sz="1800" u="none" cap="none" strike="noStrike">
                <a:solidFill>
                  <a:schemeClr val="dk1"/>
                </a:solidFill>
                <a:latin typeface="Times New Roman"/>
                <a:ea typeface="Times New Roman"/>
                <a:cs typeface="Times New Roman"/>
                <a:sym typeface="Times New Roman"/>
              </a:rPr>
              <a:t>-Dec</a:t>
            </a:r>
            <a:r>
              <a:rPr b="1" lang="en" sz="1800">
                <a:solidFill>
                  <a:schemeClr val="dk1"/>
                </a:solidFill>
                <a:latin typeface="Times New Roman"/>
                <a:ea typeface="Times New Roman"/>
                <a:cs typeface="Times New Roman"/>
                <a:sym typeface="Times New Roman"/>
              </a:rPr>
              <a:t>,</a:t>
            </a:r>
            <a:r>
              <a:rPr b="1" i="0" lang="en" sz="1800" u="none" cap="none" strike="noStrike">
                <a:solidFill>
                  <a:schemeClr val="dk1"/>
                </a:solidFill>
                <a:latin typeface="Times New Roman"/>
                <a:ea typeface="Times New Roman"/>
                <a:cs typeface="Times New Roman"/>
                <a:sym typeface="Times New Roman"/>
              </a:rPr>
              <a:t>2020)</a:t>
            </a:r>
            <a:endParaRPr i="0" sz="1800" u="none" cap="none" strike="noStrike">
              <a:solidFill>
                <a:schemeClr val="dk1"/>
              </a:solidFill>
              <a:latin typeface="Times New Roman"/>
              <a:ea typeface="Times New Roman"/>
              <a:cs typeface="Times New Roman"/>
              <a:sym typeface="Times New Roman"/>
            </a:endParaRPr>
          </a:p>
        </p:txBody>
      </p:sp>
      <p:pic>
        <p:nvPicPr>
          <p:cNvPr id="98" name="Google Shape;98;g2ba29ef1087_0_0"/>
          <p:cNvPicPr preferRelativeResize="0"/>
          <p:nvPr/>
        </p:nvPicPr>
        <p:blipFill>
          <a:blip r:embed="rId3">
            <a:alphaModFix/>
          </a:blip>
          <a:stretch>
            <a:fillRect/>
          </a:stretch>
        </p:blipFill>
        <p:spPr>
          <a:xfrm>
            <a:off x="249775" y="586500"/>
            <a:ext cx="8353551" cy="4103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ba29ef1087_0_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Retail and Recreation</a:t>
            </a:r>
            <a:endParaRPr/>
          </a:p>
        </p:txBody>
      </p:sp>
      <p:sp>
        <p:nvSpPr>
          <p:cNvPr id="104" name="Google Shape;104;g2ba29ef1087_0_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ba0dc58259_1_21"/>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8333"/>
              <a:buFont typeface="Times New Roman"/>
              <a:buNone/>
            </a:pPr>
            <a:r>
              <a:t/>
            </a:r>
            <a:endParaRPr/>
          </a:p>
        </p:txBody>
      </p:sp>
      <p:sp>
        <p:nvSpPr>
          <p:cNvPr id="110" name="Google Shape;110;g2ba0dc58259_1_21"/>
          <p:cNvSpPr txBox="1"/>
          <p:nvPr>
            <p:ph idx="12" type="sldNum"/>
          </p:nvPr>
        </p:nvSpPr>
        <p:spPr>
          <a:xfrm>
            <a:off x="8533200" y="4605103"/>
            <a:ext cx="248700" cy="3003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1" name="Google Shape;111;g2ba0dc58259_1_21"/>
          <p:cNvSpPr txBox="1"/>
          <p:nvPr/>
        </p:nvSpPr>
        <p:spPr>
          <a:xfrm>
            <a:off x="-259025" y="152400"/>
            <a:ext cx="103794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lang="en" sz="1800">
                <a:solidFill>
                  <a:schemeClr val="dk1"/>
                </a:solidFill>
                <a:latin typeface="Times New Roman"/>
                <a:ea typeface="Times New Roman"/>
                <a:cs typeface="Times New Roman"/>
                <a:sym typeface="Times New Roman"/>
              </a:rPr>
              <a:t>    C</a:t>
            </a:r>
            <a:r>
              <a:rPr b="1" i="0" lang="en" sz="1800" u="none" cap="none" strike="noStrike">
                <a:solidFill>
                  <a:schemeClr val="dk1"/>
                </a:solidFill>
                <a:latin typeface="Times New Roman"/>
                <a:ea typeface="Times New Roman"/>
                <a:cs typeface="Times New Roman"/>
                <a:sym typeface="Times New Roman"/>
              </a:rPr>
              <a:t>omparing CO levels </a:t>
            </a:r>
            <a:r>
              <a:rPr b="1" lang="en" sz="1800">
                <a:solidFill>
                  <a:schemeClr val="dk1"/>
                </a:solidFill>
                <a:latin typeface="Times New Roman"/>
                <a:ea typeface="Times New Roman"/>
                <a:cs typeface="Times New Roman"/>
                <a:sym typeface="Times New Roman"/>
              </a:rPr>
              <a:t>and Retail mobility metric for </a:t>
            </a:r>
            <a:r>
              <a:rPr b="1" i="0" lang="en" sz="1800" u="none" cap="none" strike="noStrike">
                <a:solidFill>
                  <a:schemeClr val="dk1"/>
                </a:solidFill>
                <a:latin typeface="Times New Roman"/>
                <a:ea typeface="Times New Roman"/>
                <a:cs typeface="Times New Roman"/>
                <a:sym typeface="Times New Roman"/>
              </a:rPr>
              <a:t>populations over 500k (</a:t>
            </a:r>
            <a:r>
              <a:rPr b="1" lang="en" sz="1800">
                <a:solidFill>
                  <a:schemeClr val="dk1"/>
                </a:solidFill>
                <a:latin typeface="Times New Roman"/>
                <a:ea typeface="Times New Roman"/>
                <a:cs typeface="Times New Roman"/>
                <a:sym typeface="Times New Roman"/>
              </a:rPr>
              <a:t>Feb</a:t>
            </a:r>
            <a:r>
              <a:rPr b="1" i="0" lang="en" sz="1800" u="none" cap="none" strike="noStrike">
                <a:solidFill>
                  <a:schemeClr val="dk1"/>
                </a:solidFill>
                <a:latin typeface="Times New Roman"/>
                <a:ea typeface="Times New Roman"/>
                <a:cs typeface="Times New Roman"/>
                <a:sym typeface="Times New Roman"/>
              </a:rPr>
              <a:t>-</a:t>
            </a:r>
            <a:r>
              <a:rPr b="1" lang="en" sz="1800">
                <a:solidFill>
                  <a:schemeClr val="dk1"/>
                </a:solidFill>
                <a:latin typeface="Times New Roman"/>
                <a:ea typeface="Times New Roman"/>
                <a:cs typeface="Times New Roman"/>
                <a:sym typeface="Times New Roman"/>
              </a:rPr>
              <a:t>June,</a:t>
            </a:r>
            <a:r>
              <a:rPr b="1" i="0" lang="en" sz="1800" u="none" cap="none" strike="noStrike">
                <a:solidFill>
                  <a:schemeClr val="dk1"/>
                </a:solidFill>
                <a:latin typeface="Times New Roman"/>
                <a:ea typeface="Times New Roman"/>
                <a:cs typeface="Times New Roman"/>
                <a:sym typeface="Times New Roman"/>
              </a:rPr>
              <a:t>2020)</a:t>
            </a:r>
            <a:endParaRPr i="0" sz="1800" u="none" cap="none" strike="noStrike">
              <a:solidFill>
                <a:schemeClr val="dk1"/>
              </a:solidFill>
              <a:latin typeface="Times New Roman"/>
              <a:ea typeface="Times New Roman"/>
              <a:cs typeface="Times New Roman"/>
              <a:sym typeface="Times New Roman"/>
            </a:endParaRPr>
          </a:p>
        </p:txBody>
      </p:sp>
      <p:pic>
        <p:nvPicPr>
          <p:cNvPr id="112" name="Google Shape;112;g2ba0dc58259_1_21"/>
          <p:cNvPicPr preferRelativeResize="0"/>
          <p:nvPr/>
        </p:nvPicPr>
        <p:blipFill>
          <a:blip r:embed="rId3">
            <a:alphaModFix/>
          </a:blip>
          <a:stretch>
            <a:fillRect/>
          </a:stretch>
        </p:blipFill>
        <p:spPr>
          <a:xfrm>
            <a:off x="132975" y="586500"/>
            <a:ext cx="8400225" cy="418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