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293" r:id="rId3"/>
    <p:sldId id="269" r:id="rId4"/>
    <p:sldId id="284" r:id="rId5"/>
    <p:sldId id="296" r:id="rId6"/>
    <p:sldId id="268" r:id="rId7"/>
    <p:sldId id="302" r:id="rId8"/>
    <p:sldId id="258" r:id="rId9"/>
    <p:sldId id="257" r:id="rId10"/>
    <p:sldId id="265" r:id="rId11"/>
    <p:sldId id="260" r:id="rId12"/>
    <p:sldId id="303" r:id="rId13"/>
    <p:sldId id="299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5" r:id="rId23"/>
    <p:sldId id="316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94" initials="9" lastIdx="1" clrIdx="0">
    <p:extLst>
      <p:ext uri="{19B8F6BF-5375-455C-9EA6-DF929625EA0E}">
        <p15:presenceInfo xmlns:p15="http://schemas.microsoft.com/office/powerpoint/2012/main" userId="9199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6CEE4-4AA8-4364-A2C9-340EF091014E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C9CDE-5E3F-4B14-A12A-8C614E24C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5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3BAB-3D25-B84B-80B8-BEB346E8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49F07-3305-FAB5-64CE-D99E2EF6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33E9-3F10-F952-D8B3-741246C3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67C4-D68C-E4B7-7BD3-6A7F4CFE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D3735-2201-67B8-B106-F55F6BEC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5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1A8F-ABA1-6AAA-F52B-5AD8685A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B4211-CC16-B2F5-32AE-9A9CEDD31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1B782-E369-89FB-E553-E7175CEE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32DE-305A-8BA1-86A4-558B09D7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5709-5E78-0A62-6872-52D59AD3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3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B6EC8-E907-A609-F7E1-58D824ECF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56AF3-3F70-E346-094F-9850B2EEA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4FBD0-A56D-457B-A390-82E9F080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2E5C-227D-0252-8014-364F0CD3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F6F3-85FD-23DD-DF6E-1C6D1F36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0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7604-7DEC-9862-E4A7-4BA9259D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FB0B-86E8-9BAD-FCDC-ADA96748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3050B-0E2A-4893-0EDE-93C250DF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140D-4E97-3F70-93CC-ADF66524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AF6B7-A5C0-4F2B-594E-1304BC40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0A04-9FDC-8BFD-27F1-D0083B51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17397-677B-6A6A-8689-EBD735CB1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1FEF-9908-75E5-8CE0-67C1465D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EB0B-4871-48B0-57A7-DBD2513D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EA26-DE48-0CA5-3B17-86AF5CEC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4759-BC36-DFF8-AC20-517FEBDF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0562-214C-FA54-15F4-1A25AA575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737B-5400-750E-3A98-1F523633F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2DB65-294D-2E99-C00A-017056F0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1E3D-45D0-8D1C-2F3C-70E9DB2C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277FA-A7E4-EFAD-CB96-A0C1A958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6CB4-A5D1-D9BB-4A64-0F02937E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DF839-B460-B44D-E0FB-99C782F3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5B665-394E-099D-0946-27604D3D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CD425-4445-D039-916C-C4A1624AF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5AAEE-3576-04F1-B286-81AA609FF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AC76E-1ECF-2FE8-6E94-DAEAFCE6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4147E-8823-338C-ECDC-7317921C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5FE689-23AB-4504-FC9B-AE8C464B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11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CBCD-237D-CE8E-2103-B9762DE8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5A312-C18B-6CA9-41C5-9EE22A83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4B917-F233-780F-582F-A9A1211F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F42A4-3325-96ED-E5C7-CDE3CAF6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A5EF7-B06B-F6A9-9448-A71E0C79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F1F98-C916-7678-1D21-F75C88BE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B0E1F-BF86-7AB6-64E5-35AFB14A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81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2AE-FCCD-33DA-F025-C833A5D9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F67A-9387-EA63-C246-420F7D45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A8B7B-E789-7EB3-E551-70B9F193B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BEEE-F520-8B00-0107-2E1B6AB3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B7A4D-1C6C-B23A-E020-6BBB9AB4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CD397-5430-A420-73A9-79214A49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C5A2-0756-A813-35C4-211E99F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14B22-64AF-0FF0-F76E-F80FFED9C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5618F-2F8A-2DB1-C273-6D753446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57CFD-9529-5504-C579-EA21D94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25/02/2024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83D03-1EB8-DBBE-D565-2FA12394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B008D-7362-7E9D-8B42-37AA36CC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A459E-7251-6FF3-474A-531BB93F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30B7D-E955-C9D2-14A4-2C9A565A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A91A-CE20-6D09-2AED-00FC5CBB8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25/02/2024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8240-FF94-CAA3-0FE6-2C9AE6CA1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9A57-EF30-ECB8-1D49-7C9EBD55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DDA9A-CDAC-4C7B-ADE3-500558D0B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6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arlfoxem/housesalespredi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journals/public-health/articles/10.3389/fpubh.2021.743003/ful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864400" y="914363"/>
            <a:ext cx="10463200" cy="2340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500"/>
            </a:pPr>
            <a:r>
              <a:rPr lang="en-US" sz="4400" b="1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 Price Prediction: Survey of Data Mining Methods and Regression Techniques</a:t>
            </a:r>
            <a:endParaRPr sz="4400" b="1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4500"/>
            </a:pPr>
            <a:endParaRPr sz="3733" b="1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8125608" y="4448144"/>
            <a:ext cx="37131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Radhika Reddy</a:t>
            </a:r>
          </a:p>
          <a:p>
            <a:pPr>
              <a:buClr>
                <a:srgbClr val="000000"/>
              </a:buClr>
              <a:buSzPts val="1800"/>
            </a:pPr>
            <a:r>
              <a:rPr lang="e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Kusala Nagamani Reddy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45227-279C-A335-C31C-C1CE54B6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</a:t>
            </a:fld>
            <a:endParaRPr lang="en-IN"/>
          </a:p>
        </p:txBody>
      </p:sp>
      <p:sp>
        <p:nvSpPr>
          <p:cNvPr id="3" name="Google Shape;55;p1">
            <a:extLst>
              <a:ext uri="{FF2B5EF4-FFF2-40B4-BE49-F238E27FC236}">
                <a16:creationId xmlns:a16="http://schemas.microsoft.com/office/drawing/2014/main" id="{7A42A5AC-9DCF-8E91-2B71-81C830B79E2B}"/>
              </a:ext>
            </a:extLst>
          </p:cNvPr>
          <p:cNvSpPr txBox="1"/>
          <p:nvPr/>
        </p:nvSpPr>
        <p:spPr>
          <a:xfrm>
            <a:off x="401197" y="5829516"/>
            <a:ext cx="180892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04/15/2024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6B3C-9B0B-86C8-2542-CCBABC5C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29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04D1B-31FD-4967-4825-795AE1D9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10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EE4654-E4A4-56A7-5B0C-30AF55D8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319" y="1118586"/>
            <a:ext cx="9818703" cy="5477523"/>
          </a:xfrm>
        </p:spPr>
      </p:pic>
    </p:spTree>
    <p:extLst>
      <p:ext uri="{BB962C8B-B14F-4D97-AF65-F5344CB8AC3E}">
        <p14:creationId xmlns:p14="http://schemas.microsoft.com/office/powerpoint/2010/main" val="101197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A674-ED0F-4133-63EA-B4D1F128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770"/>
          </a:xfrm>
        </p:spPr>
        <p:txBody>
          <a:bodyPr>
            <a:normAutofit/>
          </a:bodyPr>
          <a:lstStyle/>
          <a:p>
            <a:r>
              <a:rPr lang="en-US" b="1" dirty="0"/>
              <a:t>Missing values</a:t>
            </a:r>
            <a:endParaRPr lang="en-IN" b="1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CD09C8B-2E5A-1788-8CFB-0675C27AE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304446"/>
              </p:ext>
            </p:extLst>
          </p:nvPr>
        </p:nvGraphicFramePr>
        <p:xfrm>
          <a:off x="807868" y="1825625"/>
          <a:ext cx="4598633" cy="4229100"/>
        </p:xfrm>
        <a:graphic>
          <a:graphicData uri="http://schemas.openxmlformats.org/drawingml/2006/table">
            <a:tbl>
              <a:tblPr/>
              <a:tblGrid>
                <a:gridCol w="3054418">
                  <a:extLst>
                    <a:ext uri="{9D8B030D-6E8A-4147-A177-3AD203B41FA5}">
                      <a16:colId xmlns:a16="http://schemas.microsoft.com/office/drawing/2014/main" val="2914576332"/>
                    </a:ext>
                  </a:extLst>
                </a:gridCol>
                <a:gridCol w="1544215">
                  <a:extLst>
                    <a:ext uri="{9D8B030D-6E8A-4147-A177-3AD203B41FA5}">
                      <a16:colId xmlns:a16="http://schemas.microsoft.com/office/drawing/2014/main" val="3015987460"/>
                    </a:ext>
                  </a:extLst>
                </a:gridCol>
              </a:tblGrid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room_bed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521237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room_bath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121493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living_measure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583829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lot_measure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15394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cei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275236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coas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898678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sight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214568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84750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quality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96045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ceil_measure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49020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basement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915733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living_measure15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013576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lot_measure15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76331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furnished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980802"/>
                  </a:ext>
                </a:extLst>
              </a:tr>
              <a:tr h="257072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total_area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610213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5E25320-922E-EECE-8F52-A926347C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683EC-F7B1-D9B2-6243-564E94705A92}"/>
              </a:ext>
            </a:extLst>
          </p:cNvPr>
          <p:cNvSpPr txBox="1"/>
          <p:nvPr/>
        </p:nvSpPr>
        <p:spPr>
          <a:xfrm>
            <a:off x="5737194" y="1951672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Detected missing values across various features in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Imputed missing values using appropriate strategies such as median or mean imputation.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 instance, in the 'living_measure15' variable, 166 missing values were imputed using the median.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Overall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Treating missing values to ensure data integrity, prevent bias, and improve the performance and interpretability of statistical analyses and predictive models.</a:t>
            </a:r>
          </a:p>
        </p:txBody>
      </p:sp>
    </p:spTree>
    <p:extLst>
      <p:ext uri="{BB962C8B-B14F-4D97-AF65-F5344CB8AC3E}">
        <p14:creationId xmlns:p14="http://schemas.microsoft.com/office/powerpoint/2010/main" val="225566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7A6B-DFC1-CE41-3E06-D0B710C3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treatment: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9ECA-D195-5949-5132-185C3DA6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7680F8-CE44-863B-E142-6286FB3D1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77329"/>
              </p:ext>
            </p:extLst>
          </p:nvPr>
        </p:nvGraphicFramePr>
        <p:xfrm>
          <a:off x="520175" y="980477"/>
          <a:ext cx="3973498" cy="3566160"/>
        </p:xfrm>
        <a:graphic>
          <a:graphicData uri="http://schemas.openxmlformats.org/drawingml/2006/table">
            <a:tbl>
              <a:tblPr/>
              <a:tblGrid>
                <a:gridCol w="1986749">
                  <a:extLst>
                    <a:ext uri="{9D8B030D-6E8A-4147-A177-3AD203B41FA5}">
                      <a16:colId xmlns:a16="http://schemas.microsoft.com/office/drawing/2014/main" val="2119854206"/>
                    </a:ext>
                  </a:extLst>
                </a:gridCol>
                <a:gridCol w="1986749">
                  <a:extLst>
                    <a:ext uri="{9D8B030D-6E8A-4147-A177-3AD203B41FA5}">
                      <a16:colId xmlns:a16="http://schemas.microsoft.com/office/drawing/2014/main" val="620609008"/>
                    </a:ext>
                  </a:extLst>
                </a:gridCol>
              </a:tblGrid>
              <a:tr h="286734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Variable</a:t>
                      </a: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Number of Outliers</a:t>
                      </a:r>
                    </a:p>
                  </a:txBody>
                  <a:tcPr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475799"/>
                  </a:ext>
                </a:extLst>
              </a:tr>
              <a:tr h="286734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price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1159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78160"/>
                  </a:ext>
                </a:extLst>
              </a:tr>
              <a:tr h="286734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living_measure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572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5036"/>
                  </a:ext>
                </a:extLst>
              </a:tr>
              <a:tr h="286734">
                <a:tc>
                  <a:txBody>
                    <a:bodyPr/>
                    <a:lstStyle/>
                    <a:p>
                      <a:pPr fontAlgn="base"/>
                      <a:r>
                        <a:rPr lang="en-IN" dirty="0" err="1">
                          <a:effectLst/>
                        </a:rPr>
                        <a:t>lot_measure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2426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20080"/>
                  </a:ext>
                </a:extLst>
              </a:tr>
              <a:tr h="286734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ceil_measure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611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02736"/>
                  </a:ext>
                </a:extLst>
              </a:tr>
              <a:tr h="286734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basement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496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18449"/>
                  </a:ext>
                </a:extLst>
              </a:tr>
              <a:tr h="286734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living_measure15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540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85192"/>
                  </a:ext>
                </a:extLst>
              </a:tr>
              <a:tr h="286734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lot_measure15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2192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3628"/>
                  </a:ext>
                </a:extLst>
              </a:tr>
              <a:tr h="286734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total_area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2418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03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D0F0C4-16D6-9B35-88DD-A7076D1B3FF9}"/>
              </a:ext>
            </a:extLst>
          </p:cNvPr>
          <p:cNvSpPr txBox="1"/>
          <p:nvPr/>
        </p:nvSpPr>
        <p:spPr>
          <a:xfrm>
            <a:off x="4743357" y="824565"/>
            <a:ext cx="63830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Identified outliers using the Interquartile Range (IQR)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Treated </a:t>
            </a:r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outliers by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capping them at a certain threshold based on the IQR as shown below for the ceil Measure feature.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the '</a:t>
            </a:r>
            <a:r>
              <a:rPr lang="en-US" sz="20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lot_measure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 variable, 42 outliers were identified and treated using the IQR method.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DE322-5971-3557-3E7D-93363477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585" y="3110777"/>
            <a:ext cx="4208015" cy="3462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8280A-1D66-22DF-435C-AEFB95A2A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688" y="3088458"/>
            <a:ext cx="3554676" cy="36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0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D465-625B-06D0-FB3D-9AAC1E2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2042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from visualization: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942E-9384-84AA-AFA4-70A825DF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699402"/>
          </a:xfrm>
        </p:spPr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built year of the properties range from 1900 to 2014.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properties have bathrooms in the range of 1.0 to 2.5.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houses/properties have 3 or 4 bedrooms.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of the properties without basement.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914 houses were renovated out of 21613 houses.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area, lot measure, and lot_measure15 give giving same info.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dropping living_measure15 as it's giving the same info as the living measure.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Renovated properties have a higher price than others with the same living measure space.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Furnished houses have a higher price than that of the Non-furnished houses.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4BB39-5A0B-1582-5A8F-4E4C9F46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0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5BE8-0FB8-044E-473B-77F11421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3600" b="1" dirty="0"/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&amp; clustering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3B3D-F0E4-90D8-94B5-76BC3888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Derived from the construction year to capture the age of the house.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Removed redundant features like Living Measure and Lot Measure to improve model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Scaled the remaining features to ensure uniformity and improve model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clustering to segment the data into two distinct groups.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Conducted regression separately on each cluster to better capture underlying patterns and relationships.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3864-A4CC-EC30-F0E2-BD8B50B9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9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C4F4B-84E9-04A7-AAA6-86F6567B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DFCE7B-757F-64A4-63D8-65BDD9553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61833"/>
              </p:ext>
            </p:extLst>
          </p:nvPr>
        </p:nvGraphicFramePr>
        <p:xfrm>
          <a:off x="1260628" y="1017641"/>
          <a:ext cx="6116715" cy="5507439"/>
        </p:xfrm>
        <a:graphic>
          <a:graphicData uri="http://schemas.openxmlformats.org/drawingml/2006/table">
            <a:tbl>
              <a:tblPr/>
              <a:tblGrid>
                <a:gridCol w="2038905">
                  <a:extLst>
                    <a:ext uri="{9D8B030D-6E8A-4147-A177-3AD203B41FA5}">
                      <a16:colId xmlns:a16="http://schemas.microsoft.com/office/drawing/2014/main" val="1204353866"/>
                    </a:ext>
                  </a:extLst>
                </a:gridCol>
                <a:gridCol w="2038905">
                  <a:extLst>
                    <a:ext uri="{9D8B030D-6E8A-4147-A177-3AD203B41FA5}">
                      <a16:colId xmlns:a16="http://schemas.microsoft.com/office/drawing/2014/main" val="719809795"/>
                    </a:ext>
                  </a:extLst>
                </a:gridCol>
                <a:gridCol w="2038905">
                  <a:extLst>
                    <a:ext uri="{9D8B030D-6E8A-4147-A177-3AD203B41FA5}">
                      <a16:colId xmlns:a16="http://schemas.microsoft.com/office/drawing/2014/main" val="2879176596"/>
                    </a:ext>
                  </a:extLst>
                </a:gridCol>
              </a:tblGrid>
              <a:tr h="323967">
                <a:tc>
                  <a:txBody>
                    <a:bodyPr/>
                    <a:lstStyle/>
                    <a:p>
                      <a:pPr fontAlgn="b"/>
                      <a:r>
                        <a:rPr lang="en-IN" sz="1600" b="0">
                          <a:effectLst/>
                        </a:rPr>
                        <a:t>Clus_kmeans</a:t>
                      </a:r>
                    </a:p>
                  </a:txBody>
                  <a:tcPr marL="61286" marR="61286" marT="30643" marB="30643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0">
                          <a:effectLst/>
                        </a:rPr>
                        <a:t>1</a:t>
                      </a:r>
                    </a:p>
                  </a:txBody>
                  <a:tcPr marL="61286" marR="61286" marT="30643" marB="30643" anchor="b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544115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price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795,302.170134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417,491.375870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71297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room_bed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3.950223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3.176844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825849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effectLst/>
                        </a:rPr>
                        <a:t>room_bath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2.852990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1.872959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16915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ceil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1.852062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1.373190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96479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effectLst/>
                        </a:rPr>
                        <a:t>coast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effectLst/>
                        </a:rPr>
                        <a:t>0.025260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effectLst/>
                        </a:rPr>
                        <a:t>0.001540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907099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sight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0.594168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0.114178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097712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condition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effectLst/>
                        </a:rPr>
                        <a:t>3.264302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3.455296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336321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quality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9.164933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7.156510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897267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ceil_measure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2,754.259844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1,442.841888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719754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basement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346.415862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263.360219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8509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living_measure15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2,746.030646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1,718.633680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90154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lot_measure15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10,805.918462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7,465.668864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35861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furnished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0.770245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0.006100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869106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total_area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14,554.404718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9,512.581552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098732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house_age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33.257801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56.367614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7093"/>
                  </a:ext>
                </a:extLst>
              </a:tr>
              <a:tr h="32396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freq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>
                          <a:effectLst/>
                        </a:rPr>
                        <a:t>5,384.000000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effectLst/>
                        </a:rPr>
                        <a:t>16,229.000000</a:t>
                      </a: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7688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441F36-D95B-44B2-0E20-914EFAB1730A}"/>
              </a:ext>
            </a:extLst>
          </p:cNvPr>
          <p:cNvSpPr txBox="1"/>
          <p:nvPr/>
        </p:nvSpPr>
        <p:spPr>
          <a:xfrm>
            <a:off x="925496" y="332920"/>
            <a:ext cx="7774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profiles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A30E-AF53-D822-0670-CAB2FCD7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65E3-5103-EE26-5973-B7CA8E3C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Linear Regression Model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to predict housing prices based on various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split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dataset was divided into training and test sets using a 70:30 ratio.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Performance metrics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R-squared (R²) Score: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Set: 0.659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Set: 0.651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Root Mean Squared Error (RMSE):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Set: $146,602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Set: $146,174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Importance</a:t>
            </a:r>
            <a:endParaRPr lang="en-US" sz="2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Examined the importance of features in predicting housing prices.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DDAAA-A7C4-7658-D5D1-61EF2131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4577-2361-949D-DB59-C39AF52E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89FC3-3B72-B465-9B53-DC2CF753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020CA-7D6E-0562-85AE-527283EA3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8" y="1047566"/>
            <a:ext cx="10097933" cy="55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9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7B09-EE6C-E1B2-2956-435BC2D8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results taking all features and without hyperparameter tuning.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9E27F-AFD5-EAFA-D5CC-EF63CC9E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18</a:t>
            </a:fld>
            <a:endParaRPr lang="en-IN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9B1BCE4-14CA-E1BF-D287-CC17C7D87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196062"/>
              </p:ext>
            </p:extLst>
          </p:nvPr>
        </p:nvGraphicFramePr>
        <p:xfrm>
          <a:off x="447583" y="2001677"/>
          <a:ext cx="7817530" cy="305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06">
                  <a:extLst>
                    <a:ext uri="{9D8B030D-6E8A-4147-A177-3AD203B41FA5}">
                      <a16:colId xmlns:a16="http://schemas.microsoft.com/office/drawing/2014/main" val="2534188364"/>
                    </a:ext>
                  </a:extLst>
                </a:gridCol>
                <a:gridCol w="1563506">
                  <a:extLst>
                    <a:ext uri="{9D8B030D-6E8A-4147-A177-3AD203B41FA5}">
                      <a16:colId xmlns:a16="http://schemas.microsoft.com/office/drawing/2014/main" val="2742926000"/>
                    </a:ext>
                  </a:extLst>
                </a:gridCol>
                <a:gridCol w="1563506">
                  <a:extLst>
                    <a:ext uri="{9D8B030D-6E8A-4147-A177-3AD203B41FA5}">
                      <a16:colId xmlns:a16="http://schemas.microsoft.com/office/drawing/2014/main" val="3383294536"/>
                    </a:ext>
                  </a:extLst>
                </a:gridCol>
                <a:gridCol w="1563506">
                  <a:extLst>
                    <a:ext uri="{9D8B030D-6E8A-4147-A177-3AD203B41FA5}">
                      <a16:colId xmlns:a16="http://schemas.microsoft.com/office/drawing/2014/main" val="1642507826"/>
                    </a:ext>
                  </a:extLst>
                </a:gridCol>
                <a:gridCol w="1563506">
                  <a:extLst>
                    <a:ext uri="{9D8B030D-6E8A-4147-A177-3AD203B41FA5}">
                      <a16:colId xmlns:a16="http://schemas.microsoft.com/office/drawing/2014/main" val="129465198"/>
                    </a:ext>
                  </a:extLst>
                </a:gridCol>
              </a:tblGrid>
              <a:tr h="543087">
                <a:tc>
                  <a:txBody>
                    <a:bodyPr/>
                    <a:lstStyle/>
                    <a:p>
                      <a:pPr fontAlgn="b"/>
                      <a:endParaRPr lang="en-IN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Train RMSE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Test RMSE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Training Score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Test Score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3675840"/>
                  </a:ext>
                </a:extLst>
              </a:tr>
              <a:tr h="543087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146602.060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146173.568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804592"/>
                  </a:ext>
                </a:extLst>
              </a:tr>
              <a:tr h="93738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Decision Tree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8286.192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181869.337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0.460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987930"/>
                  </a:ext>
                </a:extLst>
              </a:tr>
              <a:tr h="93738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Random Forest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49285.739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129987.627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0.724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10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62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FD9D-0AE3-FA91-C2FC-026EF33A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D448-8E6C-CCD2-4D5D-8169C060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Grid search hyperparameter tuning: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grid search to fine-tune hyperparameters.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Achieved optimal settings: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Max Depth: 20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 Samples Leaf: 30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 Samples Split: 15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Cross-Validation: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Employed cross-validation to ensure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Assessing overfitting:</a:t>
            </a:r>
            <a:endParaRPr lang="en-IN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Evaluated if the model still exhibits overfitting.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EA891-ADB5-55AC-5860-B1B8B7C1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3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811D-1DD2-B474-C929-E2EEB4E0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8B64-2E5C-2E01-C576-2FD3839A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518"/>
            <a:ext cx="10515600" cy="45254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This dataset contains house sale prices for King County, which includes Seattle.</a:t>
            </a:r>
            <a:endParaRPr lang="en-US" sz="2400" dirty="0">
              <a:latin typeface="Times New Roman" panose="02020603050405020304" pitchFamily="18" charset="0"/>
              <a:sym typeface="Times New Roman"/>
            </a:endParaRPr>
          </a:p>
          <a:p>
            <a:r>
              <a:rPr lang="en-US" sz="2400" dirty="0">
                <a:latin typeface="Times New Roman" panose="02020603050405020304" pitchFamily="18" charset="0"/>
                <a:sym typeface="Times New Roman"/>
              </a:rPr>
              <a:t>T</a:t>
            </a:r>
            <a:r>
              <a:rPr lang="en-US" sz="2400" dirty="0">
                <a:latin typeface="Times New Roman" panose="02020603050405020304" pitchFamily="18" charset="0"/>
              </a:rPr>
              <a:t>o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conduct a comprehensive analysis of various factors influencing house prices.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Provide stakeholders with accurate price predictions through data-driven insights for informed decision-making in real estate transactions.</a:t>
            </a:r>
          </a:p>
          <a:p>
            <a:r>
              <a:rPr lang="en-US" sz="2400" dirty="0"/>
              <a:t>Dataset contains more than 21k records and 23 columns.</a:t>
            </a:r>
          </a:p>
          <a:p>
            <a:r>
              <a:rPr lang="en-IN" sz="2400" dirty="0"/>
              <a:t>Combination of numerical and categorical.</a:t>
            </a:r>
          </a:p>
          <a:p>
            <a:r>
              <a:rPr lang="en-IN" sz="2400" dirty="0"/>
              <a:t>Sourced from Kaggle.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1600" i="1" dirty="0"/>
              <a:t>Kaggle link: </a:t>
            </a:r>
            <a:r>
              <a:rPr lang="en-US" sz="16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House Sales in King County, USA (kaggle.com)</a:t>
            </a:r>
            <a:endParaRPr lang="en-IN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70061-B327-97BC-4C3C-E90C39F1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2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4C1E-E9DD-88FE-5725-11D5A2D3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results after hyperparameter tuning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076B-79E4-9C4D-393E-EAB0F77D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20</a:t>
            </a:fld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C45CFF3-FB6D-6E7F-8D31-D368A7AFB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5924"/>
              </p:ext>
            </p:extLst>
          </p:nvPr>
        </p:nvGraphicFramePr>
        <p:xfrm>
          <a:off x="838200" y="1926453"/>
          <a:ext cx="688537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075">
                  <a:extLst>
                    <a:ext uri="{9D8B030D-6E8A-4147-A177-3AD203B41FA5}">
                      <a16:colId xmlns:a16="http://schemas.microsoft.com/office/drawing/2014/main" val="4277997356"/>
                    </a:ext>
                  </a:extLst>
                </a:gridCol>
                <a:gridCol w="1377075">
                  <a:extLst>
                    <a:ext uri="{9D8B030D-6E8A-4147-A177-3AD203B41FA5}">
                      <a16:colId xmlns:a16="http://schemas.microsoft.com/office/drawing/2014/main" val="690263645"/>
                    </a:ext>
                  </a:extLst>
                </a:gridCol>
                <a:gridCol w="1377075">
                  <a:extLst>
                    <a:ext uri="{9D8B030D-6E8A-4147-A177-3AD203B41FA5}">
                      <a16:colId xmlns:a16="http://schemas.microsoft.com/office/drawing/2014/main" val="4264472867"/>
                    </a:ext>
                  </a:extLst>
                </a:gridCol>
                <a:gridCol w="1377075">
                  <a:extLst>
                    <a:ext uri="{9D8B030D-6E8A-4147-A177-3AD203B41FA5}">
                      <a16:colId xmlns:a16="http://schemas.microsoft.com/office/drawing/2014/main" val="3961442836"/>
                    </a:ext>
                  </a:extLst>
                </a:gridCol>
                <a:gridCol w="1377075">
                  <a:extLst>
                    <a:ext uri="{9D8B030D-6E8A-4147-A177-3AD203B41FA5}">
                      <a16:colId xmlns:a16="http://schemas.microsoft.com/office/drawing/2014/main" val="928042218"/>
                    </a:ext>
                  </a:extLst>
                </a:gridCol>
              </a:tblGrid>
              <a:tr h="429876">
                <a:tc>
                  <a:txBody>
                    <a:bodyPr/>
                    <a:lstStyle/>
                    <a:p>
                      <a:pPr fontAlgn="b"/>
                      <a:endParaRPr lang="en-IN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Train RMSE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Test RMSE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Training Score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Test Score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84994521"/>
                  </a:ext>
                </a:extLst>
              </a:tr>
              <a:tr h="429876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146602.06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146173.57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01198"/>
                  </a:ext>
                </a:extLst>
              </a:tr>
              <a:tr h="741977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Decision Tree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127342.60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142514.23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277823"/>
                  </a:ext>
                </a:extLst>
              </a:tr>
              <a:tr h="741977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Random Forest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120945.44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133225.85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0.768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0.710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82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2F10-D0F7-CF81-6D4F-68186B3C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210"/>
            <a:ext cx="10515600" cy="6469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7650-9A8D-7683-6DA9-F999D5E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189608"/>
            <a:ext cx="10847773" cy="544201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Explored the dataset, and prepared the data by handling missing values and encoding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Explored the relationships between different features.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Conducted clustering analysis.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Linear Regression, Decision Tree Regression, and Random Forest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Split the data into training and testing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Trained the models on the training data and evaluated their performance on the testing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Calculated performance metrics such as RMSE and R-squared for each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Examined the importance of features in the Linear Regression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Used Grid Search to find the best hyperparameters.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Evaluated the performance cross-validation and checked for overfitting.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7BE60-8297-A4EC-B246-A7D48E30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80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2F10-D0F7-CF81-6D4F-68186B3C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210"/>
            <a:ext cx="10515600" cy="6469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7650-9A8D-7683-6DA9-F999D5E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189608"/>
            <a:ext cx="10847773" cy="5442011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Achieved a variance of 70% in the data, indicating good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Identified key features influencing property pricing: furnished, house age, lot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measure, quality, sight, and condition.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Further improvement includes handling outliers differently and hyper-tuning ensemble models.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Additional data would provide insights and improve our model's performance.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Commuting time: The time it takes from the house location to downtown Seattle could be a good indicator, with better-connected properties potentially being valued higher.</a:t>
            </a:r>
            <a:endParaRPr lang="en-US" sz="36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Median Income per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zipcode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Understanding income distribution amongst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zipcodes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would also be an indicator of which neighborhoods are more affluent and should be the focus of the campaign.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Potential for enhancing model performance with additional techniques such as Artificial Neural Networks, Ridge and Lasso Regression, and Boosting techniques.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7BE60-8297-A4EC-B246-A7D48E30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191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F1BC-1215-4D4C-9A76-438FC6F5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81BC-42B9-D0A2-1BA9-E6458AFC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80" y="1426130"/>
            <a:ext cx="10515600" cy="4351338"/>
          </a:xfrm>
        </p:spPr>
        <p:txBody>
          <a:bodyPr>
            <a:normAutofit/>
          </a:bodyPr>
          <a:lstStyle/>
          <a:p>
            <a:endParaRPr lang="en-US" sz="20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indent="0">
              <a:buNone/>
            </a:pPr>
            <a:endParaRPr lang="en-US" sz="20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Frontiers | Differential Impact of COVID-19 Risk Factors on Ethnicities in the United States (frontiersin.org)</a:t>
            </a:r>
            <a:endParaRPr lang="en-US" sz="17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r>
              <a:rPr lang="en-US" sz="17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 Comprehensive Guide on Hyperparameter Tuning and its Techniques (analyticsvidhya.com)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Analysis: Step by Step Articles, Videos, Simple Definitions (statisticshowto.com)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analysis—ArcGIS Insights | Documentation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Subhani Shaik,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Uppu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Ravibabu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Classification of EMG Signal Analysis based on Curvelet Transform and Random Forest tree Method. Paper selected for Journal of Theoretical and Applied Information Technology (JATIT). 95. 15.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Keertan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Subhani Shaik. Machine Learning Algorithms Prediction, for International Oil Journal Price of Innovative Technology and Exploring Engineering. 8(8). 16. 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 Surya Teja,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Vigneswar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and Subhani Shaik, Flight Delay Prediction Using Machine Learning Algorithm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Jour of Adv Research in Dynamical &amp; Control Systems. 11(5).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BD3B8-BE8D-8EA7-B626-A9C1A801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11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B921-B514-FBAB-8F13-E5CD5694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6A13-D85D-8A0A-328B-7854BDFC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Prof. </a:t>
            </a:r>
            <a:r>
              <a:rPr lang="en-US" sz="2400" dirty="0" err="1"/>
              <a:t>Sumona</a:t>
            </a:r>
            <a:r>
              <a:rPr lang="en-US" sz="2400" dirty="0"/>
              <a:t> Mondal</a:t>
            </a:r>
          </a:p>
          <a:p>
            <a:r>
              <a:rPr lang="en-US" sz="2400" dirty="0" err="1"/>
              <a:t>Thevasha</a:t>
            </a:r>
            <a:r>
              <a:rPr lang="en-US" sz="2400" dirty="0"/>
              <a:t> </a:t>
            </a:r>
            <a:r>
              <a:rPr lang="en-US" sz="2400" dirty="0" err="1"/>
              <a:t>Sathiyakumar</a:t>
            </a:r>
            <a:endParaRPr lang="en-US" sz="2400" dirty="0"/>
          </a:p>
          <a:p>
            <a:r>
              <a:rPr lang="en-US" sz="2400" dirty="0"/>
              <a:t>Prof. Tyler Conlon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3ABF-3F6B-C444-8F08-8447F5E0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7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9B95-B3B6-E47B-15E7-70B7C2271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2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B1AD-F267-9EA2-C121-DBBEB4A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3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B35F-2789-0E42-1C71-0C9773F9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" y="136524"/>
            <a:ext cx="10877939" cy="647247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to analyze and predict the house prices: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93E9EA-AF78-5782-57BC-3DEF4E159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789501"/>
              </p:ext>
            </p:extLst>
          </p:nvPr>
        </p:nvGraphicFramePr>
        <p:xfrm>
          <a:off x="597160" y="867748"/>
          <a:ext cx="7735078" cy="5363782"/>
        </p:xfrm>
        <a:graphic>
          <a:graphicData uri="http://schemas.openxmlformats.org/drawingml/2006/table">
            <a:tbl>
              <a:tblPr/>
              <a:tblGrid>
                <a:gridCol w="1884783">
                  <a:extLst>
                    <a:ext uri="{9D8B030D-6E8A-4147-A177-3AD203B41FA5}">
                      <a16:colId xmlns:a16="http://schemas.microsoft.com/office/drawing/2014/main" val="533301332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2985526044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2611046814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664249073"/>
                    </a:ext>
                  </a:extLst>
                </a:gridCol>
                <a:gridCol w="1184988">
                  <a:extLst>
                    <a:ext uri="{9D8B030D-6E8A-4147-A177-3AD203B41FA5}">
                      <a16:colId xmlns:a16="http://schemas.microsoft.com/office/drawing/2014/main" val="996798011"/>
                    </a:ext>
                  </a:extLst>
                </a:gridCol>
                <a:gridCol w="1156997">
                  <a:extLst>
                    <a:ext uri="{9D8B030D-6E8A-4147-A177-3AD203B41FA5}">
                      <a16:colId xmlns:a16="http://schemas.microsoft.com/office/drawing/2014/main" val="207093671"/>
                    </a:ext>
                  </a:extLst>
                </a:gridCol>
              </a:tblGrid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600000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190000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735000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257000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450000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384801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room_bed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73000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room_bath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1.75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2.75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360959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living_measure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3050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670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3040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1740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1120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61344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lot_measure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9440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3101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2415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3721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4590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22463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ceil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9407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coast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724347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sight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59832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24428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quality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85501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ceil_measure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1800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670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3040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1740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1120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49124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basement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666922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yr_built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1966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1948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1966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2009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1924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257724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yr_renovated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868197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zipcode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98034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98118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98118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98002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98118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52317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lat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47.7228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47.5546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47.5188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47.3363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47.5663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89256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-122.18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-122.27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-122.26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-122.21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-122.29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810636"/>
                  </a:ext>
                </a:extLst>
              </a:tr>
              <a:tr h="27184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living_measure15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1660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2620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2030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1120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181574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lot_measure15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8660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4100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2433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3794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5100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37436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furnished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0113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total_area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12490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3771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5455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5461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Times New Roman" panose="02020603050405020304" pitchFamily="18" charset="0"/>
                        </a:rPr>
                        <a:t>5710</a:t>
                      </a:r>
                    </a:p>
                  </a:txBody>
                  <a:tcPr marL="4605" marR="4605" marT="46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518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0F37-833A-8754-9ADC-86A3C3E1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4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44E2-69CF-9159-5A09-AC836BD4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latin typeface="Times New Roman"/>
                <a:ea typeface="Times New Roman"/>
                <a:cs typeface="Times New Roman"/>
                <a:sym typeface="Times New Roman"/>
              </a:rPr>
              <a:t>Data Pre-processing: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DC35-D204-50B7-763F-16BE2B96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sym typeface="Times New Roman"/>
              </a:rPr>
              <a:t>I</a:t>
            </a:r>
            <a:r>
              <a:rPr lang="en-IN" sz="2400" dirty="0">
                <a:latin typeface="Times New Roman" panose="02020603050405020304" pitchFamily="18" charset="0"/>
              </a:rPr>
              <a:t>dentifying numerical and categorical variables.</a:t>
            </a:r>
          </a:p>
          <a:p>
            <a:r>
              <a:rPr lang="en-IN" sz="2400" dirty="0">
                <a:latin typeface="Times New Roman" panose="02020603050405020304" pitchFamily="18" charset="0"/>
                <a:sym typeface="Times New Roman"/>
              </a:rPr>
              <a:t>I</a:t>
            </a:r>
            <a:r>
              <a:rPr lang="en-IN" sz="2400" dirty="0">
                <a:latin typeface="Times New Roman" panose="02020603050405020304" pitchFamily="18" charset="0"/>
              </a:rPr>
              <a:t>dentifying and addressing issues with the data.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Plotting the date and zip code plots.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Missing value treatment.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Identifying if there are outliers in data.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Data Visualization.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4CE81-1AE5-C922-3DE4-32D82831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6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3B6DC2-450C-ECF5-49BF-E81375D56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97" y="443884"/>
            <a:ext cx="11172095" cy="62775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20468-A789-E886-4AA3-67C9A388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3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29233" y="240267"/>
            <a:ext cx="11089200" cy="524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lnSpc>
                <a:spcPct val="150000"/>
              </a:lnSpc>
              <a:buSzPts val="3111"/>
            </a:pPr>
            <a:br>
              <a:rPr lang="en-US" sz="2829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33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 rot="-2506">
            <a:off x="11643036" y="6486253"/>
            <a:ext cx="548800" cy="4508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buSzPts val="1000"/>
            </a:pPr>
            <a:fld id="{00000000-1234-1234-1234-123412341234}" type="slidenum">
              <a:rPr lang="en"/>
              <a:pPr>
                <a:buSzPts val="1000"/>
              </a:pPr>
              <a:t>6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A52951-AD7C-7F08-C233-A09BCD71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4" y="90488"/>
            <a:ext cx="11642823" cy="6767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D661-28A0-8941-2948-B343DCC4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788B7-8797-968A-DD1D-1DA541ED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E1009-E2F1-0B0F-05D9-25BB563D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" y="230819"/>
            <a:ext cx="11523216" cy="628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90E0-E65F-FA6D-B2B0-953F7D07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summary:</a:t>
            </a:r>
            <a:endParaRPr lang="en-IN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8FF1A-395F-FB44-AFA7-1070CB5F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1B24FF-68BE-2706-E63B-444F46555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8870"/>
              </p:ext>
            </p:extLst>
          </p:nvPr>
        </p:nvGraphicFramePr>
        <p:xfrm>
          <a:off x="940837" y="1156996"/>
          <a:ext cx="9987575" cy="5665188"/>
        </p:xfrm>
        <a:graphic>
          <a:graphicData uri="http://schemas.openxmlformats.org/drawingml/2006/table">
            <a:tbl>
              <a:tblPr/>
              <a:tblGrid>
                <a:gridCol w="1988794">
                  <a:extLst>
                    <a:ext uri="{9D8B030D-6E8A-4147-A177-3AD203B41FA5}">
                      <a16:colId xmlns:a16="http://schemas.microsoft.com/office/drawing/2014/main" val="2133111484"/>
                    </a:ext>
                  </a:extLst>
                </a:gridCol>
                <a:gridCol w="1171852">
                  <a:extLst>
                    <a:ext uri="{9D8B030D-6E8A-4147-A177-3AD203B41FA5}">
                      <a16:colId xmlns:a16="http://schemas.microsoft.com/office/drawing/2014/main" val="968795818"/>
                    </a:ext>
                  </a:extLst>
                </a:gridCol>
                <a:gridCol w="1020933">
                  <a:extLst>
                    <a:ext uri="{9D8B030D-6E8A-4147-A177-3AD203B41FA5}">
                      <a16:colId xmlns:a16="http://schemas.microsoft.com/office/drawing/2014/main" val="1727207384"/>
                    </a:ext>
                  </a:extLst>
                </a:gridCol>
                <a:gridCol w="1089641">
                  <a:extLst>
                    <a:ext uri="{9D8B030D-6E8A-4147-A177-3AD203B41FA5}">
                      <a16:colId xmlns:a16="http://schemas.microsoft.com/office/drawing/2014/main" val="3877858381"/>
                    </a:ext>
                  </a:extLst>
                </a:gridCol>
                <a:gridCol w="1084510">
                  <a:extLst>
                    <a:ext uri="{9D8B030D-6E8A-4147-A177-3AD203B41FA5}">
                      <a16:colId xmlns:a16="http://schemas.microsoft.com/office/drawing/2014/main" val="2781012469"/>
                    </a:ext>
                  </a:extLst>
                </a:gridCol>
                <a:gridCol w="1210615">
                  <a:extLst>
                    <a:ext uri="{9D8B030D-6E8A-4147-A177-3AD203B41FA5}">
                      <a16:colId xmlns:a16="http://schemas.microsoft.com/office/drawing/2014/main" val="3340076295"/>
                    </a:ext>
                  </a:extLst>
                </a:gridCol>
                <a:gridCol w="1210615">
                  <a:extLst>
                    <a:ext uri="{9D8B030D-6E8A-4147-A177-3AD203B41FA5}">
                      <a16:colId xmlns:a16="http://schemas.microsoft.com/office/drawing/2014/main" val="1837257219"/>
                    </a:ext>
                  </a:extLst>
                </a:gridCol>
                <a:gridCol w="1210615">
                  <a:extLst>
                    <a:ext uri="{9D8B030D-6E8A-4147-A177-3AD203B41FA5}">
                      <a16:colId xmlns:a16="http://schemas.microsoft.com/office/drawing/2014/main" val="66706210"/>
                    </a:ext>
                  </a:extLst>
                </a:gridCol>
              </a:tblGrid>
              <a:tr h="341377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22339"/>
                  </a:ext>
                </a:extLst>
              </a:tr>
              <a:tr h="39966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$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540182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367362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75000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321950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450000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645000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7700000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366881"/>
                  </a:ext>
                </a:extLst>
              </a:tr>
              <a:tr h="10347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 Measure (sq. foot)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2079.86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918.496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1429.3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13540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545318"/>
                  </a:ext>
                </a:extLst>
              </a:tr>
              <a:tr h="5454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 Measure 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15104.6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41423.6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5040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7618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10684.5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1651359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66381"/>
                  </a:ext>
                </a:extLst>
              </a:tr>
              <a:tr h="603456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 Measure </a:t>
                      </a:r>
                    </a:p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1788.37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828.103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9410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890249"/>
                  </a:ext>
                </a:extLst>
              </a:tr>
              <a:tr h="5454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Basement</a:t>
                      </a:r>
                    </a:p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291.523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442.581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4820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281251"/>
                  </a:ext>
                </a:extLst>
              </a:tr>
              <a:tr h="81234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Living Measure15</a:t>
                      </a:r>
                    </a:p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1987.07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685.52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6210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549489"/>
                  </a:ext>
                </a:extLst>
              </a:tr>
              <a:tr h="81234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 Measure15 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12766.5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27287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651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7620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10087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871200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09309"/>
                  </a:ext>
                </a:extLst>
              </a:tr>
              <a:tr h="5454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Area </a:t>
                      </a:r>
                    </a:p>
                    <a:p>
                      <a:pPr algn="l" rtl="0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(sq. foot)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17192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41628.7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7032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9575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13000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1652659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7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FFC3-8CD6-A178-6F01-0386402D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statistical summary of the data: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F982-46E5-1ABD-019C-29087F3F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varies from $ 75,000 to $7,700,000, The median (50th percentile) price is $450,000, which indicates that half of the houses have prices below this value.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lot measure ranges from 520 square feet to 1,651,359 square feet, showing significant variability in the sizes of lots. living measurement, ceil measurement, basement measurement, and total area.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might mean there are outliers in the data.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values show lot of variability in the given data.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BA154-BC3E-93E1-9400-4B7A507F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DA9A-CDAC-4C7B-ADE3-500558D0B46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7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1638</Words>
  <Application>Microsoft Office PowerPoint</Application>
  <PresentationFormat>Widescreen</PresentationFormat>
  <Paragraphs>491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Söhne</vt:lpstr>
      <vt:lpstr>Times New Roman</vt:lpstr>
      <vt:lpstr>Office Theme</vt:lpstr>
      <vt:lpstr>House Price Prediction: Survey of Data Mining Methods and Regression Techniques </vt:lpstr>
      <vt:lpstr>Objective:</vt:lpstr>
      <vt:lpstr> Variables to analyze and predict the house prices: </vt:lpstr>
      <vt:lpstr>Data Pre-processing:</vt:lpstr>
      <vt:lpstr>PowerPoint Presentation</vt:lpstr>
      <vt:lpstr>  </vt:lpstr>
      <vt:lpstr>PowerPoint Presentation</vt:lpstr>
      <vt:lpstr>Statistical summary:</vt:lpstr>
      <vt:lpstr>Interpretation of statistical summary of the data:</vt:lpstr>
      <vt:lpstr>Correlation Heatmap</vt:lpstr>
      <vt:lpstr>Missing values</vt:lpstr>
      <vt:lpstr>Outlier treatment:</vt:lpstr>
      <vt:lpstr>Inference from visualization:</vt:lpstr>
      <vt:lpstr>Feature engineering &amp; clustering</vt:lpstr>
      <vt:lpstr>PowerPoint Presentation</vt:lpstr>
      <vt:lpstr>Model training and evaluation</vt:lpstr>
      <vt:lpstr>Feature importance</vt:lpstr>
      <vt:lpstr>Regression results taking all features and without hyperparameter tuning.</vt:lpstr>
      <vt:lpstr>Optimizing model performance</vt:lpstr>
      <vt:lpstr>Regression results after hyperparameter tuning</vt:lpstr>
      <vt:lpstr>Summary</vt:lpstr>
      <vt:lpstr>Conclusions:</vt:lpstr>
      <vt:lpstr>References</vt:lpstr>
      <vt:lpstr>Acknowledgements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91994</dc:creator>
  <cp:lastModifiedBy>91994</cp:lastModifiedBy>
  <cp:revision>18</cp:revision>
  <dcterms:created xsi:type="dcterms:W3CDTF">2024-02-26T02:14:00Z</dcterms:created>
  <dcterms:modified xsi:type="dcterms:W3CDTF">2024-04-25T23:25:32Z</dcterms:modified>
</cp:coreProperties>
</file>