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7" r:id="rId2"/>
    <p:sldId id="293" r:id="rId3"/>
    <p:sldId id="283" r:id="rId4"/>
    <p:sldId id="269" r:id="rId5"/>
    <p:sldId id="284" r:id="rId6"/>
    <p:sldId id="296" r:id="rId7"/>
    <p:sldId id="268" r:id="rId8"/>
    <p:sldId id="302" r:id="rId9"/>
    <p:sldId id="260" r:id="rId10"/>
    <p:sldId id="258" r:id="rId11"/>
    <p:sldId id="257" r:id="rId12"/>
    <p:sldId id="298" r:id="rId13"/>
    <p:sldId id="300" r:id="rId14"/>
    <p:sldId id="265" r:id="rId15"/>
    <p:sldId id="299" r:id="rId16"/>
    <p:sldId id="303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04" r:id="rId28"/>
    <p:sldId id="266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6CEE4-4AA8-4364-A2C9-340EF091014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C9CDE-5E3F-4B14-A12A-8C614E24C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25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3BAB-3D25-B84B-80B8-BEB346E8B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49F07-3305-FAB5-64CE-D99E2EF60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33E9-3F10-F952-D8B3-741246C3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067C4-D68C-E4B7-7BD3-6A7F4CFE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D3735-2201-67B8-B106-F55F6BEC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15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1A8F-ABA1-6AAA-F52B-5AD8685A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B4211-CC16-B2F5-32AE-9A9CEDD31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B782-E369-89FB-E553-E7175CEE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32DE-305A-8BA1-86A4-558B09D7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5709-5E78-0A62-6872-52D59AD3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6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B6EC8-E907-A609-F7E1-58D824ECF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56AF3-3F70-E346-094F-9850B2EEA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4FBD0-A56D-457B-A390-82E9F080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2E5C-227D-0252-8014-364F0CD3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F6F3-85FD-23DD-DF6E-1C6D1F36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0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7604-7DEC-9862-E4A7-4BA9259D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FB0B-86E8-9BAD-FCDC-ADA96748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3050B-0E2A-4893-0EDE-93C250DF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5140D-4E97-3F70-93CC-ADF66524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AF6B7-A5C0-4F2B-594E-1304BC40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2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0A04-9FDC-8BFD-27F1-D0083B51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17397-677B-6A6A-8689-EBD735CB1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91FEF-9908-75E5-8CE0-67C1465D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EB0B-4871-48B0-57A7-DBD2513D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EEA26-DE48-0CA5-3B17-86AF5CEC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30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4759-BC36-DFF8-AC20-517FEBDF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0562-214C-FA54-15F4-1A25AA575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737B-5400-750E-3A98-1F523633F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2DB65-294D-2E99-C00A-017056F0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51E3D-45D0-8D1C-2F3C-70E9DB2C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277FA-A7E4-EFAD-CB96-A0C1A958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86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6CB4-A5D1-D9BB-4A64-0F02937E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DF839-B460-B44D-E0FB-99C782F33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5B665-394E-099D-0946-27604D3D5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CD425-4445-D039-916C-C4A1624AF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5AAEE-3576-04F1-B286-81AA609FF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AC76E-1ECF-2FE8-6E94-DAEAFCE6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4147E-8823-338C-ECDC-7317921C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FE689-23AB-4504-FC9B-AE8C464B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11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CBCD-237D-CE8E-2103-B9762DE8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5A312-C18B-6CA9-41C5-9EE22A83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4B917-F233-780F-582F-A9A1211F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F42A4-3325-96ED-E5C7-CDE3CAF6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0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A5EF7-B06B-F6A9-9448-A71E0C79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F1F98-C916-7678-1D21-F75C88BE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B0E1F-BF86-7AB6-64E5-35AFB14A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81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62AE-FCCD-33DA-F025-C833A5D9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F67A-9387-EA63-C246-420F7D45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A8B7B-E789-7EB3-E551-70B9F193B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ABEEE-F520-8B00-0107-2E1B6AB3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B7A4D-1C6C-B23A-E020-6BBB9AB4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CD397-5430-A420-73A9-79214A49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0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C5A2-0756-A813-35C4-211E99F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14B22-64AF-0FF0-F76E-F80FFED9C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5618F-2F8A-2DB1-C273-6D7534462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57CFD-9529-5504-C579-EA21D94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83D03-1EB8-DBBE-D565-2FA12394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B008D-7362-7E9D-8B42-37AA36CC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A459E-7251-6FF3-474A-531BB93F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30B7D-E955-C9D2-14A4-2C9A565A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A91A-CE20-6D09-2AED-00FC5CBB8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25/02/2024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8240-FF94-CAA3-0FE6-2C9AE6CA1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19A57-EF30-ECB8-1D49-7C9EBD55D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16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864400" y="914363"/>
            <a:ext cx="10463200" cy="2340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500"/>
            </a:pPr>
            <a:r>
              <a:rPr lang="en-US" sz="5400" b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 Price Prediction</a:t>
            </a:r>
            <a:endParaRPr sz="5400" b="1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4500"/>
            </a:pPr>
            <a:endParaRPr sz="3733" b="1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8125608" y="4448144"/>
            <a:ext cx="371318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Radhika Reddy</a:t>
            </a:r>
          </a:p>
          <a:p>
            <a:pPr>
              <a:buClr>
                <a:srgbClr val="000000"/>
              </a:buClr>
              <a:buSzPts val="1800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Kusala Nagamani Reddy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45227-279C-A335-C31C-C1CE54B6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</a:t>
            </a:fld>
            <a:endParaRPr lang="en-IN"/>
          </a:p>
        </p:txBody>
      </p:sp>
      <p:sp>
        <p:nvSpPr>
          <p:cNvPr id="3" name="Google Shape;55;p1">
            <a:extLst>
              <a:ext uri="{FF2B5EF4-FFF2-40B4-BE49-F238E27FC236}">
                <a16:creationId xmlns:a16="http://schemas.microsoft.com/office/drawing/2014/main" id="{7A42A5AC-9DCF-8E91-2B71-81C830B79E2B}"/>
              </a:ext>
            </a:extLst>
          </p:cNvPr>
          <p:cNvSpPr txBox="1"/>
          <p:nvPr/>
        </p:nvSpPr>
        <p:spPr>
          <a:xfrm>
            <a:off x="401197" y="5829516"/>
            <a:ext cx="180892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: 04/15/2024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90E0-E65F-FA6D-B2B0-953F7D07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summary:</a:t>
            </a:r>
            <a:endParaRPr lang="en-IN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8FF1A-395F-FB44-AFA7-1070CB5F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31B24FF-68BE-2706-E63B-444F46555A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757857"/>
              </p:ext>
            </p:extLst>
          </p:nvPr>
        </p:nvGraphicFramePr>
        <p:xfrm>
          <a:off x="940837" y="1156996"/>
          <a:ext cx="9987575" cy="5665188"/>
        </p:xfrm>
        <a:graphic>
          <a:graphicData uri="http://schemas.openxmlformats.org/drawingml/2006/table">
            <a:tbl>
              <a:tblPr/>
              <a:tblGrid>
                <a:gridCol w="1988794">
                  <a:extLst>
                    <a:ext uri="{9D8B030D-6E8A-4147-A177-3AD203B41FA5}">
                      <a16:colId xmlns:a16="http://schemas.microsoft.com/office/drawing/2014/main" val="2133111484"/>
                    </a:ext>
                  </a:extLst>
                </a:gridCol>
                <a:gridCol w="1171852">
                  <a:extLst>
                    <a:ext uri="{9D8B030D-6E8A-4147-A177-3AD203B41FA5}">
                      <a16:colId xmlns:a16="http://schemas.microsoft.com/office/drawing/2014/main" val="968795818"/>
                    </a:ext>
                  </a:extLst>
                </a:gridCol>
                <a:gridCol w="1020933">
                  <a:extLst>
                    <a:ext uri="{9D8B030D-6E8A-4147-A177-3AD203B41FA5}">
                      <a16:colId xmlns:a16="http://schemas.microsoft.com/office/drawing/2014/main" val="1727207384"/>
                    </a:ext>
                  </a:extLst>
                </a:gridCol>
                <a:gridCol w="1089641">
                  <a:extLst>
                    <a:ext uri="{9D8B030D-6E8A-4147-A177-3AD203B41FA5}">
                      <a16:colId xmlns:a16="http://schemas.microsoft.com/office/drawing/2014/main" val="3877858381"/>
                    </a:ext>
                  </a:extLst>
                </a:gridCol>
                <a:gridCol w="1084510">
                  <a:extLst>
                    <a:ext uri="{9D8B030D-6E8A-4147-A177-3AD203B41FA5}">
                      <a16:colId xmlns:a16="http://schemas.microsoft.com/office/drawing/2014/main" val="2781012469"/>
                    </a:ext>
                  </a:extLst>
                </a:gridCol>
                <a:gridCol w="1210615">
                  <a:extLst>
                    <a:ext uri="{9D8B030D-6E8A-4147-A177-3AD203B41FA5}">
                      <a16:colId xmlns:a16="http://schemas.microsoft.com/office/drawing/2014/main" val="3340076295"/>
                    </a:ext>
                  </a:extLst>
                </a:gridCol>
                <a:gridCol w="1210615">
                  <a:extLst>
                    <a:ext uri="{9D8B030D-6E8A-4147-A177-3AD203B41FA5}">
                      <a16:colId xmlns:a16="http://schemas.microsoft.com/office/drawing/2014/main" val="1837257219"/>
                    </a:ext>
                  </a:extLst>
                </a:gridCol>
                <a:gridCol w="1210615">
                  <a:extLst>
                    <a:ext uri="{9D8B030D-6E8A-4147-A177-3AD203B41FA5}">
                      <a16:colId xmlns:a16="http://schemas.microsoft.com/office/drawing/2014/main" val="66706210"/>
                    </a:ext>
                  </a:extLst>
                </a:gridCol>
              </a:tblGrid>
              <a:tr h="34137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22339"/>
                  </a:ext>
                </a:extLst>
              </a:tr>
              <a:tr h="39966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$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540182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367362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75000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321950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450000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645000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7700000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366881"/>
                  </a:ext>
                </a:extLst>
              </a:tr>
              <a:tr h="10347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Living Measure (sq. foot)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2079.86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918.496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1429.3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13540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545318"/>
                  </a:ext>
                </a:extLst>
              </a:tr>
              <a:tr h="5454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Lot Measure (sq. foot)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15104.6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41423.6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5040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7618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10684.5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1651359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966381"/>
                  </a:ext>
                </a:extLst>
              </a:tr>
              <a:tr h="603456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Ceil Measure </a:t>
                      </a:r>
                    </a:p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(sq. foot)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1788.37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828.103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9410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890249"/>
                  </a:ext>
                </a:extLst>
              </a:tr>
              <a:tr h="5454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Basement</a:t>
                      </a:r>
                    </a:p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(sq. foot)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291.523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442.581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4820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81251"/>
                  </a:ext>
                </a:extLst>
              </a:tr>
              <a:tr h="81234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Living Measure15</a:t>
                      </a:r>
                    </a:p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(sq. foot)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1987.07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685.52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399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2360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6210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49489"/>
                  </a:ext>
                </a:extLst>
              </a:tr>
              <a:tr h="81234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Lot Measure15 (sq. foot)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12766.5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27287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651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5100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7620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10087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871200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809309"/>
                  </a:ext>
                </a:extLst>
              </a:tr>
              <a:tr h="5454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Area </a:t>
                      </a:r>
                    </a:p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(sq. foot)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17192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41628.7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1423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7032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9575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1652659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7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0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FFC3-8CD6-A178-6F01-0386402D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Statistical summary of the data: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F982-46E5-1ABD-019C-29087F3F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 varies from $ 75,000 to $7,700,000, The median (50th percentile) price is $450,000, which indicates that half of the houses have prices below this value.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lot measure ranges from 520 square feet to 1,651,359 square feet, showing significant variability in the sizes of lots. living measurement, ceil measurement, basement measurement, and total area.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 might mean there are outliers in the data.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values show lot of variability in the given data.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BA154-BC3E-93E1-9400-4B7A507F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07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88812-15B5-90C3-625D-D79B2BD9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190E7-E7A3-E75B-8AD2-E00A6E90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8" y="887767"/>
            <a:ext cx="10342485" cy="56284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66C1C5-B2B5-91F6-1491-D64E78614DD9}"/>
              </a:ext>
            </a:extLst>
          </p:cNvPr>
          <p:cNvSpPr txBox="1"/>
          <p:nvPr/>
        </p:nvSpPr>
        <p:spPr>
          <a:xfrm>
            <a:off x="836279" y="97728"/>
            <a:ext cx="9145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Categorical Vs Response variable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34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2B16-146B-8A4A-CD67-3AF20E4B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EC2CC-D756-49A9-D02D-4C556DE35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523220"/>
            <a:ext cx="10821140" cy="63347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CA3263-0453-ABFE-54C1-8D7E84D4E429}"/>
              </a:ext>
            </a:extLst>
          </p:cNvPr>
          <p:cNvSpPr txBox="1"/>
          <p:nvPr/>
        </p:nvSpPr>
        <p:spPr>
          <a:xfrm>
            <a:off x="194569" y="0"/>
            <a:ext cx="8416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Numerical Vs response variable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7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6B3C-9B0B-86C8-2542-CCBABC5C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04D1B-31FD-4967-4825-795AE1D9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14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EE4654-E4A4-56A7-5B0C-30AF55D80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319" y="1118586"/>
            <a:ext cx="9818703" cy="5477523"/>
          </a:xfrm>
        </p:spPr>
      </p:pic>
    </p:spTree>
    <p:extLst>
      <p:ext uri="{BB962C8B-B14F-4D97-AF65-F5344CB8AC3E}">
        <p14:creationId xmlns:p14="http://schemas.microsoft.com/office/powerpoint/2010/main" val="101197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D465-625B-06D0-FB3D-9AAC1E2E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2042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from Visualization: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A942E-9384-84AA-AFA4-70A825DFF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699402"/>
          </a:xfrm>
        </p:spPr>
        <p:txBody>
          <a:bodyPr>
            <a:norm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built year of the properties range from 1900 to 2014.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only 13 properties that have the highest quality rating.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properties have bathrooms in the range of 1.0 to 2.5.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houses/properties have 3 or 4 bedrooms.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properties/houses with more than 8k living measures.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property with more than 12,50,000 lot measures.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 of the properties without basement.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914 houses were renovated out of 21613 houses.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area, lot measure, and lot_measure15 give giving same info.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dropping living_measure15 as it's giving the same info as the living measure.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Renovated properties have a higher price than others with the same living measure space.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Furnished houses have a higher price than that of the Non-furnished houses.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4BB39-5A0B-1582-5A8F-4E4C9F46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40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7A6B-DFC1-CE41-3E06-D0B710C3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9B58D-31C9-D0DF-C02D-C0086720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9ECA-D195-5949-5132-185C3DA6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40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5BE8-0FB8-044E-473B-77F11421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3B3D-F0E4-90D8-94B5-76BC3888A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63864-A4CC-EC30-F0E2-BD8B50B9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29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79D0-E6C5-A9B0-EBA6-58C75CEE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B7C6-724F-FF94-A4C1-8C04B540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C4F4B-84E9-04A7-AAA6-86F6567B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8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A30E-AF53-D822-0670-CAB2FCD7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65E3-5103-EE26-5973-B7CA8E3C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DDAAA-A7C4-7658-D5D1-61EF2131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811D-1DD2-B474-C929-E2EEB4E0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8B64-2E5C-2E01-C576-2FD3839AF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518"/>
            <a:ext cx="10515600" cy="452544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sym typeface="Times New Roman"/>
              </a:rPr>
              <a:t>T</a:t>
            </a:r>
            <a:r>
              <a:rPr lang="en-US" sz="2800" dirty="0">
                <a:latin typeface="Times New Roman" panose="02020603050405020304" pitchFamily="18" charset="0"/>
              </a:rPr>
              <a:t>o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conduct a comprehensive analysis of various factors influencing house prices.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rovide stakeholders with accurate price predictions through data-driven insights for informed decision-making in real estate transactions.</a:t>
            </a:r>
          </a:p>
          <a:p>
            <a:r>
              <a:rPr lang="en-US" dirty="0"/>
              <a:t>Dataset contains more than 21k records and 23 columns.</a:t>
            </a:r>
          </a:p>
          <a:p>
            <a:r>
              <a:rPr lang="en-IN" dirty="0"/>
              <a:t>Combination of numerical and categorical.</a:t>
            </a:r>
          </a:p>
          <a:p>
            <a:r>
              <a:rPr lang="en-IN" dirty="0"/>
              <a:t>Sourced from Kaggle.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70061-B327-97BC-4C3C-E90C39F1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2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4577-2361-949D-DB59-C39AF52E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D6BEC-93EE-4B78-77CB-83108CD1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89FC3-3B72-B465-9B53-DC2CF753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897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7B09-EE6C-E1B2-2956-435BC2D8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9D4C-8216-A40E-63A3-21EA6EFF9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9E27F-AFD5-EAFA-D5CC-EF63CC9E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2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FD9D-0AE3-FA91-C2FC-026EF33A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D448-8E6C-CCD2-4D5D-8169C060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EA891-ADB5-55AC-5860-B1B8B7C1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330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4C1E-E9DD-88FE-5725-11D5A2D3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BD8D-24E5-E5FE-548C-326D72CD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E076B-79E4-9C4D-393E-EAB0F77D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826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2F10-D0F7-CF81-6D4F-68186B3C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7650-9A8D-7683-6DA9-F999D5E4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7BE60-8297-A4EC-B246-A7D48E30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01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9564-1323-27E1-A2E5-F9D035F6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0B6B-C623-5DE0-EEC0-427891E3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46801-8CC2-AD03-BBD6-05EEDCCD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187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1FFD-1FE8-2B6D-662F-2C1053BA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8599-445C-A676-0453-765477D1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079F1-79D9-5880-8892-27FBE08C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87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D790-BD57-1D49-C2A2-1C6CFED4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07FB-0139-7145-128C-D30F5C43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89245-00CD-8A8E-6154-9AD02BB7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60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5FAF-C38A-FA7C-C537-462DE7B6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434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F4FF-09AF-418A-6FA9-9748C5BC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Observed missing values and outliers in data.</a:t>
            </a:r>
          </a:p>
          <a:p>
            <a:r>
              <a:rPr lang="en-US" dirty="0"/>
              <a:t>Correlation between a few numerical variables, and Independent and response variables.</a:t>
            </a:r>
          </a:p>
          <a:p>
            <a:r>
              <a:rPr lang="en-US" dirty="0"/>
              <a:t>Different levels of categorical variables effecting the average house prices.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750E8-0791-C8F5-201F-A05D2F2F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22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B921-B514-FBAB-8F13-E5CD5694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86A13-D85D-8A0A-328B-7854BDFC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Sumona</a:t>
            </a:r>
            <a:r>
              <a:rPr lang="en-US" dirty="0"/>
              <a:t> Mondal</a:t>
            </a:r>
          </a:p>
          <a:p>
            <a:r>
              <a:rPr lang="en-US" dirty="0" err="1"/>
              <a:t>Thevasha</a:t>
            </a:r>
            <a:r>
              <a:rPr lang="en-US" dirty="0"/>
              <a:t> </a:t>
            </a:r>
            <a:r>
              <a:rPr lang="en-US" dirty="0" err="1"/>
              <a:t>Sathiyakumar</a:t>
            </a:r>
            <a:endParaRPr lang="en-US" dirty="0"/>
          </a:p>
          <a:p>
            <a:r>
              <a:rPr lang="en-US" dirty="0"/>
              <a:t>Professor Tyler Conlon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63ABF-3F6B-C444-8F08-8447F5E0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7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E698-A8A2-3CBE-3E12-ED4308DE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36525"/>
            <a:ext cx="10941698" cy="86185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description:</a:t>
            </a:r>
            <a:endParaRPr lang="en-IN"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2B34B6-F198-00B1-596B-1A815F9AA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17100"/>
              </p:ext>
            </p:extLst>
          </p:nvPr>
        </p:nvGraphicFramePr>
        <p:xfrm>
          <a:off x="597159" y="1455575"/>
          <a:ext cx="7464490" cy="4680685"/>
        </p:xfrm>
        <a:graphic>
          <a:graphicData uri="http://schemas.openxmlformats.org/drawingml/2006/table">
            <a:tbl>
              <a:tblPr/>
              <a:tblGrid>
                <a:gridCol w="1819470">
                  <a:extLst>
                    <a:ext uri="{9D8B030D-6E8A-4147-A177-3AD203B41FA5}">
                      <a16:colId xmlns:a16="http://schemas.microsoft.com/office/drawing/2014/main" val="4003902708"/>
                    </a:ext>
                  </a:extLst>
                </a:gridCol>
                <a:gridCol w="5645020">
                  <a:extLst>
                    <a:ext uri="{9D8B030D-6E8A-4147-A177-3AD203B41FA5}">
                      <a16:colId xmlns:a16="http://schemas.microsoft.com/office/drawing/2014/main" val="3350462623"/>
                    </a:ext>
                  </a:extLst>
                </a:gridCol>
              </a:tblGrid>
              <a:tr h="286966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1908" marR="1908" marT="19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908" marR="1908" marT="19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48914"/>
                  </a:ext>
                </a:extLst>
              </a:tr>
              <a:tr h="286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(prediction target)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640254"/>
                  </a:ext>
                </a:extLst>
              </a:tr>
              <a:tr h="34681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room_bed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bedrooms in the house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602657"/>
                  </a:ext>
                </a:extLst>
              </a:tr>
              <a:tr h="34681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room_bath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bathrooms per bedroom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111772"/>
                  </a:ext>
                </a:extLst>
              </a:tr>
              <a:tr h="286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living_measure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Square footage of the home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40886"/>
                  </a:ext>
                </a:extLst>
              </a:tr>
              <a:tr h="286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lot_measure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Square footage of the lot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491548"/>
                  </a:ext>
                </a:extLst>
              </a:tr>
              <a:tr h="34681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ceil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floors (levels) in the house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928859"/>
                  </a:ext>
                </a:extLst>
              </a:tr>
              <a:tr h="34681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coast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Presence of a view of waterfront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2898"/>
                  </a:ext>
                </a:extLst>
              </a:tr>
              <a:tr h="3190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sight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Whether the property has been viewed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439417"/>
                  </a:ext>
                </a:extLst>
              </a:tr>
              <a:tr h="286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condition of the property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102380"/>
                  </a:ext>
                </a:extLst>
              </a:tr>
              <a:tr h="3068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given to the housing unit based on a grading system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677901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ceil_measure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Square footage of the house apart from the basement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781924"/>
                  </a:ext>
                </a:extLst>
              </a:tr>
              <a:tr h="286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basement_measure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Square footage of the basement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123920"/>
                  </a:ext>
                </a:extLst>
              </a:tr>
              <a:tr h="286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furnished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the quality of the room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80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total_area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 of both living and lot areas</a:t>
                      </a:r>
                    </a:p>
                  </a:txBody>
                  <a:tcPr marL="1908" marR="1908" marT="19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599213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F72A6-F89D-0797-8951-871CC8BE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782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9B95-B3B6-E47B-15E7-70B7C2271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2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THANK YOU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6B1AD-F267-9EA2-C121-DBBEB4AB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3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B35F-2789-0E42-1C71-0C9773F9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61" y="136524"/>
            <a:ext cx="10877939" cy="647247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to analyze and predict the house prices: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93E9EA-AF78-5782-57BC-3DEF4E159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789501"/>
              </p:ext>
            </p:extLst>
          </p:nvPr>
        </p:nvGraphicFramePr>
        <p:xfrm>
          <a:off x="597160" y="867748"/>
          <a:ext cx="7735078" cy="5363782"/>
        </p:xfrm>
        <a:graphic>
          <a:graphicData uri="http://schemas.openxmlformats.org/drawingml/2006/table">
            <a:tbl>
              <a:tblPr/>
              <a:tblGrid>
                <a:gridCol w="1884783">
                  <a:extLst>
                    <a:ext uri="{9D8B030D-6E8A-4147-A177-3AD203B41FA5}">
                      <a16:colId xmlns:a16="http://schemas.microsoft.com/office/drawing/2014/main" val="533301332"/>
                    </a:ext>
                  </a:extLst>
                </a:gridCol>
                <a:gridCol w="1203649">
                  <a:extLst>
                    <a:ext uri="{9D8B030D-6E8A-4147-A177-3AD203B41FA5}">
                      <a16:colId xmlns:a16="http://schemas.microsoft.com/office/drawing/2014/main" val="2985526044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2611046814"/>
                    </a:ext>
                  </a:extLst>
                </a:gridCol>
                <a:gridCol w="1203649">
                  <a:extLst>
                    <a:ext uri="{9D8B030D-6E8A-4147-A177-3AD203B41FA5}">
                      <a16:colId xmlns:a16="http://schemas.microsoft.com/office/drawing/2014/main" val="664249073"/>
                    </a:ext>
                  </a:extLst>
                </a:gridCol>
                <a:gridCol w="1184988">
                  <a:extLst>
                    <a:ext uri="{9D8B030D-6E8A-4147-A177-3AD203B41FA5}">
                      <a16:colId xmlns:a16="http://schemas.microsoft.com/office/drawing/2014/main" val="996798011"/>
                    </a:ext>
                  </a:extLst>
                </a:gridCol>
                <a:gridCol w="1156997">
                  <a:extLst>
                    <a:ext uri="{9D8B030D-6E8A-4147-A177-3AD203B41FA5}">
                      <a16:colId xmlns:a16="http://schemas.microsoft.com/office/drawing/2014/main" val="207093671"/>
                    </a:ext>
                  </a:extLst>
                </a:gridCol>
              </a:tblGrid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600000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190000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735000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257000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450000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4801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room_bed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73000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room_bath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1.75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2.75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360959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living_measure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3050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670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3040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1740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1120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61344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lot_measure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9440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3101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2415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3721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4590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22463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ceil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29407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coast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724347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sight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59832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condition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224428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quality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85501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ceil_measure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1800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670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3040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1740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1120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49124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basement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666922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yr_built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1966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1948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1966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2009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1924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257724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yr_renovated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868197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zipcode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98034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98118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98118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98002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98118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952317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lat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47.7228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47.5546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47.5188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47.3363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47.5663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089256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-122.18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-122.27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-122.26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-122.21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-122.29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810636"/>
                  </a:ext>
                </a:extLst>
              </a:tr>
              <a:tr h="27184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living_measure15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1660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2620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2030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1120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181574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lot_measure15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8660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4100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2433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3794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5100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37436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furnished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0113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total_area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12490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3771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5455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5461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5710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5185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00F37-833A-8754-9ADC-86A3C3E1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64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44E2-69CF-9159-5A09-AC836BD4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600" b="1" dirty="0">
                <a:latin typeface="Times New Roman"/>
                <a:ea typeface="Times New Roman"/>
                <a:cs typeface="Times New Roman"/>
                <a:sym typeface="Times New Roman"/>
              </a:rPr>
              <a:t>Data Pre-processing: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DC35-D204-50B7-763F-16BE2B965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sym typeface="Times New Roman"/>
              </a:rPr>
              <a:t>I</a:t>
            </a:r>
            <a:r>
              <a:rPr lang="en-IN" sz="2800" dirty="0">
                <a:latin typeface="Times New Roman" panose="02020603050405020304" pitchFamily="18" charset="0"/>
              </a:rPr>
              <a:t>dentifying numerical and categorical variables.</a:t>
            </a:r>
          </a:p>
          <a:p>
            <a:r>
              <a:rPr lang="en-IN" sz="2800" dirty="0">
                <a:latin typeface="Times New Roman" panose="02020603050405020304" pitchFamily="18" charset="0"/>
                <a:sym typeface="Times New Roman"/>
              </a:rPr>
              <a:t>I</a:t>
            </a:r>
            <a:r>
              <a:rPr lang="en-IN" sz="2800" dirty="0">
                <a:latin typeface="Times New Roman" panose="02020603050405020304" pitchFamily="18" charset="0"/>
              </a:rPr>
              <a:t>dentifying and addressing issues with the data.</a:t>
            </a:r>
          </a:p>
          <a:p>
            <a:r>
              <a:rPr lang="en-IN" dirty="0">
                <a:latin typeface="Times New Roman" panose="02020603050405020304" pitchFamily="18" charset="0"/>
              </a:rPr>
              <a:t>Plotting the date and zip code plots.</a:t>
            </a:r>
            <a:endParaRPr lang="en-IN" sz="2800" dirty="0">
              <a:latin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</a:rPr>
              <a:t>Missing value treatment.</a:t>
            </a:r>
          </a:p>
          <a:p>
            <a:r>
              <a:rPr lang="en-IN" sz="2800" dirty="0">
                <a:latin typeface="Times New Roman" panose="02020603050405020304" pitchFamily="18" charset="0"/>
              </a:rPr>
              <a:t>Identifying if there are outliers in data.</a:t>
            </a:r>
          </a:p>
          <a:p>
            <a:r>
              <a:rPr lang="en-IN" dirty="0">
                <a:latin typeface="Times New Roman" panose="02020603050405020304" pitchFamily="18" charset="0"/>
              </a:rPr>
              <a:t>Data Visualization.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4CE81-1AE5-C922-3DE4-32D82831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16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3B6DC2-450C-ECF5-49BF-E81375D56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97" y="443884"/>
            <a:ext cx="11172095" cy="62775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20468-A789-E886-4AA3-67C9A388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3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29233" y="240267"/>
            <a:ext cx="11089200" cy="524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lnSpc>
                <a:spcPct val="150000"/>
              </a:lnSpc>
              <a:buSzPts val="3111"/>
            </a:pPr>
            <a:br>
              <a:rPr lang="en-US" sz="2829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33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sldNum" idx="12"/>
          </p:nvPr>
        </p:nvSpPr>
        <p:spPr>
          <a:xfrm rot="-2506">
            <a:off x="11643036" y="6486253"/>
            <a:ext cx="548800" cy="4508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buSzPts val="1000"/>
            </a:pPr>
            <a:fld id="{00000000-1234-1234-1234-123412341234}" type="slidenum">
              <a:rPr lang="en"/>
              <a:pPr>
                <a:buSzPts val="1000"/>
              </a:pPr>
              <a:t>7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A52951-AD7C-7F08-C233-A09BCD719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" y="90488"/>
            <a:ext cx="11642823" cy="67675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D661-28A0-8941-2948-B343DCC4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788B7-8797-968A-DD1D-1DA541ED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E1009-E2F1-0B0F-05D9-25BB563D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4" y="230819"/>
            <a:ext cx="11523216" cy="62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A674-ED0F-4133-63EA-B4D1F128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in the data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CCD09C8B-2E5A-1788-8CFB-0675C27AE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895496"/>
              </p:ext>
            </p:extLst>
          </p:nvPr>
        </p:nvGraphicFramePr>
        <p:xfrm>
          <a:off x="911547" y="1690688"/>
          <a:ext cx="4369579" cy="4229100"/>
        </p:xfrm>
        <a:graphic>
          <a:graphicData uri="http://schemas.openxmlformats.org/drawingml/2006/table">
            <a:tbl>
              <a:tblPr/>
              <a:tblGrid>
                <a:gridCol w="2892537">
                  <a:extLst>
                    <a:ext uri="{9D8B030D-6E8A-4147-A177-3AD203B41FA5}">
                      <a16:colId xmlns:a16="http://schemas.microsoft.com/office/drawing/2014/main" val="2914576332"/>
                    </a:ext>
                  </a:extLst>
                </a:gridCol>
                <a:gridCol w="1477042">
                  <a:extLst>
                    <a:ext uri="{9D8B030D-6E8A-4147-A177-3AD203B41FA5}">
                      <a16:colId xmlns:a16="http://schemas.microsoft.com/office/drawing/2014/main" val="3015987460"/>
                    </a:ext>
                  </a:extLst>
                </a:gridCol>
              </a:tblGrid>
              <a:tr h="1242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room_bed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521237"/>
                  </a:ext>
                </a:extLst>
              </a:tr>
              <a:tr h="1242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room_bath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121493"/>
                  </a:ext>
                </a:extLst>
              </a:tr>
              <a:tr h="1242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living_measure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583829"/>
                  </a:ext>
                </a:extLst>
              </a:tr>
              <a:tr h="1242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lot_measure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15394"/>
                  </a:ext>
                </a:extLst>
              </a:tr>
              <a:tr h="1242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ceil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275236"/>
                  </a:ext>
                </a:extLst>
              </a:tr>
              <a:tr h="1242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coast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898678"/>
                  </a:ext>
                </a:extLst>
              </a:tr>
              <a:tr h="1242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sight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214568"/>
                  </a:ext>
                </a:extLst>
              </a:tr>
              <a:tr h="1242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condition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984750"/>
                  </a:ext>
                </a:extLst>
              </a:tr>
              <a:tr h="1242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quality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96045"/>
                  </a:ext>
                </a:extLst>
              </a:tr>
              <a:tr h="1242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ceil_measure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49020"/>
                  </a:ext>
                </a:extLst>
              </a:tr>
              <a:tr h="1242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basement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915733"/>
                  </a:ext>
                </a:extLst>
              </a:tr>
              <a:tr h="1242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living_measure15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013576"/>
                  </a:ext>
                </a:extLst>
              </a:tr>
              <a:tr h="1242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lot_measure15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76331"/>
                  </a:ext>
                </a:extLst>
              </a:tr>
              <a:tr h="1242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furnished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980802"/>
                  </a:ext>
                </a:extLst>
              </a:tr>
              <a:tr h="1242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total_area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610213"/>
                  </a:ext>
                </a:extLst>
              </a:tr>
            </a:tbl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5E25320-922E-EECE-8F52-A926347C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66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906</Words>
  <Application>Microsoft Office PowerPoint</Application>
  <PresentationFormat>Widescreen</PresentationFormat>
  <Paragraphs>348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House Price Prediction </vt:lpstr>
      <vt:lpstr>Objective:</vt:lpstr>
      <vt:lpstr>Data description:</vt:lpstr>
      <vt:lpstr> Variables to analyze and predict the house prices: </vt:lpstr>
      <vt:lpstr>Data Pre-processing:</vt:lpstr>
      <vt:lpstr>PowerPoint Presentation</vt:lpstr>
      <vt:lpstr>  </vt:lpstr>
      <vt:lpstr>PowerPoint Presentation</vt:lpstr>
      <vt:lpstr>Missing Values in the data</vt:lpstr>
      <vt:lpstr>Statistical summary:</vt:lpstr>
      <vt:lpstr>Interpretation of Statistical summary of the data:</vt:lpstr>
      <vt:lpstr>PowerPoint Presentation</vt:lpstr>
      <vt:lpstr>PowerPoint Presentation</vt:lpstr>
      <vt:lpstr>Correlation Heatmap</vt:lpstr>
      <vt:lpstr>Inference from Visualization: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91994</dc:creator>
  <cp:lastModifiedBy>91994</cp:lastModifiedBy>
  <cp:revision>10</cp:revision>
  <dcterms:created xsi:type="dcterms:W3CDTF">2024-02-26T02:14:00Z</dcterms:created>
  <dcterms:modified xsi:type="dcterms:W3CDTF">2024-04-15T06:06:24Z</dcterms:modified>
</cp:coreProperties>
</file>