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oboto Slab"/>
      <p:regular r:id="rId14"/>
      <p:bold r:id="rId15"/>
    </p:embeddedFont>
    <p:embeddedFont>
      <p:font typeface="Robo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Slab-bold.fntdata"/><Relationship Id="rId14" Type="http://schemas.openxmlformats.org/officeDocument/2006/relationships/font" Target="fonts/RobotoSlab-regular.fntdata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f4b614e29d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f4b614e29d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cb2e4c25df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cb2e4c25df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cb2e4c25df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cb2e4c25df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cb2e4c25df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cb2e4c25df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cb2e4c264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cb2e4c264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cb2e4c25df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cb2e4c25df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cb2e4c25df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cb2e4c25df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a custom admin.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Kusal Bista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1- in model.py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a model with an Abstract user to override the default admin.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CC7832"/>
                </a:solidFill>
                <a:highlight>
                  <a:srgbClr val="2B2B2B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from </a:t>
            </a:r>
            <a:r>
              <a:rPr lang="en" sz="2000">
                <a:solidFill>
                  <a:srgbClr val="A9B7C6"/>
                </a:solidFill>
                <a:highlight>
                  <a:srgbClr val="2B2B2B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django.contrib.auth.models </a:t>
            </a:r>
            <a:r>
              <a:rPr lang="en" sz="2000">
                <a:solidFill>
                  <a:srgbClr val="CC7832"/>
                </a:solidFill>
                <a:highlight>
                  <a:srgbClr val="2B2B2B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import </a:t>
            </a:r>
            <a:r>
              <a:rPr lang="en" sz="2000">
                <a:solidFill>
                  <a:srgbClr val="A9B7C6"/>
                </a:solidFill>
                <a:highlight>
                  <a:srgbClr val="2B2B2B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AbstractUser</a:t>
            </a:r>
            <a:endParaRPr sz="2000">
              <a:solidFill>
                <a:srgbClr val="A9B7C6"/>
              </a:solidFill>
              <a:highlight>
                <a:srgbClr val="2B2B2B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1" name="Google Shape;71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06350" y="4546450"/>
            <a:ext cx="2901549" cy="59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2: Create  a class with AbstractUser</a:t>
            </a:r>
            <a:endParaRPr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model.py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CC7832"/>
                </a:solidFill>
                <a:highlight>
                  <a:srgbClr val="2B2B2B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class </a:t>
            </a:r>
            <a:r>
              <a:rPr lang="en" sz="2300">
                <a:solidFill>
                  <a:srgbClr val="A9B7C6"/>
                </a:solidFill>
                <a:highlight>
                  <a:srgbClr val="2B2B2B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CustomUser(AbstractUser):</a:t>
            </a:r>
            <a:endParaRPr sz="2300">
              <a:solidFill>
                <a:srgbClr val="A9B7C6"/>
              </a:solidFill>
              <a:highlight>
                <a:srgbClr val="2B2B2B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8" name="Google Shape;78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06350" y="4546450"/>
            <a:ext cx="2901549" cy="59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3: in model.py</a:t>
            </a:r>
            <a:endParaRPr/>
          </a:p>
        </p:txBody>
      </p:sp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CC7832"/>
                </a:solidFill>
                <a:highlight>
                  <a:srgbClr val="2B2B2B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class </a:t>
            </a:r>
            <a:r>
              <a:rPr lang="en" sz="2400">
                <a:solidFill>
                  <a:srgbClr val="A9B7C6"/>
                </a:solidFill>
                <a:highlight>
                  <a:srgbClr val="2B2B2B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CustomUser(AbstractUser):</a:t>
            </a:r>
            <a:endParaRPr sz="2400">
              <a:solidFill>
                <a:srgbClr val="A9B7C6"/>
              </a:solidFill>
              <a:highlight>
                <a:srgbClr val="2B2B2B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A9B7C6"/>
                </a:solidFill>
                <a:highlight>
                  <a:srgbClr val="2B2B2B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	is_admin = models.BooleanField(</a:t>
            </a:r>
            <a:r>
              <a:rPr lang="en" sz="2400">
                <a:solidFill>
                  <a:srgbClr val="6A8759"/>
                </a:solidFill>
                <a:highlight>
                  <a:srgbClr val="2B2B2B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'Admin'</a:t>
            </a:r>
            <a:r>
              <a:rPr lang="en" sz="2400">
                <a:solidFill>
                  <a:srgbClr val="CC7832"/>
                </a:solidFill>
                <a:highlight>
                  <a:srgbClr val="2B2B2B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" sz="2400">
                <a:solidFill>
                  <a:srgbClr val="AA4926"/>
                </a:solidFill>
                <a:highlight>
                  <a:srgbClr val="2B2B2B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default</a:t>
            </a:r>
            <a:r>
              <a:rPr lang="en" sz="2400">
                <a:solidFill>
                  <a:srgbClr val="A9B7C6"/>
                </a:solidFill>
                <a:highlight>
                  <a:srgbClr val="2B2B2B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=</a:t>
            </a:r>
            <a:r>
              <a:rPr lang="en" sz="2400">
                <a:solidFill>
                  <a:srgbClr val="CC7832"/>
                </a:solidFill>
                <a:highlight>
                  <a:srgbClr val="2B2B2B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False</a:t>
            </a:r>
            <a:r>
              <a:rPr lang="en" sz="2400">
                <a:solidFill>
                  <a:srgbClr val="A9B7C6"/>
                </a:solidFill>
                <a:highlight>
                  <a:srgbClr val="2B2B2B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2400">
              <a:solidFill>
                <a:srgbClr val="A9B7C6"/>
              </a:solidFill>
              <a:highlight>
                <a:srgbClr val="2B2B2B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A9B7C6"/>
                </a:solidFill>
                <a:highlight>
                  <a:srgbClr val="2B2B2B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	is_shop = models.BooleanField(</a:t>
            </a:r>
            <a:r>
              <a:rPr lang="en" sz="2400">
                <a:solidFill>
                  <a:srgbClr val="6A8759"/>
                </a:solidFill>
                <a:highlight>
                  <a:srgbClr val="2B2B2B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'Shop'</a:t>
            </a:r>
            <a:r>
              <a:rPr lang="en" sz="2400">
                <a:solidFill>
                  <a:srgbClr val="CC7832"/>
                </a:solidFill>
                <a:highlight>
                  <a:srgbClr val="2B2B2B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" sz="2400">
                <a:solidFill>
                  <a:srgbClr val="AA4926"/>
                </a:solidFill>
                <a:highlight>
                  <a:srgbClr val="2B2B2B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default</a:t>
            </a:r>
            <a:r>
              <a:rPr lang="en" sz="2400">
                <a:solidFill>
                  <a:srgbClr val="A9B7C6"/>
                </a:solidFill>
                <a:highlight>
                  <a:srgbClr val="2B2B2B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=</a:t>
            </a:r>
            <a:r>
              <a:rPr lang="en" sz="2400">
                <a:solidFill>
                  <a:srgbClr val="CC7832"/>
                </a:solidFill>
                <a:highlight>
                  <a:srgbClr val="2B2B2B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False</a:t>
            </a:r>
            <a:r>
              <a:rPr lang="en" sz="2400">
                <a:solidFill>
                  <a:srgbClr val="A9B7C6"/>
                </a:solidFill>
                <a:highlight>
                  <a:srgbClr val="2B2B2B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2400">
              <a:solidFill>
                <a:srgbClr val="A9B7C6"/>
              </a:solidFill>
              <a:highlight>
                <a:srgbClr val="2B2B2B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A9B7C6"/>
                </a:solidFill>
                <a:highlight>
                  <a:srgbClr val="2B2B2B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	is_customer = models.BooleanField(</a:t>
            </a:r>
            <a:r>
              <a:rPr lang="en" sz="2400">
                <a:solidFill>
                  <a:srgbClr val="6A8759"/>
                </a:solidFill>
                <a:highlight>
                  <a:srgbClr val="2B2B2B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'Customer'</a:t>
            </a:r>
            <a:r>
              <a:rPr lang="en" sz="2400">
                <a:solidFill>
                  <a:srgbClr val="CC7832"/>
                </a:solidFill>
                <a:highlight>
                  <a:srgbClr val="2B2B2B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" sz="2400">
                <a:solidFill>
                  <a:srgbClr val="AA4926"/>
                </a:solidFill>
                <a:highlight>
                  <a:srgbClr val="2B2B2B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default</a:t>
            </a:r>
            <a:r>
              <a:rPr lang="en" sz="2400">
                <a:solidFill>
                  <a:srgbClr val="A9B7C6"/>
                </a:solidFill>
                <a:highlight>
                  <a:srgbClr val="2B2B2B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=</a:t>
            </a:r>
            <a:r>
              <a:rPr lang="en" sz="2400">
                <a:solidFill>
                  <a:srgbClr val="CC7832"/>
                </a:solidFill>
                <a:highlight>
                  <a:srgbClr val="2B2B2B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False</a:t>
            </a:r>
            <a:r>
              <a:rPr lang="en" sz="2400">
                <a:solidFill>
                  <a:srgbClr val="A9B7C6"/>
                </a:solidFill>
                <a:highlight>
                  <a:srgbClr val="2B2B2B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2400">
              <a:solidFill>
                <a:srgbClr val="A9B7C6"/>
              </a:solidFill>
              <a:highlight>
                <a:srgbClr val="2B2B2B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3000"/>
          </a:p>
        </p:txBody>
      </p:sp>
      <p:pic>
        <p:nvPicPr>
          <p:cNvPr id="85" name="Google Shape;85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06350" y="4546450"/>
            <a:ext cx="2901549" cy="59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4: in setting.py</a:t>
            </a:r>
            <a:endParaRPr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the following to override the admin user.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AUTH_USER_MODEL = </a:t>
            </a:r>
            <a:r>
              <a:rPr lang="en" sz="2000">
                <a:solidFill>
                  <a:srgbClr val="6A8759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'shop.CustomUser'</a:t>
            </a:r>
            <a:endParaRPr sz="2000">
              <a:solidFill>
                <a:srgbClr val="6A8759"/>
              </a:solidFill>
              <a:highlight>
                <a:srgbClr val="2B2B2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2" name="Google Shape;92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06350" y="4546450"/>
            <a:ext cx="2901549" cy="59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5: Comment admin url in project url.py</a:t>
            </a:r>
            <a:endParaRPr/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808080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# from django.contrib import admin</a:t>
            </a:r>
            <a:endParaRPr sz="1500">
              <a:solidFill>
                <a:srgbClr val="808080"/>
              </a:solidFill>
              <a:highlight>
                <a:srgbClr val="2B2B2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from </a:t>
            </a:r>
            <a:r>
              <a:rPr lang="en" sz="1500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django.urls </a:t>
            </a:r>
            <a:r>
              <a:rPr lang="en" sz="1500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import </a:t>
            </a:r>
            <a:r>
              <a:rPr lang="en" sz="1500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path</a:t>
            </a:r>
            <a:r>
              <a:rPr lang="en" sz="1500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1500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include</a:t>
            </a:r>
            <a:endParaRPr sz="1500">
              <a:solidFill>
                <a:srgbClr val="A9B7C6"/>
              </a:solidFill>
              <a:highlight>
                <a:srgbClr val="2B2B2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urlpatterns = [</a:t>
            </a:r>
            <a:endParaRPr sz="1500">
              <a:solidFill>
                <a:srgbClr val="A9B7C6"/>
              </a:solidFill>
              <a:highlight>
                <a:srgbClr val="2B2B2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" sz="1500">
                <a:solidFill>
                  <a:srgbClr val="808080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# path('admin/', admin.site.urls),</a:t>
            </a:r>
            <a:endParaRPr sz="1500">
              <a:solidFill>
                <a:srgbClr val="808080"/>
              </a:solidFill>
              <a:highlight>
                <a:srgbClr val="2B2B2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808080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" sz="1500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path(</a:t>
            </a:r>
            <a:r>
              <a:rPr lang="en" sz="1500">
                <a:solidFill>
                  <a:srgbClr val="6A8759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''</a:t>
            </a:r>
            <a:r>
              <a:rPr lang="en" sz="1500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1500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include(</a:t>
            </a:r>
            <a:r>
              <a:rPr lang="en" sz="1500">
                <a:solidFill>
                  <a:srgbClr val="6A8759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'shop.urls'</a:t>
            </a:r>
            <a:r>
              <a:rPr lang="en" sz="1500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))</a:t>
            </a:r>
            <a:endParaRPr sz="1500">
              <a:solidFill>
                <a:srgbClr val="A9B7C6"/>
              </a:solidFill>
              <a:highlight>
                <a:srgbClr val="2B2B2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]</a:t>
            </a:r>
            <a:endParaRPr sz="1500">
              <a:solidFill>
                <a:srgbClr val="A9B7C6"/>
              </a:solidFill>
              <a:highlight>
                <a:srgbClr val="2B2B2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8"/>
          <p:cNvSpPr/>
          <p:nvPr/>
        </p:nvSpPr>
        <p:spPr>
          <a:xfrm>
            <a:off x="343275" y="2692325"/>
            <a:ext cx="3777300" cy="4620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0" name="Google Shape;100;p18"/>
          <p:cNvCxnSpPr/>
          <p:nvPr/>
        </p:nvCxnSpPr>
        <p:spPr>
          <a:xfrm flipH="1">
            <a:off x="4203450" y="2257875"/>
            <a:ext cx="1577100" cy="612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1" name="Google Shape;101;p18"/>
          <p:cNvSpPr/>
          <p:nvPr/>
        </p:nvSpPr>
        <p:spPr>
          <a:xfrm>
            <a:off x="343275" y="1428250"/>
            <a:ext cx="3777300" cy="4620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2" name="Google Shape;102;p18"/>
          <p:cNvCxnSpPr/>
          <p:nvPr/>
        </p:nvCxnSpPr>
        <p:spPr>
          <a:xfrm flipH="1">
            <a:off x="4169100" y="1144125"/>
            <a:ext cx="1577100" cy="612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</a:t>
            </a:r>
            <a:endParaRPr/>
          </a:p>
        </p:txBody>
      </p:sp>
      <p:sp>
        <p:nvSpPr>
          <p:cNvPr id="108" name="Google Shape;108;p19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Doing so, creates a custom user table with 3 added fields on the default fields.</a:t>
            </a:r>
            <a:endParaRPr/>
          </a:p>
        </p:txBody>
      </p:sp>
      <p:pic>
        <p:nvPicPr>
          <p:cNvPr id="109" name="Google Shape;10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900" y="2309800"/>
            <a:ext cx="8368201" cy="238784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0" name="Google Shape;110;p19"/>
          <p:cNvCxnSpPr/>
          <p:nvPr/>
        </p:nvCxnSpPr>
        <p:spPr>
          <a:xfrm flipH="1" rot="10800000">
            <a:off x="7685125" y="1928850"/>
            <a:ext cx="60300" cy="311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111" name="Google Shape;111;p19"/>
          <p:cNvCxnSpPr/>
          <p:nvPr/>
        </p:nvCxnSpPr>
        <p:spPr>
          <a:xfrm flipH="1" rot="10800000">
            <a:off x="8169025" y="1928850"/>
            <a:ext cx="60300" cy="311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112" name="Google Shape;112;p19"/>
          <p:cNvCxnSpPr/>
          <p:nvPr/>
        </p:nvCxnSpPr>
        <p:spPr>
          <a:xfrm flipH="1" rot="10800000">
            <a:off x="7126000" y="1928850"/>
            <a:ext cx="60300" cy="311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stealth"/>
            <a:tailEnd len="med" w="med" type="none"/>
          </a:ln>
        </p:spPr>
      </p:cxnSp>
      <p:pic>
        <p:nvPicPr>
          <p:cNvPr id="113" name="Google Shape;113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06350" y="4546450"/>
            <a:ext cx="2901549" cy="59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error</a:t>
            </a:r>
            <a:endParaRPr/>
          </a:p>
        </p:txBody>
      </p:sp>
      <p:sp>
        <p:nvSpPr>
          <p:cNvPr id="119" name="Google Shape;119;p20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Note: You might need to drop your current database and clear migration. After that, create a new database and migrate.</a:t>
            </a:r>
            <a:endParaRPr/>
          </a:p>
        </p:txBody>
      </p:sp>
      <p:pic>
        <p:nvPicPr>
          <p:cNvPr id="120" name="Google Shape;120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06350" y="4546450"/>
            <a:ext cx="2901549" cy="59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