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Slab"/>
      <p:regular r:id="rId23"/>
      <p:bold r:id="rId24"/>
    </p:embeddedFon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Slab-bold.fntdata"/><Relationship Id="rId23" Type="http://schemas.openxmlformats.org/officeDocument/2006/relationships/font" Target="fonts/RobotoSlab-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e8e934ee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e8e934ee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8e934eec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e8e934eec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8e934eec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8e934eec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8e934eec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8e934eec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8e934eec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8e934eec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8e934eec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8e934eec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8e934eec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8e934eec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e8e934eec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e8e934eec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8e934eec6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8e934eec6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8e934eec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8e934eec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8e934eec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8e934eec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8e934eec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8e934eec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8e934eec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8e934eec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8e934eec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8e934eec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8e934eec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8e934eec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8e934eec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8e934eec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8e934eec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8e934eec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jp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Decision control statement</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FF00"/>
                </a:solidFill>
              </a:rPr>
              <a:t>Kusal Bista</a:t>
            </a:r>
            <a:endParaRPr>
              <a:solidFill>
                <a:srgbClr val="00FF00"/>
              </a:solidFill>
            </a:endParaRPr>
          </a:p>
        </p:txBody>
      </p:sp>
      <p:pic>
        <p:nvPicPr>
          <p:cNvPr id="65" name="Google Shape;65;p13"/>
          <p:cNvPicPr preferRelativeResize="0"/>
          <p:nvPr/>
        </p:nvPicPr>
        <p:blipFill>
          <a:blip r:embed="rId3">
            <a:alphaModFix/>
          </a:blip>
          <a:stretch>
            <a:fillRect/>
          </a:stretch>
        </p:blipFill>
        <p:spPr>
          <a:xfrm>
            <a:off x="3206350" y="4546450"/>
            <a:ext cx="2901549" cy="597050"/>
          </a:xfrm>
          <a:prstGeom prst="rect">
            <a:avLst/>
          </a:prstGeom>
          <a:noFill/>
          <a:ln>
            <a:noFill/>
          </a:ln>
        </p:spPr>
      </p:pic>
      <p:pic>
        <p:nvPicPr>
          <p:cNvPr id="66" name="Google Shape;66;p13"/>
          <p:cNvPicPr preferRelativeResize="0"/>
          <p:nvPr/>
        </p:nvPicPr>
        <p:blipFill>
          <a:blip r:embed="rId4">
            <a:alphaModFix/>
          </a:blip>
          <a:stretch>
            <a:fillRect/>
          </a:stretch>
        </p:blipFill>
        <p:spPr>
          <a:xfrm>
            <a:off x="1190450" y="1838974"/>
            <a:ext cx="1822150" cy="13666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 if...else statement - Flowchart</a:t>
            </a:r>
            <a:endParaRPr/>
          </a:p>
        </p:txBody>
      </p:sp>
      <p:sp>
        <p:nvSpPr>
          <p:cNvPr id="132" name="Google Shape;132;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3" name="Google Shape;133;p22"/>
          <p:cNvPicPr preferRelativeResize="0"/>
          <p:nvPr/>
        </p:nvPicPr>
        <p:blipFill>
          <a:blip r:embed="rId3">
            <a:alphaModFix/>
          </a:blip>
          <a:stretch>
            <a:fillRect/>
          </a:stretch>
        </p:blipFill>
        <p:spPr>
          <a:xfrm>
            <a:off x="387900" y="1489825"/>
            <a:ext cx="8368200" cy="3335484"/>
          </a:xfrm>
          <a:prstGeom prst="rect">
            <a:avLst/>
          </a:prstGeom>
          <a:noFill/>
          <a:ln>
            <a:noFill/>
          </a:ln>
        </p:spPr>
      </p:pic>
      <p:pic>
        <p:nvPicPr>
          <p:cNvPr id="134" name="Google Shape;134;p22"/>
          <p:cNvPicPr preferRelativeResize="0"/>
          <p:nvPr/>
        </p:nvPicPr>
        <p:blipFill>
          <a:blip r:embed="rId4">
            <a:alphaModFix/>
          </a:blip>
          <a:stretch>
            <a:fillRect/>
          </a:stretch>
        </p:blipFill>
        <p:spPr>
          <a:xfrm>
            <a:off x="3206350" y="4546450"/>
            <a:ext cx="2901549" cy="597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if...else if...else Statement</a:t>
            </a:r>
            <a:endParaRPr/>
          </a:p>
        </p:txBody>
      </p:sp>
      <p:sp>
        <p:nvSpPr>
          <p:cNvPr id="140" name="Google Shape;140;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 if statement can be followed by an optional else if...else statement, which is very useful to test various conditions using single if...else if statement. </a:t>
            </a:r>
            <a:endParaRPr/>
          </a:p>
          <a:p>
            <a:pPr indent="0" lvl="0" marL="0" rtl="0" algn="l">
              <a:spcBef>
                <a:spcPts val="1200"/>
              </a:spcBef>
              <a:spcAft>
                <a:spcPts val="0"/>
              </a:spcAft>
              <a:buNone/>
            </a:pPr>
            <a:r>
              <a:rPr lang="en"/>
              <a:t>When using if , else if , else statements there are few points to keep in mind. </a:t>
            </a:r>
            <a:endParaRPr/>
          </a:p>
          <a:p>
            <a:pPr indent="-342900" lvl="0" marL="457200" rtl="0" algn="l">
              <a:spcBef>
                <a:spcPts val="1200"/>
              </a:spcBef>
              <a:spcAft>
                <a:spcPts val="0"/>
              </a:spcAft>
              <a:buSzPts val="1800"/>
              <a:buChar char="●"/>
            </a:pPr>
            <a:r>
              <a:rPr lang="en"/>
              <a:t>An if can have zero or one else's and it must come after any else if's. </a:t>
            </a:r>
            <a:endParaRPr/>
          </a:p>
          <a:p>
            <a:pPr indent="-342900" lvl="0" marL="457200" rtl="0" algn="l">
              <a:spcBef>
                <a:spcPts val="0"/>
              </a:spcBef>
              <a:spcAft>
                <a:spcPts val="0"/>
              </a:spcAft>
              <a:buSzPts val="1800"/>
              <a:buChar char="●"/>
            </a:pPr>
            <a:r>
              <a:rPr lang="en"/>
              <a:t>An if can have zero to many else if's and they must come before the else. </a:t>
            </a:r>
            <a:endParaRPr/>
          </a:p>
          <a:p>
            <a:pPr indent="-342900" lvl="0" marL="457200" rtl="0" algn="l">
              <a:spcBef>
                <a:spcPts val="0"/>
              </a:spcBef>
              <a:spcAft>
                <a:spcPts val="0"/>
              </a:spcAft>
              <a:buSzPts val="1800"/>
              <a:buChar char="●"/>
            </a:pPr>
            <a:r>
              <a:rPr lang="en"/>
              <a:t>Once an else if succeeds, none of the remaining else if's or else's will be tested.</a:t>
            </a:r>
            <a:endParaRPr/>
          </a:p>
        </p:txBody>
      </p:sp>
      <p:pic>
        <p:nvPicPr>
          <p:cNvPr id="141" name="Google Shape;141;p23"/>
          <p:cNvPicPr preferRelativeResize="0"/>
          <p:nvPr/>
        </p:nvPicPr>
        <p:blipFill>
          <a:blip r:embed="rId3">
            <a:alphaModFix/>
          </a:blip>
          <a:stretch>
            <a:fillRect/>
          </a:stretch>
        </p:blipFill>
        <p:spPr>
          <a:xfrm>
            <a:off x="3206350" y="4546450"/>
            <a:ext cx="2901549" cy="597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if...else if...else Statement</a:t>
            </a:r>
            <a:endParaRPr/>
          </a:p>
        </p:txBody>
      </p:sp>
      <p:sp>
        <p:nvSpPr>
          <p:cNvPr id="147" name="Google Shape;147;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if(boolean_expression 1)</a:t>
            </a:r>
            <a:endParaRPr/>
          </a:p>
          <a:p>
            <a:pPr indent="0" lvl="0" marL="0" rtl="0" algn="l">
              <a:spcBef>
                <a:spcPts val="1200"/>
              </a:spcBef>
              <a:spcAft>
                <a:spcPts val="0"/>
              </a:spcAft>
              <a:buNone/>
            </a:pPr>
            <a:r>
              <a:rPr lang="en"/>
              <a:t>{ // Executes when the boolean expression 1 is true </a:t>
            </a:r>
            <a:endParaRPr/>
          </a:p>
          <a:p>
            <a:pPr indent="0" lvl="0" marL="0" rtl="0" algn="l">
              <a:spcBef>
                <a:spcPts val="1200"/>
              </a:spcBef>
              <a:spcAft>
                <a:spcPts val="0"/>
              </a:spcAft>
              <a:buNone/>
            </a:pPr>
            <a:r>
              <a:rPr lang="en"/>
              <a:t>} else if( boolean_expression 2) </a:t>
            </a:r>
            <a:endParaRPr/>
          </a:p>
          <a:p>
            <a:pPr indent="0" lvl="0" marL="0" rtl="0" algn="l">
              <a:spcBef>
                <a:spcPts val="1200"/>
              </a:spcBef>
              <a:spcAft>
                <a:spcPts val="0"/>
              </a:spcAft>
              <a:buNone/>
            </a:pPr>
            <a:r>
              <a:rPr lang="en"/>
              <a:t>{ // Executes when the boolean expression 2 is true</a:t>
            </a:r>
            <a:endParaRPr/>
          </a:p>
          <a:p>
            <a:pPr indent="0" lvl="0" marL="0" rtl="0" algn="l">
              <a:spcBef>
                <a:spcPts val="1200"/>
              </a:spcBef>
              <a:spcAft>
                <a:spcPts val="0"/>
              </a:spcAft>
              <a:buNone/>
            </a:pPr>
            <a:r>
              <a:rPr lang="en"/>
              <a:t> } else if( boolean_expression 3) { </a:t>
            </a:r>
            <a:endParaRPr/>
          </a:p>
          <a:p>
            <a:pPr indent="0" lvl="0" marL="0" rtl="0" algn="l">
              <a:spcBef>
                <a:spcPts val="1200"/>
              </a:spcBef>
              <a:spcAft>
                <a:spcPts val="0"/>
              </a:spcAft>
              <a:buNone/>
            </a:pPr>
            <a:r>
              <a:rPr lang="en"/>
              <a:t>// Executes when the boolean expression 3 is true } </a:t>
            </a:r>
            <a:endParaRPr/>
          </a:p>
          <a:p>
            <a:pPr indent="0" lvl="0" marL="0" rtl="0" algn="l">
              <a:spcBef>
                <a:spcPts val="1200"/>
              </a:spcBef>
              <a:spcAft>
                <a:spcPts val="0"/>
              </a:spcAft>
              <a:buNone/>
            </a:pPr>
            <a:r>
              <a:rPr lang="en"/>
              <a:t>else { // executes when the none of the above condition is true.</a:t>
            </a:r>
            <a:endParaRPr/>
          </a:p>
          <a:p>
            <a:pPr indent="0" lvl="0" marL="0" rtl="0" algn="l">
              <a:spcBef>
                <a:spcPts val="1200"/>
              </a:spcBef>
              <a:spcAft>
                <a:spcPts val="1200"/>
              </a:spcAft>
              <a:buNone/>
            </a:pPr>
            <a:r>
              <a:rPr lang="en"/>
              <a:t> }</a:t>
            </a:r>
            <a:endParaRPr/>
          </a:p>
        </p:txBody>
      </p:sp>
      <p:pic>
        <p:nvPicPr>
          <p:cNvPr id="148" name="Google Shape;148;p24"/>
          <p:cNvPicPr preferRelativeResize="0"/>
          <p:nvPr/>
        </p:nvPicPr>
        <p:blipFill>
          <a:blip r:embed="rId3">
            <a:alphaModFix/>
          </a:blip>
          <a:stretch>
            <a:fillRect/>
          </a:stretch>
        </p:blipFill>
        <p:spPr>
          <a:xfrm>
            <a:off x="3206350" y="4546450"/>
            <a:ext cx="2901549" cy="597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 switch statement</a:t>
            </a:r>
            <a:endParaRPr/>
          </a:p>
        </p:txBody>
      </p:sp>
      <p:sp>
        <p:nvSpPr>
          <p:cNvPr id="154" name="Google Shape;154;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100">
                <a:latin typeface="Roboto Slab"/>
                <a:ea typeface="Roboto Slab"/>
                <a:cs typeface="Roboto Slab"/>
                <a:sym typeface="Roboto Slab"/>
              </a:rPr>
              <a:t>A switch statement allows a variable to be tested for equality against a list of values. Each value is called a case, and the variable being switched on is checked for each case.</a:t>
            </a:r>
            <a:endParaRPr sz="900"/>
          </a:p>
        </p:txBody>
      </p:sp>
      <p:pic>
        <p:nvPicPr>
          <p:cNvPr id="155" name="Google Shape;155;p25"/>
          <p:cNvPicPr preferRelativeResize="0"/>
          <p:nvPr/>
        </p:nvPicPr>
        <p:blipFill>
          <a:blip r:embed="rId3">
            <a:alphaModFix/>
          </a:blip>
          <a:stretch>
            <a:fillRect/>
          </a:stretch>
        </p:blipFill>
        <p:spPr>
          <a:xfrm>
            <a:off x="3206350" y="4546450"/>
            <a:ext cx="2901549" cy="597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 switch statement-Syntax</a:t>
            </a:r>
            <a:endParaRPr/>
          </a:p>
        </p:txBody>
      </p:sp>
      <p:sp>
        <p:nvSpPr>
          <p:cNvPr id="161" name="Google Shape;161;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switch(expression) </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case constant-expression  : </a:t>
            </a:r>
            <a:endParaRPr/>
          </a:p>
          <a:p>
            <a:pPr indent="0" lvl="0" marL="0" rtl="0" algn="l">
              <a:spcBef>
                <a:spcPts val="1200"/>
              </a:spcBef>
              <a:spcAft>
                <a:spcPts val="0"/>
              </a:spcAft>
              <a:buNone/>
            </a:pPr>
            <a:r>
              <a:rPr lang="en"/>
              <a:t>statement(s); </a:t>
            </a:r>
            <a:endParaRPr/>
          </a:p>
          <a:p>
            <a:pPr indent="0" lvl="0" marL="0" rtl="0" algn="l">
              <a:spcBef>
                <a:spcPts val="1200"/>
              </a:spcBef>
              <a:spcAft>
                <a:spcPts val="0"/>
              </a:spcAft>
              <a:buNone/>
            </a:pPr>
            <a:r>
              <a:rPr lang="en"/>
              <a:t>break; //optional </a:t>
            </a:r>
            <a:endParaRPr/>
          </a:p>
          <a:p>
            <a:pPr indent="0" lvl="0" marL="0" rtl="0" algn="l">
              <a:spcBef>
                <a:spcPts val="1200"/>
              </a:spcBef>
              <a:spcAft>
                <a:spcPts val="0"/>
              </a:spcAft>
              <a:buNone/>
            </a:pPr>
            <a:r>
              <a:rPr lang="en"/>
              <a:t>case constant-expression  : </a:t>
            </a:r>
            <a:endParaRPr/>
          </a:p>
          <a:p>
            <a:pPr indent="0" lvl="0" marL="0" rtl="0" algn="l">
              <a:spcBef>
                <a:spcPts val="1200"/>
              </a:spcBef>
              <a:spcAft>
                <a:spcPts val="0"/>
              </a:spcAft>
              <a:buNone/>
            </a:pPr>
            <a:r>
              <a:rPr lang="en"/>
              <a:t>statement(s); </a:t>
            </a:r>
            <a:endParaRPr/>
          </a:p>
          <a:p>
            <a:pPr indent="0" lvl="0" marL="0" rtl="0" algn="l">
              <a:spcBef>
                <a:spcPts val="1200"/>
              </a:spcBef>
              <a:spcAft>
                <a:spcPts val="0"/>
              </a:spcAft>
              <a:buNone/>
            </a:pPr>
            <a:r>
              <a:rPr lang="en"/>
              <a:t>break; //optional // you can have any number of case statements.</a:t>
            </a:r>
            <a:endParaRPr/>
          </a:p>
          <a:p>
            <a:pPr indent="0" lvl="0" marL="0" rtl="0" algn="l">
              <a:spcBef>
                <a:spcPts val="1200"/>
              </a:spcBef>
              <a:spcAft>
                <a:spcPts val="0"/>
              </a:spcAft>
              <a:buNone/>
            </a:pPr>
            <a:r>
              <a:rPr lang="en"/>
              <a:t> default : </a:t>
            </a:r>
            <a:endParaRPr/>
          </a:p>
          <a:p>
            <a:pPr indent="0" lvl="0" marL="0" rtl="0" algn="l">
              <a:spcBef>
                <a:spcPts val="1200"/>
              </a:spcBef>
              <a:spcAft>
                <a:spcPts val="0"/>
              </a:spcAft>
              <a:buNone/>
            </a:pPr>
            <a:r>
              <a:rPr lang="en"/>
              <a:t>//Optional statement(s); </a:t>
            </a:r>
            <a:endParaRPr/>
          </a:p>
          <a:p>
            <a:pPr indent="0" lvl="0" marL="0" rtl="0" algn="l">
              <a:spcBef>
                <a:spcPts val="1200"/>
              </a:spcBef>
              <a:spcAft>
                <a:spcPts val="1200"/>
              </a:spcAft>
              <a:buNone/>
            </a:pPr>
            <a:r>
              <a:rPr lang="en"/>
              <a:t>}</a:t>
            </a:r>
            <a:endParaRPr/>
          </a:p>
        </p:txBody>
      </p:sp>
      <p:pic>
        <p:nvPicPr>
          <p:cNvPr id="162" name="Google Shape;162;p26"/>
          <p:cNvPicPr preferRelativeResize="0"/>
          <p:nvPr/>
        </p:nvPicPr>
        <p:blipFill>
          <a:blip r:embed="rId3">
            <a:alphaModFix/>
          </a:blip>
          <a:stretch>
            <a:fillRect/>
          </a:stretch>
        </p:blipFill>
        <p:spPr>
          <a:xfrm>
            <a:off x="3206350" y="4546450"/>
            <a:ext cx="2901549" cy="597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 switch statement- Flowchart</a:t>
            </a:r>
            <a:endParaRPr/>
          </a:p>
        </p:txBody>
      </p:sp>
      <p:sp>
        <p:nvSpPr>
          <p:cNvPr id="168" name="Google Shape;168;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27"/>
          <p:cNvPicPr preferRelativeResize="0"/>
          <p:nvPr/>
        </p:nvPicPr>
        <p:blipFill>
          <a:blip r:embed="rId3">
            <a:alphaModFix/>
          </a:blip>
          <a:stretch>
            <a:fillRect/>
          </a:stretch>
        </p:blipFill>
        <p:spPr>
          <a:xfrm>
            <a:off x="387900" y="1489825"/>
            <a:ext cx="3658600" cy="2943925"/>
          </a:xfrm>
          <a:prstGeom prst="rect">
            <a:avLst/>
          </a:prstGeom>
          <a:noFill/>
          <a:ln>
            <a:noFill/>
          </a:ln>
        </p:spPr>
      </p:pic>
      <p:pic>
        <p:nvPicPr>
          <p:cNvPr id="170" name="Google Shape;170;p27"/>
          <p:cNvPicPr preferRelativeResize="0"/>
          <p:nvPr/>
        </p:nvPicPr>
        <p:blipFill>
          <a:blip r:embed="rId4">
            <a:alphaModFix/>
          </a:blip>
          <a:stretch>
            <a:fillRect/>
          </a:stretch>
        </p:blipFill>
        <p:spPr>
          <a:xfrm>
            <a:off x="3206350" y="4546450"/>
            <a:ext cx="2901549" cy="597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 nested if statements</a:t>
            </a:r>
            <a:endParaRPr/>
          </a:p>
        </p:txBody>
      </p:sp>
      <p:sp>
        <p:nvSpPr>
          <p:cNvPr id="176" name="Google Shape;176;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100"/>
              <a:t>It is always legal to nest if-else statements, which means you can use one if or else if statement inside another if or else if statement(s).</a:t>
            </a:r>
            <a:endParaRPr sz="2100"/>
          </a:p>
        </p:txBody>
      </p:sp>
      <p:pic>
        <p:nvPicPr>
          <p:cNvPr id="177" name="Google Shape;177;p28"/>
          <p:cNvPicPr preferRelativeResize="0"/>
          <p:nvPr/>
        </p:nvPicPr>
        <p:blipFill>
          <a:blip r:embed="rId3">
            <a:alphaModFix/>
          </a:blip>
          <a:stretch>
            <a:fillRect/>
          </a:stretch>
        </p:blipFill>
        <p:spPr>
          <a:xfrm>
            <a:off x="3206350" y="4546450"/>
            <a:ext cx="2901549" cy="597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 nested if statements</a:t>
            </a:r>
            <a:endParaRPr/>
          </a:p>
        </p:txBody>
      </p:sp>
      <p:sp>
        <p:nvSpPr>
          <p:cNvPr id="183" name="Google Shape;183;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if( boolean_expression 1)</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 Executes when the boolean expression 1 is true</a:t>
            </a:r>
            <a:endParaRPr/>
          </a:p>
          <a:p>
            <a:pPr indent="0" lvl="0" marL="0" rtl="0" algn="l">
              <a:spcBef>
                <a:spcPts val="1200"/>
              </a:spcBef>
              <a:spcAft>
                <a:spcPts val="0"/>
              </a:spcAft>
              <a:buNone/>
            </a:pPr>
            <a:r>
              <a:rPr lang="en"/>
              <a:t> 	if(boolean_expression 2)</a:t>
            </a:r>
            <a:endParaRPr/>
          </a:p>
          <a:p>
            <a:pPr indent="0" lvl="0" marL="457200" rtl="0" algn="l">
              <a:spcBef>
                <a:spcPts val="1200"/>
              </a:spcBef>
              <a:spcAft>
                <a:spcPts val="0"/>
              </a:spcAft>
              <a:buNone/>
            </a:pPr>
            <a:r>
              <a:rPr lang="en"/>
              <a:t> { 	</a:t>
            </a:r>
            <a:endParaRPr/>
          </a:p>
          <a:p>
            <a:pPr indent="0" lvl="0" marL="457200" rtl="0" algn="l">
              <a:spcBef>
                <a:spcPts val="1200"/>
              </a:spcBef>
              <a:spcAft>
                <a:spcPts val="0"/>
              </a:spcAft>
              <a:buNone/>
            </a:pPr>
            <a:r>
              <a:rPr lang="en"/>
              <a:t>// Executes when the boolean expression 2 is true</a:t>
            </a:r>
            <a:endParaRPr/>
          </a:p>
          <a:p>
            <a:pPr indent="457200" lvl="0" marL="0" rtl="0" algn="l">
              <a:spcBef>
                <a:spcPts val="1200"/>
              </a:spcBef>
              <a:spcAft>
                <a:spcPts val="0"/>
              </a:spcAft>
              <a:buNone/>
            </a:pPr>
            <a:r>
              <a:rPr lang="en"/>
              <a:t> }</a:t>
            </a:r>
            <a:endParaRPr/>
          </a:p>
          <a:p>
            <a:pPr indent="0" lvl="0" marL="0" rtl="0" algn="l">
              <a:spcBef>
                <a:spcPts val="1200"/>
              </a:spcBef>
              <a:spcAft>
                <a:spcPts val="1200"/>
              </a:spcAft>
              <a:buNone/>
            </a:pPr>
            <a:r>
              <a:rPr lang="en"/>
              <a:t> }</a:t>
            </a:r>
            <a:endParaRPr/>
          </a:p>
        </p:txBody>
      </p:sp>
      <p:pic>
        <p:nvPicPr>
          <p:cNvPr id="184" name="Google Shape;184;p29"/>
          <p:cNvPicPr preferRelativeResize="0"/>
          <p:nvPr/>
        </p:nvPicPr>
        <p:blipFill>
          <a:blip r:embed="rId3">
            <a:alphaModFix/>
          </a:blip>
          <a:stretch>
            <a:fillRect/>
          </a:stretch>
        </p:blipFill>
        <p:spPr>
          <a:xfrm>
            <a:off x="3206350" y="4546450"/>
            <a:ext cx="2901549" cy="597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 decision making statements</a:t>
            </a:r>
            <a:endParaRPr/>
          </a:p>
        </p:txBody>
      </p:sp>
      <p:sp>
        <p:nvSpPr>
          <p:cNvPr id="72" name="Google Shape;72;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Decision making structures require that the programmer specify one or more conditions to be evaluated or tested by the program, along with a statement or statements to be executed if the condition is determined to be true, and optionally, other statements to be executed if the condition is determined to be false.</a:t>
            </a:r>
            <a:endParaRPr/>
          </a:p>
        </p:txBody>
      </p:sp>
      <p:pic>
        <p:nvPicPr>
          <p:cNvPr id="73" name="Google Shape;73;p14"/>
          <p:cNvPicPr preferRelativeResize="0"/>
          <p:nvPr/>
        </p:nvPicPr>
        <p:blipFill>
          <a:blip r:embed="rId3">
            <a:alphaModFix/>
          </a:blip>
          <a:stretch>
            <a:fillRect/>
          </a:stretch>
        </p:blipFill>
        <p:spPr>
          <a:xfrm>
            <a:off x="3206350" y="4546450"/>
            <a:ext cx="2901549" cy="597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Types of C++ decision making statement</a:t>
            </a:r>
            <a:endParaRPr/>
          </a:p>
        </p:txBody>
      </p:sp>
      <p:sp>
        <p:nvSpPr>
          <p:cNvPr id="79" name="Google Shape;79;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statement</a:t>
            </a:r>
            <a:endParaRPr/>
          </a:p>
          <a:p>
            <a:pPr indent="-342900" lvl="0" marL="457200" rtl="0" algn="l">
              <a:spcBef>
                <a:spcPts val="0"/>
              </a:spcBef>
              <a:spcAft>
                <a:spcPts val="0"/>
              </a:spcAft>
              <a:buSzPts val="1800"/>
              <a:buChar char="●"/>
            </a:pPr>
            <a:r>
              <a:rPr lang="en"/>
              <a:t>if...else statement</a:t>
            </a:r>
            <a:endParaRPr/>
          </a:p>
          <a:p>
            <a:pPr indent="-342900" lvl="0" marL="457200" rtl="0" algn="l">
              <a:spcBef>
                <a:spcPts val="0"/>
              </a:spcBef>
              <a:spcAft>
                <a:spcPts val="0"/>
              </a:spcAft>
              <a:buSzPts val="1800"/>
              <a:buChar char="●"/>
            </a:pPr>
            <a:r>
              <a:rPr lang="en"/>
              <a:t>switch statement</a:t>
            </a:r>
            <a:endParaRPr/>
          </a:p>
          <a:p>
            <a:pPr indent="-342900" lvl="0" marL="457200" rtl="0" algn="l">
              <a:spcBef>
                <a:spcPts val="0"/>
              </a:spcBef>
              <a:spcAft>
                <a:spcPts val="0"/>
              </a:spcAft>
              <a:buSzPts val="1800"/>
              <a:buChar char="●"/>
            </a:pPr>
            <a:r>
              <a:rPr lang="en"/>
              <a:t>nested if statements</a:t>
            </a:r>
            <a:endParaRPr/>
          </a:p>
        </p:txBody>
      </p:sp>
      <p:pic>
        <p:nvPicPr>
          <p:cNvPr id="80" name="Google Shape;80;p15"/>
          <p:cNvPicPr preferRelativeResize="0"/>
          <p:nvPr/>
        </p:nvPicPr>
        <p:blipFill>
          <a:blip r:embed="rId3">
            <a:alphaModFix/>
          </a:blip>
          <a:stretch>
            <a:fillRect/>
          </a:stretch>
        </p:blipFill>
        <p:spPr>
          <a:xfrm>
            <a:off x="3206350" y="4546450"/>
            <a:ext cx="2901549" cy="597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 decision making statements</a:t>
            </a:r>
            <a:endParaRPr/>
          </a:p>
        </p:txBody>
      </p:sp>
      <p:sp>
        <p:nvSpPr>
          <p:cNvPr id="86" name="Google Shape;86;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 name="Google Shape;87;p16"/>
          <p:cNvPicPr preferRelativeResize="0"/>
          <p:nvPr/>
        </p:nvPicPr>
        <p:blipFill>
          <a:blip r:embed="rId3">
            <a:alphaModFix/>
          </a:blip>
          <a:stretch>
            <a:fillRect/>
          </a:stretch>
        </p:blipFill>
        <p:spPr>
          <a:xfrm>
            <a:off x="2499125" y="1489825"/>
            <a:ext cx="3772425" cy="3078900"/>
          </a:xfrm>
          <a:prstGeom prst="rect">
            <a:avLst/>
          </a:prstGeom>
          <a:noFill/>
          <a:ln>
            <a:noFill/>
          </a:ln>
        </p:spPr>
      </p:pic>
      <p:pic>
        <p:nvPicPr>
          <p:cNvPr id="88" name="Google Shape;88;p16"/>
          <p:cNvPicPr preferRelativeResize="0"/>
          <p:nvPr/>
        </p:nvPicPr>
        <p:blipFill>
          <a:blip r:embed="rId4">
            <a:alphaModFix/>
          </a:blip>
          <a:stretch>
            <a:fillRect/>
          </a:stretch>
        </p:blipFill>
        <p:spPr>
          <a:xfrm>
            <a:off x="3206350" y="4546450"/>
            <a:ext cx="2901549" cy="597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 if statement</a:t>
            </a:r>
            <a:endParaRPr/>
          </a:p>
        </p:txBody>
      </p:sp>
      <p:sp>
        <p:nvSpPr>
          <p:cNvPr id="94" name="Google Shape;94;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The syntax of an if statement in C++ is −</a:t>
            </a:r>
            <a:endParaRPr/>
          </a:p>
          <a:p>
            <a:pPr indent="0" lvl="0" marL="0" rtl="0" algn="l">
              <a:spcBef>
                <a:spcPts val="1200"/>
              </a:spcBef>
              <a:spcAft>
                <a:spcPts val="0"/>
              </a:spcAft>
              <a:buNone/>
            </a:pPr>
            <a:r>
              <a:rPr lang="en"/>
              <a:t>if(boolean_expression) </a:t>
            </a:r>
            <a:endParaRPr/>
          </a:p>
          <a:p>
            <a:pPr indent="0" lvl="0" marL="0" rtl="0" algn="l">
              <a:spcBef>
                <a:spcPts val="1200"/>
              </a:spcBef>
              <a:spcAft>
                <a:spcPts val="0"/>
              </a:spcAft>
              <a:buNone/>
            </a:pPr>
            <a:r>
              <a:rPr lang="en"/>
              <a:t>{ </a:t>
            </a:r>
            <a:endParaRPr/>
          </a:p>
          <a:p>
            <a:pPr indent="457200" lvl="0" marL="0" rtl="0" algn="l">
              <a:spcBef>
                <a:spcPts val="1200"/>
              </a:spcBef>
              <a:spcAft>
                <a:spcPts val="0"/>
              </a:spcAft>
              <a:buNone/>
            </a:pPr>
            <a:r>
              <a:rPr lang="en"/>
              <a:t>// statement(s) will execute if the boolean expression is true</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rPr lang="en"/>
              <a:t>If the boolean expression evaluates to true, then the block of code inside the if statement will be executed. If boolean expression evaluates to false, then the first set of code after the end of the if statement (after the closing curly brace) will be executed.</a:t>
            </a:r>
            <a:endParaRPr/>
          </a:p>
        </p:txBody>
      </p:sp>
      <p:pic>
        <p:nvPicPr>
          <p:cNvPr id="95" name="Google Shape;95;p17"/>
          <p:cNvPicPr preferRelativeResize="0"/>
          <p:nvPr/>
        </p:nvPicPr>
        <p:blipFill>
          <a:blip r:embed="rId3">
            <a:alphaModFix/>
          </a:blip>
          <a:stretch>
            <a:fillRect/>
          </a:stretch>
        </p:blipFill>
        <p:spPr>
          <a:xfrm>
            <a:off x="3206350" y="4546450"/>
            <a:ext cx="2901549" cy="597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 if statement- Flowchart</a:t>
            </a:r>
            <a:endParaRPr/>
          </a:p>
        </p:txBody>
      </p:sp>
      <p:sp>
        <p:nvSpPr>
          <p:cNvPr id="101" name="Google Shape;101;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18"/>
          <p:cNvPicPr preferRelativeResize="0"/>
          <p:nvPr/>
        </p:nvPicPr>
        <p:blipFill>
          <a:blip r:embed="rId3">
            <a:alphaModFix/>
          </a:blip>
          <a:stretch>
            <a:fillRect/>
          </a:stretch>
        </p:blipFill>
        <p:spPr>
          <a:xfrm>
            <a:off x="3074850" y="1438438"/>
            <a:ext cx="2419350" cy="3057525"/>
          </a:xfrm>
          <a:prstGeom prst="rect">
            <a:avLst/>
          </a:prstGeom>
          <a:noFill/>
          <a:ln>
            <a:noFill/>
          </a:ln>
        </p:spPr>
      </p:pic>
      <p:pic>
        <p:nvPicPr>
          <p:cNvPr id="103" name="Google Shape;103;p18"/>
          <p:cNvPicPr preferRelativeResize="0"/>
          <p:nvPr/>
        </p:nvPicPr>
        <p:blipFill>
          <a:blip r:embed="rId4">
            <a:alphaModFix/>
          </a:blip>
          <a:stretch>
            <a:fillRect/>
          </a:stretch>
        </p:blipFill>
        <p:spPr>
          <a:xfrm>
            <a:off x="3206350" y="4546450"/>
            <a:ext cx="2901549" cy="597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 if statement - example</a:t>
            </a:r>
            <a:endParaRPr/>
          </a:p>
        </p:txBody>
      </p:sp>
      <p:sp>
        <p:nvSpPr>
          <p:cNvPr id="109" name="Google Shape;109;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0" name="Google Shape;110;p19"/>
          <p:cNvPicPr preferRelativeResize="0"/>
          <p:nvPr/>
        </p:nvPicPr>
        <p:blipFill>
          <a:blip r:embed="rId3">
            <a:alphaModFix/>
          </a:blip>
          <a:stretch>
            <a:fillRect/>
          </a:stretch>
        </p:blipFill>
        <p:spPr>
          <a:xfrm>
            <a:off x="387900" y="1489825"/>
            <a:ext cx="8368200" cy="3209825"/>
          </a:xfrm>
          <a:prstGeom prst="rect">
            <a:avLst/>
          </a:prstGeom>
          <a:noFill/>
          <a:ln>
            <a:noFill/>
          </a:ln>
        </p:spPr>
      </p:pic>
      <p:pic>
        <p:nvPicPr>
          <p:cNvPr id="111" name="Google Shape;111;p19"/>
          <p:cNvPicPr preferRelativeResize="0"/>
          <p:nvPr/>
        </p:nvPicPr>
        <p:blipFill>
          <a:blip r:embed="rId4">
            <a:alphaModFix/>
          </a:blip>
          <a:stretch>
            <a:fillRect/>
          </a:stretch>
        </p:blipFill>
        <p:spPr>
          <a:xfrm>
            <a:off x="3206350" y="4546450"/>
            <a:ext cx="2901549" cy="597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 if...else statement</a:t>
            </a:r>
            <a:endParaRPr/>
          </a:p>
        </p:txBody>
      </p:sp>
      <p:sp>
        <p:nvSpPr>
          <p:cNvPr id="117" name="Google Shape;117;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If the boolean expression evaluates to true, then the if block of code will be executed, otherwise else block of code will be executed.</a:t>
            </a:r>
            <a:endParaRPr/>
          </a:p>
          <a:p>
            <a:pPr indent="0" lvl="0" marL="0" rtl="0" algn="l">
              <a:spcBef>
                <a:spcPts val="1200"/>
              </a:spcBef>
              <a:spcAft>
                <a:spcPts val="0"/>
              </a:spcAft>
              <a:buNone/>
            </a:pPr>
            <a:r>
              <a:rPr lang="en"/>
              <a:t>if(boolean_expression) </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 statement(s) will execute if the boolean expression is true </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else { // statement(s) will execute if the boolean expression is false </a:t>
            </a:r>
            <a:endParaRPr/>
          </a:p>
          <a:p>
            <a:pPr indent="0" lvl="0" marL="0" rtl="0" algn="l">
              <a:spcBef>
                <a:spcPts val="1200"/>
              </a:spcBef>
              <a:spcAft>
                <a:spcPts val="1200"/>
              </a:spcAft>
              <a:buNone/>
            </a:pPr>
            <a:r>
              <a:rPr lang="en"/>
              <a:t>}</a:t>
            </a:r>
            <a:endParaRPr/>
          </a:p>
        </p:txBody>
      </p:sp>
      <p:pic>
        <p:nvPicPr>
          <p:cNvPr id="118" name="Google Shape;118;p20"/>
          <p:cNvPicPr preferRelativeResize="0"/>
          <p:nvPr/>
        </p:nvPicPr>
        <p:blipFill>
          <a:blip r:embed="rId3">
            <a:alphaModFix/>
          </a:blip>
          <a:stretch>
            <a:fillRect/>
          </a:stretch>
        </p:blipFill>
        <p:spPr>
          <a:xfrm>
            <a:off x="3206350" y="4546450"/>
            <a:ext cx="2901549" cy="597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 if...else statement - Flowchart</a:t>
            </a:r>
            <a:endParaRPr/>
          </a:p>
        </p:txBody>
      </p:sp>
      <p:sp>
        <p:nvSpPr>
          <p:cNvPr id="124" name="Google Shape;124;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5" name="Google Shape;125;p21"/>
          <p:cNvPicPr preferRelativeResize="0"/>
          <p:nvPr/>
        </p:nvPicPr>
        <p:blipFill>
          <a:blip r:embed="rId3">
            <a:alphaModFix/>
          </a:blip>
          <a:stretch>
            <a:fillRect/>
          </a:stretch>
        </p:blipFill>
        <p:spPr>
          <a:xfrm>
            <a:off x="2996013" y="1500500"/>
            <a:ext cx="2390775" cy="3057525"/>
          </a:xfrm>
          <a:prstGeom prst="rect">
            <a:avLst/>
          </a:prstGeom>
          <a:noFill/>
          <a:ln>
            <a:noFill/>
          </a:ln>
        </p:spPr>
      </p:pic>
      <p:pic>
        <p:nvPicPr>
          <p:cNvPr id="126" name="Google Shape;126;p21"/>
          <p:cNvPicPr preferRelativeResize="0"/>
          <p:nvPr/>
        </p:nvPicPr>
        <p:blipFill>
          <a:blip r:embed="rId4">
            <a:alphaModFix/>
          </a:blip>
          <a:stretch>
            <a:fillRect/>
          </a:stretch>
        </p:blipFill>
        <p:spPr>
          <a:xfrm>
            <a:off x="3206350" y="4546450"/>
            <a:ext cx="2901549" cy="597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