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erriweather-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 everyone, I am Buta from B13 and welcome to my presentation. Firstly, I want to take some time to give you context on this presentation. I know some of you do not have background in computer science. I think you will be happy to hear that I will not go into any technical details in this presentation, instead I will be focusing on the concepts and ideas behind my project. For those of you who have an interest in artificial neural networks or evolutionary algorithms, you can ask me for a copy of my report on another date.</a:t>
            </a:r>
            <a:endParaRPr/>
          </a:p>
          <a:p>
            <a:pPr indent="0" lvl="0" marL="0">
              <a:spcBef>
                <a:spcPts val="0"/>
              </a:spcBef>
              <a:spcAft>
                <a:spcPts val="0"/>
              </a:spcAft>
              <a:buNone/>
            </a:pPr>
            <a:r>
              <a:t/>
            </a:r>
            <a:endParaRPr/>
          </a:p>
          <a:p>
            <a:pPr indent="0" lvl="0" marL="0">
              <a:spcBef>
                <a:spcPts val="0"/>
              </a:spcBef>
              <a:spcAft>
                <a:spcPts val="0"/>
              </a:spcAft>
              <a:buNone/>
            </a:pPr>
            <a:r>
              <a:rPr lang="en"/>
              <a:t>Next, I want you to focus on the title of this presentation. What does this mean?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Ok, Ok. You get the idea now. But, Why is it important to balance a pendulum in the first place?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I will be getting into the main part of this presentation. I will introduce you to the types of agents used during my my project.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Hard code is a form of control system where the programmer directly indicates to the agent its intended behavior from every observation. Basically, when we tell the program beforehand exactly what it should do in any circumstance. You may have already wondered how balancing a 2-dimensional pendulum could be that challenging; can we not just tell it to apply a force the opposite direction to its angle? For example, if the pendulum is leaning to the left, we apply a force to the left, how hard could it be? Right?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Well, not so fast. This is the kind of result we would get from using that method. If this looks like simple harmonic motion to you, then you are correct. This method does keep the pendulum from falling, but does not give us adequate “control” over it. In reality, where drag forces are involved, this method would keep on wasting electrical energy as the cart would have to always exert force. This is not a practical solution and we will need something smarter.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I experimented with the idea of genetic algorithm. Genetic algorithm was conceptualised from evolution as we know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Well, “control of an inverted pendulum” looks like this.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Ok, what about the words “environment” and “agent”, what do these words mean?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 Agent takes an action in its environment, which affects the environment in some way. The agent </a:t>
            </a:r>
            <a:r>
              <a:rPr lang="en"/>
              <a:t>receives</a:t>
            </a:r>
            <a:r>
              <a:rPr lang="en"/>
              <a:t> back new information depending on the action it took, such as observations or rewards.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 is a simple, relatable example for everyone. In this example, the agent is the human and the environment is the world he is in. The action the agent took is cooking his food, he observes is the difference in color and smell of the food and his reward is better nutrition and survivability.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this project, the environment is a virtual inverted pendulum program and the agents used are control systems.</a:t>
            </a:r>
            <a:endParaRPr/>
          </a:p>
          <a:p>
            <a:pPr indent="0" lvl="0" marL="0">
              <a:spcBef>
                <a:spcPts val="0"/>
              </a:spcBef>
              <a:spcAft>
                <a:spcPts val="0"/>
              </a:spcAft>
              <a:buNone/>
            </a:pPr>
            <a:r>
              <a:t/>
            </a:r>
            <a:endParaRPr/>
          </a:p>
          <a:p>
            <a:pPr indent="0" lvl="0" marL="0">
              <a:spcBef>
                <a:spcPts val="0"/>
              </a:spcBef>
              <a:spcAft>
                <a:spcPts val="0"/>
              </a:spcAft>
              <a:buNone/>
            </a:pPr>
            <a:r>
              <a:rPr lang="en"/>
              <a:t>https://i.ytimg.com/vi/cvQiz8VpGVo/hqdefault.jpg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According to the title, the objective should be to gain control of the environment. However, the word "Control" can be quite vague. At what point can we say that control of the environment is gained? In this project, the objective changes depending on the agent used. But the overall theme is clear and simple: something along this 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drive.google.com/file/d/1XTElBVj3fULOQKrq8Gp-y3-dCa17RbZm/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rive.google.com/file/d/1XTElBVj3fULOQKrq8Gp-y3-dCa17RbZm/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file/d/1XTElBVj3fULOQKrq8Gp-y3-dCa17RbZm/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Control of an Inverted Pendulum Environment Through Various Agents</a:t>
            </a:r>
            <a:endParaRPr sz="3000"/>
          </a:p>
        </p:txBody>
      </p:sp>
      <p:sp>
        <p:nvSpPr>
          <p:cNvPr id="65" name="Shape 6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Buta B13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Vid 1</a:t>
            </a:r>
            <a:endParaRPr/>
          </a:p>
        </p:txBody>
      </p:sp>
      <p:sp>
        <p:nvSpPr>
          <p:cNvPr id="123" name="Shape 12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4" name="Shape 124" title="source.mp4">
            <a:hlinkClick r:id="rId3"/>
          </p:cNvPr>
          <p:cNvSpPr/>
          <p:nvPr/>
        </p:nvSpPr>
        <p:spPr>
          <a:xfrm>
            <a:off x="0" y="0"/>
            <a:ext cx="9144000" cy="5143500"/>
          </a:xfrm>
          <a:prstGeom prst="rect">
            <a:avLst/>
          </a:prstGeom>
          <a:no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76000"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Motives: Why This Project?</a:t>
            </a:r>
            <a:endParaRPr/>
          </a:p>
        </p:txBody>
      </p:sp>
      <p:sp>
        <p:nvSpPr>
          <p:cNvPr id="130" name="Shape 1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1" name="Shape 131"/>
          <p:cNvPicPr preferRelativeResize="0"/>
          <p:nvPr/>
        </p:nvPicPr>
        <p:blipFill>
          <a:blip r:embed="rId3">
            <a:alphaModFix/>
          </a:blip>
          <a:stretch>
            <a:fillRect/>
          </a:stretch>
        </p:blipFill>
        <p:spPr>
          <a:xfrm>
            <a:off x="4644675" y="500925"/>
            <a:ext cx="4166400" cy="409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Motives: Why This Project?</a:t>
            </a:r>
            <a:endParaRPr/>
          </a:p>
        </p:txBody>
      </p:sp>
      <p:sp>
        <p:nvSpPr>
          <p:cNvPr id="137" name="Shape 13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8" name="Shape 138"/>
          <p:cNvPicPr preferRelativeResize="0"/>
          <p:nvPr/>
        </p:nvPicPr>
        <p:blipFill>
          <a:blip r:embed="rId3">
            <a:alphaModFix/>
          </a:blip>
          <a:stretch>
            <a:fillRect/>
          </a:stretch>
        </p:blipFill>
        <p:spPr>
          <a:xfrm>
            <a:off x="4328400" y="0"/>
            <a:ext cx="2236725" cy="2236725"/>
          </a:xfrm>
          <a:prstGeom prst="rect">
            <a:avLst/>
          </a:prstGeom>
          <a:noFill/>
          <a:ln>
            <a:noFill/>
          </a:ln>
        </p:spPr>
      </p:pic>
      <p:pic>
        <p:nvPicPr>
          <p:cNvPr id="139" name="Shape 139"/>
          <p:cNvPicPr preferRelativeResize="0"/>
          <p:nvPr/>
        </p:nvPicPr>
        <p:blipFill>
          <a:blip r:embed="rId4">
            <a:alphaModFix/>
          </a:blip>
          <a:stretch>
            <a:fillRect/>
          </a:stretch>
        </p:blipFill>
        <p:spPr>
          <a:xfrm>
            <a:off x="6875300" y="203925"/>
            <a:ext cx="1828875" cy="1828875"/>
          </a:xfrm>
          <a:prstGeom prst="rect">
            <a:avLst/>
          </a:prstGeom>
          <a:noFill/>
          <a:ln>
            <a:noFill/>
          </a:ln>
        </p:spPr>
      </p:pic>
      <p:pic>
        <p:nvPicPr>
          <p:cNvPr id="140" name="Shape 140"/>
          <p:cNvPicPr preferRelativeResize="0"/>
          <p:nvPr/>
        </p:nvPicPr>
        <p:blipFill rotWithShape="1">
          <a:blip r:embed="rId5">
            <a:alphaModFix/>
          </a:blip>
          <a:srcRect b="0" l="9893" r="0" t="0"/>
          <a:stretch/>
        </p:blipFill>
        <p:spPr>
          <a:xfrm>
            <a:off x="4432700" y="2678475"/>
            <a:ext cx="2442825" cy="1600200"/>
          </a:xfrm>
          <a:prstGeom prst="rect">
            <a:avLst/>
          </a:prstGeom>
          <a:noFill/>
          <a:ln>
            <a:noFill/>
          </a:ln>
        </p:spPr>
      </p:pic>
      <p:pic>
        <p:nvPicPr>
          <p:cNvPr id="141" name="Shape 141"/>
          <p:cNvPicPr preferRelativeResize="0"/>
          <p:nvPr/>
        </p:nvPicPr>
        <p:blipFill>
          <a:blip r:embed="rId6">
            <a:alphaModFix/>
          </a:blip>
          <a:stretch>
            <a:fillRect/>
          </a:stretch>
        </p:blipFill>
        <p:spPr>
          <a:xfrm>
            <a:off x="6875300" y="2490900"/>
            <a:ext cx="1828875" cy="18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Agents</a:t>
            </a:r>
            <a:endParaRPr/>
          </a:p>
        </p:txBody>
      </p:sp>
      <p:sp>
        <p:nvSpPr>
          <p:cNvPr id="147" name="Shape 14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8" name="Shape 148"/>
          <p:cNvPicPr preferRelativeResize="0"/>
          <p:nvPr/>
        </p:nvPicPr>
        <p:blipFill>
          <a:blip r:embed="rId3">
            <a:alphaModFix/>
          </a:blip>
          <a:stretch>
            <a:fillRect/>
          </a:stretch>
        </p:blipFill>
        <p:spPr>
          <a:xfrm>
            <a:off x="4644675" y="500925"/>
            <a:ext cx="4166400" cy="416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Hard Code</a:t>
            </a:r>
            <a:endParaRPr/>
          </a:p>
        </p:txBody>
      </p:sp>
      <p:sp>
        <p:nvSpPr>
          <p:cNvPr id="154" name="Shape 15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55" name="Shape 155"/>
          <p:cNvPicPr preferRelativeResize="0"/>
          <p:nvPr/>
        </p:nvPicPr>
        <p:blipFill>
          <a:blip r:embed="rId3">
            <a:alphaModFix/>
          </a:blip>
          <a:stretch>
            <a:fillRect/>
          </a:stretch>
        </p:blipFill>
        <p:spPr>
          <a:xfrm>
            <a:off x="4644675" y="500925"/>
            <a:ext cx="4166400" cy="22637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Hard Code</a:t>
            </a:r>
            <a:endParaRPr/>
          </a:p>
        </p:txBody>
      </p:sp>
      <p:sp>
        <p:nvSpPr>
          <p:cNvPr id="161" name="Shape 16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Video</a:t>
            </a:r>
            <a:endParaRPr/>
          </a:p>
        </p:txBody>
      </p:sp>
      <p:pic>
        <p:nvPicPr>
          <p:cNvPr id="162" name="Shape 162"/>
          <p:cNvPicPr preferRelativeResize="0"/>
          <p:nvPr/>
        </p:nvPicPr>
        <p:blipFill>
          <a:blip r:embed="rId3">
            <a:alphaModFix/>
          </a:blip>
          <a:stretch>
            <a:fillRect/>
          </a:stretch>
        </p:blipFill>
        <p:spPr>
          <a:xfrm>
            <a:off x="4644675" y="407825"/>
            <a:ext cx="4166400" cy="43805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Genetic Algorithm</a:t>
            </a:r>
            <a:endParaRPr/>
          </a:p>
        </p:txBody>
      </p:sp>
      <p:sp>
        <p:nvSpPr>
          <p:cNvPr id="168" name="Shape 16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9" name="Shape 169"/>
          <p:cNvPicPr preferRelativeResize="0"/>
          <p:nvPr/>
        </p:nvPicPr>
        <p:blipFill rotWithShape="1">
          <a:blip r:embed="rId3">
            <a:alphaModFix/>
          </a:blip>
          <a:srcRect b="0" l="0" r="4039" t="0"/>
          <a:stretch/>
        </p:blipFill>
        <p:spPr>
          <a:xfrm>
            <a:off x="4644675" y="500925"/>
            <a:ext cx="4166400" cy="4098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Genetic Algorithm</a:t>
            </a:r>
            <a:endParaRPr/>
          </a:p>
        </p:txBody>
      </p:sp>
      <p:sp>
        <p:nvSpPr>
          <p:cNvPr id="175" name="Shape 17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video</a:t>
            </a:r>
            <a:endParaRPr/>
          </a:p>
        </p:txBody>
      </p:sp>
      <p:pic>
        <p:nvPicPr>
          <p:cNvPr id="176" name="Shape 176"/>
          <p:cNvPicPr preferRelativeResize="0"/>
          <p:nvPr/>
        </p:nvPicPr>
        <p:blipFill>
          <a:blip r:embed="rId3">
            <a:alphaModFix/>
          </a:blip>
          <a:stretch>
            <a:fillRect/>
          </a:stretch>
        </p:blipFill>
        <p:spPr>
          <a:xfrm>
            <a:off x="4641700" y="457200"/>
            <a:ext cx="4166400" cy="232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Artificial Neural Networks</a:t>
            </a:r>
            <a:endParaRPr/>
          </a:p>
        </p:txBody>
      </p:sp>
      <p:sp>
        <p:nvSpPr>
          <p:cNvPr id="182" name="Shape 18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3" name="Shape 183"/>
          <p:cNvPicPr preferRelativeResize="0"/>
          <p:nvPr/>
        </p:nvPicPr>
        <p:blipFill>
          <a:blip r:embed="rId3">
            <a:alphaModFix/>
          </a:blip>
          <a:stretch>
            <a:fillRect/>
          </a:stretch>
        </p:blipFill>
        <p:spPr>
          <a:xfrm>
            <a:off x="4644675" y="2786526"/>
            <a:ext cx="4166400" cy="1794924"/>
          </a:xfrm>
          <a:prstGeom prst="rect">
            <a:avLst/>
          </a:prstGeom>
          <a:noFill/>
          <a:ln>
            <a:noFill/>
          </a:ln>
        </p:spPr>
      </p:pic>
      <p:pic>
        <p:nvPicPr>
          <p:cNvPr id="184" name="Shape 184"/>
          <p:cNvPicPr preferRelativeResize="0"/>
          <p:nvPr/>
        </p:nvPicPr>
        <p:blipFill>
          <a:blip r:embed="rId4">
            <a:alphaModFix/>
          </a:blip>
          <a:stretch>
            <a:fillRect/>
          </a:stretch>
        </p:blipFill>
        <p:spPr>
          <a:xfrm>
            <a:off x="4644675" y="500925"/>
            <a:ext cx="4166400" cy="2285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Artificial Neural Networks</a:t>
            </a:r>
            <a:endParaRPr/>
          </a:p>
        </p:txBody>
      </p:sp>
      <p:sp>
        <p:nvSpPr>
          <p:cNvPr id="190" name="Shape 19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video</a:t>
            </a:r>
            <a:endParaRPr/>
          </a:p>
        </p:txBody>
      </p:sp>
      <p:pic>
        <p:nvPicPr>
          <p:cNvPr id="191" name="Shape 191"/>
          <p:cNvPicPr preferRelativeResize="0"/>
          <p:nvPr/>
        </p:nvPicPr>
        <p:blipFill>
          <a:blip r:embed="rId3">
            <a:alphaModFix/>
          </a:blip>
          <a:stretch>
            <a:fillRect/>
          </a:stretch>
        </p:blipFill>
        <p:spPr>
          <a:xfrm>
            <a:off x="4644675" y="500925"/>
            <a:ext cx="4166400" cy="27845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CC0000"/>
                </a:solidFill>
              </a:rPr>
              <a:t>Control of an Inverted Pendulum </a:t>
            </a:r>
            <a:r>
              <a:rPr lang="en" sz="3000"/>
              <a:t>Environment Through Various Agents</a:t>
            </a:r>
            <a:endParaRPr sz="3000"/>
          </a:p>
        </p:txBody>
      </p:sp>
      <p:sp>
        <p:nvSpPr>
          <p:cNvPr id="71" name="Shape 71"/>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By Buta B13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97" name="Shape 19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98" name="Shape 198"/>
          <p:cNvPicPr preferRelativeResize="0"/>
          <p:nvPr/>
        </p:nvPicPr>
        <p:blipFill rotWithShape="1">
          <a:blip r:embed="rId3">
            <a:alphaModFix/>
          </a:blip>
          <a:srcRect b="0" l="0" r="50347" t="0"/>
          <a:stretch/>
        </p:blipFill>
        <p:spPr>
          <a:xfrm>
            <a:off x="4694025" y="500925"/>
            <a:ext cx="3617952" cy="409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Vid 1</a:t>
            </a:r>
            <a:endParaRPr/>
          </a:p>
        </p:txBody>
      </p:sp>
      <p:sp>
        <p:nvSpPr>
          <p:cNvPr id="77" name="Shape 77"/>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8" name="Shape 78" title="source.mp4">
            <a:hlinkClick r:id="rId3"/>
          </p:cNvPr>
          <p:cNvSpPr/>
          <p:nvPr/>
        </p:nvSpPr>
        <p:spPr>
          <a:xfrm>
            <a:off x="0" y="0"/>
            <a:ext cx="9144000" cy="5143500"/>
          </a:xfrm>
          <a:prstGeom prst="rect">
            <a:avLst/>
          </a:prstGeom>
          <a:no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Vid 1</a:t>
            </a:r>
            <a:endParaRPr/>
          </a:p>
        </p:txBody>
      </p:sp>
      <p:sp>
        <p:nvSpPr>
          <p:cNvPr id="84" name="Shape 8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5" name="Shape 85" title="source.mp4">
            <a:hlinkClick r:id="rId3"/>
          </p:cNvPr>
          <p:cNvSpPr/>
          <p:nvPr/>
        </p:nvSpPr>
        <p:spPr>
          <a:xfrm>
            <a:off x="0" y="0"/>
            <a:ext cx="9144000" cy="5143500"/>
          </a:xfrm>
          <a:prstGeom prst="rect">
            <a:avLst/>
          </a:prstGeom>
          <a:no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Control of an Inverted Pendulum </a:t>
            </a:r>
            <a:r>
              <a:rPr lang="en" sz="3000">
                <a:solidFill>
                  <a:srgbClr val="CC0000"/>
                </a:solidFill>
              </a:rPr>
              <a:t>Environment</a:t>
            </a:r>
            <a:r>
              <a:rPr lang="en" sz="3000"/>
              <a:t> Through Various </a:t>
            </a:r>
            <a:r>
              <a:rPr lang="en" sz="3000">
                <a:solidFill>
                  <a:srgbClr val="CC0000"/>
                </a:solidFill>
              </a:rPr>
              <a:t>Agents</a:t>
            </a:r>
            <a:endParaRPr sz="3000">
              <a:solidFill>
                <a:srgbClr val="CC0000"/>
              </a:solidFill>
            </a:endParaRPr>
          </a:p>
        </p:txBody>
      </p:sp>
      <p:sp>
        <p:nvSpPr>
          <p:cNvPr id="91" name="Shape 91"/>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By Buta B13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Key Terms</a:t>
            </a:r>
            <a:endParaRPr/>
          </a:p>
        </p:txBody>
      </p:sp>
      <p:pic>
        <p:nvPicPr>
          <p:cNvPr id="97" name="Shape 97"/>
          <p:cNvPicPr preferRelativeResize="0"/>
          <p:nvPr/>
        </p:nvPicPr>
        <p:blipFill>
          <a:blip r:embed="rId3">
            <a:alphaModFix/>
          </a:blip>
          <a:stretch>
            <a:fillRect/>
          </a:stretch>
        </p:blipFill>
        <p:spPr>
          <a:xfrm>
            <a:off x="4644675" y="500925"/>
            <a:ext cx="4166400" cy="25415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 Terms</a:t>
            </a:r>
            <a:endParaRPr/>
          </a:p>
        </p:txBody>
      </p:sp>
      <p:pic>
        <p:nvPicPr>
          <p:cNvPr id="103" name="Shape 103"/>
          <p:cNvPicPr preferRelativeResize="0"/>
          <p:nvPr/>
        </p:nvPicPr>
        <p:blipFill>
          <a:blip r:embed="rId3">
            <a:alphaModFix/>
          </a:blip>
          <a:stretch>
            <a:fillRect/>
          </a:stretch>
        </p:blipFill>
        <p:spPr>
          <a:xfrm>
            <a:off x="4644675" y="500925"/>
            <a:ext cx="4166400" cy="2541504"/>
          </a:xfrm>
          <a:prstGeom prst="rect">
            <a:avLst/>
          </a:prstGeom>
          <a:noFill/>
          <a:ln>
            <a:noFill/>
          </a:ln>
        </p:spPr>
      </p:pic>
      <p:pic>
        <p:nvPicPr>
          <p:cNvPr id="104" name="Shape 104"/>
          <p:cNvPicPr preferRelativeResize="0"/>
          <p:nvPr/>
        </p:nvPicPr>
        <p:blipFill>
          <a:blip r:embed="rId4">
            <a:alphaModFix/>
          </a:blip>
          <a:stretch>
            <a:fillRect/>
          </a:stretch>
        </p:blipFill>
        <p:spPr>
          <a:xfrm>
            <a:off x="4644675" y="500925"/>
            <a:ext cx="4166400" cy="25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Key Terms</a:t>
            </a:r>
            <a:endParaRPr/>
          </a:p>
        </p:txBody>
      </p:sp>
      <p:sp>
        <p:nvSpPr>
          <p:cNvPr id="110" name="Shape 11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1" name="Shape 111"/>
          <p:cNvPicPr preferRelativeResize="0"/>
          <p:nvPr/>
        </p:nvPicPr>
        <p:blipFill>
          <a:blip r:embed="rId3">
            <a:alphaModFix/>
          </a:blip>
          <a:stretch>
            <a:fillRect/>
          </a:stretch>
        </p:blipFill>
        <p:spPr>
          <a:xfrm>
            <a:off x="4644675" y="500925"/>
            <a:ext cx="4166400" cy="312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Aims And Objectives</a:t>
            </a:r>
            <a:endParaRPr/>
          </a:p>
        </p:txBody>
      </p:sp>
      <p:pic>
        <p:nvPicPr>
          <p:cNvPr id="117" name="Shape 117"/>
          <p:cNvPicPr preferRelativeResize="0"/>
          <p:nvPr/>
        </p:nvPicPr>
        <p:blipFill>
          <a:blip r:embed="rId3">
            <a:alphaModFix/>
          </a:blip>
          <a:stretch>
            <a:fillRect/>
          </a:stretch>
        </p:blipFill>
        <p:spPr>
          <a:xfrm>
            <a:off x="4644175" y="500925"/>
            <a:ext cx="3706500" cy="40771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