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0"/>
  </p:notesMasterIdLst>
  <p:sldIdLst>
    <p:sldId id="410" r:id="rId2"/>
    <p:sldId id="259" r:id="rId3"/>
    <p:sldId id="383" r:id="rId4"/>
    <p:sldId id="384" r:id="rId5"/>
    <p:sldId id="385" r:id="rId6"/>
    <p:sldId id="386" r:id="rId7"/>
    <p:sldId id="388" r:id="rId8"/>
    <p:sldId id="387" r:id="rId9"/>
    <p:sldId id="389" r:id="rId10"/>
    <p:sldId id="390" r:id="rId11"/>
    <p:sldId id="394" r:id="rId12"/>
    <p:sldId id="396" r:id="rId13"/>
    <p:sldId id="392" r:id="rId14"/>
    <p:sldId id="393" r:id="rId15"/>
    <p:sldId id="395" r:id="rId16"/>
    <p:sldId id="391" r:id="rId17"/>
    <p:sldId id="397" r:id="rId18"/>
    <p:sldId id="398" r:id="rId19"/>
    <p:sldId id="403" r:id="rId20"/>
    <p:sldId id="404" r:id="rId21"/>
    <p:sldId id="399" r:id="rId22"/>
    <p:sldId id="401" r:id="rId23"/>
    <p:sldId id="405" r:id="rId24"/>
    <p:sldId id="406" r:id="rId25"/>
    <p:sldId id="407" r:id="rId26"/>
    <p:sldId id="408" r:id="rId27"/>
    <p:sldId id="409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4622" autoAdjust="0"/>
  </p:normalViewPr>
  <p:slideViewPr>
    <p:cSldViewPr>
      <p:cViewPr>
        <p:scale>
          <a:sx n="77" d="100"/>
          <a:sy n="77" d="100"/>
        </p:scale>
        <p:origin x="-5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DA6B6-6501-4DEA-BBD0-6224C501F3D2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4A032-7E90-4B83-AA1C-F0B82347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t>07/13/17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772400" cy="1094308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tx1"/>
                </a:solidFill>
              </a:rPr>
              <a:t>SE101.3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994401"/>
            <a:ext cx="6400800" cy="863599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By: </a:t>
            </a:r>
            <a:r>
              <a:rPr lang="en-US" b="1" dirty="0" err="1" smtClean="0">
                <a:solidFill>
                  <a:schemeClr val="tx1"/>
                </a:solidFill>
              </a:rPr>
              <a:t>Manoja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Weerasekara</a:t>
            </a:r>
            <a:endParaRPr lang="en-US" b="1" dirty="0" smtClean="0">
              <a:solidFill>
                <a:schemeClr val="tx1"/>
              </a:solidFill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NSBM- </a:t>
            </a:r>
            <a:r>
              <a:rPr lang="en-US" b="1" dirty="0" err="1" smtClean="0">
                <a:solidFill>
                  <a:schemeClr val="tx1"/>
                </a:solidFill>
              </a:rPr>
              <a:t>Nugegoda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"/>
            <a:ext cx="18573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2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78693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InputStream</a:t>
            </a:r>
            <a:r>
              <a:rPr lang="en-US" sz="3600" b="1" dirty="0" smtClean="0"/>
              <a:t>: read()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3234" y="1752600"/>
            <a:ext cx="891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read() method of an </a:t>
            </a:r>
            <a:r>
              <a:rPr lang="en-US" sz="2000" dirty="0" err="1"/>
              <a:t>InputStream</a:t>
            </a:r>
            <a:r>
              <a:rPr lang="en-US" sz="2000" dirty="0"/>
              <a:t> returns an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dirty="0"/>
              <a:t> which contains the byte value of the byte read. </a:t>
            </a:r>
            <a:endParaRPr lang="en-US" sz="2000" dirty="0" smtClean="0"/>
          </a:p>
          <a:p>
            <a:r>
              <a:rPr lang="en-US" sz="2000" dirty="0" smtClean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E.g. if it reads letter ‘a’ then it will return 97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b="1" dirty="0"/>
              <a:t>read() </a:t>
            </a:r>
            <a:r>
              <a:rPr lang="en-US" sz="2000" dirty="0"/>
              <a:t>method returns </a:t>
            </a:r>
            <a:r>
              <a:rPr lang="en-US" sz="2000" b="1" dirty="0">
                <a:solidFill>
                  <a:srgbClr val="FF0000"/>
                </a:solidFill>
              </a:rPr>
              <a:t>-1</a:t>
            </a:r>
            <a:r>
              <a:rPr lang="en-US" sz="2000" dirty="0"/>
              <a:t>, there is no more data to read in the stream, and it can be closed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Subclasses of </a:t>
            </a:r>
            <a:r>
              <a:rPr lang="en-US" sz="2000" dirty="0" err="1"/>
              <a:t>InputStream</a:t>
            </a:r>
            <a:r>
              <a:rPr lang="en-US" sz="2000" dirty="0"/>
              <a:t> may have alternative read() methods</a:t>
            </a:r>
            <a:r>
              <a:rPr lang="en-US" sz="200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E.g.</a:t>
            </a:r>
          </a:p>
          <a:p>
            <a:r>
              <a:rPr lang="en-US" sz="2000" dirty="0" smtClean="0"/>
              <a:t> </a:t>
            </a:r>
            <a:r>
              <a:rPr lang="en-US" sz="2000" b="1" dirty="0" err="1"/>
              <a:t>DataInputStream</a:t>
            </a:r>
            <a:r>
              <a:rPr lang="en-US" sz="2000" dirty="0"/>
              <a:t> allows you to read Java primitives like </a:t>
            </a:r>
            <a:r>
              <a:rPr lang="en-US" sz="2000" dirty="0" err="1"/>
              <a:t>int</a:t>
            </a:r>
            <a:r>
              <a:rPr lang="en-US" sz="2000" dirty="0"/>
              <a:t>, long, float, double, </a:t>
            </a:r>
            <a:r>
              <a:rPr lang="en-US" sz="2000" dirty="0" err="1"/>
              <a:t>boolean</a:t>
            </a:r>
            <a:r>
              <a:rPr lang="en-US" sz="2000" dirty="0"/>
              <a:t> etc. with its corresponding methods </a:t>
            </a:r>
            <a:r>
              <a:rPr lang="en-US" sz="2000" dirty="0" err="1"/>
              <a:t>readBoolean</a:t>
            </a:r>
            <a:r>
              <a:rPr lang="en-US" sz="2000" dirty="0"/>
              <a:t>(), </a:t>
            </a:r>
            <a:r>
              <a:rPr lang="en-US" sz="2000" dirty="0" err="1"/>
              <a:t>readDouble</a:t>
            </a:r>
            <a:r>
              <a:rPr lang="en-US" sz="2000" dirty="0"/>
              <a:t>() </a:t>
            </a:r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236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626" y="113460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FileInputStream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0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FileInputStream</a:t>
            </a:r>
            <a:r>
              <a:rPr lang="en-US" sz="2000" dirty="0"/>
              <a:t> class makes it possible to read the contents of a file as a stream of bytes. </a:t>
            </a: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read() method of a </a:t>
            </a:r>
            <a:r>
              <a:rPr lang="en-US" sz="2000" dirty="0" err="1"/>
              <a:t>FileInputStream</a:t>
            </a:r>
            <a:r>
              <a:rPr lang="en-US" sz="2000" dirty="0"/>
              <a:t> returns an </a:t>
            </a:r>
            <a:r>
              <a:rPr lang="en-US" sz="2000" dirty="0" err="1"/>
              <a:t>int</a:t>
            </a:r>
            <a:r>
              <a:rPr lang="en-US" sz="2000" dirty="0"/>
              <a:t> which contains the byte value of the byte read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If the read() method returns -1, there is no more data to read in the stream, and it can be closed.</a:t>
            </a:r>
          </a:p>
        </p:txBody>
      </p:sp>
    </p:spTree>
    <p:extLst>
      <p:ext uri="{BB962C8B-B14F-4D97-AF65-F5344CB8AC3E}">
        <p14:creationId xmlns:p14="http://schemas.microsoft.com/office/powerpoint/2010/main" val="190341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002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//we have open an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</a:p>
          <a:p>
            <a:r>
              <a:rPr lang="en-US" sz="2400" b="1" dirty="0" err="1" smtClean="0"/>
              <a:t>InputStream</a:t>
            </a:r>
            <a:r>
              <a:rPr lang="en-US" sz="2400" b="1" dirty="0" smtClean="0"/>
              <a:t> </a:t>
            </a:r>
            <a:r>
              <a:rPr lang="en-US" sz="2400" b="1" dirty="0"/>
              <a:t>input = new </a:t>
            </a:r>
            <a:r>
              <a:rPr lang="en-US" sz="2400" b="1" dirty="0" err="1"/>
              <a:t>FileInputStream</a:t>
            </a:r>
            <a:r>
              <a:rPr lang="en-US" sz="2400" b="1" dirty="0"/>
              <a:t>("</a:t>
            </a:r>
            <a:r>
              <a:rPr lang="en-US" sz="2000" b="1" dirty="0"/>
              <a:t>c:\\data\\</a:t>
            </a:r>
            <a:r>
              <a:rPr lang="en-US" sz="2000" b="1" dirty="0" smtClean="0"/>
              <a:t>inputext.txt</a:t>
            </a:r>
            <a:r>
              <a:rPr lang="en-US" sz="2000" b="1" dirty="0"/>
              <a:t>"</a:t>
            </a:r>
            <a:r>
              <a:rPr lang="en-US" sz="2400" b="1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data = </a:t>
            </a:r>
            <a:r>
              <a:rPr lang="en-US" sz="2400" b="1" dirty="0" err="1"/>
              <a:t>input.read</a:t>
            </a:r>
            <a:r>
              <a:rPr lang="en-US" sz="2400" b="1" dirty="0" smtClean="0"/>
              <a:t>()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pPr lvl="1"/>
            <a:r>
              <a:rPr lang="en-US" sz="2400" dirty="0"/>
              <a:t>while(data != -1) </a:t>
            </a:r>
            <a:r>
              <a:rPr lang="en-US" sz="2400" dirty="0" smtClean="0"/>
              <a:t>{</a:t>
            </a:r>
            <a:endParaRPr lang="en-US" sz="2400" dirty="0"/>
          </a:p>
          <a:p>
            <a:pPr lvl="1"/>
            <a:r>
              <a:rPr lang="en-US" sz="2400" dirty="0"/>
              <a:t>  data = </a:t>
            </a:r>
            <a:r>
              <a:rPr lang="en-US" sz="2400" b="1" dirty="0" err="1"/>
              <a:t>input.read</a:t>
            </a:r>
            <a:r>
              <a:rPr lang="en-US" sz="2400" b="1" dirty="0"/>
              <a:t>();</a:t>
            </a:r>
          </a:p>
          <a:p>
            <a:pPr lvl="1"/>
            <a:r>
              <a:rPr lang="en-US" sz="2400" dirty="0" smtClean="0"/>
              <a:t>}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// close the input stream</a:t>
            </a:r>
          </a:p>
          <a:p>
            <a:r>
              <a:rPr lang="en-US" sz="2400" b="1" dirty="0" err="1" smtClean="0"/>
              <a:t>input.close</a:t>
            </a:r>
            <a:r>
              <a:rPr lang="en-US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5583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113460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Reader: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2603" y="2057399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Reader class is the base class for all Reader's in the Java IO API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 Reader is like an </a:t>
            </a:r>
            <a:r>
              <a:rPr lang="en-US" dirty="0" err="1"/>
              <a:t>InputStream</a:t>
            </a:r>
            <a:r>
              <a:rPr lang="en-US" dirty="0"/>
              <a:t> except that it is character based rather than byte based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Reader </a:t>
            </a:r>
            <a:r>
              <a:rPr lang="en-US" dirty="0"/>
              <a:t>is intended for reading text, </a:t>
            </a:r>
            <a:r>
              <a:rPr lang="en-US" dirty="0" smtClean="0"/>
              <a:t>where as </a:t>
            </a:r>
            <a:r>
              <a:rPr lang="en-US" dirty="0"/>
              <a:t>an </a:t>
            </a:r>
            <a:r>
              <a:rPr lang="en-US" dirty="0" err="1"/>
              <a:t>InputStream</a:t>
            </a:r>
            <a:r>
              <a:rPr lang="en-US" dirty="0"/>
              <a:t> is intended for reading raw bytes.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You will normally use a Reader subclass rather than a Reader directly.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Subclasses </a:t>
            </a:r>
            <a:r>
              <a:rPr lang="en-US" dirty="0"/>
              <a:t>of Reader include </a:t>
            </a:r>
            <a:r>
              <a:rPr lang="en-US" dirty="0" err="1"/>
              <a:t>InputStreamReader</a:t>
            </a:r>
            <a:r>
              <a:rPr lang="en-US" dirty="0"/>
              <a:t>, </a:t>
            </a:r>
            <a:r>
              <a:rPr lang="en-US" dirty="0" err="1"/>
              <a:t>CharArrayReader</a:t>
            </a:r>
            <a:r>
              <a:rPr lang="en-US" dirty="0"/>
              <a:t>, </a:t>
            </a:r>
            <a:r>
              <a:rPr lang="en-US" dirty="0" err="1"/>
              <a:t>FileReader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many others.</a:t>
            </a:r>
          </a:p>
        </p:txBody>
      </p:sp>
    </p:spTree>
    <p:extLst>
      <p:ext uri="{BB962C8B-B14F-4D97-AF65-F5344CB8AC3E}">
        <p14:creationId xmlns:p14="http://schemas.microsoft.com/office/powerpoint/2010/main" val="187385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67" y="914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Reader: read()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4256" y="19050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read() </a:t>
            </a:r>
            <a:r>
              <a:rPr lang="en-US" sz="2400" dirty="0"/>
              <a:t>method of a Reader returns an </a:t>
            </a:r>
            <a:r>
              <a:rPr lang="en-US" sz="2400" b="1" dirty="0" err="1"/>
              <a:t>int</a:t>
            </a:r>
            <a:r>
              <a:rPr lang="en-US" sz="2400" dirty="0"/>
              <a:t> which contains the char value of the character read.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If </a:t>
            </a:r>
            <a:r>
              <a:rPr lang="en-US" sz="2400" dirty="0"/>
              <a:t>the read() method returns </a:t>
            </a:r>
            <a:r>
              <a:rPr lang="en-US" sz="2400" b="1" dirty="0"/>
              <a:t>-1</a:t>
            </a:r>
            <a:r>
              <a:rPr lang="en-US" sz="2400" dirty="0"/>
              <a:t>, there is no more data to read in the Reader, and it can be closed. </a:t>
            </a:r>
          </a:p>
        </p:txBody>
      </p:sp>
    </p:spTree>
    <p:extLst>
      <p:ext uri="{BB962C8B-B14F-4D97-AF65-F5344CB8AC3E}">
        <p14:creationId xmlns:p14="http://schemas.microsoft.com/office/powerpoint/2010/main" val="145284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794" y="1752600"/>
            <a:ext cx="815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FileReader</a:t>
            </a:r>
            <a:r>
              <a:rPr lang="en-US" sz="2000" dirty="0"/>
              <a:t> class makes it possible to read the contents of a file as a stream of characters.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works much like the </a:t>
            </a:r>
            <a:r>
              <a:rPr lang="en-US" sz="2000" dirty="0" err="1"/>
              <a:t>FileInputStream</a:t>
            </a:r>
            <a:r>
              <a:rPr lang="en-US" sz="2000" dirty="0"/>
              <a:t> except the </a:t>
            </a:r>
            <a:r>
              <a:rPr lang="en-US" sz="2000" dirty="0" err="1"/>
              <a:t>FileInputStream</a:t>
            </a:r>
            <a:r>
              <a:rPr lang="en-US" sz="2000" dirty="0"/>
              <a:t> reads bytes, whereas the </a:t>
            </a:r>
            <a:r>
              <a:rPr lang="en-US" sz="2000" dirty="0" err="1"/>
              <a:t>FileReader</a:t>
            </a:r>
            <a:r>
              <a:rPr lang="en-US" sz="2000" dirty="0"/>
              <a:t> reads characters.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 err="1"/>
              <a:t>FileReader</a:t>
            </a:r>
            <a:r>
              <a:rPr lang="en-US" sz="2000" dirty="0"/>
              <a:t> is intended to read text, in other words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One character may correspond to one or more bytes depending on the character encoding scheme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26" y="825576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FileReader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669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//we have open </a:t>
            </a:r>
            <a:r>
              <a:rPr lang="en-US" sz="2400" dirty="0" smtClean="0"/>
              <a:t>a Reader</a:t>
            </a:r>
          </a:p>
          <a:p>
            <a:r>
              <a:rPr lang="en-US" sz="2400" b="1" dirty="0" smtClean="0"/>
              <a:t>Reader </a:t>
            </a:r>
            <a:r>
              <a:rPr lang="en-US" sz="2400" b="1" dirty="0" err="1"/>
              <a:t>reader</a:t>
            </a:r>
            <a:r>
              <a:rPr lang="en-US" sz="2400" b="1" dirty="0"/>
              <a:t> = new </a:t>
            </a:r>
            <a:r>
              <a:rPr lang="en-US" sz="2400" b="1" dirty="0" err="1"/>
              <a:t>FileReader</a:t>
            </a:r>
            <a:r>
              <a:rPr lang="en-US" sz="2400" b="1" dirty="0"/>
              <a:t>("c:\\data\\</a:t>
            </a:r>
            <a:r>
              <a:rPr lang="en-US" sz="2400" b="1" dirty="0" smtClean="0"/>
              <a:t>inputext.txt</a:t>
            </a:r>
            <a:r>
              <a:rPr lang="en-US" sz="2400" b="1" dirty="0"/>
              <a:t>");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data = </a:t>
            </a:r>
            <a:r>
              <a:rPr lang="en-US" sz="2400" b="1" dirty="0" err="1"/>
              <a:t>reader.read</a:t>
            </a:r>
            <a:r>
              <a:rPr lang="en-US" sz="2400" b="1" dirty="0"/>
              <a:t>();</a:t>
            </a:r>
          </a:p>
          <a:p>
            <a:pPr lvl="1"/>
            <a:r>
              <a:rPr lang="en-US" sz="2400" dirty="0"/>
              <a:t>while(data != -1) {</a:t>
            </a:r>
          </a:p>
          <a:p>
            <a:pPr lvl="1"/>
            <a:r>
              <a:rPr lang="en-US" sz="2400" dirty="0" smtClean="0"/>
              <a:t>   </a:t>
            </a:r>
            <a:r>
              <a:rPr lang="en-US" sz="2400" dirty="0" err="1" smtClean="0"/>
              <a:t>doSomethingWithData</a:t>
            </a:r>
            <a:r>
              <a:rPr lang="en-US" sz="2400" dirty="0" smtClean="0"/>
              <a:t>(data</a:t>
            </a:r>
            <a:r>
              <a:rPr lang="en-US" sz="2400" dirty="0"/>
              <a:t>);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  data = </a:t>
            </a:r>
            <a:r>
              <a:rPr lang="en-US" sz="2400" dirty="0" err="1"/>
              <a:t>reader.read</a:t>
            </a:r>
            <a:r>
              <a:rPr lang="en-US" sz="2400" dirty="0"/>
              <a:t>();</a:t>
            </a:r>
          </a:p>
          <a:p>
            <a:pPr lvl="1"/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//We have closed the reader</a:t>
            </a:r>
            <a:endParaRPr lang="en-US" sz="2400" dirty="0"/>
          </a:p>
          <a:p>
            <a:r>
              <a:rPr lang="en-US" sz="2400" b="1" dirty="0" err="1"/>
              <a:t>reader.close</a:t>
            </a:r>
            <a:r>
              <a:rPr lang="en-US" sz="2400" b="1" dirty="0" smtClean="0"/>
              <a:t>();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554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113460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OutputStream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3234" y="2057400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OutputStream</a:t>
            </a:r>
            <a:r>
              <a:rPr lang="en-US" sz="2000" dirty="0"/>
              <a:t> class is the base class of all output streams in the Java IO </a:t>
            </a:r>
            <a:r>
              <a:rPr lang="en-US" sz="2000" dirty="0" smtClean="0"/>
              <a:t>API.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Subclasses </a:t>
            </a:r>
            <a:r>
              <a:rPr lang="en-US" sz="2000" dirty="0"/>
              <a:t>include the </a:t>
            </a:r>
            <a:r>
              <a:rPr lang="en-US" sz="2000" dirty="0" err="1"/>
              <a:t>BufferedOutputStream</a:t>
            </a:r>
            <a:r>
              <a:rPr lang="en-US" sz="2000" dirty="0"/>
              <a:t> and the </a:t>
            </a:r>
            <a:r>
              <a:rPr lang="en-US" sz="2000" dirty="0" err="1"/>
              <a:t>FileOutputStream</a:t>
            </a:r>
            <a:r>
              <a:rPr lang="en-US" sz="2000" dirty="0"/>
              <a:t> among others.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err="1"/>
              <a:t>OutputStream's</a:t>
            </a:r>
            <a:r>
              <a:rPr lang="en-US" sz="2000" dirty="0"/>
              <a:t> are used for writing byte based data, one byte at a time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An </a:t>
            </a:r>
            <a:r>
              <a:rPr lang="en-US" sz="2000" dirty="0" err="1"/>
              <a:t>OutputStream</a:t>
            </a:r>
            <a:r>
              <a:rPr lang="en-US" sz="2000" dirty="0"/>
              <a:t> is </a:t>
            </a:r>
            <a:r>
              <a:rPr lang="en-US" sz="2000" dirty="0" smtClean="0"/>
              <a:t>always </a:t>
            </a:r>
            <a:r>
              <a:rPr lang="en-US" sz="2000" dirty="0"/>
              <a:t>connected to some data </a:t>
            </a:r>
            <a:r>
              <a:rPr lang="en-US" sz="2000" dirty="0" smtClean="0"/>
              <a:t>destination.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465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78693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OutputStream</a:t>
            </a:r>
            <a:r>
              <a:rPr lang="en-US" sz="3600" b="1" dirty="0" smtClean="0"/>
              <a:t>: write()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3234" y="17526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write() method of an </a:t>
            </a:r>
            <a:r>
              <a:rPr lang="en-US" sz="2400" dirty="0" err="1"/>
              <a:t>OutputStream</a:t>
            </a:r>
            <a:r>
              <a:rPr lang="en-US" sz="2400" dirty="0"/>
              <a:t> takes an </a:t>
            </a:r>
            <a:r>
              <a:rPr lang="en-US" sz="2400" dirty="0" err="1"/>
              <a:t>int</a:t>
            </a:r>
            <a:r>
              <a:rPr lang="en-US" sz="2400" dirty="0"/>
              <a:t> which contains the byte value of the byte to write.  </a:t>
            </a:r>
          </a:p>
        </p:txBody>
      </p:sp>
    </p:spTree>
    <p:extLst>
      <p:ext uri="{BB962C8B-B14F-4D97-AF65-F5344CB8AC3E}">
        <p14:creationId xmlns:p14="http://schemas.microsoft.com/office/powerpoint/2010/main" val="277622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33600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FileOutputStream</a:t>
            </a:r>
            <a:r>
              <a:rPr lang="en-US" sz="2000" dirty="0"/>
              <a:t> class makes it possible to write a file as a stream of bytes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write() method of a </a:t>
            </a:r>
            <a:r>
              <a:rPr lang="en-US" sz="2000" dirty="0" err="1"/>
              <a:t>FileOutputStream</a:t>
            </a:r>
            <a:r>
              <a:rPr lang="en-US" sz="2000" dirty="0"/>
              <a:t> takes an </a:t>
            </a:r>
            <a:r>
              <a:rPr lang="en-US" sz="2000" dirty="0" err="1"/>
              <a:t>int</a:t>
            </a:r>
            <a:r>
              <a:rPr lang="en-US" sz="2000" dirty="0"/>
              <a:t> which contains the byte value of the byte to write.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26" y="113460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FileOutputStream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198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9812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/>
              <a:t>Lecture </a:t>
            </a:r>
            <a:r>
              <a:rPr lang="en-US" sz="4800" b="1" smtClean="0"/>
              <a:t>10</a:t>
            </a:r>
            <a:endParaRPr lang="en-US" sz="4800" b="1" dirty="0" smtClean="0"/>
          </a:p>
          <a:p>
            <a:pPr algn="ctr"/>
            <a:r>
              <a:rPr lang="en-US" sz="4800" dirty="0" smtClean="0"/>
              <a:t>Files &amp; Streams</a:t>
            </a:r>
          </a:p>
          <a:p>
            <a:pPr algn="ctr"/>
            <a:r>
              <a:rPr lang="en-US" sz="4800" i="1" dirty="0" smtClean="0"/>
              <a:t>(I/O Basics)</a:t>
            </a:r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764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//we have open a </a:t>
            </a:r>
            <a:r>
              <a:rPr lang="en-US" sz="2000" dirty="0" err="1" smtClean="0"/>
              <a:t>OutputStream</a:t>
            </a:r>
            <a:endParaRPr lang="en-US" sz="2000" dirty="0" smtClean="0"/>
          </a:p>
          <a:p>
            <a:r>
              <a:rPr lang="en-US" sz="2000" b="1" dirty="0" err="1" smtClean="0"/>
              <a:t>OutputStream</a:t>
            </a:r>
            <a:r>
              <a:rPr lang="en-US" sz="2000" b="1" dirty="0" smtClean="0"/>
              <a:t> </a:t>
            </a:r>
            <a:r>
              <a:rPr lang="en-US" sz="2000" b="1" dirty="0"/>
              <a:t>output = new </a:t>
            </a:r>
            <a:r>
              <a:rPr lang="en-US" sz="2000" b="1" dirty="0" err="1"/>
              <a:t>FileOutputStream</a:t>
            </a:r>
            <a:r>
              <a:rPr lang="en-US" sz="2000" b="1" dirty="0"/>
              <a:t>("c:\\data\\</a:t>
            </a:r>
            <a:r>
              <a:rPr lang="en-US" sz="2000" b="1" dirty="0" smtClean="0"/>
              <a:t>outputtext.txt</a:t>
            </a:r>
            <a:r>
              <a:rPr lang="en-US" sz="2000" b="1" dirty="0"/>
              <a:t>");</a:t>
            </a:r>
          </a:p>
          <a:p>
            <a:pPr marL="0" lvl="1"/>
            <a:r>
              <a:rPr lang="en-US" sz="2000" dirty="0"/>
              <a:t>	</a:t>
            </a:r>
            <a:r>
              <a:rPr lang="en-US" sz="2000" dirty="0" err="1" smtClean="0"/>
              <a:t>output.write</a:t>
            </a:r>
            <a:r>
              <a:rPr lang="en-US" sz="2000" dirty="0" smtClean="0"/>
              <a:t>(“</a:t>
            </a:r>
            <a:r>
              <a:rPr lang="en-US" sz="2000" smtClean="0"/>
              <a:t>Hello World”);</a:t>
            </a:r>
            <a:endParaRPr lang="en-US" sz="2000" dirty="0"/>
          </a:p>
          <a:p>
            <a:pPr lvl="1"/>
            <a:r>
              <a:rPr lang="en-US" sz="2000" dirty="0" smtClean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// we have closed the </a:t>
            </a:r>
            <a:r>
              <a:rPr lang="en-US" sz="2000" dirty="0" err="1" smtClean="0"/>
              <a:t>outputstream</a:t>
            </a:r>
            <a:endParaRPr lang="en-US" sz="2000" dirty="0" smtClean="0"/>
          </a:p>
          <a:p>
            <a:r>
              <a:rPr lang="en-US" sz="2000" b="1" dirty="0" err="1" smtClean="0"/>
              <a:t>output.close</a:t>
            </a:r>
            <a:r>
              <a:rPr lang="en-US" sz="20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0747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764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Writer class is the base class for all Writer's in the Java IO API. </a:t>
            </a: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Writer is like an </a:t>
            </a:r>
            <a:r>
              <a:rPr lang="en-US" sz="2000" dirty="0" err="1"/>
              <a:t>OutputStream</a:t>
            </a:r>
            <a:r>
              <a:rPr lang="en-US" sz="2000" dirty="0"/>
              <a:t> except that it is character based rather than byte based. </a:t>
            </a: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In </a:t>
            </a:r>
            <a:r>
              <a:rPr lang="en-US" sz="2000" dirty="0"/>
              <a:t>other words, a Writer is intended for writing text, whereas an </a:t>
            </a:r>
            <a:r>
              <a:rPr lang="en-US" sz="2000" dirty="0" err="1"/>
              <a:t>OutputStream</a:t>
            </a:r>
            <a:r>
              <a:rPr lang="en-US" sz="2000" dirty="0"/>
              <a:t> is intended for writing raw bytes.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26" y="78693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Writer: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637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7" y="16002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dirty="0" err="1"/>
              <a:t>FileWriter</a:t>
            </a:r>
            <a:r>
              <a:rPr lang="en-US" sz="2400" dirty="0"/>
              <a:t> class makes it possible to write a file as a stream of characters.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that respect it works much like the </a:t>
            </a:r>
            <a:r>
              <a:rPr lang="en-US" sz="2400" dirty="0" err="1"/>
              <a:t>FileOutputStream</a:t>
            </a:r>
            <a:r>
              <a:rPr lang="en-US" sz="2400" dirty="0"/>
              <a:t> except that a </a:t>
            </a:r>
            <a:r>
              <a:rPr lang="en-US" sz="2400" dirty="0" err="1"/>
              <a:t>FileOutputStream</a:t>
            </a:r>
            <a:r>
              <a:rPr lang="en-US" sz="2400" dirty="0"/>
              <a:t> is byte based, whereas a </a:t>
            </a:r>
            <a:r>
              <a:rPr lang="en-US" sz="2400" dirty="0" err="1"/>
              <a:t>FileWriter</a:t>
            </a:r>
            <a:r>
              <a:rPr lang="en-US" sz="2400" dirty="0"/>
              <a:t> is character based.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err="1"/>
              <a:t>FileWriter</a:t>
            </a:r>
            <a:r>
              <a:rPr lang="en-US" sz="2400" dirty="0"/>
              <a:t> is intended to write text, in other words.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One </a:t>
            </a:r>
            <a:r>
              <a:rPr lang="en-US" sz="2400" dirty="0"/>
              <a:t>character may correspond to one or more bytes, depending on the character encoding scheme in use.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26" y="78693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FileWriter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947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//we have open a </a:t>
            </a:r>
            <a:r>
              <a:rPr lang="en-US" sz="2400" dirty="0" smtClean="0"/>
              <a:t>Writer</a:t>
            </a:r>
          </a:p>
          <a:p>
            <a:r>
              <a:rPr lang="en-US" sz="2400" b="1" dirty="0" smtClean="0"/>
              <a:t>Writer </a:t>
            </a:r>
            <a:r>
              <a:rPr lang="en-US" sz="2400" b="1" dirty="0" err="1"/>
              <a:t>writer</a:t>
            </a:r>
            <a:r>
              <a:rPr lang="en-US" sz="2400" b="1" dirty="0"/>
              <a:t> = new </a:t>
            </a:r>
            <a:r>
              <a:rPr lang="en-US" sz="2400" b="1" dirty="0" err="1"/>
              <a:t>FileWriter</a:t>
            </a:r>
            <a:r>
              <a:rPr lang="en-US" sz="2400" b="1" dirty="0"/>
              <a:t>("c:\\data\\output.txt");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moredata</a:t>
            </a:r>
            <a:r>
              <a:rPr lang="en-US" sz="2000" dirty="0"/>
              <a:t> = </a:t>
            </a:r>
            <a:r>
              <a:rPr lang="en-US" sz="2000" dirty="0" err="1"/>
              <a:t>getMoreData</a:t>
            </a:r>
            <a:r>
              <a:rPr lang="en-US" sz="2000" dirty="0" smtClean="0"/>
              <a:t>();</a:t>
            </a:r>
          </a:p>
          <a:p>
            <a:pPr marL="0" lvl="1"/>
            <a:endParaRPr lang="en-US" sz="2400" dirty="0"/>
          </a:p>
          <a:p>
            <a:r>
              <a:rPr lang="en-US" sz="2400" dirty="0"/>
              <a:t>while(</a:t>
            </a:r>
            <a:r>
              <a:rPr lang="en-US" sz="2400" dirty="0" err="1"/>
              <a:t>moreData</a:t>
            </a:r>
            <a:r>
              <a:rPr lang="en-US" sz="2400" dirty="0"/>
              <a:t>) {</a:t>
            </a:r>
          </a:p>
          <a:p>
            <a:r>
              <a:rPr lang="en-US" sz="2400" dirty="0"/>
              <a:t>  String data = </a:t>
            </a:r>
            <a:r>
              <a:rPr lang="en-US" sz="2400" dirty="0" err="1"/>
              <a:t>getMoreData</a:t>
            </a:r>
            <a:r>
              <a:rPr lang="en-US" sz="2400" dirty="0"/>
              <a:t>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write.write</a:t>
            </a:r>
            <a:r>
              <a:rPr lang="en-US" sz="2400" dirty="0"/>
              <a:t>(data);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/>
              <a:t>// we have closed </a:t>
            </a:r>
            <a:r>
              <a:rPr lang="en-US" sz="2400" dirty="0" smtClean="0"/>
              <a:t>the Writer</a:t>
            </a:r>
            <a:endParaRPr lang="en-US" sz="2400" dirty="0"/>
          </a:p>
          <a:p>
            <a:r>
              <a:rPr lang="en-US" sz="2400" b="1" dirty="0" err="1"/>
              <a:t>writer.close</a:t>
            </a:r>
            <a:r>
              <a:rPr lang="en-US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2994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786939"/>
            <a:ext cx="821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BufferedInputStrem</a:t>
            </a:r>
            <a:r>
              <a:rPr lang="en-US" sz="3600" b="1" dirty="0" smtClean="0"/>
              <a:t>/ </a:t>
            </a:r>
            <a:r>
              <a:rPr lang="en-US" sz="3600" b="1" dirty="0" err="1" smtClean="0"/>
              <a:t>BufferedReader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BufferedInputStream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class provides buffering to your input streams. Buffering can speed up IO quite a bit.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Rather </a:t>
            </a:r>
            <a:r>
              <a:rPr lang="en-US" dirty="0"/>
              <a:t>than read one byte at a time from the network or disk, you read a larger block at a time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</a:rPr>
              <a:t>BufferedReader</a:t>
            </a:r>
            <a:r>
              <a:rPr lang="en-US" dirty="0"/>
              <a:t> class provides buffering to your Reader's. Buffering can speed up IO quite a bit.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Rather </a:t>
            </a:r>
            <a:r>
              <a:rPr lang="en-US" dirty="0"/>
              <a:t>than read one character at a time from the network or disk, you read a larger block at a time.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main difference between </a:t>
            </a:r>
            <a:r>
              <a:rPr lang="en-US" b="1" dirty="0" err="1">
                <a:solidFill>
                  <a:schemeClr val="tx2"/>
                </a:solidFill>
              </a:rPr>
              <a:t>BufferedReader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0000"/>
                </a:solidFill>
              </a:rPr>
              <a:t>BufferedInputStream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that Reader's work on characters (text), </a:t>
            </a:r>
            <a:r>
              <a:rPr lang="en-US" dirty="0" err="1"/>
              <a:t>wheres</a:t>
            </a:r>
            <a:r>
              <a:rPr lang="en-US" dirty="0"/>
              <a:t> </a:t>
            </a:r>
            <a:r>
              <a:rPr lang="en-US" dirty="0" err="1"/>
              <a:t>InputStream's</a:t>
            </a:r>
            <a:r>
              <a:rPr lang="en-US" dirty="0"/>
              <a:t> works on raw bytes.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readLine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89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004811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Reader input = new </a:t>
            </a:r>
            <a:r>
              <a:rPr lang="en-US" sz="2400" dirty="0" err="1">
                <a:solidFill>
                  <a:srgbClr val="0070C0"/>
                </a:solidFill>
              </a:rPr>
              <a:t>BufferedReader</a:t>
            </a:r>
            <a:r>
              <a:rPr lang="en-US" sz="2400" dirty="0">
                <a:solidFill>
                  <a:srgbClr val="0070C0"/>
                </a:solidFill>
              </a:rPr>
              <a:t>( new </a:t>
            </a:r>
            <a:r>
              <a:rPr lang="en-US" sz="2400" dirty="0" smtClean="0">
                <a:solidFill>
                  <a:srgbClr val="0070C0"/>
                </a:solidFill>
              </a:rPr>
              <a:t>						</a:t>
            </a:r>
            <a:r>
              <a:rPr lang="en-US" sz="2400" dirty="0" err="1" smtClean="0">
                <a:solidFill>
                  <a:srgbClr val="0070C0"/>
                </a:solidFill>
              </a:rPr>
              <a:t>FileReader</a:t>
            </a:r>
            <a:r>
              <a:rPr lang="en-US" sz="2400" dirty="0">
                <a:solidFill>
                  <a:srgbClr val="0070C0"/>
                </a:solidFill>
              </a:rPr>
              <a:t>("c:\\data\\input-file.txt"));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4038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InputStream</a:t>
            </a:r>
            <a:r>
              <a:rPr lang="en-US" sz="2400" dirty="0">
                <a:solidFill>
                  <a:srgbClr val="FF0000"/>
                </a:solidFill>
              </a:rPr>
              <a:t> input = new </a:t>
            </a:r>
            <a:r>
              <a:rPr lang="en-US" sz="2400" dirty="0" err="1">
                <a:solidFill>
                  <a:srgbClr val="FF0000"/>
                </a:solidFill>
              </a:rPr>
              <a:t>BufferedInputStream</a:t>
            </a:r>
            <a:r>
              <a:rPr lang="en-US" sz="2400" dirty="0">
                <a:solidFill>
                  <a:srgbClr val="FF0000"/>
                </a:solidFill>
              </a:rPr>
              <a:t>( new </a:t>
            </a:r>
            <a:r>
              <a:rPr lang="en-US" sz="2400" dirty="0" smtClean="0">
                <a:solidFill>
                  <a:srgbClr val="FF0000"/>
                </a:solidFill>
              </a:rPr>
              <a:t>					</a:t>
            </a:r>
            <a:r>
              <a:rPr lang="en-US" sz="2400" dirty="0" err="1" smtClean="0">
                <a:solidFill>
                  <a:srgbClr val="FF0000"/>
                </a:solidFill>
              </a:rPr>
              <a:t>FileInputStream</a:t>
            </a:r>
            <a:r>
              <a:rPr lang="en-US" sz="2400" dirty="0">
                <a:solidFill>
                  <a:srgbClr val="FF0000"/>
                </a:solidFill>
              </a:rPr>
              <a:t>("c:\\data\\input-file.txt"));</a:t>
            </a:r>
          </a:p>
        </p:txBody>
      </p:sp>
    </p:spTree>
    <p:extLst>
      <p:ext uri="{BB962C8B-B14F-4D97-AF65-F5344CB8AC3E}">
        <p14:creationId xmlns:p14="http://schemas.microsoft.com/office/powerpoint/2010/main" val="1576833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786939"/>
            <a:ext cx="821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BufferedOutputStrem</a:t>
            </a:r>
            <a:r>
              <a:rPr lang="en-US" sz="3600" b="1" dirty="0" smtClean="0"/>
              <a:t>/ </a:t>
            </a:r>
            <a:r>
              <a:rPr lang="en-US" sz="3600" b="1" dirty="0" err="1" smtClean="0"/>
              <a:t>BufferedWriter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BufferedOutputStream</a:t>
            </a:r>
            <a:r>
              <a:rPr lang="en-US" dirty="0"/>
              <a:t> class provides buffering to your output streams. Buffering can speed up IO quite a bit.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Rather </a:t>
            </a:r>
            <a:r>
              <a:rPr lang="en-US" dirty="0"/>
              <a:t>than write one byte at a time to the network or disk, you write a larger block at a time.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/>
              <a:t>BufferedWriter</a:t>
            </a:r>
            <a:r>
              <a:rPr lang="en-US" dirty="0"/>
              <a:t> class provides buffering to your Writer's. </a:t>
            </a:r>
            <a:r>
              <a:rPr lang="en-US" dirty="0" smtClean="0"/>
              <a:t>Buffering </a:t>
            </a:r>
            <a:r>
              <a:rPr lang="en-US" dirty="0"/>
              <a:t>can speed up IO quite a bit.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Rather </a:t>
            </a:r>
            <a:r>
              <a:rPr lang="en-US" dirty="0"/>
              <a:t>than write one character at a time to the network or disk, you write a larger block at a time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writeLine</a:t>
            </a:r>
            <a:r>
              <a:rPr lang="en-US" dirty="0" smtClean="0"/>
              <a:t>();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lush();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78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76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OutputStream</a:t>
            </a:r>
            <a:r>
              <a:rPr lang="en-US" sz="2400" dirty="0">
                <a:solidFill>
                  <a:srgbClr val="0070C0"/>
                </a:solidFill>
              </a:rPr>
              <a:t> output = new </a:t>
            </a:r>
            <a:r>
              <a:rPr lang="en-US" sz="2400" dirty="0" err="1">
                <a:solidFill>
                  <a:srgbClr val="0070C0"/>
                </a:solidFill>
              </a:rPr>
              <a:t>BufferedOutputStream</a:t>
            </a:r>
            <a:r>
              <a:rPr lang="en-US" sz="2400" dirty="0">
                <a:solidFill>
                  <a:srgbClr val="0070C0"/>
                </a:solidFill>
              </a:rPr>
              <a:t>( new 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FileOutputStream</a:t>
            </a:r>
            <a:r>
              <a:rPr lang="en-US" sz="2400" dirty="0">
                <a:solidFill>
                  <a:srgbClr val="0070C0"/>
                </a:solidFill>
              </a:rPr>
              <a:t>("c:\\data\\output-file.txt"));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Writer </a:t>
            </a:r>
            <a:r>
              <a:rPr lang="en-US" sz="2800" dirty="0" err="1">
                <a:solidFill>
                  <a:srgbClr val="FF0000"/>
                </a:solidFill>
              </a:rPr>
              <a:t>writer</a:t>
            </a:r>
            <a:r>
              <a:rPr lang="en-US" sz="2800" dirty="0">
                <a:solidFill>
                  <a:srgbClr val="FF0000"/>
                </a:solidFill>
              </a:rPr>
              <a:t> = new </a:t>
            </a:r>
            <a:r>
              <a:rPr lang="en-US" sz="2800" dirty="0" err="1">
                <a:solidFill>
                  <a:srgbClr val="FF0000"/>
                </a:solidFill>
              </a:rPr>
              <a:t>BufferedWriter</a:t>
            </a:r>
            <a:r>
              <a:rPr lang="en-US" sz="2800" dirty="0">
                <a:solidFill>
                  <a:srgbClr val="FF0000"/>
                </a:solidFill>
              </a:rPr>
              <a:t>( new </a:t>
            </a:r>
            <a:r>
              <a:rPr lang="en-US" sz="2800" dirty="0" smtClean="0">
                <a:solidFill>
                  <a:srgbClr val="FF0000"/>
                </a:solidFill>
              </a:rPr>
              <a:t>					</a:t>
            </a:r>
            <a:r>
              <a:rPr lang="en-US" sz="2800" dirty="0" err="1" smtClean="0">
                <a:solidFill>
                  <a:srgbClr val="FF0000"/>
                </a:solidFill>
              </a:rPr>
              <a:t>FileWriter</a:t>
            </a:r>
            <a:r>
              <a:rPr lang="en-US" sz="2800" dirty="0">
                <a:solidFill>
                  <a:srgbClr val="FF0000"/>
                </a:solidFill>
              </a:rPr>
              <a:t>("c:\\data\\output-file.txt"));</a:t>
            </a:r>
          </a:p>
        </p:txBody>
      </p:sp>
    </p:spTree>
    <p:extLst>
      <p:ext uri="{BB962C8B-B14F-4D97-AF65-F5344CB8AC3E}">
        <p14:creationId xmlns:p14="http://schemas.microsoft.com/office/powerpoint/2010/main" val="1972010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I/O Stream: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An </a:t>
            </a:r>
            <a:r>
              <a:rPr lang="en-US" sz="2400" i="1" dirty="0"/>
              <a:t>I/O Stream</a:t>
            </a:r>
            <a:r>
              <a:rPr lang="en-US" sz="2400" dirty="0"/>
              <a:t> represents an input source or an output </a:t>
            </a:r>
            <a:r>
              <a:rPr lang="en-US" sz="2400" dirty="0" smtClean="0"/>
              <a:t>destination (sequence of data).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stream can represent </a:t>
            </a:r>
            <a:r>
              <a:rPr lang="en-US" sz="2400" dirty="0" smtClean="0"/>
              <a:t>different </a:t>
            </a:r>
            <a:r>
              <a:rPr lang="en-US" sz="2400" dirty="0"/>
              <a:t>kinds of sources and destinations, including disk files, devices, other programs, and memory </a:t>
            </a:r>
            <a:r>
              <a:rPr lang="en-US" sz="2400" dirty="0" smtClean="0"/>
              <a:t>arrays.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Streams </a:t>
            </a:r>
            <a:r>
              <a:rPr lang="en-US" sz="2400" dirty="0"/>
              <a:t>support many different kinds of data, including simple bytes, primitive data types, </a:t>
            </a:r>
            <a:r>
              <a:rPr lang="en-US" sz="2400" dirty="0" smtClean="0"/>
              <a:t>characters</a:t>
            </a:r>
            <a:r>
              <a:rPr lang="en-US" sz="2400" dirty="0"/>
              <a:t>, and objects.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Some </a:t>
            </a:r>
            <a:r>
              <a:rPr lang="en-US" sz="2400" dirty="0"/>
              <a:t>streams simply pass on data; others manipulate and transform the data in useful ways.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5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Input Stream: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133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 program uses an </a:t>
            </a:r>
            <a:r>
              <a:rPr lang="en-US" sz="2400" b="1" i="1" dirty="0">
                <a:solidFill>
                  <a:srgbClr val="FF0000"/>
                </a:solidFill>
              </a:rPr>
              <a:t>input stream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read data from a source, </a:t>
            </a:r>
            <a:r>
              <a:rPr lang="en-US" sz="2400" dirty="0">
                <a:solidFill>
                  <a:srgbClr val="FF0000"/>
                </a:solidFill>
              </a:rPr>
              <a:t>one item at a time</a:t>
            </a:r>
            <a:r>
              <a:rPr lang="en-US" sz="2400" dirty="0" smtClean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5943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Reading information into a program."/>
          <p:cNvSpPr>
            <a:spLocks noChangeAspect="1" noChangeArrowheads="1"/>
          </p:cNvSpPr>
          <p:nvPr/>
        </p:nvSpPr>
        <p:spPr bwMode="auto">
          <a:xfrm>
            <a:off x="155575" y="-708025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Output Stream: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9050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 program uses an </a:t>
            </a:r>
            <a:r>
              <a:rPr lang="en-US" sz="2400" b="1" i="1" dirty="0" smtClean="0">
                <a:solidFill>
                  <a:srgbClr val="FF0000"/>
                </a:solidFill>
              </a:rPr>
              <a:t>output </a:t>
            </a:r>
            <a:r>
              <a:rPr lang="en-US" sz="2400" b="1" i="1" dirty="0">
                <a:solidFill>
                  <a:srgbClr val="FF0000"/>
                </a:solidFill>
              </a:rPr>
              <a:t>stream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dirty="0" smtClean="0"/>
              <a:t>write </a:t>
            </a:r>
            <a:r>
              <a:rPr lang="en-US" sz="2400" dirty="0"/>
              <a:t>data </a:t>
            </a:r>
            <a:r>
              <a:rPr lang="en-US" sz="2400" dirty="0" smtClean="0"/>
              <a:t>to </a:t>
            </a:r>
            <a:r>
              <a:rPr lang="en-US" sz="2400" dirty="0"/>
              <a:t>a </a:t>
            </a:r>
            <a:r>
              <a:rPr lang="en-US" sz="2400" dirty="0" smtClean="0"/>
              <a:t>destination, </a:t>
            </a:r>
            <a:r>
              <a:rPr lang="en-US" sz="2400" dirty="0">
                <a:solidFill>
                  <a:srgbClr val="FF0000"/>
                </a:solidFill>
              </a:rPr>
              <a:t>one item at a time</a:t>
            </a:r>
            <a:r>
              <a:rPr lang="en-US" sz="2400" dirty="0" smtClean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2" name="AutoShape 4" descr="Reading information into a program."/>
          <p:cNvSpPr>
            <a:spLocks noChangeAspect="1" noChangeArrowheads="1"/>
          </p:cNvSpPr>
          <p:nvPr/>
        </p:nvSpPr>
        <p:spPr bwMode="auto">
          <a:xfrm>
            <a:off x="155575" y="-708025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2971800"/>
            <a:ext cx="55149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1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1143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Byte Streams &amp; Character Streams: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399"/>
            <a:ext cx="8077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Byte Streams:</a:t>
            </a:r>
          </a:p>
          <a:p>
            <a:endParaRPr lang="en-US" sz="2000" dirty="0"/>
          </a:p>
          <a:p>
            <a:r>
              <a:rPr lang="en-US" sz="2000" dirty="0" smtClean="0"/>
              <a:t>Streams that input and output bytes to a file.</a:t>
            </a:r>
          </a:p>
          <a:p>
            <a:endParaRPr lang="en-US" sz="2000" dirty="0"/>
          </a:p>
          <a:p>
            <a:r>
              <a:rPr lang="en-US" sz="2000" dirty="0" smtClean="0"/>
              <a:t>Binary Files: Files that are created using byte based streams are called as, Binary Files.</a:t>
            </a:r>
          </a:p>
          <a:p>
            <a:endParaRPr lang="en-US" sz="2000" dirty="0"/>
          </a:p>
          <a:p>
            <a:r>
              <a:rPr lang="en-US" sz="2400" b="1" dirty="0" smtClean="0"/>
              <a:t>Character </a:t>
            </a:r>
            <a:r>
              <a:rPr lang="en-US" sz="2400" b="1" dirty="0"/>
              <a:t>Streams:</a:t>
            </a:r>
          </a:p>
          <a:p>
            <a:endParaRPr lang="en-US" sz="2000" dirty="0"/>
          </a:p>
          <a:p>
            <a:r>
              <a:rPr lang="en-US" sz="2000" dirty="0"/>
              <a:t>Streams that input and output </a:t>
            </a:r>
            <a:r>
              <a:rPr lang="en-US" sz="2000" dirty="0" smtClean="0"/>
              <a:t>characters </a:t>
            </a:r>
            <a:r>
              <a:rPr lang="en-US" sz="2000" dirty="0"/>
              <a:t>to a file.</a:t>
            </a:r>
          </a:p>
          <a:p>
            <a:endParaRPr lang="en-US" sz="2000" dirty="0"/>
          </a:p>
          <a:p>
            <a:r>
              <a:rPr lang="en-US" sz="2000" dirty="0" smtClean="0"/>
              <a:t>Text </a:t>
            </a:r>
            <a:r>
              <a:rPr lang="en-US" sz="2000" dirty="0"/>
              <a:t>Files: Files that are created using </a:t>
            </a:r>
            <a:r>
              <a:rPr lang="en-US" sz="2000" dirty="0" smtClean="0"/>
              <a:t>character </a:t>
            </a:r>
            <a:r>
              <a:rPr lang="en-US" sz="2000" dirty="0"/>
              <a:t>based streams are called as, </a:t>
            </a:r>
            <a:r>
              <a:rPr lang="en-US" sz="2000" dirty="0" smtClean="0"/>
              <a:t>Text </a:t>
            </a:r>
            <a:r>
              <a:rPr lang="en-US" sz="2000" dirty="0"/>
              <a:t>Files.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073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71500" y="1527566"/>
            <a:ext cx="7696200" cy="990600"/>
            <a:chOff x="609600" y="2362200"/>
            <a:chExt cx="7696200" cy="990600"/>
          </a:xfrm>
        </p:grpSpPr>
        <p:sp>
          <p:nvSpPr>
            <p:cNvPr id="5" name="Rounded Rectangle 4"/>
            <p:cNvSpPr/>
            <p:nvPr/>
          </p:nvSpPr>
          <p:spPr>
            <a:xfrm>
              <a:off x="3352800" y="2362200"/>
              <a:ext cx="2057400" cy="99060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29400" y="2362200"/>
              <a:ext cx="1676400" cy="990600"/>
            </a:xfrm>
            <a:prstGeom prst="rect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2362200"/>
              <a:ext cx="1676400" cy="990600"/>
            </a:xfrm>
            <a:prstGeom prst="rect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100" y="26728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Source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1400" y="2531565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InputStream</a:t>
              </a:r>
              <a:r>
                <a:rPr lang="en-US" b="1" dirty="0" smtClean="0"/>
                <a:t>/ Reader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650" y="2676971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Destination</a:t>
              </a:r>
              <a:endParaRPr lang="en-US" b="1" dirty="0"/>
            </a:p>
          </p:txBody>
        </p: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>
              <a:off x="2286000" y="28575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6" idx="1"/>
            </p:cNvCxnSpPr>
            <p:nvPr/>
          </p:nvCxnSpPr>
          <p:spPr>
            <a:xfrm>
              <a:off x="5410200" y="2854730"/>
              <a:ext cx="1219200" cy="27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74799" y="4575064"/>
            <a:ext cx="7696200" cy="990600"/>
            <a:chOff x="609600" y="4267200"/>
            <a:chExt cx="7696200" cy="990600"/>
          </a:xfrm>
        </p:grpSpPr>
        <p:sp>
          <p:nvSpPr>
            <p:cNvPr id="22" name="Rounded Rectangle 21"/>
            <p:cNvSpPr/>
            <p:nvPr/>
          </p:nvSpPr>
          <p:spPr>
            <a:xfrm>
              <a:off x="3352800" y="4267200"/>
              <a:ext cx="2057400" cy="99060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9400" y="4267200"/>
              <a:ext cx="1676400" cy="990600"/>
            </a:xfrm>
            <a:prstGeom prst="rect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" y="4267200"/>
              <a:ext cx="1676400" cy="990600"/>
            </a:xfrm>
            <a:prstGeom prst="rect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3"/>
              <a:endCxn id="22" idx="1"/>
            </p:cNvCxnSpPr>
            <p:nvPr/>
          </p:nvCxnSpPr>
          <p:spPr>
            <a:xfrm>
              <a:off x="2286000" y="47625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3" idx="1"/>
            </p:cNvCxnSpPr>
            <p:nvPr/>
          </p:nvCxnSpPr>
          <p:spPr>
            <a:xfrm>
              <a:off x="5410200" y="4759730"/>
              <a:ext cx="1219200" cy="27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819900" y="457506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Source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4850" y="4596841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Destination</a:t>
              </a:r>
              <a:endParaRPr lang="en-US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08499" y="4766205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OutputStream</a:t>
            </a:r>
            <a:r>
              <a:rPr lang="en-US" b="1" dirty="0" smtClean="0"/>
              <a:t>/ Writer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4799" y="3105002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</a:t>
            </a:r>
            <a:r>
              <a:rPr lang="en-US" dirty="0" err="1"/>
              <a:t>InputStream</a:t>
            </a:r>
            <a:r>
              <a:rPr lang="en-US" dirty="0"/>
              <a:t> or Reader is linked to a </a:t>
            </a:r>
            <a:r>
              <a:rPr lang="en-US" b="1" dirty="0"/>
              <a:t>source</a:t>
            </a:r>
            <a:r>
              <a:rPr lang="en-US" dirty="0"/>
              <a:t> of data. 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An </a:t>
            </a:r>
            <a:r>
              <a:rPr lang="en-US" dirty="0" err="1"/>
              <a:t>OutputStream</a:t>
            </a:r>
            <a:r>
              <a:rPr lang="en-US" dirty="0"/>
              <a:t> or Writer is linked to a </a:t>
            </a:r>
            <a:r>
              <a:rPr lang="en-US" b="1" dirty="0"/>
              <a:t>destination</a:t>
            </a:r>
            <a:r>
              <a:rPr lang="en-US" dirty="0"/>
              <a:t> of data. </a:t>
            </a:r>
          </a:p>
        </p:txBody>
      </p:sp>
    </p:spTree>
    <p:extLst>
      <p:ext uri="{BB962C8B-B14F-4D97-AF65-F5344CB8AC3E}">
        <p14:creationId xmlns:p14="http://schemas.microsoft.com/office/powerpoint/2010/main" val="298824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ava IO Tutorial: Overview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9" t="30418" r="31408" b="7011"/>
          <a:stretch/>
        </p:blipFill>
        <p:spPr>
          <a:xfrm>
            <a:off x="572037" y="914400"/>
            <a:ext cx="8153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8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113460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InputStream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3234" y="20574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InputStream</a:t>
            </a:r>
            <a:r>
              <a:rPr lang="en-US" dirty="0" smtClean="0"/>
              <a:t> class is the base class of all input streams in the java I/O API.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InputStream's</a:t>
            </a:r>
            <a:r>
              <a:rPr lang="en-US" dirty="0"/>
              <a:t> are used for reading byte based data, one byte at a time.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An </a:t>
            </a:r>
            <a:r>
              <a:rPr lang="en-US" dirty="0" err="1"/>
              <a:t>InputStream</a:t>
            </a:r>
            <a:r>
              <a:rPr lang="en-US" dirty="0"/>
              <a:t> is typically </a:t>
            </a:r>
            <a:r>
              <a:rPr lang="en-US" dirty="0" smtClean="0"/>
              <a:t>connected </a:t>
            </a:r>
            <a:r>
              <a:rPr lang="en-US" dirty="0"/>
              <a:t>to some data source, like a </a:t>
            </a:r>
            <a:r>
              <a:rPr lang="en-US" dirty="0" smtClean="0"/>
              <a:t>file.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 order to use </a:t>
            </a:r>
            <a:r>
              <a:rPr lang="en-US" dirty="0" err="1" smtClean="0"/>
              <a:t>InputStrem</a:t>
            </a:r>
            <a:r>
              <a:rPr lang="en-US" dirty="0" smtClean="0"/>
              <a:t> in your program you have to import them to your code.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E.g</a:t>
            </a:r>
            <a:r>
              <a:rPr lang="en-US" dirty="0" smtClean="0"/>
              <a:t>:  </a:t>
            </a:r>
            <a:r>
              <a:rPr lang="en-US" b="1" dirty="0"/>
              <a:t>import </a:t>
            </a:r>
            <a:r>
              <a:rPr lang="en-US" b="1" dirty="0" err="1"/>
              <a:t>java.io.InputStream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        </a:t>
            </a:r>
            <a:r>
              <a:rPr lang="en-US" b="1" dirty="0"/>
              <a:t>import </a:t>
            </a:r>
            <a:r>
              <a:rPr lang="en-US" b="1" dirty="0" err="1"/>
              <a:t>java.io.FileInputStream</a:t>
            </a:r>
            <a:r>
              <a:rPr lang="en-US" b="1" dirty="0"/>
              <a:t>;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8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3381</TotalTime>
  <Words>1241</Words>
  <Application>Microsoft Office PowerPoint</Application>
  <PresentationFormat>On-screen Show (4:3)</PresentationFormat>
  <Paragraphs>193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Waveform</vt:lpstr>
      <vt:lpstr>SE101.3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admin</cp:lastModifiedBy>
  <cp:revision>172</cp:revision>
  <dcterms:created xsi:type="dcterms:W3CDTF">2012-10-29T08:55:31Z</dcterms:created>
  <dcterms:modified xsi:type="dcterms:W3CDTF">2017-07-13T01:53:04Z</dcterms:modified>
</cp:coreProperties>
</file>